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354" r:id="rId3"/>
    <p:sldId id="275" r:id="rId4"/>
    <p:sldId id="258" r:id="rId5"/>
    <p:sldId id="324" r:id="rId6"/>
    <p:sldId id="327" r:id="rId7"/>
    <p:sldId id="326" r:id="rId8"/>
    <p:sldId id="325" r:id="rId9"/>
    <p:sldId id="283" r:id="rId10"/>
    <p:sldId id="269" r:id="rId11"/>
    <p:sldId id="270" r:id="rId12"/>
    <p:sldId id="299" r:id="rId13"/>
    <p:sldId id="276" r:id="rId14"/>
    <p:sldId id="347" r:id="rId15"/>
    <p:sldId id="306" r:id="rId16"/>
    <p:sldId id="345" r:id="rId17"/>
    <p:sldId id="271" r:id="rId18"/>
    <p:sldId id="291" r:id="rId19"/>
    <p:sldId id="346" r:id="rId20"/>
    <p:sldId id="328" r:id="rId21"/>
    <p:sldId id="259" r:id="rId22"/>
    <p:sldId id="330" r:id="rId23"/>
    <p:sldId id="331" r:id="rId24"/>
    <p:sldId id="332" r:id="rId25"/>
    <p:sldId id="333" r:id="rId26"/>
    <p:sldId id="334" r:id="rId27"/>
    <p:sldId id="335" r:id="rId28"/>
    <p:sldId id="356" r:id="rId29"/>
    <p:sldId id="357" r:id="rId30"/>
    <p:sldId id="358" r:id="rId31"/>
    <p:sldId id="359" r:id="rId32"/>
    <p:sldId id="340" r:id="rId33"/>
    <p:sldId id="352" r:id="rId34"/>
    <p:sldId id="341" r:id="rId35"/>
    <p:sldId id="343" r:id="rId36"/>
    <p:sldId id="329" r:id="rId37"/>
    <p:sldId id="348" r:id="rId38"/>
    <p:sldId id="316" r:id="rId39"/>
    <p:sldId id="342" r:id="rId40"/>
    <p:sldId id="320" r:id="rId41"/>
    <p:sldId id="349" r:id="rId42"/>
    <p:sldId id="350" r:id="rId43"/>
    <p:sldId id="351" r:id="rId44"/>
    <p:sldId id="353" r:id="rId45"/>
    <p:sldId id="355" r:id="rId4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p:clrMru>
    <a:srgbClr val="0432FF"/>
    <a:srgbClr val="FF9300"/>
    <a:srgbClr val="6666FF"/>
    <a:srgbClr val="FFFD78"/>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0" autoAdjust="0"/>
    <p:restoredTop sz="96208" autoAdjust="0"/>
  </p:normalViewPr>
  <p:slideViewPr>
    <p:cSldViewPr snapToGrid="0" snapToObjects="1">
      <p:cViewPr varScale="1">
        <p:scale>
          <a:sx n="118" d="100"/>
          <a:sy n="118" d="100"/>
        </p:scale>
        <p:origin x="240" y="2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8" d="100"/>
        <a:sy n="168"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A3D9A62-CE8D-3D47-98EF-7EE699B79614}" type="datetimeFigureOut">
              <a:rPr lang="en-US" smtClean="0"/>
              <a:t>8/22/20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68CBF4C-D015-5143-8B34-127A994F1A4B}" type="slidenum">
              <a:rPr lang="en-US" smtClean="0"/>
              <a:t>‹#›</a:t>
            </a:fld>
            <a:endParaRPr lang="en-US"/>
          </a:p>
        </p:txBody>
      </p:sp>
    </p:spTree>
    <p:extLst>
      <p:ext uri="{BB962C8B-B14F-4D97-AF65-F5344CB8AC3E}">
        <p14:creationId xmlns:p14="http://schemas.microsoft.com/office/powerpoint/2010/main" val="1981151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0CEA557-C8B4-3841-B7C8-6B1A664484F1}" type="datetimeFigureOut">
              <a:rPr lang="en-US" smtClean="0"/>
              <a:t>8/22/20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CE414D0-5A79-C749-A569-B4AAEEACD13D}" type="slidenum">
              <a:rPr lang="en-US" smtClean="0"/>
              <a:t>‹#›</a:t>
            </a:fld>
            <a:endParaRPr lang="en-US"/>
          </a:p>
        </p:txBody>
      </p:sp>
    </p:spTree>
    <p:extLst>
      <p:ext uri="{BB962C8B-B14F-4D97-AF65-F5344CB8AC3E}">
        <p14:creationId xmlns:p14="http://schemas.microsoft.com/office/powerpoint/2010/main" val="33957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41</a:t>
            </a:fld>
            <a:endParaRPr lang="en-US"/>
          </a:p>
        </p:txBody>
      </p:sp>
    </p:spTree>
    <p:extLst>
      <p:ext uri="{BB962C8B-B14F-4D97-AF65-F5344CB8AC3E}">
        <p14:creationId xmlns:p14="http://schemas.microsoft.com/office/powerpoint/2010/main" val="151209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42</a:t>
            </a:fld>
            <a:endParaRPr lang="en-US"/>
          </a:p>
        </p:txBody>
      </p:sp>
    </p:spTree>
    <p:extLst>
      <p:ext uri="{BB962C8B-B14F-4D97-AF65-F5344CB8AC3E}">
        <p14:creationId xmlns:p14="http://schemas.microsoft.com/office/powerpoint/2010/main" val="83629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43</a:t>
            </a:fld>
            <a:endParaRPr lang="en-US"/>
          </a:p>
        </p:txBody>
      </p:sp>
    </p:spTree>
    <p:extLst>
      <p:ext uri="{BB962C8B-B14F-4D97-AF65-F5344CB8AC3E}">
        <p14:creationId xmlns:p14="http://schemas.microsoft.com/office/powerpoint/2010/main" val="30160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03FFCF-C179-0448-A341-A8226C94B6A6}" type="datetimeFigureOut">
              <a:rPr lang="en-US" smtClean="0"/>
              <a:t>8/22/20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78732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3FFCF-C179-0448-A341-A8226C94B6A6}" type="datetimeFigureOut">
              <a:rPr lang="en-US" smtClean="0"/>
              <a:t>8/22/20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1355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3FFCF-C179-0448-A341-A8226C94B6A6}" type="datetimeFigureOut">
              <a:rPr lang="en-US" smtClean="0"/>
              <a:t>8/22/20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94775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3FFCF-C179-0448-A341-A8226C94B6A6}" type="datetimeFigureOut">
              <a:rPr lang="en-US" smtClean="0"/>
              <a:t>8/22/20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362874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03FFCF-C179-0448-A341-A8226C94B6A6}" type="datetimeFigureOut">
              <a:rPr lang="en-US" smtClean="0"/>
              <a:t>8/22/20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31476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03FFCF-C179-0448-A341-A8226C94B6A6}" type="datetimeFigureOut">
              <a:rPr lang="en-US" smtClean="0"/>
              <a:t>8/22/20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378038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03FFCF-C179-0448-A341-A8226C94B6A6}" type="datetimeFigureOut">
              <a:rPr lang="en-US" smtClean="0"/>
              <a:t>8/22/20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25734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03FFCF-C179-0448-A341-A8226C94B6A6}" type="datetimeFigureOut">
              <a:rPr lang="en-US" smtClean="0"/>
              <a:t>8/22/20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31688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3FFCF-C179-0448-A341-A8226C94B6A6}" type="datetimeFigureOut">
              <a:rPr lang="en-US" smtClean="0"/>
              <a:t>8/22/20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68309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3FFCF-C179-0448-A341-A8226C94B6A6}" type="datetimeFigureOut">
              <a:rPr lang="en-US" smtClean="0"/>
              <a:t>8/22/20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210528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3FFCF-C179-0448-A341-A8226C94B6A6}" type="datetimeFigureOut">
              <a:rPr lang="en-US" smtClean="0"/>
              <a:t>8/22/20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2382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3FFCF-C179-0448-A341-A8226C94B6A6}" type="datetimeFigureOut">
              <a:rPr lang="en-US" smtClean="0"/>
              <a:t>8/22/20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96A06-9CA9-DF48-99EA-7882BD1487B5}" type="slidenum">
              <a:rPr lang="en-US" smtClean="0"/>
              <a:t>‹#›</a:t>
            </a:fld>
            <a:endParaRPr lang="en-US"/>
          </a:p>
        </p:txBody>
      </p:sp>
    </p:spTree>
    <p:extLst>
      <p:ext uri="{BB962C8B-B14F-4D97-AF65-F5344CB8AC3E}">
        <p14:creationId xmlns:p14="http://schemas.microsoft.com/office/powerpoint/2010/main" val="298594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msdata.iucn.org/download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hesystemsthinker.com/systems-thinking-what-why-when-where-and-how/"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telligence.weforum.org/topics/a1Gb00000038oN6EAI?tab=publications"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39697" y="74250"/>
            <a:ext cx="9353843" cy="523220"/>
          </a:xfrm>
          <a:prstGeom prst="rect">
            <a:avLst/>
          </a:prstGeom>
          <a:noFill/>
        </p:spPr>
        <p:txBody>
          <a:bodyPr wrap="none" rtlCol="0">
            <a:spAutoFit/>
          </a:bodyPr>
          <a:lstStyle/>
          <a:p>
            <a:pPr defTabSz="914400"/>
            <a:r>
              <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rPr>
              <a:t>SSC 2030: Energy Systems and Sustainability</a:t>
            </a:r>
          </a:p>
        </p:txBody>
      </p:sp>
      <p:sp>
        <p:nvSpPr>
          <p:cNvPr id="8" name="TextBox 7"/>
          <p:cNvSpPr txBox="1"/>
          <p:nvPr/>
        </p:nvSpPr>
        <p:spPr>
          <a:xfrm>
            <a:off x="835573" y="1650874"/>
            <a:ext cx="10790133" cy="3801041"/>
          </a:xfrm>
          <a:prstGeom prst="rect">
            <a:avLst/>
          </a:prstGeom>
          <a:noFill/>
        </p:spPr>
        <p:txBody>
          <a:bodyPr wrap="none" rtlCol="0">
            <a:spAutoFit/>
          </a:bodyPr>
          <a:lstStyle/>
          <a:p>
            <a:pPr marL="514350" indent="-514350">
              <a:buAutoNum type="arabicPeriod"/>
            </a:pPr>
            <a:r>
              <a:rPr lang="en-US" sz="2800" b="1" dirty="0">
                <a:latin typeface="Verdana" panose="020B0604030504040204" pitchFamily="34" charset="0"/>
                <a:ea typeface="Verdana" panose="020B0604030504040204" pitchFamily="34" charset="0"/>
                <a:cs typeface="Verdana" panose="020B0604030504040204" pitchFamily="34" charset="0"/>
              </a:rPr>
              <a:t>Introduction to energy systems and sustainabilit</a:t>
            </a:r>
            <a:r>
              <a:rPr lang="en-US" sz="2800" dirty="0">
                <a:latin typeface="Verdana" panose="020B0604030504040204" pitchFamily="34" charset="0"/>
                <a:ea typeface="Verdana" panose="020B0604030504040204" pitchFamily="34" charset="0"/>
                <a:cs typeface="Verdana" panose="020B0604030504040204" pitchFamily="34" charset="0"/>
              </a:rPr>
              <a:t>y</a:t>
            </a:r>
          </a:p>
          <a:p>
            <a:endParaRPr lang="en-US" sz="900" dirty="0">
              <a:latin typeface="Verdana" panose="020B0604030504040204" pitchFamily="34" charset="0"/>
              <a:ea typeface="Verdana" panose="020B0604030504040204" pitchFamily="34" charset="0"/>
              <a:cs typeface="Verdana" panose="020B0604030504040204" pitchFamily="34" charset="0"/>
            </a:endParaRPr>
          </a:p>
          <a:p>
            <a:pPr lvl="1"/>
            <a:r>
              <a:rPr lang="en-US" sz="2400" b="1" dirty="0">
                <a:latin typeface="Verdana" panose="020B0604030504040204" pitchFamily="34" charset="0"/>
                <a:ea typeface="Verdana" panose="020B0604030504040204" pitchFamily="34" charset="0"/>
                <a:cs typeface="Verdana" panose="020B0604030504040204" pitchFamily="34" charset="0"/>
              </a:rPr>
              <a:t>1.1:  </a:t>
            </a:r>
            <a:r>
              <a:rPr lang="en-US" sz="2400" dirty="0">
                <a:latin typeface="Verdana" panose="020B0604030504040204" pitchFamily="34" charset="0"/>
                <a:ea typeface="Verdana" panose="020B0604030504040204" pitchFamily="34" charset="0"/>
                <a:cs typeface="Verdana" panose="020B0604030504040204" pitchFamily="34" charset="0"/>
              </a:rPr>
              <a:t>What is energy?</a:t>
            </a:r>
          </a:p>
          <a:p>
            <a:pPr lvl="1"/>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2400" b="1" dirty="0">
                <a:latin typeface="Verdana" panose="020B0604030504040204" pitchFamily="34" charset="0"/>
                <a:ea typeface="Verdana" panose="020B0604030504040204" pitchFamily="34" charset="0"/>
                <a:cs typeface="Verdana" panose="020B0604030504040204" pitchFamily="34" charset="0"/>
              </a:rPr>
              <a:t>1.2:  </a:t>
            </a:r>
            <a:r>
              <a:rPr lang="en-US" sz="2400" dirty="0">
                <a:latin typeface="Verdana" panose="020B0604030504040204" pitchFamily="34" charset="0"/>
                <a:ea typeface="Verdana" panose="020B0604030504040204" pitchFamily="34" charset="0"/>
                <a:cs typeface="Verdana" panose="020B0604030504040204" pitchFamily="34" charset="0"/>
              </a:rPr>
              <a:t>What is ‘conventional’ energy?</a:t>
            </a:r>
          </a:p>
          <a:p>
            <a:pPr lvl="1"/>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2400" b="1" dirty="0">
                <a:latin typeface="Verdana" panose="020B0604030504040204" pitchFamily="34" charset="0"/>
                <a:ea typeface="Verdana" panose="020B0604030504040204" pitchFamily="34" charset="0"/>
                <a:cs typeface="Verdana" panose="020B0604030504040204" pitchFamily="34" charset="0"/>
              </a:rPr>
              <a:t>1.3:  </a:t>
            </a:r>
            <a:r>
              <a:rPr lang="en-US" sz="2400" dirty="0">
                <a:latin typeface="Verdana" panose="020B0604030504040204" pitchFamily="34" charset="0"/>
                <a:ea typeface="Verdana" panose="020B0604030504040204" pitchFamily="34" charset="0"/>
                <a:cs typeface="Verdana" panose="020B0604030504040204" pitchFamily="34" charset="0"/>
              </a:rPr>
              <a:t>What is ‘sustainable’ energy?</a:t>
            </a:r>
          </a:p>
          <a:p>
            <a:pPr lvl="2"/>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2400" b="1" dirty="0">
                <a:latin typeface="Verdana" panose="020B0604030504040204" pitchFamily="34" charset="0"/>
                <a:ea typeface="Verdana" panose="020B0604030504040204" pitchFamily="34" charset="0"/>
                <a:cs typeface="Verdana" panose="020B0604030504040204" pitchFamily="34" charset="0"/>
              </a:rPr>
              <a:t>1.4:  </a:t>
            </a:r>
            <a:r>
              <a:rPr lang="en-US" sz="2400" dirty="0">
                <a:latin typeface="Verdana" panose="020B0604030504040204" pitchFamily="34" charset="0"/>
                <a:ea typeface="Verdana" panose="020B0604030504040204" pitchFamily="34" charset="0"/>
                <a:cs typeface="Verdana" panose="020B0604030504040204" pitchFamily="34" charset="0"/>
              </a:rPr>
              <a:t>What is a system?</a:t>
            </a:r>
          </a:p>
          <a:p>
            <a:pPr lvl="1"/>
            <a:endParaRPr lang="en-US" sz="2400" dirty="0">
              <a:latin typeface="Verdana" panose="020B0604030504040204" pitchFamily="34" charset="0"/>
              <a:ea typeface="Verdana" panose="020B0604030504040204" pitchFamily="34" charset="0"/>
              <a:cs typeface="Verdana" panose="020B0604030504040204" pitchFamily="34" charset="0"/>
            </a:endParaRPr>
          </a:p>
          <a:p>
            <a:pPr lvl="1"/>
            <a:r>
              <a:rPr lang="en-US" sz="2400" b="1" dirty="0">
                <a:latin typeface="Verdana" panose="020B0604030504040204" pitchFamily="34" charset="0"/>
                <a:ea typeface="Verdana" panose="020B0604030504040204" pitchFamily="34" charset="0"/>
                <a:cs typeface="Verdana" panose="020B0604030504040204" pitchFamily="34" charset="0"/>
              </a:rPr>
              <a:t>1.5:  </a:t>
            </a:r>
            <a:r>
              <a:rPr lang="en-US" sz="2400" dirty="0">
                <a:latin typeface="Verdana" panose="020B0604030504040204" pitchFamily="34" charset="0"/>
                <a:ea typeface="Verdana" panose="020B0604030504040204" pitchFamily="34" charset="0"/>
                <a:cs typeface="Verdana" panose="020B0604030504040204" pitchFamily="34" charset="0"/>
              </a:rPr>
              <a:t>Why is systems thinking important?</a:t>
            </a:r>
          </a:p>
        </p:txBody>
      </p:sp>
      <p:pic>
        <p:nvPicPr>
          <p:cNvPr id="3" name="Picture 2">
            <a:extLst>
              <a:ext uri="{FF2B5EF4-FFF2-40B4-BE49-F238E27FC236}">
                <a16:creationId xmlns:a16="http://schemas.microsoft.com/office/drawing/2014/main" id="{5EBEA035-DF48-5247-84F4-ED9F15F0D886}"/>
              </a:ext>
            </a:extLst>
          </p:cNvPr>
          <p:cNvPicPr>
            <a:picLocks noChangeAspect="1"/>
          </p:cNvPicPr>
          <p:nvPr/>
        </p:nvPicPr>
        <p:blipFill>
          <a:blip r:embed="rId2">
            <a:duotone>
              <a:prstClr val="black"/>
              <a:schemeClr val="accent1">
                <a:tint val="45000"/>
                <a:satMod val="400000"/>
              </a:schemeClr>
            </a:duotone>
          </a:blip>
          <a:stretch>
            <a:fillRect/>
          </a:stretch>
        </p:blipFill>
        <p:spPr>
          <a:xfrm>
            <a:off x="11424210" y="49316"/>
            <a:ext cx="628093" cy="584776"/>
          </a:xfrm>
          <a:prstGeom prst="rect">
            <a:avLst/>
          </a:prstGeom>
        </p:spPr>
      </p:pic>
    </p:spTree>
    <p:extLst>
      <p:ext uri="{BB962C8B-B14F-4D97-AF65-F5344CB8AC3E}">
        <p14:creationId xmlns:p14="http://schemas.microsoft.com/office/powerpoint/2010/main" val="175845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5548186" cy="646331"/>
          </a:xfrm>
          <a:prstGeom prst="rect">
            <a:avLst/>
          </a:prstGeom>
          <a:noFill/>
        </p:spPr>
        <p:txBody>
          <a:bodyPr wrap="none" rtlCol="0">
            <a:spAutoFit/>
          </a:bodyPr>
          <a:lstStyle/>
          <a:p>
            <a:pPr defTabSz="914400"/>
            <a:r>
              <a:rPr lang="en-US" sz="3600" b="1" dirty="0">
                <a:solidFill>
                  <a:prstClr val="white"/>
                </a:solidFill>
                <a:latin typeface="+mj-lt"/>
                <a:cs typeface="Avenir Heavy"/>
              </a:rPr>
              <a:t>What is sustainable energy?</a:t>
            </a:r>
          </a:p>
        </p:txBody>
      </p:sp>
      <p:sp>
        <p:nvSpPr>
          <p:cNvPr id="3" name="TextBox 2"/>
          <p:cNvSpPr txBox="1"/>
          <p:nvPr/>
        </p:nvSpPr>
        <p:spPr>
          <a:xfrm>
            <a:off x="141514" y="6500906"/>
            <a:ext cx="4201343" cy="307777"/>
          </a:xfrm>
          <a:prstGeom prst="rect">
            <a:avLst/>
          </a:prstGeom>
          <a:noFill/>
        </p:spPr>
        <p:txBody>
          <a:bodyPr wrap="none" rtlCol="0">
            <a:spAutoFit/>
          </a:bodyPr>
          <a:lstStyle/>
          <a:p>
            <a:r>
              <a:rPr lang="en-US" sz="1400" dirty="0">
                <a:latin typeface="Avenir Medium"/>
                <a:cs typeface="Avenir Medium"/>
              </a:rPr>
              <a:t>Energy Systems and Sustainability, 2/e, Chapter 1</a:t>
            </a:r>
          </a:p>
        </p:txBody>
      </p:sp>
      <p:sp>
        <p:nvSpPr>
          <p:cNvPr id="6" name="TextBox 5"/>
          <p:cNvSpPr txBox="1"/>
          <p:nvPr/>
        </p:nvSpPr>
        <p:spPr>
          <a:xfrm>
            <a:off x="325517" y="946736"/>
            <a:ext cx="11732226" cy="3046988"/>
          </a:xfrm>
          <a:prstGeom prst="rect">
            <a:avLst/>
          </a:prstGeom>
          <a:noFill/>
        </p:spPr>
        <p:txBody>
          <a:bodyPr wrap="square" rtlCol="0">
            <a:spAutoFit/>
          </a:bodyPr>
          <a:lstStyle/>
          <a:p>
            <a:r>
              <a:rPr lang="en-US" sz="2400" b="1" dirty="0">
                <a:latin typeface="+mj-lt"/>
                <a:cs typeface="Avenir Black"/>
              </a:rPr>
              <a:t>Sustainable energy: </a:t>
            </a:r>
            <a:r>
              <a:rPr lang="en-US" sz="2400" i="1" dirty="0">
                <a:latin typeface="+mj-lt"/>
                <a:cs typeface="Avenir Medium"/>
              </a:rPr>
              <a:t>uses sources that meet these requirements.</a:t>
            </a:r>
          </a:p>
          <a:p>
            <a:endParaRPr lang="en-US" sz="2400" dirty="0">
              <a:latin typeface="+mj-lt"/>
              <a:cs typeface="Avenir Medium"/>
            </a:endParaRPr>
          </a:p>
          <a:p>
            <a:r>
              <a:rPr lang="en-US" sz="2400" dirty="0">
                <a:latin typeface="+mj-lt"/>
                <a:cs typeface="Avenir Medium"/>
              </a:rPr>
              <a:t>1. Are not significantly depleted by continued use;</a:t>
            </a:r>
          </a:p>
          <a:p>
            <a:endParaRPr lang="en-US" sz="2400" dirty="0">
              <a:latin typeface="+mj-lt"/>
              <a:cs typeface="Avenir Medium"/>
            </a:endParaRPr>
          </a:p>
          <a:p>
            <a:pPr marL="461963" indent="-452438"/>
            <a:r>
              <a:rPr lang="en-US" sz="2400" dirty="0">
                <a:latin typeface="+mj-lt"/>
                <a:cs typeface="Avenir Medium"/>
              </a:rPr>
              <a:t>2. Do not emit pollutants or other hazards to humans or ecological and climate systems on a significant scale; and</a:t>
            </a:r>
          </a:p>
          <a:p>
            <a:endParaRPr lang="en-US" sz="2400" dirty="0">
              <a:latin typeface="+mj-lt"/>
              <a:cs typeface="Avenir Medium"/>
            </a:endParaRPr>
          </a:p>
          <a:p>
            <a:r>
              <a:rPr lang="en-US" sz="2400" dirty="0">
                <a:latin typeface="+mj-lt"/>
                <a:cs typeface="Avenir Medium"/>
              </a:rPr>
              <a:t>3. Do not perpetuate social injustice.</a:t>
            </a:r>
          </a:p>
        </p:txBody>
      </p:sp>
      <p:sp>
        <p:nvSpPr>
          <p:cNvPr id="7" name="TextBox 6"/>
          <p:cNvSpPr txBox="1"/>
          <p:nvPr/>
        </p:nvSpPr>
        <p:spPr>
          <a:xfrm>
            <a:off x="393130" y="4445156"/>
            <a:ext cx="11309013" cy="830997"/>
          </a:xfrm>
          <a:prstGeom prst="rect">
            <a:avLst/>
          </a:prstGeom>
          <a:noFill/>
        </p:spPr>
        <p:txBody>
          <a:bodyPr wrap="square" rtlCol="0">
            <a:spAutoFit/>
          </a:bodyPr>
          <a:lstStyle/>
          <a:p>
            <a:r>
              <a:rPr lang="en-US" sz="2400" i="1" dirty="0">
                <a:latin typeface="+mj-lt"/>
                <a:cs typeface="Avenir Medium"/>
              </a:rPr>
              <a:t>In this course, we’ll look at the argument that many forms of energy can be considered sustainable if they are used in a </a:t>
            </a:r>
            <a:r>
              <a:rPr lang="en-US" sz="2400" i="1" u="sng" dirty="0">
                <a:latin typeface="+mj-lt"/>
                <a:cs typeface="Avenir Medium"/>
              </a:rPr>
              <a:t>sustainable manner</a:t>
            </a:r>
            <a:r>
              <a:rPr lang="en-US" sz="2400" i="1" dirty="0">
                <a:latin typeface="+mj-lt"/>
                <a:cs typeface="Avenir Medium"/>
              </a:rPr>
              <a:t>.</a:t>
            </a:r>
            <a:endParaRPr lang="en-US" sz="2000" i="1" dirty="0">
              <a:latin typeface="+mj-lt"/>
              <a:cs typeface="Avenir Medium"/>
            </a:endParaRPr>
          </a:p>
        </p:txBody>
      </p:sp>
      <p:pic>
        <p:nvPicPr>
          <p:cNvPr id="9" name="Picture 8">
            <a:extLst>
              <a:ext uri="{FF2B5EF4-FFF2-40B4-BE49-F238E27FC236}">
                <a16:creationId xmlns:a16="http://schemas.microsoft.com/office/drawing/2014/main" id="{98BDC68E-B21A-304C-9F38-795AF3A4325D}"/>
              </a:ext>
            </a:extLst>
          </p:cNvPr>
          <p:cNvPicPr>
            <a:picLocks noChangeAspect="1"/>
          </p:cNvPicPr>
          <p:nvPr/>
        </p:nvPicPr>
        <p:blipFill>
          <a:blip r:embed="rId2">
            <a:duotone>
              <a:prstClr val="black"/>
              <a:schemeClr val="accent1">
                <a:tint val="45000"/>
                <a:satMod val="400000"/>
              </a:schemeClr>
            </a:duotone>
          </a:blip>
          <a:stretch>
            <a:fillRect/>
          </a:stretch>
        </p:blipFill>
        <p:spPr>
          <a:xfrm>
            <a:off x="11429650" y="49317"/>
            <a:ext cx="628093" cy="584776"/>
          </a:xfrm>
          <a:prstGeom prst="rect">
            <a:avLst/>
          </a:prstGeom>
        </p:spPr>
      </p:pic>
    </p:spTree>
    <p:extLst>
      <p:ext uri="{BB962C8B-B14F-4D97-AF65-F5344CB8AC3E}">
        <p14:creationId xmlns:p14="http://schemas.microsoft.com/office/powerpoint/2010/main" val="32640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8"/>
            <a:ext cx="7212744" cy="646331"/>
          </a:xfrm>
          <a:prstGeom prst="rect">
            <a:avLst/>
          </a:prstGeom>
          <a:noFill/>
        </p:spPr>
        <p:txBody>
          <a:bodyPr wrap="none" rtlCol="0">
            <a:spAutoFit/>
          </a:bodyPr>
          <a:lstStyle/>
          <a:p>
            <a:pPr defTabSz="914400"/>
            <a:r>
              <a:rPr lang="en-US" sz="3600" b="1" dirty="0">
                <a:solidFill>
                  <a:prstClr val="white"/>
                </a:solidFill>
                <a:latin typeface="+mj-lt"/>
                <a:cs typeface="Avenir Heavy"/>
              </a:rPr>
              <a:t>Three </a:t>
            </a:r>
            <a:r>
              <a:rPr lang="en-US" sz="3600" b="1" u="sng" dirty="0">
                <a:solidFill>
                  <a:prstClr val="white"/>
                </a:solidFill>
                <a:latin typeface="+mj-lt"/>
                <a:cs typeface="Avenir Heavy"/>
              </a:rPr>
              <a:t>linked</a:t>
            </a:r>
            <a:r>
              <a:rPr lang="en-US" sz="3600" b="1" dirty="0">
                <a:solidFill>
                  <a:prstClr val="white"/>
                </a:solidFill>
                <a:latin typeface="+mj-lt"/>
                <a:cs typeface="Avenir Heavy"/>
              </a:rPr>
              <a:t> ‘pillars’ of sustainability</a:t>
            </a:r>
          </a:p>
        </p:txBody>
      </p:sp>
      <p:sp>
        <p:nvSpPr>
          <p:cNvPr id="3" name="TextBox 2"/>
          <p:cNvSpPr txBox="1"/>
          <p:nvPr/>
        </p:nvSpPr>
        <p:spPr>
          <a:xfrm>
            <a:off x="97972" y="6500907"/>
            <a:ext cx="4201343" cy="307777"/>
          </a:xfrm>
          <a:prstGeom prst="rect">
            <a:avLst/>
          </a:prstGeom>
          <a:noFill/>
        </p:spPr>
        <p:txBody>
          <a:bodyPr wrap="none" rtlCol="0">
            <a:spAutoFit/>
          </a:bodyPr>
          <a:lstStyle/>
          <a:p>
            <a:r>
              <a:rPr lang="en-US" sz="1400" dirty="0">
                <a:latin typeface="Avenir Medium"/>
                <a:cs typeface="Avenir Medium"/>
              </a:rPr>
              <a:t>Energy Systems and Sustainability, 2/e, Chapter 1</a:t>
            </a:r>
          </a:p>
        </p:txBody>
      </p:sp>
      <p:sp>
        <p:nvSpPr>
          <p:cNvPr id="6" name="TextBox 5"/>
          <p:cNvSpPr txBox="1"/>
          <p:nvPr/>
        </p:nvSpPr>
        <p:spPr>
          <a:xfrm>
            <a:off x="323205" y="899128"/>
            <a:ext cx="11385880" cy="830997"/>
          </a:xfrm>
          <a:prstGeom prst="rect">
            <a:avLst/>
          </a:prstGeom>
          <a:noFill/>
        </p:spPr>
        <p:txBody>
          <a:bodyPr wrap="square" rtlCol="0">
            <a:spAutoFit/>
          </a:bodyPr>
          <a:lstStyle/>
          <a:p>
            <a:r>
              <a:rPr lang="en-US" sz="2400" b="1" dirty="0">
                <a:cs typeface="Avenir Black"/>
              </a:rPr>
              <a:t>Economic sustainability: </a:t>
            </a:r>
            <a:r>
              <a:rPr lang="en-US" sz="2400" i="1" dirty="0">
                <a:cs typeface="Avenir Medium"/>
              </a:rPr>
              <a:t>encompasses requirements for strong and durable economic growth; preserving financial stability and a low &amp; stable inflationary environment</a:t>
            </a:r>
          </a:p>
        </p:txBody>
      </p:sp>
      <p:sp>
        <p:nvSpPr>
          <p:cNvPr id="8" name="TextBox 7"/>
          <p:cNvSpPr txBox="1"/>
          <p:nvPr/>
        </p:nvSpPr>
        <p:spPr>
          <a:xfrm>
            <a:off x="363248" y="2022706"/>
            <a:ext cx="11385880" cy="830997"/>
          </a:xfrm>
          <a:prstGeom prst="rect">
            <a:avLst/>
          </a:prstGeom>
          <a:noFill/>
        </p:spPr>
        <p:txBody>
          <a:bodyPr wrap="square" rtlCol="0">
            <a:spAutoFit/>
          </a:bodyPr>
          <a:lstStyle/>
          <a:p>
            <a:r>
              <a:rPr lang="en-US" sz="2400" b="1" dirty="0">
                <a:cs typeface="Avenir Black"/>
              </a:rPr>
              <a:t>Environmental sustainability: </a:t>
            </a:r>
            <a:r>
              <a:rPr lang="en-US" sz="2400" i="1" dirty="0">
                <a:cs typeface="Avenir Medium"/>
              </a:rPr>
              <a:t>focuses on the stability of biological and physical systems and on preserving access to a healthy natural environment</a:t>
            </a:r>
          </a:p>
        </p:txBody>
      </p:sp>
      <p:sp>
        <p:nvSpPr>
          <p:cNvPr id="9" name="TextBox 8"/>
          <p:cNvSpPr txBox="1"/>
          <p:nvPr/>
        </p:nvSpPr>
        <p:spPr>
          <a:xfrm>
            <a:off x="363248" y="3176164"/>
            <a:ext cx="11385880" cy="1569660"/>
          </a:xfrm>
          <a:prstGeom prst="rect">
            <a:avLst/>
          </a:prstGeom>
          <a:noFill/>
        </p:spPr>
        <p:txBody>
          <a:bodyPr wrap="square" rtlCol="0">
            <a:spAutoFit/>
          </a:bodyPr>
          <a:lstStyle/>
          <a:p>
            <a:r>
              <a:rPr lang="en-US" sz="2400" b="1" dirty="0">
                <a:cs typeface="Avenir Black"/>
              </a:rPr>
              <a:t>Social sustainability: </a:t>
            </a:r>
            <a:r>
              <a:rPr lang="en-US" sz="2400" i="1" dirty="0">
                <a:cs typeface="Avenir Medium"/>
              </a:rPr>
              <a:t>emphasizes the importance of well functioning labor markets and high employment, of adaptability to major demographic change and stability in social and cultural systems of equity and democratic participation in decision making</a:t>
            </a:r>
            <a:endParaRPr lang="en-US" sz="2400" dirty="0">
              <a:cs typeface="Avenir Medium"/>
            </a:endParaRPr>
          </a:p>
          <a:p>
            <a:r>
              <a:rPr lang="en-US" sz="2400" i="1" dirty="0">
                <a:cs typeface="Avenir Medium"/>
              </a:rPr>
              <a:t>																</a:t>
            </a:r>
            <a:r>
              <a:rPr lang="en-US" sz="2000" i="1" dirty="0">
                <a:cs typeface="Avenir Medium"/>
              </a:rPr>
              <a:t>	- IEA (2001); OECD (2001)</a:t>
            </a:r>
            <a:endParaRPr lang="en-US" sz="2400" i="1" dirty="0">
              <a:cs typeface="Avenir Medium"/>
            </a:endParaRPr>
          </a:p>
        </p:txBody>
      </p:sp>
      <p:sp>
        <p:nvSpPr>
          <p:cNvPr id="10" name="TextBox 9"/>
          <p:cNvSpPr txBox="1"/>
          <p:nvPr/>
        </p:nvSpPr>
        <p:spPr>
          <a:xfrm>
            <a:off x="931333" y="5023201"/>
            <a:ext cx="10329333" cy="1200329"/>
          </a:xfrm>
          <a:prstGeom prst="rect">
            <a:avLst/>
          </a:prstGeom>
          <a:noFill/>
        </p:spPr>
        <p:txBody>
          <a:bodyPr wrap="square" rtlCol="0">
            <a:spAutoFit/>
          </a:bodyPr>
          <a:lstStyle/>
          <a:p>
            <a:r>
              <a:rPr lang="en-US" sz="2400" dirty="0">
                <a:cs typeface="Avenir Medium"/>
              </a:rPr>
              <a:t>There are those who advocate for any sustainable change and those who believe climate change and other challenges require a much more rigorous approach to sustainability.   </a:t>
            </a:r>
            <a:r>
              <a:rPr lang="en-US" sz="2400" b="1" i="1" dirty="0">
                <a:cs typeface="Avenir Medium"/>
              </a:rPr>
              <a:t>[weak vs. strong sustainability]</a:t>
            </a:r>
            <a:endParaRPr lang="en-US" sz="2400" b="1" dirty="0">
              <a:cs typeface="Avenir Medium"/>
            </a:endParaRPr>
          </a:p>
        </p:txBody>
      </p:sp>
      <p:pic>
        <p:nvPicPr>
          <p:cNvPr id="12" name="Picture 11">
            <a:extLst>
              <a:ext uri="{FF2B5EF4-FFF2-40B4-BE49-F238E27FC236}">
                <a16:creationId xmlns:a16="http://schemas.microsoft.com/office/drawing/2014/main" id="{342AB01F-FCBF-2F4F-8297-21E41EB5124A}"/>
              </a:ext>
            </a:extLst>
          </p:cNvPr>
          <p:cNvPicPr>
            <a:picLocks noChangeAspect="1"/>
          </p:cNvPicPr>
          <p:nvPr/>
        </p:nvPicPr>
        <p:blipFill>
          <a:blip r:embed="rId2">
            <a:duotone>
              <a:prstClr val="black"/>
              <a:schemeClr val="accent1">
                <a:tint val="45000"/>
                <a:satMod val="400000"/>
              </a:schemeClr>
            </a:duotone>
          </a:blip>
          <a:stretch>
            <a:fillRect/>
          </a:stretch>
        </p:blipFill>
        <p:spPr>
          <a:xfrm>
            <a:off x="11462307" y="49316"/>
            <a:ext cx="628093" cy="584776"/>
          </a:xfrm>
          <a:prstGeom prst="rect">
            <a:avLst/>
          </a:prstGeom>
        </p:spPr>
      </p:pic>
    </p:spTree>
    <p:extLst>
      <p:ext uri="{BB962C8B-B14F-4D97-AF65-F5344CB8AC3E}">
        <p14:creationId xmlns:p14="http://schemas.microsoft.com/office/powerpoint/2010/main" val="32353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9820"/>
            <a:ext cx="7212744" cy="646331"/>
          </a:xfrm>
          <a:prstGeom prst="rect">
            <a:avLst/>
          </a:prstGeom>
          <a:noFill/>
        </p:spPr>
        <p:txBody>
          <a:bodyPr wrap="none" rtlCol="0">
            <a:spAutoFit/>
          </a:bodyPr>
          <a:lstStyle/>
          <a:p>
            <a:pPr defTabSz="914400"/>
            <a:r>
              <a:rPr lang="en-US" sz="3600" b="1" dirty="0">
                <a:solidFill>
                  <a:prstClr val="white"/>
                </a:solidFill>
                <a:latin typeface="+mj-lt"/>
                <a:cs typeface="Avenir Heavy"/>
              </a:rPr>
              <a:t>Three </a:t>
            </a:r>
            <a:r>
              <a:rPr lang="en-US" sz="3600" b="1" u="sng" dirty="0">
                <a:solidFill>
                  <a:prstClr val="white"/>
                </a:solidFill>
                <a:latin typeface="+mj-lt"/>
                <a:cs typeface="Avenir Heavy"/>
              </a:rPr>
              <a:t>linked</a:t>
            </a:r>
            <a:r>
              <a:rPr lang="en-US" sz="3600" b="1" dirty="0">
                <a:solidFill>
                  <a:prstClr val="white"/>
                </a:solidFill>
                <a:latin typeface="+mj-lt"/>
                <a:cs typeface="Avenir Heavy"/>
              </a:rPr>
              <a:t> ‘pillars’ of sustainability</a:t>
            </a:r>
          </a:p>
        </p:txBody>
      </p:sp>
      <p:sp>
        <p:nvSpPr>
          <p:cNvPr id="3" name="TextBox 2"/>
          <p:cNvSpPr txBox="1"/>
          <p:nvPr/>
        </p:nvSpPr>
        <p:spPr>
          <a:xfrm>
            <a:off x="32658" y="6511592"/>
            <a:ext cx="5230919"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sustain.wisconsin.edu</a:t>
            </a:r>
            <a:r>
              <a:rPr lang="en-US" sz="1400" dirty="0">
                <a:latin typeface="Avenir Medium"/>
                <a:cs typeface="Avenir Medium"/>
              </a:rPr>
              <a:t>/sustainability/triple-bottom-line/</a:t>
            </a:r>
          </a:p>
        </p:txBody>
      </p:sp>
      <p:pic>
        <p:nvPicPr>
          <p:cNvPr id="7" name="Picture 6">
            <a:extLst>
              <a:ext uri="{FF2B5EF4-FFF2-40B4-BE49-F238E27FC236}">
                <a16:creationId xmlns:a16="http://schemas.microsoft.com/office/drawing/2014/main" id="{D4C0335A-6899-DF49-9757-66D4A2A10759}"/>
              </a:ext>
            </a:extLst>
          </p:cNvPr>
          <p:cNvPicPr>
            <a:picLocks noChangeAspect="1"/>
          </p:cNvPicPr>
          <p:nvPr/>
        </p:nvPicPr>
        <p:blipFill>
          <a:blip r:embed="rId2"/>
          <a:stretch>
            <a:fillRect/>
          </a:stretch>
        </p:blipFill>
        <p:spPr>
          <a:xfrm>
            <a:off x="3517859" y="771829"/>
            <a:ext cx="5284381" cy="5164281"/>
          </a:xfrm>
          <a:prstGeom prst="rect">
            <a:avLst/>
          </a:prstGeom>
        </p:spPr>
      </p:pic>
      <p:sp>
        <p:nvSpPr>
          <p:cNvPr id="8" name="TextBox 7">
            <a:extLst>
              <a:ext uri="{FF2B5EF4-FFF2-40B4-BE49-F238E27FC236}">
                <a16:creationId xmlns:a16="http://schemas.microsoft.com/office/drawing/2014/main" id="{17469260-5470-C34D-B7E6-5DD1752C5D42}"/>
              </a:ext>
            </a:extLst>
          </p:cNvPr>
          <p:cNvSpPr txBox="1"/>
          <p:nvPr/>
        </p:nvSpPr>
        <p:spPr>
          <a:xfrm>
            <a:off x="2332838" y="1054855"/>
            <a:ext cx="2698111" cy="1569660"/>
          </a:xfrm>
          <a:prstGeom prst="rect">
            <a:avLst/>
          </a:prstGeom>
          <a:noFill/>
        </p:spPr>
        <p:txBody>
          <a:bodyPr wrap="none" rtlCol="0">
            <a:spAutoFit/>
          </a:bodyPr>
          <a:lstStyle/>
          <a:p>
            <a:r>
              <a:rPr lang="en-US" sz="2400" b="1" dirty="0"/>
              <a:t>Social sustainability</a:t>
            </a:r>
          </a:p>
          <a:p>
            <a:pPr marL="285750" indent="-285750">
              <a:buFont typeface="Arial" panose="020B0604020202020204" pitchFamily="34" charset="0"/>
              <a:buChar char="•"/>
            </a:pPr>
            <a:r>
              <a:rPr lang="en-US" sz="2400" dirty="0"/>
              <a:t>culture</a:t>
            </a:r>
          </a:p>
          <a:p>
            <a:pPr marL="285750" indent="-285750">
              <a:buFont typeface="Arial" panose="020B0604020202020204" pitchFamily="34" charset="0"/>
              <a:buChar char="•"/>
            </a:pPr>
            <a:r>
              <a:rPr lang="en-US" sz="2400" dirty="0"/>
              <a:t>ethics</a:t>
            </a:r>
          </a:p>
          <a:p>
            <a:pPr marL="285750" indent="-285750">
              <a:buFont typeface="Arial" panose="020B0604020202020204" pitchFamily="34" charset="0"/>
              <a:buChar char="•"/>
            </a:pPr>
            <a:r>
              <a:rPr lang="en-US" sz="2400" dirty="0"/>
              <a:t>equity</a:t>
            </a:r>
          </a:p>
        </p:txBody>
      </p:sp>
      <p:sp>
        <p:nvSpPr>
          <p:cNvPr id="10" name="TextBox 9">
            <a:extLst>
              <a:ext uri="{FF2B5EF4-FFF2-40B4-BE49-F238E27FC236}">
                <a16:creationId xmlns:a16="http://schemas.microsoft.com/office/drawing/2014/main" id="{B0D4EE00-8869-884B-9F9D-AA020873996D}"/>
              </a:ext>
            </a:extLst>
          </p:cNvPr>
          <p:cNvSpPr txBox="1"/>
          <p:nvPr/>
        </p:nvSpPr>
        <p:spPr>
          <a:xfrm>
            <a:off x="1120795" y="5650145"/>
            <a:ext cx="3823804" cy="830997"/>
          </a:xfrm>
          <a:prstGeom prst="rect">
            <a:avLst/>
          </a:prstGeom>
          <a:noFill/>
        </p:spPr>
        <p:txBody>
          <a:bodyPr wrap="none" rtlCol="0">
            <a:spAutoFit/>
          </a:bodyPr>
          <a:lstStyle/>
          <a:p>
            <a:r>
              <a:rPr lang="en-US" sz="2400" b="1" dirty="0"/>
              <a:t>Environmental sustainability</a:t>
            </a:r>
          </a:p>
          <a:p>
            <a:pPr marL="285750" indent="-285750">
              <a:buFont typeface="Arial" panose="020B0604020202020204" pitchFamily="34" charset="0"/>
              <a:buChar char="•"/>
            </a:pPr>
            <a:r>
              <a:rPr lang="en-US" sz="2400" dirty="0"/>
              <a:t>ecosystems</a:t>
            </a:r>
          </a:p>
        </p:txBody>
      </p:sp>
      <p:sp>
        <p:nvSpPr>
          <p:cNvPr id="12" name="TextBox 11">
            <a:extLst>
              <a:ext uri="{FF2B5EF4-FFF2-40B4-BE49-F238E27FC236}">
                <a16:creationId xmlns:a16="http://schemas.microsoft.com/office/drawing/2014/main" id="{9FC25A9B-EB7A-3F44-90C1-9B1D7E1E7ACF}"/>
              </a:ext>
            </a:extLst>
          </p:cNvPr>
          <p:cNvSpPr txBox="1"/>
          <p:nvPr/>
        </p:nvSpPr>
        <p:spPr>
          <a:xfrm>
            <a:off x="8074625" y="1584692"/>
            <a:ext cx="3178562" cy="1569660"/>
          </a:xfrm>
          <a:prstGeom prst="rect">
            <a:avLst/>
          </a:prstGeom>
          <a:noFill/>
        </p:spPr>
        <p:txBody>
          <a:bodyPr wrap="none" rtlCol="0">
            <a:spAutoFit/>
          </a:bodyPr>
          <a:lstStyle/>
          <a:p>
            <a:r>
              <a:rPr lang="en-US" sz="2400" b="1" dirty="0"/>
              <a:t>Economic sustainability</a:t>
            </a:r>
          </a:p>
          <a:p>
            <a:pPr marL="285750" indent="-285750">
              <a:buFont typeface="Arial" panose="020B0604020202020204" pitchFamily="34" charset="0"/>
              <a:buChar char="•"/>
            </a:pPr>
            <a:r>
              <a:rPr lang="en-US" sz="2400" dirty="0"/>
              <a:t>growth</a:t>
            </a:r>
          </a:p>
          <a:p>
            <a:pPr marL="285750" indent="-285750">
              <a:buFont typeface="Arial" panose="020B0604020202020204" pitchFamily="34" charset="0"/>
              <a:buChar char="•"/>
            </a:pPr>
            <a:r>
              <a:rPr lang="en-US" sz="2400" dirty="0"/>
              <a:t>profit</a:t>
            </a:r>
          </a:p>
          <a:p>
            <a:pPr marL="285750" indent="-285750">
              <a:buFont typeface="Arial" panose="020B0604020202020204" pitchFamily="34" charset="0"/>
              <a:buChar char="•"/>
            </a:pPr>
            <a:r>
              <a:rPr lang="en-US" sz="2400" dirty="0"/>
              <a:t>costs</a:t>
            </a:r>
          </a:p>
        </p:txBody>
      </p:sp>
      <p:sp>
        <p:nvSpPr>
          <p:cNvPr id="9" name="TextBox 8">
            <a:extLst>
              <a:ext uri="{FF2B5EF4-FFF2-40B4-BE49-F238E27FC236}">
                <a16:creationId xmlns:a16="http://schemas.microsoft.com/office/drawing/2014/main" id="{94901015-29B9-7C4B-9F88-10D966E29BC3}"/>
              </a:ext>
            </a:extLst>
          </p:cNvPr>
          <p:cNvSpPr txBox="1"/>
          <p:nvPr/>
        </p:nvSpPr>
        <p:spPr>
          <a:xfrm>
            <a:off x="4176790" y="3582568"/>
            <a:ext cx="439544" cy="707886"/>
          </a:xfrm>
          <a:prstGeom prst="rect">
            <a:avLst/>
          </a:prstGeom>
          <a:noFill/>
        </p:spPr>
        <p:txBody>
          <a:bodyPr wrap="none" rtlCol="0">
            <a:spAutoFit/>
          </a:bodyPr>
          <a:lstStyle/>
          <a:p>
            <a:r>
              <a:rPr lang="en-US" sz="4000" b="1" dirty="0">
                <a:solidFill>
                  <a:schemeClr val="bg1"/>
                </a:solidFill>
              </a:rPr>
              <a:t>*</a:t>
            </a:r>
          </a:p>
        </p:txBody>
      </p:sp>
      <p:sp>
        <p:nvSpPr>
          <p:cNvPr id="13" name="TextBox 12">
            <a:extLst>
              <a:ext uri="{FF2B5EF4-FFF2-40B4-BE49-F238E27FC236}">
                <a16:creationId xmlns:a16="http://schemas.microsoft.com/office/drawing/2014/main" id="{56616B63-A652-9745-AE99-89939CA57FF1}"/>
              </a:ext>
            </a:extLst>
          </p:cNvPr>
          <p:cNvSpPr txBox="1"/>
          <p:nvPr/>
        </p:nvSpPr>
        <p:spPr>
          <a:xfrm>
            <a:off x="8379513" y="5936110"/>
            <a:ext cx="3215496" cy="461665"/>
          </a:xfrm>
          <a:prstGeom prst="rect">
            <a:avLst/>
          </a:prstGeom>
          <a:noFill/>
        </p:spPr>
        <p:txBody>
          <a:bodyPr wrap="none" rtlCol="0">
            <a:spAutoFit/>
          </a:bodyPr>
          <a:lstStyle/>
          <a:p>
            <a:r>
              <a:rPr lang="en-US" sz="2400" b="1" dirty="0"/>
              <a:t>aka ‘Triple Bottom Line’</a:t>
            </a:r>
          </a:p>
        </p:txBody>
      </p:sp>
      <p:pic>
        <p:nvPicPr>
          <p:cNvPr id="14" name="Picture 13">
            <a:extLst>
              <a:ext uri="{FF2B5EF4-FFF2-40B4-BE49-F238E27FC236}">
                <a16:creationId xmlns:a16="http://schemas.microsoft.com/office/drawing/2014/main" id="{6DF25C24-D325-8B4F-B078-19B6495E3664}"/>
              </a:ext>
            </a:extLst>
          </p:cNvPr>
          <p:cNvPicPr>
            <a:picLocks noChangeAspect="1"/>
          </p:cNvPicPr>
          <p:nvPr/>
        </p:nvPicPr>
        <p:blipFill>
          <a:blip r:embed="rId3">
            <a:duotone>
              <a:prstClr val="black"/>
              <a:schemeClr val="accent1">
                <a:tint val="45000"/>
                <a:satMod val="400000"/>
              </a:schemeClr>
            </a:duotone>
          </a:blip>
          <a:stretch>
            <a:fillRect/>
          </a:stretch>
        </p:blipFill>
        <p:spPr>
          <a:xfrm>
            <a:off x="11451421" y="49316"/>
            <a:ext cx="628093" cy="584776"/>
          </a:xfrm>
          <a:prstGeom prst="rect">
            <a:avLst/>
          </a:prstGeom>
        </p:spPr>
      </p:pic>
    </p:spTree>
    <p:extLst>
      <p:ext uri="{BB962C8B-B14F-4D97-AF65-F5344CB8AC3E}">
        <p14:creationId xmlns:p14="http://schemas.microsoft.com/office/powerpoint/2010/main" val="39751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9821"/>
            <a:ext cx="3697166" cy="646331"/>
          </a:xfrm>
          <a:prstGeom prst="rect">
            <a:avLst/>
          </a:prstGeom>
          <a:noFill/>
        </p:spPr>
        <p:txBody>
          <a:bodyPr wrap="none" rtlCol="0">
            <a:spAutoFit/>
          </a:bodyPr>
          <a:lstStyle/>
          <a:p>
            <a:pPr defTabSz="914400"/>
            <a:r>
              <a:rPr lang="en-US" sz="3600" b="1" dirty="0">
                <a:solidFill>
                  <a:prstClr val="white"/>
                </a:solidFill>
                <a:latin typeface="+mj-lt"/>
                <a:cs typeface="Avenir Heavy"/>
              </a:rPr>
              <a:t>Theory vs. reality?</a:t>
            </a:r>
          </a:p>
        </p:txBody>
      </p:sp>
      <p:sp>
        <p:nvSpPr>
          <p:cNvPr id="6" name="TextBox 5"/>
          <p:cNvSpPr txBox="1"/>
          <p:nvPr/>
        </p:nvSpPr>
        <p:spPr>
          <a:xfrm>
            <a:off x="110326" y="5645984"/>
            <a:ext cx="4906175" cy="1169551"/>
          </a:xfrm>
          <a:prstGeom prst="rect">
            <a:avLst/>
          </a:prstGeom>
          <a:noFill/>
        </p:spPr>
        <p:txBody>
          <a:bodyPr wrap="square" rtlCol="0">
            <a:spAutoFit/>
          </a:bodyPr>
          <a:lstStyle/>
          <a:p>
            <a:r>
              <a:rPr lang="en-US" sz="1400" i="1" dirty="0"/>
              <a:t>W.M. Adams (2006) The Future of Sustainability</a:t>
            </a:r>
          </a:p>
          <a:p>
            <a:r>
              <a:rPr lang="en-US" sz="1400" i="1" dirty="0"/>
              <a:t>Re-thinking Environment and Development in the Twenty-first Century .</a:t>
            </a:r>
          </a:p>
          <a:p>
            <a:r>
              <a:rPr lang="en-US" sz="1400" i="1" dirty="0">
                <a:hlinkClick r:id="rId2"/>
              </a:rPr>
              <a:t>http://cmsdata.iucn.org/downloads</a:t>
            </a:r>
            <a:r>
              <a:rPr lang="en-US" sz="1400" i="1" dirty="0"/>
              <a:t> </a:t>
            </a:r>
            <a:r>
              <a:rPr lang="en-US" sz="1400" i="1" dirty="0" err="1"/>
              <a:t>iucn_future_of_sustanability.pdf</a:t>
            </a:r>
            <a:endParaRPr lang="en-US" sz="1400" i="1" dirty="0"/>
          </a:p>
        </p:txBody>
      </p:sp>
      <p:sp>
        <p:nvSpPr>
          <p:cNvPr id="7" name="Oval 6"/>
          <p:cNvSpPr/>
          <p:nvPr/>
        </p:nvSpPr>
        <p:spPr>
          <a:xfrm>
            <a:off x="349488" y="887517"/>
            <a:ext cx="1876162" cy="17317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nvSpPr>
        <p:spPr>
          <a:xfrm>
            <a:off x="1566710" y="887517"/>
            <a:ext cx="1876162" cy="173173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Oval 12"/>
          <p:cNvSpPr/>
          <p:nvPr/>
        </p:nvSpPr>
        <p:spPr>
          <a:xfrm>
            <a:off x="1000676" y="1605867"/>
            <a:ext cx="1876162" cy="1731737"/>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4" name="TextBox 13"/>
          <p:cNvSpPr txBox="1"/>
          <p:nvPr/>
        </p:nvSpPr>
        <p:spPr>
          <a:xfrm>
            <a:off x="386382" y="1354390"/>
            <a:ext cx="1151615" cy="369332"/>
          </a:xfrm>
          <a:prstGeom prst="rect">
            <a:avLst/>
          </a:prstGeom>
          <a:noFill/>
        </p:spPr>
        <p:txBody>
          <a:bodyPr wrap="none" rtlCol="0">
            <a:spAutoFit/>
          </a:bodyPr>
          <a:lstStyle/>
          <a:p>
            <a:r>
              <a:rPr lang="en-US" dirty="0">
                <a:latin typeface="Avenir Medium"/>
                <a:cs typeface="Avenir Medium"/>
              </a:rPr>
              <a:t>Economy</a:t>
            </a:r>
          </a:p>
        </p:txBody>
      </p:sp>
      <p:sp>
        <p:nvSpPr>
          <p:cNvPr id="15" name="TextBox 14"/>
          <p:cNvSpPr txBox="1"/>
          <p:nvPr/>
        </p:nvSpPr>
        <p:spPr>
          <a:xfrm>
            <a:off x="2442353" y="1354390"/>
            <a:ext cx="945945" cy="369332"/>
          </a:xfrm>
          <a:prstGeom prst="rect">
            <a:avLst/>
          </a:prstGeom>
          <a:noFill/>
        </p:spPr>
        <p:txBody>
          <a:bodyPr wrap="none" rtlCol="0">
            <a:spAutoFit/>
          </a:bodyPr>
          <a:lstStyle/>
          <a:p>
            <a:r>
              <a:rPr lang="en-US" dirty="0">
                <a:latin typeface="Avenir Medium"/>
                <a:cs typeface="Avenir Medium"/>
              </a:rPr>
              <a:t>Society</a:t>
            </a:r>
          </a:p>
        </p:txBody>
      </p:sp>
      <p:sp>
        <p:nvSpPr>
          <p:cNvPr id="16" name="TextBox 15"/>
          <p:cNvSpPr txBox="1"/>
          <p:nvPr/>
        </p:nvSpPr>
        <p:spPr>
          <a:xfrm>
            <a:off x="1162736" y="2683393"/>
            <a:ext cx="1510326" cy="369332"/>
          </a:xfrm>
          <a:prstGeom prst="rect">
            <a:avLst/>
          </a:prstGeom>
          <a:noFill/>
        </p:spPr>
        <p:txBody>
          <a:bodyPr wrap="none" rtlCol="0">
            <a:spAutoFit/>
          </a:bodyPr>
          <a:lstStyle/>
          <a:p>
            <a:r>
              <a:rPr lang="en-US" dirty="0">
                <a:latin typeface="Avenir Medium"/>
                <a:cs typeface="Avenir Medium"/>
              </a:rPr>
              <a:t>Environment</a:t>
            </a:r>
          </a:p>
        </p:txBody>
      </p:sp>
      <p:sp>
        <p:nvSpPr>
          <p:cNvPr id="17" name="TextBox 16"/>
          <p:cNvSpPr txBox="1"/>
          <p:nvPr/>
        </p:nvSpPr>
        <p:spPr>
          <a:xfrm>
            <a:off x="236218" y="2868059"/>
            <a:ext cx="912429" cy="369332"/>
          </a:xfrm>
          <a:prstGeom prst="rect">
            <a:avLst/>
          </a:prstGeom>
          <a:noFill/>
        </p:spPr>
        <p:txBody>
          <a:bodyPr wrap="none" rtlCol="0">
            <a:spAutoFit/>
          </a:bodyPr>
          <a:lstStyle/>
          <a:p>
            <a:r>
              <a:rPr lang="en-US" i="1" dirty="0">
                <a:solidFill>
                  <a:srgbClr val="0000FF"/>
                </a:solidFill>
                <a:latin typeface="Avenir Medium"/>
                <a:cs typeface="Avenir Medium"/>
              </a:rPr>
              <a:t>Theory</a:t>
            </a:r>
          </a:p>
        </p:txBody>
      </p:sp>
      <p:sp>
        <p:nvSpPr>
          <p:cNvPr id="18" name="Oval 17"/>
          <p:cNvSpPr/>
          <p:nvPr/>
        </p:nvSpPr>
        <p:spPr>
          <a:xfrm>
            <a:off x="4180174" y="2456137"/>
            <a:ext cx="1876162" cy="17317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Oval 18"/>
          <p:cNvSpPr/>
          <p:nvPr/>
        </p:nvSpPr>
        <p:spPr>
          <a:xfrm>
            <a:off x="5397396" y="2787251"/>
            <a:ext cx="1488186" cy="140062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 name="Oval 19"/>
          <p:cNvSpPr/>
          <p:nvPr/>
        </p:nvSpPr>
        <p:spPr>
          <a:xfrm>
            <a:off x="5538518" y="3864775"/>
            <a:ext cx="1169006" cy="104144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1" name="TextBox 20"/>
          <p:cNvSpPr txBox="1"/>
          <p:nvPr/>
        </p:nvSpPr>
        <p:spPr>
          <a:xfrm>
            <a:off x="4217068" y="2923010"/>
            <a:ext cx="1151615" cy="369332"/>
          </a:xfrm>
          <a:prstGeom prst="rect">
            <a:avLst/>
          </a:prstGeom>
          <a:noFill/>
        </p:spPr>
        <p:txBody>
          <a:bodyPr wrap="none" rtlCol="0">
            <a:spAutoFit/>
          </a:bodyPr>
          <a:lstStyle/>
          <a:p>
            <a:r>
              <a:rPr lang="en-US" dirty="0">
                <a:latin typeface="Avenir Medium"/>
                <a:cs typeface="Avenir Medium"/>
              </a:rPr>
              <a:t>Economy</a:t>
            </a:r>
          </a:p>
        </p:txBody>
      </p:sp>
      <p:sp>
        <p:nvSpPr>
          <p:cNvPr id="22" name="TextBox 21"/>
          <p:cNvSpPr txBox="1"/>
          <p:nvPr/>
        </p:nvSpPr>
        <p:spPr>
          <a:xfrm>
            <a:off x="6146140" y="3284327"/>
            <a:ext cx="945945" cy="369332"/>
          </a:xfrm>
          <a:prstGeom prst="rect">
            <a:avLst/>
          </a:prstGeom>
          <a:solidFill>
            <a:srgbClr val="FFFFFF"/>
          </a:solidFill>
        </p:spPr>
        <p:txBody>
          <a:bodyPr wrap="none" rtlCol="0">
            <a:spAutoFit/>
          </a:bodyPr>
          <a:lstStyle/>
          <a:p>
            <a:r>
              <a:rPr lang="en-US" dirty="0">
                <a:latin typeface="Avenir Medium"/>
                <a:cs typeface="Avenir Medium"/>
              </a:rPr>
              <a:t>Society</a:t>
            </a:r>
          </a:p>
        </p:txBody>
      </p:sp>
      <p:sp>
        <p:nvSpPr>
          <p:cNvPr id="23" name="TextBox 22"/>
          <p:cNvSpPr txBox="1"/>
          <p:nvPr/>
        </p:nvSpPr>
        <p:spPr>
          <a:xfrm>
            <a:off x="5070396" y="4252013"/>
            <a:ext cx="1510326" cy="369332"/>
          </a:xfrm>
          <a:prstGeom prst="rect">
            <a:avLst/>
          </a:prstGeom>
          <a:solidFill>
            <a:srgbClr val="FFFFFF"/>
          </a:solidFill>
        </p:spPr>
        <p:txBody>
          <a:bodyPr wrap="none" rtlCol="0">
            <a:spAutoFit/>
          </a:bodyPr>
          <a:lstStyle/>
          <a:p>
            <a:r>
              <a:rPr lang="en-US" dirty="0">
                <a:latin typeface="Avenir Medium"/>
                <a:cs typeface="Avenir Medium"/>
              </a:rPr>
              <a:t>Environment</a:t>
            </a:r>
          </a:p>
        </p:txBody>
      </p:sp>
      <p:sp>
        <p:nvSpPr>
          <p:cNvPr id="24" name="TextBox 23"/>
          <p:cNvSpPr txBox="1"/>
          <p:nvPr/>
        </p:nvSpPr>
        <p:spPr>
          <a:xfrm>
            <a:off x="3955657" y="4436679"/>
            <a:ext cx="886781" cy="369332"/>
          </a:xfrm>
          <a:prstGeom prst="rect">
            <a:avLst/>
          </a:prstGeom>
          <a:noFill/>
        </p:spPr>
        <p:txBody>
          <a:bodyPr wrap="none" rtlCol="0">
            <a:spAutoFit/>
          </a:bodyPr>
          <a:lstStyle/>
          <a:p>
            <a:r>
              <a:rPr lang="en-US" i="1" dirty="0">
                <a:solidFill>
                  <a:srgbClr val="0000FF"/>
                </a:solidFill>
                <a:latin typeface="Avenir Medium"/>
                <a:cs typeface="Avenir Medium"/>
              </a:rPr>
              <a:t>Reality</a:t>
            </a:r>
          </a:p>
        </p:txBody>
      </p:sp>
      <p:sp>
        <p:nvSpPr>
          <p:cNvPr id="25" name="Oval 24"/>
          <p:cNvSpPr/>
          <p:nvPr/>
        </p:nvSpPr>
        <p:spPr>
          <a:xfrm>
            <a:off x="7647743" y="3696778"/>
            <a:ext cx="1876162" cy="17317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Oval 25"/>
          <p:cNvSpPr/>
          <p:nvPr/>
        </p:nvSpPr>
        <p:spPr>
          <a:xfrm>
            <a:off x="8864965" y="4027892"/>
            <a:ext cx="1488186" cy="140062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7" name="Oval 26"/>
          <p:cNvSpPr/>
          <p:nvPr/>
        </p:nvSpPr>
        <p:spPr>
          <a:xfrm>
            <a:off x="9006087" y="5105416"/>
            <a:ext cx="1169006" cy="104144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8" name="TextBox 27"/>
          <p:cNvSpPr txBox="1"/>
          <p:nvPr/>
        </p:nvSpPr>
        <p:spPr>
          <a:xfrm>
            <a:off x="7684637" y="4163651"/>
            <a:ext cx="1151615" cy="369332"/>
          </a:xfrm>
          <a:prstGeom prst="rect">
            <a:avLst/>
          </a:prstGeom>
          <a:noFill/>
        </p:spPr>
        <p:txBody>
          <a:bodyPr wrap="none" rtlCol="0">
            <a:spAutoFit/>
          </a:bodyPr>
          <a:lstStyle/>
          <a:p>
            <a:r>
              <a:rPr lang="en-US" dirty="0">
                <a:latin typeface="Avenir Medium"/>
                <a:cs typeface="Avenir Medium"/>
              </a:rPr>
              <a:t>Economy</a:t>
            </a:r>
          </a:p>
        </p:txBody>
      </p:sp>
      <p:sp>
        <p:nvSpPr>
          <p:cNvPr id="29" name="TextBox 28"/>
          <p:cNvSpPr txBox="1"/>
          <p:nvPr/>
        </p:nvSpPr>
        <p:spPr>
          <a:xfrm>
            <a:off x="9613709" y="4524968"/>
            <a:ext cx="945945" cy="369332"/>
          </a:xfrm>
          <a:prstGeom prst="rect">
            <a:avLst/>
          </a:prstGeom>
          <a:solidFill>
            <a:srgbClr val="FFFFFF"/>
          </a:solidFill>
        </p:spPr>
        <p:txBody>
          <a:bodyPr wrap="none" rtlCol="0">
            <a:spAutoFit/>
          </a:bodyPr>
          <a:lstStyle/>
          <a:p>
            <a:r>
              <a:rPr lang="en-US" dirty="0">
                <a:latin typeface="Avenir Medium"/>
                <a:cs typeface="Avenir Medium"/>
              </a:rPr>
              <a:t>Society</a:t>
            </a:r>
          </a:p>
        </p:txBody>
      </p:sp>
      <p:sp>
        <p:nvSpPr>
          <p:cNvPr id="30" name="TextBox 29"/>
          <p:cNvSpPr txBox="1"/>
          <p:nvPr/>
        </p:nvSpPr>
        <p:spPr>
          <a:xfrm>
            <a:off x="8537965" y="5492654"/>
            <a:ext cx="1510326" cy="369332"/>
          </a:xfrm>
          <a:prstGeom prst="rect">
            <a:avLst/>
          </a:prstGeom>
          <a:solidFill>
            <a:srgbClr val="FFFFFF"/>
          </a:solidFill>
        </p:spPr>
        <p:txBody>
          <a:bodyPr wrap="none" rtlCol="0">
            <a:spAutoFit/>
          </a:bodyPr>
          <a:lstStyle/>
          <a:p>
            <a:r>
              <a:rPr lang="en-US" dirty="0">
                <a:latin typeface="Avenir Medium"/>
                <a:cs typeface="Avenir Medium"/>
              </a:rPr>
              <a:t>Environment</a:t>
            </a:r>
          </a:p>
        </p:txBody>
      </p:sp>
      <p:sp>
        <p:nvSpPr>
          <p:cNvPr id="31" name="TextBox 30"/>
          <p:cNvSpPr txBox="1"/>
          <p:nvPr/>
        </p:nvSpPr>
        <p:spPr>
          <a:xfrm>
            <a:off x="10646050" y="4583586"/>
            <a:ext cx="1341548" cy="923330"/>
          </a:xfrm>
          <a:prstGeom prst="rect">
            <a:avLst/>
          </a:prstGeom>
          <a:noFill/>
        </p:spPr>
        <p:txBody>
          <a:bodyPr wrap="none" rtlCol="0">
            <a:spAutoFit/>
          </a:bodyPr>
          <a:lstStyle/>
          <a:p>
            <a:r>
              <a:rPr lang="en-US" i="1" dirty="0">
                <a:solidFill>
                  <a:srgbClr val="0000FF"/>
                </a:solidFill>
                <a:latin typeface="Avenir Medium"/>
                <a:cs typeface="Avenir Medium"/>
              </a:rPr>
              <a:t>Change</a:t>
            </a:r>
            <a:br>
              <a:rPr lang="en-US" i="1" dirty="0">
                <a:solidFill>
                  <a:srgbClr val="0000FF"/>
                </a:solidFill>
                <a:latin typeface="Avenir Medium"/>
                <a:cs typeface="Avenir Medium"/>
              </a:rPr>
            </a:br>
            <a:r>
              <a:rPr lang="en-US" i="1" dirty="0">
                <a:solidFill>
                  <a:srgbClr val="0000FF"/>
                </a:solidFill>
                <a:latin typeface="Avenir Medium"/>
                <a:cs typeface="Avenir Medium"/>
              </a:rPr>
              <a:t>that needs</a:t>
            </a:r>
            <a:br>
              <a:rPr lang="en-US" i="1" dirty="0">
                <a:solidFill>
                  <a:srgbClr val="0000FF"/>
                </a:solidFill>
                <a:latin typeface="Avenir Medium"/>
                <a:cs typeface="Avenir Medium"/>
              </a:rPr>
            </a:br>
            <a:r>
              <a:rPr lang="en-US" i="1" dirty="0">
                <a:solidFill>
                  <a:srgbClr val="0000FF"/>
                </a:solidFill>
                <a:latin typeface="Avenir Medium"/>
                <a:cs typeface="Avenir Medium"/>
              </a:rPr>
              <a:t>to happen</a:t>
            </a:r>
          </a:p>
        </p:txBody>
      </p:sp>
      <p:sp>
        <p:nvSpPr>
          <p:cNvPr id="32" name="Oval 31"/>
          <p:cNvSpPr/>
          <p:nvPr/>
        </p:nvSpPr>
        <p:spPr>
          <a:xfrm>
            <a:off x="8813649" y="3735262"/>
            <a:ext cx="1815186" cy="1731737"/>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34" name="Straight Arrow Connector 33"/>
          <p:cNvCxnSpPr>
            <a:stCxn id="26" idx="7"/>
            <a:endCxn id="32" idx="7"/>
          </p:cNvCxnSpPr>
          <p:nvPr/>
        </p:nvCxnSpPr>
        <p:spPr>
          <a:xfrm flipV="1">
            <a:off x="10135211" y="3988869"/>
            <a:ext cx="227796" cy="244139"/>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8901907" y="5026912"/>
            <a:ext cx="1869285" cy="1601356"/>
          </a:xfrm>
          <a:prstGeom prst="ellipse">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36" name="Straight Arrow Connector 35"/>
          <p:cNvCxnSpPr/>
          <p:nvPr/>
        </p:nvCxnSpPr>
        <p:spPr>
          <a:xfrm>
            <a:off x="10106257" y="5824740"/>
            <a:ext cx="573895" cy="322125"/>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F91186F7-7AFB-0541-8823-FA3430E428B5}"/>
              </a:ext>
            </a:extLst>
          </p:cNvPr>
          <p:cNvPicPr>
            <a:picLocks noChangeAspect="1"/>
          </p:cNvPicPr>
          <p:nvPr/>
        </p:nvPicPr>
        <p:blipFill>
          <a:blip r:embed="rId3">
            <a:duotone>
              <a:prstClr val="black"/>
              <a:schemeClr val="accent1">
                <a:tint val="45000"/>
                <a:satMod val="400000"/>
              </a:schemeClr>
            </a:duotone>
          </a:blip>
          <a:stretch>
            <a:fillRect/>
          </a:stretch>
        </p:blipFill>
        <p:spPr>
          <a:xfrm>
            <a:off x="11462823" y="49317"/>
            <a:ext cx="628093" cy="584776"/>
          </a:xfrm>
          <a:prstGeom prst="rect">
            <a:avLst/>
          </a:prstGeom>
        </p:spPr>
      </p:pic>
    </p:spTree>
    <p:extLst>
      <p:ext uri="{BB962C8B-B14F-4D97-AF65-F5344CB8AC3E}">
        <p14:creationId xmlns:p14="http://schemas.microsoft.com/office/powerpoint/2010/main" val="1214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animBg="1"/>
      <p:bldP spid="23" grpId="0" animBg="1"/>
      <p:bldP spid="24" grpId="0"/>
      <p:bldP spid="25" grpId="0" animBg="1"/>
      <p:bldP spid="26" grpId="0" animBg="1"/>
      <p:bldP spid="27" grpId="0" animBg="1"/>
      <p:bldP spid="28" grpId="0"/>
      <p:bldP spid="29" grpId="0" animBg="1"/>
      <p:bldP spid="30" grpId="0" animBg="1"/>
      <p:bldP spid="31" grpId="0"/>
      <p:bldP spid="32"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9821"/>
            <a:ext cx="8029506" cy="646331"/>
          </a:xfrm>
          <a:prstGeom prst="rect">
            <a:avLst/>
          </a:prstGeom>
          <a:noFill/>
        </p:spPr>
        <p:txBody>
          <a:bodyPr wrap="none" rtlCol="0">
            <a:spAutoFit/>
          </a:bodyPr>
          <a:lstStyle/>
          <a:p>
            <a:pPr defTabSz="914400"/>
            <a:r>
              <a:rPr lang="en-US" sz="3600" b="1" dirty="0">
                <a:solidFill>
                  <a:prstClr val="white"/>
                </a:solidFill>
                <a:latin typeface="+mj-lt"/>
                <a:cs typeface="Avenir Heavy"/>
              </a:rPr>
              <a:t>Decarbonized? Low-carbon? Renewable?</a:t>
            </a:r>
          </a:p>
        </p:txBody>
      </p:sp>
      <p:sp>
        <p:nvSpPr>
          <p:cNvPr id="3" name="TextBox 2"/>
          <p:cNvSpPr txBox="1"/>
          <p:nvPr/>
        </p:nvSpPr>
        <p:spPr>
          <a:xfrm>
            <a:off x="125244" y="6500906"/>
            <a:ext cx="5230919"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sustain.wisconsin.edu</a:t>
            </a:r>
            <a:r>
              <a:rPr lang="en-US" sz="1400" dirty="0">
                <a:latin typeface="Avenir Medium"/>
                <a:cs typeface="Avenir Medium"/>
              </a:rPr>
              <a:t>/sustainability/triple-bottom-line/</a:t>
            </a:r>
          </a:p>
        </p:txBody>
      </p:sp>
      <p:sp>
        <p:nvSpPr>
          <p:cNvPr id="9" name="TextBox 8">
            <a:extLst>
              <a:ext uri="{FF2B5EF4-FFF2-40B4-BE49-F238E27FC236}">
                <a16:creationId xmlns:a16="http://schemas.microsoft.com/office/drawing/2014/main" id="{94901015-29B9-7C4B-9F88-10D966E29BC3}"/>
              </a:ext>
            </a:extLst>
          </p:cNvPr>
          <p:cNvSpPr txBox="1"/>
          <p:nvPr/>
        </p:nvSpPr>
        <p:spPr>
          <a:xfrm>
            <a:off x="4176790" y="3582568"/>
            <a:ext cx="439544" cy="707886"/>
          </a:xfrm>
          <a:prstGeom prst="rect">
            <a:avLst/>
          </a:prstGeom>
          <a:noFill/>
        </p:spPr>
        <p:txBody>
          <a:bodyPr wrap="none" rtlCol="0">
            <a:spAutoFit/>
          </a:bodyPr>
          <a:lstStyle/>
          <a:p>
            <a:r>
              <a:rPr lang="en-US" sz="4000" b="1" dirty="0">
                <a:solidFill>
                  <a:schemeClr val="bg1"/>
                </a:solidFill>
              </a:rPr>
              <a:t>*</a:t>
            </a:r>
          </a:p>
        </p:txBody>
      </p:sp>
      <p:pic>
        <p:nvPicPr>
          <p:cNvPr id="14" name="Picture 13">
            <a:extLst>
              <a:ext uri="{FF2B5EF4-FFF2-40B4-BE49-F238E27FC236}">
                <a16:creationId xmlns:a16="http://schemas.microsoft.com/office/drawing/2014/main" id="{6DF25C24-D325-8B4F-B078-19B6495E3664}"/>
              </a:ext>
            </a:extLst>
          </p:cNvPr>
          <p:cNvPicPr>
            <a:picLocks noChangeAspect="1"/>
          </p:cNvPicPr>
          <p:nvPr/>
        </p:nvPicPr>
        <p:blipFill>
          <a:blip r:embed="rId2">
            <a:duotone>
              <a:prstClr val="black"/>
              <a:schemeClr val="accent1">
                <a:tint val="45000"/>
                <a:satMod val="400000"/>
              </a:schemeClr>
            </a:duotone>
          </a:blip>
          <a:stretch>
            <a:fillRect/>
          </a:stretch>
        </p:blipFill>
        <p:spPr>
          <a:xfrm>
            <a:off x="11440185" y="56780"/>
            <a:ext cx="628093" cy="584776"/>
          </a:xfrm>
          <a:prstGeom prst="rect">
            <a:avLst/>
          </a:prstGeom>
        </p:spPr>
      </p:pic>
      <p:sp>
        <p:nvSpPr>
          <p:cNvPr id="15" name="TextBox 14">
            <a:extLst>
              <a:ext uri="{FF2B5EF4-FFF2-40B4-BE49-F238E27FC236}">
                <a16:creationId xmlns:a16="http://schemas.microsoft.com/office/drawing/2014/main" id="{FBB85CD3-C194-CD42-A3F6-ADD7C6914EF6}"/>
              </a:ext>
            </a:extLst>
          </p:cNvPr>
          <p:cNvSpPr txBox="1"/>
          <p:nvPr/>
        </p:nvSpPr>
        <p:spPr>
          <a:xfrm>
            <a:off x="323205" y="1654044"/>
            <a:ext cx="11549251" cy="1200329"/>
          </a:xfrm>
          <a:prstGeom prst="rect">
            <a:avLst/>
          </a:prstGeom>
          <a:noFill/>
        </p:spPr>
        <p:txBody>
          <a:bodyPr wrap="square" rtlCol="0">
            <a:spAutoFit/>
          </a:bodyPr>
          <a:lstStyle/>
          <a:p>
            <a:r>
              <a:rPr lang="en-US" sz="2400" b="1" dirty="0">
                <a:latin typeface="+mj-lt"/>
                <a:cs typeface="Avenir Black"/>
              </a:rPr>
              <a:t>Low-carbon</a:t>
            </a:r>
            <a:r>
              <a:rPr lang="en-US" sz="2400" dirty="0">
                <a:latin typeface="+mj-lt"/>
                <a:cs typeface="Avenir Black"/>
              </a:rPr>
              <a:t>: </a:t>
            </a:r>
            <a:r>
              <a:rPr lang="en-US" sz="2400" i="1" dirty="0">
                <a:latin typeface="+mj-lt"/>
                <a:cs typeface="Avenir Black"/>
              </a:rPr>
              <a:t>processes or technologies that produce power [or heat] with substantially lower amounts of carbon emissions than is emitted from conventional (fossil fuel) power generation</a:t>
            </a:r>
            <a:endParaRPr lang="en-US" i="1" dirty="0">
              <a:latin typeface="+mj-lt"/>
              <a:cs typeface="Avenir Medium"/>
            </a:endParaRPr>
          </a:p>
        </p:txBody>
      </p:sp>
      <p:sp>
        <p:nvSpPr>
          <p:cNvPr id="17" name="TextBox 16">
            <a:extLst>
              <a:ext uri="{FF2B5EF4-FFF2-40B4-BE49-F238E27FC236}">
                <a16:creationId xmlns:a16="http://schemas.microsoft.com/office/drawing/2014/main" id="{394E2593-07B0-C049-9DE7-D75384E542C4}"/>
              </a:ext>
            </a:extLst>
          </p:cNvPr>
          <p:cNvSpPr txBox="1"/>
          <p:nvPr/>
        </p:nvSpPr>
        <p:spPr>
          <a:xfrm>
            <a:off x="323203" y="908207"/>
            <a:ext cx="8793083" cy="461665"/>
          </a:xfrm>
          <a:prstGeom prst="rect">
            <a:avLst/>
          </a:prstGeom>
          <a:noFill/>
        </p:spPr>
        <p:txBody>
          <a:bodyPr wrap="square" rtlCol="0">
            <a:spAutoFit/>
          </a:bodyPr>
          <a:lstStyle/>
          <a:p>
            <a:r>
              <a:rPr lang="en-US" sz="2400" b="1" dirty="0">
                <a:latin typeface="+mj-lt"/>
                <a:cs typeface="Avenir Medium"/>
              </a:rPr>
              <a:t>There is no carbon-free fuel.</a:t>
            </a:r>
            <a:endParaRPr lang="en-US" b="1" dirty="0">
              <a:latin typeface="+mj-lt"/>
              <a:cs typeface="Avenir Medium"/>
            </a:endParaRPr>
          </a:p>
        </p:txBody>
      </p:sp>
      <p:sp>
        <p:nvSpPr>
          <p:cNvPr id="19" name="TextBox 18">
            <a:extLst>
              <a:ext uri="{FF2B5EF4-FFF2-40B4-BE49-F238E27FC236}">
                <a16:creationId xmlns:a16="http://schemas.microsoft.com/office/drawing/2014/main" id="{11885DE8-53F7-EB40-96F6-D98FEF54F377}"/>
              </a:ext>
            </a:extLst>
          </p:cNvPr>
          <p:cNvSpPr txBox="1"/>
          <p:nvPr/>
        </p:nvSpPr>
        <p:spPr>
          <a:xfrm>
            <a:off x="323202" y="3162913"/>
            <a:ext cx="11549251" cy="830997"/>
          </a:xfrm>
          <a:prstGeom prst="rect">
            <a:avLst/>
          </a:prstGeom>
          <a:noFill/>
        </p:spPr>
        <p:txBody>
          <a:bodyPr wrap="square" rtlCol="0">
            <a:spAutoFit/>
          </a:bodyPr>
          <a:lstStyle/>
          <a:p>
            <a:r>
              <a:rPr lang="en-US" sz="2400" b="1" dirty="0">
                <a:latin typeface="+mj-lt"/>
                <a:cs typeface="Avenir Black"/>
              </a:rPr>
              <a:t>Renewable</a:t>
            </a:r>
            <a:r>
              <a:rPr lang="en-US" sz="2400" dirty="0">
                <a:latin typeface="+mj-lt"/>
                <a:cs typeface="Avenir Black"/>
              </a:rPr>
              <a:t>: </a:t>
            </a:r>
            <a:r>
              <a:rPr lang="en-US" sz="2400" i="1" dirty="0">
                <a:latin typeface="+mj-lt"/>
                <a:cs typeface="Avenir Black"/>
              </a:rPr>
              <a:t>processes or technologies that produce power [or heat] from sources that are not depleted when used</a:t>
            </a:r>
            <a:endParaRPr lang="en-US" i="1" dirty="0">
              <a:latin typeface="+mj-lt"/>
              <a:cs typeface="Avenir Medium"/>
            </a:endParaRPr>
          </a:p>
        </p:txBody>
      </p:sp>
      <p:sp>
        <p:nvSpPr>
          <p:cNvPr id="20" name="TextBox 19">
            <a:extLst>
              <a:ext uri="{FF2B5EF4-FFF2-40B4-BE49-F238E27FC236}">
                <a16:creationId xmlns:a16="http://schemas.microsoft.com/office/drawing/2014/main" id="{A07C7B42-9869-9B43-87AB-F2626AD58665}"/>
              </a:ext>
            </a:extLst>
          </p:cNvPr>
          <p:cNvSpPr txBox="1"/>
          <p:nvPr/>
        </p:nvSpPr>
        <p:spPr>
          <a:xfrm>
            <a:off x="323201" y="4389493"/>
            <a:ext cx="11549251" cy="830997"/>
          </a:xfrm>
          <a:prstGeom prst="rect">
            <a:avLst/>
          </a:prstGeom>
          <a:noFill/>
        </p:spPr>
        <p:txBody>
          <a:bodyPr wrap="square" rtlCol="0">
            <a:spAutoFit/>
          </a:bodyPr>
          <a:lstStyle/>
          <a:p>
            <a:r>
              <a:rPr lang="en-US" sz="2400" b="1" dirty="0">
                <a:latin typeface="+mj-lt"/>
                <a:cs typeface="Avenir Black"/>
              </a:rPr>
              <a:t>Nuclear</a:t>
            </a:r>
            <a:r>
              <a:rPr lang="en-US" sz="2400" dirty="0">
                <a:latin typeface="+mj-lt"/>
                <a:cs typeface="Avenir Black"/>
              </a:rPr>
              <a:t>: </a:t>
            </a:r>
            <a:r>
              <a:rPr lang="en-US" sz="2400" i="1" dirty="0">
                <a:latin typeface="+mj-lt"/>
                <a:cs typeface="Avenir Black"/>
              </a:rPr>
              <a:t>processes or technologies that produce power from the fission or fusion of atoms</a:t>
            </a:r>
          </a:p>
          <a:p>
            <a:pPr marL="742950" lvl="1" indent="-285750">
              <a:buFont typeface="Arial" panose="020B0604020202020204" pitchFamily="34" charset="0"/>
              <a:buChar char="•"/>
            </a:pPr>
            <a:r>
              <a:rPr lang="en-US" sz="2400" dirty="0">
                <a:latin typeface="+mj-lt"/>
                <a:cs typeface="Avenir Medium"/>
              </a:rPr>
              <a:t>Nuclear is finite rather than renewable, but is low-carbon</a:t>
            </a:r>
          </a:p>
        </p:txBody>
      </p:sp>
    </p:spTree>
    <p:extLst>
      <p:ext uri="{BB962C8B-B14F-4D97-AF65-F5344CB8AC3E}">
        <p14:creationId xmlns:p14="http://schemas.microsoft.com/office/powerpoint/2010/main" val="17206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7605415" cy="646331"/>
          </a:xfrm>
          <a:prstGeom prst="rect">
            <a:avLst/>
          </a:prstGeom>
          <a:noFill/>
        </p:spPr>
        <p:txBody>
          <a:bodyPr wrap="none" rtlCol="0">
            <a:spAutoFit/>
          </a:bodyPr>
          <a:lstStyle/>
          <a:p>
            <a:pPr defTabSz="914400"/>
            <a:r>
              <a:rPr lang="en-US" sz="3600" b="1" dirty="0">
                <a:solidFill>
                  <a:prstClr val="white"/>
                </a:solidFill>
                <a:latin typeface="+mj-lt"/>
                <a:cs typeface="Avenir Heavy"/>
              </a:rPr>
              <a:t>Sustainability of our energy resources?</a:t>
            </a:r>
          </a:p>
        </p:txBody>
      </p:sp>
      <p:sp>
        <p:nvSpPr>
          <p:cNvPr id="3" name="TextBox 2"/>
          <p:cNvSpPr txBox="1"/>
          <p:nvPr/>
        </p:nvSpPr>
        <p:spPr>
          <a:xfrm>
            <a:off x="73740" y="6500906"/>
            <a:ext cx="58544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ourworldindata.org</a:t>
            </a:r>
            <a:r>
              <a:rPr lang="en-US" sz="1400" dirty="0">
                <a:latin typeface="Avenir Medium"/>
                <a:cs typeface="Avenir Medium"/>
              </a:rPr>
              <a:t>/how-long-before-we-run-out-of-fossil-fuels</a:t>
            </a:r>
          </a:p>
        </p:txBody>
      </p:sp>
      <p:pic>
        <p:nvPicPr>
          <p:cNvPr id="6" name="Picture 5">
            <a:extLst>
              <a:ext uri="{FF2B5EF4-FFF2-40B4-BE49-F238E27FC236}">
                <a16:creationId xmlns:a16="http://schemas.microsoft.com/office/drawing/2014/main" id="{B2F73D18-0B5B-4B43-8757-9F8C56C54135}"/>
              </a:ext>
            </a:extLst>
          </p:cNvPr>
          <p:cNvPicPr>
            <a:picLocks noChangeAspect="1"/>
          </p:cNvPicPr>
          <p:nvPr/>
        </p:nvPicPr>
        <p:blipFill>
          <a:blip r:embed="rId2"/>
          <a:stretch>
            <a:fillRect/>
          </a:stretch>
        </p:blipFill>
        <p:spPr>
          <a:xfrm>
            <a:off x="1531410" y="708256"/>
            <a:ext cx="9144000" cy="5759744"/>
          </a:xfrm>
          <a:prstGeom prst="rect">
            <a:avLst/>
          </a:prstGeom>
        </p:spPr>
      </p:pic>
      <p:pic>
        <p:nvPicPr>
          <p:cNvPr id="9" name="Picture 8">
            <a:extLst>
              <a:ext uri="{FF2B5EF4-FFF2-40B4-BE49-F238E27FC236}">
                <a16:creationId xmlns:a16="http://schemas.microsoft.com/office/drawing/2014/main" id="{57353223-B163-1B40-ADCB-2C391979663C}"/>
              </a:ext>
            </a:extLst>
          </p:cNvPr>
          <p:cNvPicPr>
            <a:picLocks noChangeAspect="1"/>
          </p:cNvPicPr>
          <p:nvPr/>
        </p:nvPicPr>
        <p:blipFill>
          <a:blip r:embed="rId3">
            <a:duotone>
              <a:prstClr val="black"/>
              <a:schemeClr val="accent1">
                <a:tint val="45000"/>
                <a:satMod val="400000"/>
              </a:schemeClr>
            </a:duotone>
          </a:blip>
          <a:stretch>
            <a:fillRect/>
          </a:stretch>
        </p:blipFill>
        <p:spPr>
          <a:xfrm>
            <a:off x="11454933" y="49317"/>
            <a:ext cx="628093" cy="584776"/>
          </a:xfrm>
          <a:prstGeom prst="rect">
            <a:avLst/>
          </a:prstGeom>
        </p:spPr>
      </p:pic>
      <p:sp>
        <p:nvSpPr>
          <p:cNvPr id="2" name="TextBox 1">
            <a:extLst>
              <a:ext uri="{FF2B5EF4-FFF2-40B4-BE49-F238E27FC236}">
                <a16:creationId xmlns:a16="http://schemas.microsoft.com/office/drawing/2014/main" id="{F0D857F0-C367-C247-A988-E67A28DB69E4}"/>
              </a:ext>
            </a:extLst>
          </p:cNvPr>
          <p:cNvSpPr txBox="1"/>
          <p:nvPr/>
        </p:nvSpPr>
        <p:spPr>
          <a:xfrm>
            <a:off x="6766006" y="4157330"/>
            <a:ext cx="3444982" cy="461665"/>
          </a:xfrm>
          <a:prstGeom prst="rect">
            <a:avLst/>
          </a:prstGeom>
          <a:solidFill>
            <a:schemeClr val="bg1"/>
          </a:solidFill>
        </p:spPr>
        <p:txBody>
          <a:bodyPr wrap="none" rtlCol="0">
            <a:spAutoFit/>
          </a:bodyPr>
          <a:lstStyle/>
          <a:p>
            <a:r>
              <a:rPr lang="en-US" sz="2400" dirty="0">
                <a:latin typeface="+mj-lt"/>
              </a:rPr>
              <a:t>These are </a:t>
            </a:r>
            <a:r>
              <a:rPr lang="en-US" sz="2400" b="1" dirty="0">
                <a:latin typeface="+mj-lt"/>
              </a:rPr>
              <a:t>global</a:t>
            </a:r>
            <a:r>
              <a:rPr lang="en-US" sz="2400" dirty="0">
                <a:latin typeface="+mj-lt"/>
              </a:rPr>
              <a:t> reserves.</a:t>
            </a:r>
          </a:p>
        </p:txBody>
      </p:sp>
    </p:spTree>
    <p:extLst>
      <p:ext uri="{BB962C8B-B14F-4D97-AF65-F5344CB8AC3E}">
        <p14:creationId xmlns:p14="http://schemas.microsoft.com/office/powerpoint/2010/main" val="423506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6232091" cy="646331"/>
          </a:xfrm>
          <a:prstGeom prst="rect">
            <a:avLst/>
          </a:prstGeom>
          <a:noFill/>
        </p:spPr>
        <p:txBody>
          <a:bodyPr wrap="none" rtlCol="0">
            <a:spAutoFit/>
          </a:bodyPr>
          <a:lstStyle/>
          <a:p>
            <a:pPr defTabSz="914400"/>
            <a:r>
              <a:rPr lang="en-US" sz="3600" b="1" dirty="0">
                <a:solidFill>
                  <a:prstClr val="white"/>
                </a:solidFill>
                <a:cs typeface="Avenir Heavy"/>
              </a:rPr>
              <a:t>This changes if we mitigate GCC</a:t>
            </a:r>
          </a:p>
        </p:txBody>
      </p:sp>
      <p:sp>
        <p:nvSpPr>
          <p:cNvPr id="3" name="TextBox 2"/>
          <p:cNvSpPr txBox="1"/>
          <p:nvPr/>
        </p:nvSpPr>
        <p:spPr>
          <a:xfrm>
            <a:off x="44244" y="6527399"/>
            <a:ext cx="58544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ourworldindata.org</a:t>
            </a:r>
            <a:r>
              <a:rPr lang="en-US" sz="1400" dirty="0">
                <a:latin typeface="Avenir Medium"/>
                <a:cs typeface="Avenir Medium"/>
              </a:rPr>
              <a:t>/how-long-before-we-run-out-of-fossil-fuels</a:t>
            </a:r>
          </a:p>
        </p:txBody>
      </p:sp>
      <p:pic>
        <p:nvPicPr>
          <p:cNvPr id="7" name="Picture 6">
            <a:extLst>
              <a:ext uri="{FF2B5EF4-FFF2-40B4-BE49-F238E27FC236}">
                <a16:creationId xmlns:a16="http://schemas.microsoft.com/office/drawing/2014/main" id="{CB329BD0-C6A6-964D-BB4A-C0716B6E4A5F}"/>
              </a:ext>
            </a:extLst>
          </p:cNvPr>
          <p:cNvPicPr>
            <a:picLocks noChangeAspect="1"/>
          </p:cNvPicPr>
          <p:nvPr/>
        </p:nvPicPr>
        <p:blipFill>
          <a:blip r:embed="rId2"/>
          <a:stretch>
            <a:fillRect/>
          </a:stretch>
        </p:blipFill>
        <p:spPr>
          <a:xfrm>
            <a:off x="1524000" y="736557"/>
            <a:ext cx="9144000" cy="5746409"/>
          </a:xfrm>
          <a:prstGeom prst="rect">
            <a:avLst/>
          </a:prstGeom>
        </p:spPr>
      </p:pic>
      <p:pic>
        <p:nvPicPr>
          <p:cNvPr id="8" name="Picture 7">
            <a:extLst>
              <a:ext uri="{FF2B5EF4-FFF2-40B4-BE49-F238E27FC236}">
                <a16:creationId xmlns:a16="http://schemas.microsoft.com/office/drawing/2014/main" id="{507C40BE-E2C7-9B49-B187-F2480E4335A4}"/>
              </a:ext>
            </a:extLst>
          </p:cNvPr>
          <p:cNvPicPr>
            <a:picLocks noChangeAspect="1"/>
          </p:cNvPicPr>
          <p:nvPr/>
        </p:nvPicPr>
        <p:blipFill>
          <a:blip r:embed="rId3">
            <a:duotone>
              <a:prstClr val="black"/>
              <a:schemeClr val="accent1">
                <a:tint val="45000"/>
                <a:satMod val="400000"/>
              </a:schemeClr>
            </a:duotone>
          </a:blip>
          <a:stretch>
            <a:fillRect/>
          </a:stretch>
        </p:blipFill>
        <p:spPr>
          <a:xfrm>
            <a:off x="11475416" y="49317"/>
            <a:ext cx="628093" cy="584776"/>
          </a:xfrm>
          <a:prstGeom prst="rect">
            <a:avLst/>
          </a:prstGeom>
        </p:spPr>
      </p:pic>
      <p:sp>
        <p:nvSpPr>
          <p:cNvPr id="9" name="TextBox 8">
            <a:extLst>
              <a:ext uri="{FF2B5EF4-FFF2-40B4-BE49-F238E27FC236}">
                <a16:creationId xmlns:a16="http://schemas.microsoft.com/office/drawing/2014/main" id="{98FF50A8-D63E-D449-82CB-BB7465F0E2AC}"/>
              </a:ext>
            </a:extLst>
          </p:cNvPr>
          <p:cNvSpPr txBox="1"/>
          <p:nvPr/>
        </p:nvSpPr>
        <p:spPr>
          <a:xfrm>
            <a:off x="6930414" y="4890976"/>
            <a:ext cx="3395225" cy="461665"/>
          </a:xfrm>
          <a:prstGeom prst="rect">
            <a:avLst/>
          </a:prstGeom>
          <a:solidFill>
            <a:schemeClr val="bg1"/>
          </a:solidFill>
        </p:spPr>
        <p:txBody>
          <a:bodyPr wrap="none" rtlCol="0">
            <a:spAutoFit/>
          </a:bodyPr>
          <a:lstStyle/>
          <a:p>
            <a:r>
              <a:rPr lang="en-US" sz="2400" dirty="0"/>
              <a:t>These are </a:t>
            </a:r>
            <a:r>
              <a:rPr lang="en-US" sz="2400" b="1" dirty="0"/>
              <a:t>global</a:t>
            </a:r>
            <a:r>
              <a:rPr lang="en-US" sz="2400" dirty="0"/>
              <a:t> budgets.</a:t>
            </a:r>
          </a:p>
        </p:txBody>
      </p:sp>
    </p:spTree>
    <p:extLst>
      <p:ext uri="{BB962C8B-B14F-4D97-AF65-F5344CB8AC3E}">
        <p14:creationId xmlns:p14="http://schemas.microsoft.com/office/powerpoint/2010/main" val="208131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94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2628"/>
            <a:ext cx="7397923" cy="646331"/>
          </a:xfrm>
          <a:prstGeom prst="rect">
            <a:avLst/>
          </a:prstGeom>
          <a:noFill/>
        </p:spPr>
        <p:txBody>
          <a:bodyPr wrap="none" rtlCol="0">
            <a:spAutoFit/>
          </a:bodyPr>
          <a:lstStyle/>
          <a:p>
            <a:pPr defTabSz="914400"/>
            <a:r>
              <a:rPr lang="en-US" sz="3600" b="1" dirty="0">
                <a:solidFill>
                  <a:prstClr val="white"/>
                </a:solidFill>
                <a:cs typeface="Avenir Heavy"/>
              </a:rPr>
              <a:t>Why does sustainable energy matter?</a:t>
            </a:r>
          </a:p>
        </p:txBody>
      </p:sp>
      <p:sp>
        <p:nvSpPr>
          <p:cNvPr id="3" name="TextBox 2"/>
          <p:cNvSpPr txBox="1"/>
          <p:nvPr/>
        </p:nvSpPr>
        <p:spPr>
          <a:xfrm>
            <a:off x="114133" y="6483121"/>
            <a:ext cx="4201343" cy="307777"/>
          </a:xfrm>
          <a:prstGeom prst="rect">
            <a:avLst/>
          </a:prstGeom>
          <a:noFill/>
        </p:spPr>
        <p:txBody>
          <a:bodyPr wrap="none" rtlCol="0">
            <a:spAutoFit/>
          </a:bodyPr>
          <a:lstStyle/>
          <a:p>
            <a:r>
              <a:rPr lang="en-US" sz="1400" dirty="0">
                <a:latin typeface="Avenir Medium"/>
                <a:cs typeface="Avenir Medium"/>
              </a:rPr>
              <a:t>Energy Systems and Sustainability, 2/e, Chapter 1</a:t>
            </a:r>
          </a:p>
        </p:txBody>
      </p:sp>
      <p:sp>
        <p:nvSpPr>
          <p:cNvPr id="6" name="TextBox 5"/>
          <p:cNvSpPr txBox="1"/>
          <p:nvPr/>
        </p:nvSpPr>
        <p:spPr>
          <a:xfrm>
            <a:off x="947555" y="2041764"/>
            <a:ext cx="9863013" cy="461665"/>
          </a:xfrm>
          <a:prstGeom prst="rect">
            <a:avLst/>
          </a:prstGeom>
          <a:noFill/>
        </p:spPr>
        <p:txBody>
          <a:bodyPr wrap="square" rtlCol="0">
            <a:spAutoFit/>
          </a:bodyPr>
          <a:lstStyle/>
          <a:p>
            <a:r>
              <a:rPr lang="en-US" sz="2400" dirty="0">
                <a:cs typeface="Avenir Medium"/>
              </a:rPr>
              <a:t>1. There is a very large </a:t>
            </a:r>
            <a:r>
              <a:rPr lang="en-US" sz="2400" u="sng" dirty="0">
                <a:cs typeface="Avenir Medium"/>
              </a:rPr>
              <a:t>unmet demand </a:t>
            </a:r>
            <a:r>
              <a:rPr lang="en-US" sz="2400" dirty="0">
                <a:cs typeface="Avenir Medium"/>
              </a:rPr>
              <a:t>for energy in developing countries.</a:t>
            </a:r>
            <a:endParaRPr lang="en-US" dirty="0">
              <a:cs typeface="Avenir Medium"/>
            </a:endParaRPr>
          </a:p>
        </p:txBody>
      </p:sp>
      <p:sp>
        <p:nvSpPr>
          <p:cNvPr id="10" name="TextBox 9"/>
          <p:cNvSpPr txBox="1"/>
          <p:nvPr/>
        </p:nvSpPr>
        <p:spPr>
          <a:xfrm>
            <a:off x="228600" y="845119"/>
            <a:ext cx="11390245" cy="461665"/>
          </a:xfrm>
          <a:prstGeom prst="rect">
            <a:avLst/>
          </a:prstGeom>
          <a:noFill/>
        </p:spPr>
        <p:txBody>
          <a:bodyPr wrap="square" rtlCol="0">
            <a:spAutoFit/>
          </a:bodyPr>
          <a:lstStyle/>
          <a:p>
            <a:r>
              <a:rPr lang="en-US" sz="2400" dirty="0">
                <a:cs typeface="Avenir Medium"/>
              </a:rPr>
              <a:t>There are three major reasons, each creating a </a:t>
            </a:r>
            <a:r>
              <a:rPr lang="en-US" sz="2400" b="1" dirty="0">
                <a:cs typeface="Avenir Black"/>
              </a:rPr>
              <a:t>point of view </a:t>
            </a:r>
            <a:r>
              <a:rPr lang="en-US" sz="2400" b="1" dirty="0">
                <a:cs typeface="Avenir Medium"/>
              </a:rPr>
              <a:t>or perspective</a:t>
            </a:r>
            <a:r>
              <a:rPr lang="en-US" sz="2400" dirty="0">
                <a:cs typeface="Avenir Medium"/>
              </a:rPr>
              <a:t>.</a:t>
            </a:r>
          </a:p>
        </p:txBody>
      </p:sp>
      <p:sp>
        <p:nvSpPr>
          <p:cNvPr id="12" name="TextBox 11"/>
          <p:cNvSpPr txBox="1"/>
          <p:nvPr/>
        </p:nvSpPr>
        <p:spPr>
          <a:xfrm>
            <a:off x="1013958" y="3293090"/>
            <a:ext cx="9863013" cy="461665"/>
          </a:xfrm>
          <a:prstGeom prst="rect">
            <a:avLst/>
          </a:prstGeom>
          <a:noFill/>
        </p:spPr>
        <p:txBody>
          <a:bodyPr wrap="square" rtlCol="0">
            <a:spAutoFit/>
          </a:bodyPr>
          <a:lstStyle/>
          <a:p>
            <a:r>
              <a:rPr lang="en-US" sz="2400" dirty="0">
                <a:cs typeface="Avenir Medium"/>
              </a:rPr>
              <a:t>2. The supply of fossil fuels is </a:t>
            </a:r>
            <a:r>
              <a:rPr lang="en-US" sz="2400" u="sng" dirty="0">
                <a:cs typeface="Avenir Medium"/>
              </a:rPr>
              <a:t>finite</a:t>
            </a:r>
            <a:r>
              <a:rPr lang="en-US" sz="2400" dirty="0">
                <a:cs typeface="Avenir Medium"/>
              </a:rPr>
              <a:t> and won’t meet these demands.</a:t>
            </a:r>
            <a:endParaRPr lang="en-US" dirty="0">
              <a:cs typeface="Avenir Medium"/>
            </a:endParaRPr>
          </a:p>
        </p:txBody>
      </p:sp>
      <p:sp>
        <p:nvSpPr>
          <p:cNvPr id="13" name="TextBox 12"/>
          <p:cNvSpPr txBox="1"/>
          <p:nvPr/>
        </p:nvSpPr>
        <p:spPr>
          <a:xfrm>
            <a:off x="1071820" y="4907990"/>
            <a:ext cx="9863013" cy="461665"/>
          </a:xfrm>
          <a:prstGeom prst="rect">
            <a:avLst/>
          </a:prstGeom>
          <a:noFill/>
        </p:spPr>
        <p:txBody>
          <a:bodyPr wrap="square" rtlCol="0">
            <a:spAutoFit/>
          </a:bodyPr>
          <a:lstStyle/>
          <a:p>
            <a:r>
              <a:rPr lang="en-US" sz="2400" dirty="0">
                <a:cs typeface="Avenir Medium"/>
              </a:rPr>
              <a:t>3. </a:t>
            </a:r>
            <a:r>
              <a:rPr lang="en-US" sz="2400" u="sng" dirty="0">
                <a:cs typeface="Avenir Medium"/>
              </a:rPr>
              <a:t>GCC</a:t>
            </a:r>
            <a:r>
              <a:rPr lang="en-US" sz="2400" dirty="0">
                <a:cs typeface="Avenir Medium"/>
              </a:rPr>
              <a:t> requires us to dramatically reduce emissions of carbon dioxide.</a:t>
            </a:r>
            <a:endParaRPr lang="en-US" dirty="0">
              <a:cs typeface="Avenir Medium"/>
            </a:endParaRPr>
          </a:p>
        </p:txBody>
      </p:sp>
      <p:sp>
        <p:nvSpPr>
          <p:cNvPr id="2" name="Rounded Rectangular Callout 1"/>
          <p:cNvSpPr/>
          <p:nvPr/>
        </p:nvSpPr>
        <p:spPr>
          <a:xfrm>
            <a:off x="2925352" y="1477324"/>
            <a:ext cx="2037743" cy="461063"/>
          </a:xfrm>
          <a:prstGeom prst="wedgeRoundRectCallout">
            <a:avLst>
              <a:gd name="adj1" fmla="val 25544"/>
              <a:gd name="adj2" fmla="val 10093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bg1"/>
                </a:solidFill>
                <a:latin typeface="Avenir Black"/>
                <a:cs typeface="Avenir Black"/>
              </a:rPr>
              <a:t>‘</a:t>
            </a:r>
            <a:r>
              <a:rPr lang="en-US" sz="2400" i="1" dirty="0" err="1">
                <a:solidFill>
                  <a:schemeClr val="bg1"/>
                </a:solidFill>
                <a:latin typeface="Avenir Black"/>
                <a:cs typeface="Avenir Black"/>
              </a:rPr>
              <a:t>Growthist</a:t>
            </a:r>
            <a:r>
              <a:rPr lang="en-US" sz="2400" i="1" dirty="0">
                <a:solidFill>
                  <a:schemeClr val="bg1"/>
                </a:solidFill>
                <a:latin typeface="Avenir Black"/>
                <a:cs typeface="Avenir Black"/>
              </a:rPr>
              <a:t>’</a:t>
            </a:r>
          </a:p>
        </p:txBody>
      </p:sp>
      <p:sp>
        <p:nvSpPr>
          <p:cNvPr id="17" name="Rounded Rectangular Callout 16"/>
          <p:cNvSpPr/>
          <p:nvPr/>
        </p:nvSpPr>
        <p:spPr>
          <a:xfrm>
            <a:off x="4854533" y="3856935"/>
            <a:ext cx="1708002" cy="461063"/>
          </a:xfrm>
          <a:prstGeom prst="wedgeRoundRectCallout">
            <a:avLst>
              <a:gd name="adj1" fmla="val -34601"/>
              <a:gd name="adj2" fmla="val -97654"/>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i="1" dirty="0">
                <a:solidFill>
                  <a:schemeClr val="bg1"/>
                </a:solidFill>
                <a:latin typeface="Avenir Black"/>
                <a:cs typeface="Avenir Black"/>
              </a:rPr>
              <a:t>‘</a:t>
            </a:r>
            <a:r>
              <a:rPr lang="en-US" sz="2400" i="1" dirty="0" err="1">
                <a:solidFill>
                  <a:schemeClr val="bg1"/>
                </a:solidFill>
                <a:latin typeface="Avenir Black"/>
                <a:cs typeface="Avenir Black"/>
              </a:rPr>
              <a:t>Peakist</a:t>
            </a:r>
            <a:r>
              <a:rPr lang="en-US" sz="2400" i="1" dirty="0">
                <a:solidFill>
                  <a:schemeClr val="bg1"/>
                </a:solidFill>
                <a:latin typeface="Avenir Black"/>
                <a:cs typeface="Avenir Black"/>
              </a:rPr>
              <a:t>’</a:t>
            </a:r>
          </a:p>
        </p:txBody>
      </p:sp>
      <p:sp>
        <p:nvSpPr>
          <p:cNvPr id="18" name="Rounded Rectangular Callout 17"/>
          <p:cNvSpPr/>
          <p:nvPr/>
        </p:nvSpPr>
        <p:spPr>
          <a:xfrm>
            <a:off x="1583723" y="5528452"/>
            <a:ext cx="2985316" cy="461063"/>
          </a:xfrm>
          <a:prstGeom prst="wedgeRoundRectCallout">
            <a:avLst>
              <a:gd name="adj1" fmla="val -40514"/>
              <a:gd name="adj2" fmla="val -94450"/>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i="1" dirty="0">
                <a:solidFill>
                  <a:schemeClr val="bg1"/>
                </a:solidFill>
                <a:latin typeface="Avenir Black"/>
                <a:cs typeface="Avenir Black"/>
              </a:rPr>
              <a:t>‘Environmentalist’</a:t>
            </a:r>
          </a:p>
        </p:txBody>
      </p:sp>
      <p:pic>
        <p:nvPicPr>
          <p:cNvPr id="14" name="Picture 13">
            <a:extLst>
              <a:ext uri="{FF2B5EF4-FFF2-40B4-BE49-F238E27FC236}">
                <a16:creationId xmlns:a16="http://schemas.microsoft.com/office/drawing/2014/main" id="{2A31AE2C-E906-4E42-B2E7-C1E0C887CDDF}"/>
              </a:ext>
            </a:extLst>
          </p:cNvPr>
          <p:cNvPicPr>
            <a:picLocks noChangeAspect="1"/>
          </p:cNvPicPr>
          <p:nvPr/>
        </p:nvPicPr>
        <p:blipFill>
          <a:blip r:embed="rId2">
            <a:duotone>
              <a:prstClr val="black"/>
              <a:schemeClr val="accent1">
                <a:tint val="45000"/>
                <a:satMod val="400000"/>
              </a:schemeClr>
            </a:duotone>
          </a:blip>
          <a:stretch>
            <a:fillRect/>
          </a:stretch>
        </p:blipFill>
        <p:spPr>
          <a:xfrm>
            <a:off x="11460671" y="17376"/>
            <a:ext cx="628093" cy="584776"/>
          </a:xfrm>
          <a:prstGeom prst="rect">
            <a:avLst/>
          </a:prstGeom>
        </p:spPr>
      </p:pic>
    </p:spTree>
    <p:extLst>
      <p:ext uri="{BB962C8B-B14F-4D97-AF65-F5344CB8AC3E}">
        <p14:creationId xmlns:p14="http://schemas.microsoft.com/office/powerpoint/2010/main" val="36528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2"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71"/>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21597"/>
            <a:ext cx="7649658" cy="646331"/>
          </a:xfrm>
          <a:prstGeom prst="rect">
            <a:avLst/>
          </a:prstGeom>
          <a:noFill/>
        </p:spPr>
        <p:txBody>
          <a:bodyPr wrap="none" rtlCol="0">
            <a:spAutoFit/>
          </a:bodyPr>
          <a:lstStyle/>
          <a:p>
            <a:pPr defTabSz="914400"/>
            <a:r>
              <a:rPr lang="en-US" sz="3600" b="1" dirty="0">
                <a:solidFill>
                  <a:prstClr val="white"/>
                </a:solidFill>
                <a:latin typeface="+mj-lt"/>
                <a:cs typeface="Avenir Heavy"/>
              </a:rPr>
              <a:t>POV and perspective shape our actions</a:t>
            </a:r>
          </a:p>
        </p:txBody>
      </p:sp>
      <p:sp>
        <p:nvSpPr>
          <p:cNvPr id="3" name="Oval 2"/>
          <p:cNvSpPr/>
          <p:nvPr/>
        </p:nvSpPr>
        <p:spPr>
          <a:xfrm>
            <a:off x="5596331" y="2880704"/>
            <a:ext cx="2383006" cy="2132468"/>
          </a:xfrm>
          <a:prstGeom prst="ellipse">
            <a:avLst/>
          </a:prstGeom>
          <a:noFill/>
          <a:ln w="28575" cmpd="sng"/>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3965340" y="2865024"/>
            <a:ext cx="2383006" cy="2132468"/>
          </a:xfrm>
          <a:prstGeom prst="ellipse">
            <a:avLst/>
          </a:prstGeom>
          <a:noFill/>
          <a:ln w="28575" cmpd="sng">
            <a:solidFill>
              <a:schemeClr val="accent6">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Oval 12"/>
          <p:cNvSpPr/>
          <p:nvPr/>
        </p:nvSpPr>
        <p:spPr>
          <a:xfrm>
            <a:off x="4818920" y="1668952"/>
            <a:ext cx="2383006" cy="2132468"/>
          </a:xfrm>
          <a:prstGeom prst="ellipse">
            <a:avLst/>
          </a:prstGeom>
          <a:noFill/>
          <a:ln w="28575" cmpd="sng">
            <a:solidFill>
              <a:schemeClr val="tx2">
                <a:lumMod val="60000"/>
                <a:lumOff val="4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extBox 5"/>
          <p:cNvSpPr txBox="1"/>
          <p:nvPr/>
        </p:nvSpPr>
        <p:spPr>
          <a:xfrm>
            <a:off x="5286444" y="2249795"/>
            <a:ext cx="1366656" cy="461665"/>
          </a:xfrm>
          <a:prstGeom prst="rect">
            <a:avLst/>
          </a:prstGeom>
          <a:noFill/>
        </p:spPr>
        <p:txBody>
          <a:bodyPr wrap="none" rtlCol="0">
            <a:spAutoFit/>
          </a:bodyPr>
          <a:lstStyle/>
          <a:p>
            <a:r>
              <a:rPr lang="en-US" sz="2400" dirty="0" err="1">
                <a:solidFill>
                  <a:schemeClr val="tx2"/>
                </a:solidFill>
                <a:latin typeface="+mj-lt"/>
                <a:cs typeface="Avenir Medium"/>
              </a:rPr>
              <a:t>growthist</a:t>
            </a:r>
            <a:endParaRPr lang="en-US" sz="2400" dirty="0">
              <a:solidFill>
                <a:schemeClr val="tx2"/>
              </a:solidFill>
              <a:latin typeface="+mj-lt"/>
              <a:cs typeface="Avenir Medium"/>
            </a:endParaRPr>
          </a:p>
        </p:txBody>
      </p:sp>
      <p:sp>
        <p:nvSpPr>
          <p:cNvPr id="14" name="TextBox 13"/>
          <p:cNvSpPr txBox="1"/>
          <p:nvPr/>
        </p:nvSpPr>
        <p:spPr>
          <a:xfrm>
            <a:off x="6426736" y="3754380"/>
            <a:ext cx="2296463" cy="461665"/>
          </a:xfrm>
          <a:prstGeom prst="rect">
            <a:avLst/>
          </a:prstGeom>
          <a:solidFill>
            <a:schemeClr val="bg1"/>
          </a:solidFill>
        </p:spPr>
        <p:txBody>
          <a:bodyPr wrap="none" rtlCol="0">
            <a:spAutoFit/>
          </a:bodyPr>
          <a:lstStyle/>
          <a:p>
            <a:r>
              <a:rPr lang="en-US" sz="2400" dirty="0">
                <a:solidFill>
                  <a:schemeClr val="accent3">
                    <a:lumMod val="75000"/>
                  </a:schemeClr>
                </a:solidFill>
                <a:latin typeface="+mj-lt"/>
                <a:cs typeface="Avenir Medium"/>
              </a:rPr>
              <a:t>environmentalist</a:t>
            </a:r>
          </a:p>
        </p:txBody>
      </p:sp>
      <p:sp>
        <p:nvSpPr>
          <p:cNvPr id="15" name="TextBox 14"/>
          <p:cNvSpPr txBox="1"/>
          <p:nvPr/>
        </p:nvSpPr>
        <p:spPr>
          <a:xfrm>
            <a:off x="4339660" y="3754380"/>
            <a:ext cx="1077283" cy="461665"/>
          </a:xfrm>
          <a:prstGeom prst="rect">
            <a:avLst/>
          </a:prstGeom>
          <a:noFill/>
        </p:spPr>
        <p:txBody>
          <a:bodyPr wrap="none" rtlCol="0">
            <a:spAutoFit/>
          </a:bodyPr>
          <a:lstStyle/>
          <a:p>
            <a:r>
              <a:rPr lang="en-US" sz="2400" dirty="0" err="1">
                <a:solidFill>
                  <a:schemeClr val="accent6">
                    <a:lumMod val="75000"/>
                  </a:schemeClr>
                </a:solidFill>
                <a:latin typeface="+mj-lt"/>
                <a:cs typeface="Avenir Medium"/>
              </a:rPr>
              <a:t>peakist</a:t>
            </a:r>
            <a:endParaRPr lang="en-US" sz="2400" dirty="0">
              <a:solidFill>
                <a:schemeClr val="accent6">
                  <a:lumMod val="75000"/>
                </a:schemeClr>
              </a:solidFill>
              <a:latin typeface="+mj-lt"/>
              <a:cs typeface="Avenir Medium"/>
            </a:endParaRPr>
          </a:p>
        </p:txBody>
      </p:sp>
      <p:sp>
        <p:nvSpPr>
          <p:cNvPr id="8" name="Rectangular Callout 7"/>
          <p:cNvSpPr/>
          <p:nvPr/>
        </p:nvSpPr>
        <p:spPr>
          <a:xfrm>
            <a:off x="7390061" y="733594"/>
            <a:ext cx="4364403" cy="2366263"/>
          </a:xfrm>
          <a:prstGeom prst="wedgeRectCallout">
            <a:avLst>
              <a:gd name="adj1" fmla="val -53978"/>
              <a:gd name="adj2" fmla="val 64131"/>
            </a:avLst>
          </a:prstGeom>
          <a:solidFill>
            <a:srgbClr val="FFFFF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mj-lt"/>
              </a:rPr>
              <a:t>‘As we get richer, I’ve no doubt we’ll find ingenious ways of getting the remaining fossil fuel out of the ground and we have other options like nuclear power too – but how much more carbon dioxide can we dump into the atmosphere?’</a:t>
            </a:r>
          </a:p>
        </p:txBody>
      </p:sp>
      <p:sp>
        <p:nvSpPr>
          <p:cNvPr id="16" name="Rectangular Callout 15"/>
          <p:cNvSpPr/>
          <p:nvPr/>
        </p:nvSpPr>
        <p:spPr>
          <a:xfrm>
            <a:off x="7429481" y="4627514"/>
            <a:ext cx="4364403" cy="2151148"/>
          </a:xfrm>
          <a:prstGeom prst="wedgeRectCallout">
            <a:avLst>
              <a:gd name="adj1" fmla="val -98587"/>
              <a:gd name="adj2" fmla="val -58852"/>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mj-lt"/>
              </a:rPr>
              <a:t>‘Consumption is at the heart of the matter. We can’t go on consuming as we do. The bad news is that we are changing the Earth’s climate. The good news is that we may be running out of cheap oil and gas, possibly coal’</a:t>
            </a:r>
          </a:p>
        </p:txBody>
      </p:sp>
      <p:sp>
        <p:nvSpPr>
          <p:cNvPr id="17" name="Rectangular Callout 16"/>
          <p:cNvSpPr/>
          <p:nvPr/>
        </p:nvSpPr>
        <p:spPr>
          <a:xfrm>
            <a:off x="634181" y="811655"/>
            <a:ext cx="3821543" cy="2151148"/>
          </a:xfrm>
          <a:prstGeom prst="wedgeRectCallout">
            <a:avLst>
              <a:gd name="adj1" fmla="val 69449"/>
              <a:gd name="adj2" fmla="val 32483"/>
            </a:avLst>
          </a:prstGeom>
          <a:solidFill>
            <a:srgbClr val="FFFFF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mj-lt"/>
              </a:rPr>
              <a:t>‘We’ve got plenty of options to solve climate change – but I am concerned that we are running out of cheaper energy supplies and this could impact on global economic growth rates.’</a:t>
            </a:r>
          </a:p>
        </p:txBody>
      </p:sp>
      <p:sp>
        <p:nvSpPr>
          <p:cNvPr id="18" name="Rectangular Callout 17"/>
          <p:cNvSpPr/>
          <p:nvPr/>
        </p:nvSpPr>
        <p:spPr>
          <a:xfrm>
            <a:off x="618511" y="5045774"/>
            <a:ext cx="3821543" cy="1461391"/>
          </a:xfrm>
          <a:prstGeom prst="wedgeRectCallout">
            <a:avLst>
              <a:gd name="adj1" fmla="val 89881"/>
              <a:gd name="adj2" fmla="val -154918"/>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mj-lt"/>
              </a:rPr>
              <a:t>‘Economic prosperity is the key to solving the twin problems of maintaining energy supply and combatting climate change.’</a:t>
            </a:r>
          </a:p>
        </p:txBody>
      </p:sp>
      <p:pic>
        <p:nvPicPr>
          <p:cNvPr id="19" name="Picture 18">
            <a:extLst>
              <a:ext uri="{FF2B5EF4-FFF2-40B4-BE49-F238E27FC236}">
                <a16:creationId xmlns:a16="http://schemas.microsoft.com/office/drawing/2014/main" id="{19EE0E61-7303-8040-8298-E6FBCF713C16}"/>
              </a:ext>
            </a:extLst>
          </p:cNvPr>
          <p:cNvPicPr>
            <a:picLocks noChangeAspect="1"/>
          </p:cNvPicPr>
          <p:nvPr/>
        </p:nvPicPr>
        <p:blipFill>
          <a:blip r:embed="rId2">
            <a:duotone>
              <a:prstClr val="black"/>
              <a:schemeClr val="accent1">
                <a:tint val="45000"/>
                <a:satMod val="400000"/>
              </a:schemeClr>
            </a:duotone>
          </a:blip>
          <a:stretch>
            <a:fillRect/>
          </a:stretch>
        </p:blipFill>
        <p:spPr>
          <a:xfrm>
            <a:off x="11475419" y="36677"/>
            <a:ext cx="628093" cy="584776"/>
          </a:xfrm>
          <a:prstGeom prst="rect">
            <a:avLst/>
          </a:prstGeom>
        </p:spPr>
      </p:pic>
    </p:spTree>
    <p:extLst>
      <p:ext uri="{BB962C8B-B14F-4D97-AF65-F5344CB8AC3E}">
        <p14:creationId xmlns:p14="http://schemas.microsoft.com/office/powerpoint/2010/main" val="4663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9821"/>
            <a:ext cx="4412939" cy="646331"/>
          </a:xfrm>
          <a:prstGeom prst="rect">
            <a:avLst/>
          </a:prstGeom>
          <a:noFill/>
        </p:spPr>
        <p:txBody>
          <a:bodyPr wrap="none" rtlCol="0">
            <a:spAutoFit/>
          </a:bodyPr>
          <a:lstStyle/>
          <a:p>
            <a:pPr defTabSz="914400"/>
            <a:r>
              <a:rPr lang="en-US" sz="3600" b="1" dirty="0">
                <a:solidFill>
                  <a:prstClr val="white"/>
                </a:solidFill>
                <a:latin typeface="+mj-lt"/>
                <a:cs typeface="Avenir Heavy"/>
              </a:rPr>
              <a:t>Global climate change</a:t>
            </a:r>
          </a:p>
        </p:txBody>
      </p:sp>
      <p:sp>
        <p:nvSpPr>
          <p:cNvPr id="10" name="TextBox 9"/>
          <p:cNvSpPr txBox="1"/>
          <p:nvPr/>
        </p:nvSpPr>
        <p:spPr>
          <a:xfrm>
            <a:off x="3312997" y="3105834"/>
            <a:ext cx="5566005" cy="646331"/>
          </a:xfrm>
          <a:prstGeom prst="rect">
            <a:avLst/>
          </a:prstGeom>
          <a:noFill/>
        </p:spPr>
        <p:txBody>
          <a:bodyPr wrap="square" rtlCol="0">
            <a:spAutoFit/>
          </a:bodyPr>
          <a:lstStyle/>
          <a:p>
            <a:r>
              <a:rPr lang="en-US" sz="3600" b="1" dirty="0">
                <a:latin typeface="+mj-lt"/>
                <a:cs typeface="Avenir Medium"/>
              </a:rPr>
              <a:t>Coming to you in Module 2!</a:t>
            </a:r>
          </a:p>
        </p:txBody>
      </p:sp>
      <p:pic>
        <p:nvPicPr>
          <p:cNvPr id="14" name="Picture 13">
            <a:extLst>
              <a:ext uri="{FF2B5EF4-FFF2-40B4-BE49-F238E27FC236}">
                <a16:creationId xmlns:a16="http://schemas.microsoft.com/office/drawing/2014/main" id="{F34B760D-BD59-594A-A901-43A6D3405FDE}"/>
              </a:ext>
            </a:extLst>
          </p:cNvPr>
          <p:cNvPicPr>
            <a:picLocks noChangeAspect="1"/>
          </p:cNvPicPr>
          <p:nvPr/>
        </p:nvPicPr>
        <p:blipFill>
          <a:blip r:embed="rId2">
            <a:duotone>
              <a:prstClr val="black"/>
              <a:schemeClr val="accent1">
                <a:tint val="45000"/>
                <a:satMod val="400000"/>
              </a:schemeClr>
            </a:duotone>
          </a:blip>
          <a:stretch>
            <a:fillRect/>
          </a:stretch>
        </p:blipFill>
        <p:spPr>
          <a:xfrm>
            <a:off x="11454933" y="49317"/>
            <a:ext cx="628093" cy="584776"/>
          </a:xfrm>
          <a:prstGeom prst="rect">
            <a:avLst/>
          </a:prstGeom>
        </p:spPr>
      </p:pic>
    </p:spTree>
    <p:extLst>
      <p:ext uri="{BB962C8B-B14F-4D97-AF65-F5344CB8AC3E}">
        <p14:creationId xmlns:p14="http://schemas.microsoft.com/office/powerpoint/2010/main" val="227736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39697" y="88998"/>
            <a:ext cx="10884711" cy="523220"/>
          </a:xfrm>
          <a:prstGeom prst="rect">
            <a:avLst/>
          </a:prstGeom>
          <a:noFill/>
        </p:spPr>
        <p:txBody>
          <a:bodyPr wrap="none" rtlCol="0">
            <a:spAutoFit/>
          </a:bodyPr>
          <a:lstStyle/>
          <a:p>
            <a:pPr defTabSz="914400"/>
            <a:r>
              <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rPr>
              <a:t>Module 1: Intro to energy systems and sustainability</a:t>
            </a:r>
          </a:p>
        </p:txBody>
      </p:sp>
      <p:pic>
        <p:nvPicPr>
          <p:cNvPr id="3" name="Picture 2">
            <a:extLst>
              <a:ext uri="{FF2B5EF4-FFF2-40B4-BE49-F238E27FC236}">
                <a16:creationId xmlns:a16="http://schemas.microsoft.com/office/drawing/2014/main" id="{5EBEA035-DF48-5247-84F4-ED9F15F0D886}"/>
              </a:ext>
            </a:extLst>
          </p:cNvPr>
          <p:cNvPicPr>
            <a:picLocks noChangeAspect="1"/>
          </p:cNvPicPr>
          <p:nvPr/>
        </p:nvPicPr>
        <p:blipFill>
          <a:blip r:embed="rId2">
            <a:duotone>
              <a:prstClr val="black"/>
              <a:schemeClr val="accent1">
                <a:tint val="45000"/>
                <a:satMod val="400000"/>
              </a:schemeClr>
            </a:duotone>
          </a:blip>
          <a:stretch>
            <a:fillRect/>
          </a:stretch>
        </p:blipFill>
        <p:spPr>
          <a:xfrm>
            <a:off x="11424210" y="49316"/>
            <a:ext cx="628093" cy="584776"/>
          </a:xfrm>
          <a:prstGeom prst="rect">
            <a:avLst/>
          </a:prstGeom>
        </p:spPr>
      </p:pic>
      <p:sp>
        <p:nvSpPr>
          <p:cNvPr id="7" name="TextBox 6">
            <a:extLst>
              <a:ext uri="{FF2B5EF4-FFF2-40B4-BE49-F238E27FC236}">
                <a16:creationId xmlns:a16="http://schemas.microsoft.com/office/drawing/2014/main" id="{EF54C271-3310-0D4A-848E-81A17C0B10A2}"/>
              </a:ext>
            </a:extLst>
          </p:cNvPr>
          <p:cNvSpPr txBox="1"/>
          <p:nvPr/>
        </p:nvSpPr>
        <p:spPr>
          <a:xfrm>
            <a:off x="1187075" y="1674753"/>
            <a:ext cx="10124939" cy="34163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cs typeface="Verdana" panose="020B0604030504040204" pitchFamily="34" charset="0"/>
              </a:rPr>
              <a:t>Big ideas?</a:t>
            </a:r>
            <a:endParaRPr lang="en-US" sz="2000" b="1" dirty="0">
              <a:latin typeface="Verdana" panose="020B0604030504040204" pitchFamily="34" charset="0"/>
              <a:ea typeface="Verdana" panose="020B0604030504040204" pitchFamily="34" charset="0"/>
              <a:cs typeface="Verdana" panose="020B0604030504040204" pitchFamily="34" charset="0"/>
            </a:endParaRPr>
          </a:p>
          <a:p>
            <a:endParaRPr lang="en-US" sz="2000" b="1" dirty="0">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en-US" sz="2800" i="1" dirty="0">
                <a:latin typeface="Verdana" panose="020B0604030504040204" pitchFamily="34" charset="0"/>
                <a:ea typeface="Verdana" panose="020B0604030504040204" pitchFamily="34" charset="0"/>
                <a:cs typeface="Verdana" panose="020B0604030504040204" pitchFamily="34" charset="0"/>
              </a:rPr>
              <a:t>All energy systems have some </a:t>
            </a:r>
            <a:r>
              <a:rPr lang="en-US" sz="2800" b="1" i="1" dirty="0">
                <a:latin typeface="Verdana" panose="020B0604030504040204" pitchFamily="34" charset="0"/>
                <a:ea typeface="Verdana" panose="020B0604030504040204" pitchFamily="34" charset="0"/>
                <a:cs typeface="Verdana" panose="020B0604030504040204" pitchFamily="34" charset="0"/>
              </a:rPr>
              <a:t>economic, societal and environmental costs</a:t>
            </a:r>
          </a:p>
          <a:p>
            <a:pPr marL="457200" indent="-457200">
              <a:buAutoNum type="arabicPeriod"/>
            </a:pPr>
            <a:endParaRPr lang="en-US" sz="2800" b="1" i="1" dirty="0">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en-US" sz="2800" i="1" dirty="0">
                <a:latin typeface="Verdana" panose="020B0604030504040204" pitchFamily="34" charset="0"/>
                <a:ea typeface="Verdana" panose="020B0604030504040204" pitchFamily="34" charset="0"/>
                <a:cs typeface="Verdana" panose="020B0604030504040204" pitchFamily="34" charset="0"/>
              </a:rPr>
              <a:t>Only when we understand how energy </a:t>
            </a:r>
            <a:r>
              <a:rPr lang="en-US" sz="2800" b="1" i="1" dirty="0">
                <a:latin typeface="Verdana" panose="020B0604030504040204" pitchFamily="34" charset="0"/>
                <a:ea typeface="Verdana" panose="020B0604030504040204" pitchFamily="34" charset="0"/>
                <a:cs typeface="Verdana" panose="020B0604030504040204" pitchFamily="34" charset="0"/>
              </a:rPr>
              <a:t>systems</a:t>
            </a:r>
            <a:r>
              <a:rPr lang="en-US" sz="2800" i="1" dirty="0">
                <a:latin typeface="Verdana" panose="020B0604030504040204" pitchFamily="34" charset="0"/>
                <a:ea typeface="Verdana" panose="020B0604030504040204" pitchFamily="34" charset="0"/>
                <a:cs typeface="Verdana" panose="020B0604030504040204" pitchFamily="34" charset="0"/>
              </a:rPr>
              <a:t> work can we minimize those costs and approach </a:t>
            </a:r>
            <a:r>
              <a:rPr lang="en-US" sz="2800" b="1" i="1" dirty="0">
                <a:latin typeface="Verdana" panose="020B0604030504040204" pitchFamily="34" charset="0"/>
                <a:ea typeface="Verdana" panose="020B0604030504040204" pitchFamily="34" charset="0"/>
                <a:cs typeface="Verdana" panose="020B0604030504040204" pitchFamily="34" charset="0"/>
              </a:rPr>
              <a:t>sustainability</a:t>
            </a:r>
            <a:r>
              <a:rPr lang="en-US" sz="2800" i="1" dirty="0">
                <a:latin typeface="Verdana" panose="020B0604030504040204" pitchFamily="34" charset="0"/>
                <a:ea typeface="Verdana" panose="020B0604030504040204" pitchFamily="34" charset="0"/>
                <a:cs typeface="Verdana" panose="020B0604030504040204" pitchFamily="34" charset="0"/>
              </a:rPr>
              <a:t> while still serving our needs.</a:t>
            </a:r>
          </a:p>
        </p:txBody>
      </p:sp>
    </p:spTree>
    <p:extLst>
      <p:ext uri="{BB962C8B-B14F-4D97-AF65-F5344CB8AC3E}">
        <p14:creationId xmlns:p14="http://schemas.microsoft.com/office/powerpoint/2010/main" val="338459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99946" y="2938887"/>
            <a:ext cx="4917949" cy="646331"/>
          </a:xfrm>
          <a:prstGeom prst="rect">
            <a:avLst/>
          </a:prstGeom>
          <a:noFill/>
        </p:spPr>
        <p:txBody>
          <a:bodyPr wrap="none" rtlCol="0">
            <a:spAutoFit/>
          </a:bodyPr>
          <a:lstStyle/>
          <a:p>
            <a:pPr lvl="1" algn="ctr"/>
            <a:r>
              <a:rPr lang="en-US" sz="3600" b="1" i="1" dirty="0">
                <a:latin typeface="+mj-lt"/>
                <a:cs typeface="Avenir Black"/>
              </a:rPr>
              <a:t>1.4: What is a system?</a:t>
            </a:r>
          </a:p>
        </p:txBody>
      </p:sp>
      <p:sp>
        <p:nvSpPr>
          <p:cNvPr id="7" name="Rectangle 6">
            <a:extLst>
              <a:ext uri="{FF2B5EF4-FFF2-40B4-BE49-F238E27FC236}">
                <a16:creationId xmlns:a16="http://schemas.microsoft.com/office/drawing/2014/main" id="{5EDB075C-9CAA-A646-A2EE-566301B20C00}"/>
              </a:ext>
            </a:extLst>
          </p:cNvPr>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9" name="TextBox 8">
            <a:extLst>
              <a:ext uri="{FF2B5EF4-FFF2-40B4-BE49-F238E27FC236}">
                <a16:creationId xmlns:a16="http://schemas.microsoft.com/office/drawing/2014/main" id="{D2C0E41B-C509-084B-B005-790BA6E7BA9B}"/>
              </a:ext>
            </a:extLst>
          </p:cNvPr>
          <p:cNvSpPr txBox="1"/>
          <p:nvPr/>
        </p:nvSpPr>
        <p:spPr>
          <a:xfrm>
            <a:off x="228597" y="19820"/>
            <a:ext cx="10214078" cy="646331"/>
          </a:xfrm>
          <a:prstGeom prst="rect">
            <a:avLst/>
          </a:prstGeom>
          <a:noFill/>
        </p:spPr>
        <p:txBody>
          <a:bodyPr wrap="none" rtlCol="0">
            <a:spAutoFit/>
          </a:bodyPr>
          <a:lstStyle/>
          <a:p>
            <a:pPr defTabSz="914400"/>
            <a:r>
              <a:rPr lang="en-US" sz="3600" b="1" dirty="0">
                <a:solidFill>
                  <a:prstClr val="white"/>
                </a:solidFill>
                <a:latin typeface="+mj-lt"/>
                <a:cs typeface="Avenir Heavy"/>
              </a:rPr>
              <a:t>Module 1: Intro to energy systems and sustainability</a:t>
            </a:r>
          </a:p>
        </p:txBody>
      </p:sp>
      <p:pic>
        <p:nvPicPr>
          <p:cNvPr id="10" name="Picture 9">
            <a:extLst>
              <a:ext uri="{FF2B5EF4-FFF2-40B4-BE49-F238E27FC236}">
                <a16:creationId xmlns:a16="http://schemas.microsoft.com/office/drawing/2014/main" id="{7B2F3C04-F928-9B4B-B3E9-D196CEC9E6A5}"/>
              </a:ext>
            </a:extLst>
          </p:cNvPr>
          <p:cNvPicPr>
            <a:picLocks noChangeAspect="1"/>
          </p:cNvPicPr>
          <p:nvPr/>
        </p:nvPicPr>
        <p:blipFill>
          <a:blip r:embed="rId2">
            <a:duotone>
              <a:prstClr val="black"/>
              <a:schemeClr val="accent1">
                <a:tint val="45000"/>
                <a:satMod val="400000"/>
              </a:schemeClr>
            </a:duotone>
          </a:blip>
          <a:stretch>
            <a:fillRect/>
          </a:stretch>
        </p:blipFill>
        <p:spPr>
          <a:xfrm>
            <a:off x="11478683" y="49316"/>
            <a:ext cx="628093" cy="584776"/>
          </a:xfrm>
          <a:prstGeom prst="rect">
            <a:avLst/>
          </a:prstGeom>
        </p:spPr>
      </p:pic>
    </p:spTree>
    <p:extLst>
      <p:ext uri="{BB962C8B-B14F-4D97-AF65-F5344CB8AC3E}">
        <p14:creationId xmlns:p14="http://schemas.microsoft.com/office/powerpoint/2010/main" val="260336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4247253" cy="646331"/>
          </a:xfrm>
          <a:prstGeom prst="rect">
            <a:avLst/>
          </a:prstGeom>
          <a:noFill/>
        </p:spPr>
        <p:txBody>
          <a:bodyPr wrap="none" rtlCol="0">
            <a:spAutoFit/>
          </a:bodyPr>
          <a:lstStyle/>
          <a:p>
            <a:pPr defTabSz="914400"/>
            <a:r>
              <a:rPr lang="en-US" sz="3600" b="1" dirty="0">
                <a:solidFill>
                  <a:prstClr val="white"/>
                </a:solidFill>
                <a:latin typeface="+mj-lt"/>
                <a:cs typeface="Avenir Heavy"/>
              </a:rPr>
              <a:t>What is a system? (1)</a:t>
            </a:r>
          </a:p>
        </p:txBody>
      </p:sp>
      <p:sp>
        <p:nvSpPr>
          <p:cNvPr id="2" name="TextBox 1"/>
          <p:cNvSpPr txBox="1"/>
          <p:nvPr/>
        </p:nvSpPr>
        <p:spPr>
          <a:xfrm>
            <a:off x="283886" y="3578423"/>
            <a:ext cx="11308346" cy="2877711"/>
          </a:xfrm>
          <a:prstGeom prst="rect">
            <a:avLst/>
          </a:prstGeom>
          <a:noFill/>
        </p:spPr>
        <p:txBody>
          <a:bodyPr wrap="square" rtlCol="0">
            <a:spAutoFit/>
          </a:bodyPr>
          <a:lstStyle/>
          <a:p>
            <a:r>
              <a:rPr lang="en-US" sz="2400" i="1" dirty="0">
                <a:latin typeface="+mj-lt"/>
                <a:cs typeface="Avenir Medium"/>
              </a:rPr>
              <a:t>“So what is a system?  A system is a set of things-people, cells, molecules or whatever- interconnected in such a way that they produce a pattern of behavior over time.  The system may be buffeted, constricted, triggered, or driven by outside forces.  But the system's response to these forces is characteristic of itself, and that response is seldom simple in the real world.”</a:t>
            </a:r>
          </a:p>
          <a:p>
            <a:endParaRPr lang="en-US" sz="900" i="1" dirty="0">
              <a:latin typeface="+mj-lt"/>
              <a:cs typeface="Avenir Medium"/>
            </a:endParaRPr>
          </a:p>
          <a:p>
            <a:r>
              <a:rPr lang="en-US" sz="2400" b="1" i="1" dirty="0">
                <a:latin typeface="+mj-lt"/>
                <a:cs typeface="Avenir Medium"/>
              </a:rPr>
              <a:t>“The system, to a large extent causes its own behavior!”</a:t>
            </a:r>
          </a:p>
          <a:p>
            <a:endParaRPr lang="en-US" sz="800" i="1" dirty="0">
              <a:latin typeface="+mj-lt"/>
              <a:cs typeface="Avenir Medium"/>
            </a:endParaRPr>
          </a:p>
          <a:p>
            <a:r>
              <a:rPr lang="en-US" sz="2000" i="1" dirty="0">
                <a:latin typeface="+mj-lt"/>
                <a:cs typeface="Avenir Medium"/>
              </a:rPr>
              <a:t>													</a:t>
            </a:r>
            <a:r>
              <a:rPr lang="en-US" i="1" dirty="0">
                <a:latin typeface="+mj-lt"/>
                <a:cs typeface="Avenir Medium"/>
              </a:rPr>
              <a:t>- Donella Meadows, Thinking in systems: a primer</a:t>
            </a:r>
          </a:p>
        </p:txBody>
      </p:sp>
      <p:sp>
        <p:nvSpPr>
          <p:cNvPr id="9" name="TextBox 8"/>
          <p:cNvSpPr txBox="1"/>
          <p:nvPr/>
        </p:nvSpPr>
        <p:spPr>
          <a:xfrm>
            <a:off x="328903" y="837891"/>
            <a:ext cx="11777873" cy="2416046"/>
          </a:xfrm>
          <a:prstGeom prst="rect">
            <a:avLst/>
          </a:prstGeom>
          <a:noFill/>
        </p:spPr>
        <p:txBody>
          <a:bodyPr wrap="square" rtlCol="0">
            <a:spAutoFit/>
          </a:bodyPr>
          <a:lstStyle/>
          <a:p>
            <a:pPr marL="466725" indent="-452438"/>
            <a:r>
              <a:rPr lang="en-US" sz="2400" dirty="0">
                <a:latin typeface="+mj-lt"/>
                <a:cs typeface="Avenir Medium"/>
              </a:rPr>
              <a:t>1:  a regularly interacting or interdependent group of items forming a unified whole a number system, such as:</a:t>
            </a:r>
          </a:p>
          <a:p>
            <a:endParaRPr lang="en-US" sz="1050" dirty="0">
              <a:latin typeface="+mj-lt"/>
              <a:cs typeface="Avenir Medium"/>
            </a:endParaRPr>
          </a:p>
          <a:p>
            <a:pPr marL="457200" indent="-457200">
              <a:buAutoNum type="arabicParenBoth"/>
            </a:pPr>
            <a:r>
              <a:rPr lang="en-US" sz="2400" dirty="0">
                <a:latin typeface="+mj-lt"/>
                <a:cs typeface="Avenir Medium"/>
              </a:rPr>
              <a:t>a group of interacting bodies under the influence of related forces a gravitational system </a:t>
            </a:r>
          </a:p>
          <a:p>
            <a:endParaRPr lang="en-US" sz="1050" dirty="0">
              <a:latin typeface="+mj-lt"/>
              <a:cs typeface="Avenir Medium"/>
            </a:endParaRPr>
          </a:p>
          <a:p>
            <a:r>
              <a:rPr lang="en-US" sz="2400" dirty="0">
                <a:latin typeface="+mj-lt"/>
                <a:cs typeface="Avenir Medium"/>
              </a:rPr>
              <a:t>(2)   an assemblage of substances that is in or tends to equilibrium a thermodynamic system</a:t>
            </a:r>
          </a:p>
          <a:p>
            <a:pPr lvl="3"/>
            <a:r>
              <a:rPr lang="en-US" sz="1000" dirty="0">
                <a:latin typeface="+mj-lt"/>
                <a:cs typeface="Avenir Medium"/>
              </a:rPr>
              <a:t>									</a:t>
            </a:r>
          </a:p>
          <a:p>
            <a:pPr lvl="3"/>
            <a:r>
              <a:rPr lang="en-US" sz="2400" i="1" dirty="0">
                <a:latin typeface="+mj-lt"/>
                <a:cs typeface="Avenir Medium"/>
              </a:rPr>
              <a:t>															</a:t>
            </a:r>
            <a:r>
              <a:rPr lang="en-US" sz="2000" i="1" dirty="0">
                <a:latin typeface="+mj-lt"/>
                <a:cs typeface="Avenir Medium"/>
              </a:rPr>
              <a:t>- Merriam-</a:t>
            </a:r>
            <a:r>
              <a:rPr lang="en-US" sz="2000" i="1" dirty="0" err="1">
                <a:latin typeface="+mj-lt"/>
                <a:cs typeface="Avenir Medium"/>
              </a:rPr>
              <a:t>Webster.com</a:t>
            </a:r>
            <a:endParaRPr lang="en-US" sz="2400" dirty="0">
              <a:latin typeface="+mj-lt"/>
              <a:cs typeface="Avenir Medium"/>
            </a:endParaRPr>
          </a:p>
        </p:txBody>
      </p:sp>
      <p:pic>
        <p:nvPicPr>
          <p:cNvPr id="7" name="Picture 6">
            <a:extLst>
              <a:ext uri="{FF2B5EF4-FFF2-40B4-BE49-F238E27FC236}">
                <a16:creationId xmlns:a16="http://schemas.microsoft.com/office/drawing/2014/main" id="{7C0EA2EE-7A5A-DE4B-B293-30B9BD474B2D}"/>
              </a:ext>
            </a:extLst>
          </p:cNvPr>
          <p:cNvPicPr>
            <a:picLocks noChangeAspect="1"/>
          </p:cNvPicPr>
          <p:nvPr/>
        </p:nvPicPr>
        <p:blipFill>
          <a:blip r:embed="rId2">
            <a:duotone>
              <a:prstClr val="black"/>
              <a:schemeClr val="accent1">
                <a:tint val="45000"/>
                <a:satMod val="400000"/>
              </a:schemeClr>
            </a:duotone>
          </a:blip>
          <a:stretch>
            <a:fillRect/>
          </a:stretch>
        </p:blipFill>
        <p:spPr>
          <a:xfrm>
            <a:off x="11478683" y="49316"/>
            <a:ext cx="628093" cy="584776"/>
          </a:xfrm>
          <a:prstGeom prst="rect">
            <a:avLst/>
          </a:prstGeom>
        </p:spPr>
      </p:pic>
    </p:spTree>
    <p:extLst>
      <p:ext uri="{BB962C8B-B14F-4D97-AF65-F5344CB8AC3E}">
        <p14:creationId xmlns:p14="http://schemas.microsoft.com/office/powerpoint/2010/main" val="13981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4247253" cy="646331"/>
          </a:xfrm>
          <a:prstGeom prst="rect">
            <a:avLst/>
          </a:prstGeom>
          <a:noFill/>
        </p:spPr>
        <p:txBody>
          <a:bodyPr wrap="none" rtlCol="0">
            <a:spAutoFit/>
          </a:bodyPr>
          <a:lstStyle/>
          <a:p>
            <a:pPr defTabSz="914400"/>
            <a:r>
              <a:rPr lang="en-US" sz="3600" b="1" dirty="0">
                <a:solidFill>
                  <a:prstClr val="white"/>
                </a:solidFill>
                <a:cs typeface="Avenir Heavy"/>
              </a:rPr>
              <a:t>What is a system? (2)</a:t>
            </a:r>
          </a:p>
        </p:txBody>
      </p:sp>
      <p:sp>
        <p:nvSpPr>
          <p:cNvPr id="2" name="TextBox 1"/>
          <p:cNvSpPr txBox="1"/>
          <p:nvPr/>
        </p:nvSpPr>
        <p:spPr>
          <a:xfrm>
            <a:off x="283886" y="806828"/>
            <a:ext cx="11588566" cy="830997"/>
          </a:xfrm>
          <a:prstGeom prst="rect">
            <a:avLst/>
          </a:prstGeom>
          <a:noFill/>
        </p:spPr>
        <p:txBody>
          <a:bodyPr wrap="square" rtlCol="0">
            <a:spAutoFit/>
          </a:bodyPr>
          <a:lstStyle/>
          <a:p>
            <a:r>
              <a:rPr lang="en-US" sz="2400" dirty="0">
                <a:latin typeface="+mj-lt"/>
                <a:cs typeface="Avenir Medium"/>
              </a:rPr>
              <a:t>System: </a:t>
            </a:r>
            <a:r>
              <a:rPr lang="en-US" sz="2400" i="1" dirty="0">
                <a:latin typeface="+mj-lt"/>
                <a:cs typeface="Avenir Medium"/>
              </a:rPr>
              <a:t>‘A system is an </a:t>
            </a:r>
            <a:r>
              <a:rPr lang="en-US" sz="2400" b="1" i="1" dirty="0">
                <a:latin typeface="+mj-lt"/>
                <a:cs typeface="Avenir Medium"/>
              </a:rPr>
              <a:t>interconnected</a:t>
            </a:r>
            <a:r>
              <a:rPr lang="en-US" sz="2400" i="1" dirty="0">
                <a:latin typeface="+mj-lt"/>
                <a:cs typeface="Avenir Medium"/>
              </a:rPr>
              <a:t> set of </a:t>
            </a:r>
            <a:r>
              <a:rPr lang="en-US" sz="2400" b="1" i="1" dirty="0">
                <a:latin typeface="+mj-lt"/>
                <a:cs typeface="Avenir Medium"/>
              </a:rPr>
              <a:t>elements</a:t>
            </a:r>
            <a:r>
              <a:rPr lang="en-US" sz="2400" i="1" dirty="0">
                <a:latin typeface="+mj-lt"/>
                <a:cs typeface="Avenir Medium"/>
              </a:rPr>
              <a:t> that is coherently organized in a way that achieves something (function or purpose)”</a:t>
            </a:r>
          </a:p>
        </p:txBody>
      </p:sp>
      <p:sp>
        <p:nvSpPr>
          <p:cNvPr id="3" name="TextBox 2"/>
          <p:cNvSpPr txBox="1"/>
          <p:nvPr/>
        </p:nvSpPr>
        <p:spPr>
          <a:xfrm>
            <a:off x="109441" y="65009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8" name="TextBox 7">
            <a:extLst>
              <a:ext uri="{FF2B5EF4-FFF2-40B4-BE49-F238E27FC236}">
                <a16:creationId xmlns:a16="http://schemas.microsoft.com/office/drawing/2014/main" id="{3B22665E-926E-7241-9B80-780395FD7D75}"/>
              </a:ext>
            </a:extLst>
          </p:cNvPr>
          <p:cNvSpPr txBox="1"/>
          <p:nvPr/>
        </p:nvSpPr>
        <p:spPr>
          <a:xfrm>
            <a:off x="334686" y="1898620"/>
            <a:ext cx="4502785" cy="4467057"/>
          </a:xfrm>
          <a:prstGeom prst="rect">
            <a:avLst/>
          </a:prstGeom>
          <a:noFill/>
        </p:spPr>
        <p:txBody>
          <a:bodyPr wrap="square" rtlCol="0">
            <a:spAutoFit/>
          </a:bodyPr>
          <a:lstStyle/>
          <a:p>
            <a:pPr>
              <a:lnSpc>
                <a:spcPct val="150000"/>
              </a:lnSpc>
            </a:pPr>
            <a:r>
              <a:rPr lang="en-US" sz="2400" b="1" dirty="0">
                <a:latin typeface="+mj-lt"/>
                <a:cs typeface="Avenir Medium"/>
              </a:rPr>
              <a:t>Characteristics</a:t>
            </a:r>
            <a:r>
              <a:rPr lang="en-US" sz="2400" dirty="0">
                <a:latin typeface="+mj-lt"/>
                <a:cs typeface="Avenir Medium"/>
              </a:rPr>
              <a:t> of systems:</a:t>
            </a:r>
          </a:p>
          <a:p>
            <a:pPr marL="800100" lvl="1" indent="-342900">
              <a:lnSpc>
                <a:spcPct val="150000"/>
              </a:lnSpc>
              <a:buFont typeface="Arial" panose="020B0604020202020204" pitchFamily="34" charset="0"/>
              <a:buChar char="•"/>
            </a:pPr>
            <a:r>
              <a:rPr lang="en-US" sz="2400" dirty="0">
                <a:latin typeface="+mj-lt"/>
                <a:cs typeface="Avenir Medium"/>
              </a:rPr>
              <a:t>Integrity (wholeness)</a:t>
            </a:r>
          </a:p>
          <a:p>
            <a:pPr marL="800100" lvl="1" indent="-342900">
              <a:lnSpc>
                <a:spcPct val="150000"/>
              </a:lnSpc>
              <a:buFont typeface="Arial" panose="020B0604020202020204" pitchFamily="34" charset="0"/>
              <a:buChar char="•"/>
            </a:pPr>
            <a:r>
              <a:rPr lang="en-US" sz="2400" dirty="0">
                <a:latin typeface="+mj-lt"/>
                <a:cs typeface="Avenir Medium"/>
              </a:rPr>
              <a:t>Adaptive</a:t>
            </a:r>
          </a:p>
          <a:p>
            <a:pPr marL="800100" lvl="1" indent="-342900">
              <a:lnSpc>
                <a:spcPct val="150000"/>
              </a:lnSpc>
              <a:buFont typeface="Arial" panose="020B0604020202020204" pitchFamily="34" charset="0"/>
              <a:buChar char="•"/>
            </a:pPr>
            <a:r>
              <a:rPr lang="en-US" sz="2400" dirty="0">
                <a:latin typeface="+mj-lt"/>
                <a:cs typeface="Avenir Medium"/>
              </a:rPr>
              <a:t>Resilient</a:t>
            </a:r>
          </a:p>
          <a:p>
            <a:pPr marL="800100" lvl="1" indent="-342900">
              <a:lnSpc>
                <a:spcPct val="150000"/>
              </a:lnSpc>
              <a:buFont typeface="Arial" panose="020B0604020202020204" pitchFamily="34" charset="0"/>
              <a:buChar char="•"/>
            </a:pPr>
            <a:r>
              <a:rPr lang="en-US" sz="2400" dirty="0">
                <a:latin typeface="+mj-lt"/>
                <a:cs typeface="Avenir Medium"/>
              </a:rPr>
              <a:t>Evolutionary</a:t>
            </a:r>
          </a:p>
          <a:p>
            <a:pPr marL="800100" lvl="1" indent="-342900">
              <a:lnSpc>
                <a:spcPct val="150000"/>
              </a:lnSpc>
              <a:buFont typeface="Arial" panose="020B0604020202020204" pitchFamily="34" charset="0"/>
              <a:buChar char="•"/>
            </a:pPr>
            <a:r>
              <a:rPr lang="en-US" sz="2400" dirty="0">
                <a:latin typeface="+mj-lt"/>
                <a:cs typeface="Avenir Medium"/>
              </a:rPr>
              <a:t>Goal-seeking</a:t>
            </a:r>
          </a:p>
          <a:p>
            <a:pPr marL="800100" lvl="1" indent="-342900">
              <a:lnSpc>
                <a:spcPct val="150000"/>
              </a:lnSpc>
              <a:buFont typeface="Arial" panose="020B0604020202020204" pitchFamily="34" charset="0"/>
              <a:buChar char="•"/>
            </a:pPr>
            <a:r>
              <a:rPr lang="en-US" sz="2400" dirty="0">
                <a:latin typeface="+mj-lt"/>
                <a:cs typeface="Avenir Medium"/>
              </a:rPr>
              <a:t>Self-preserving</a:t>
            </a:r>
          </a:p>
          <a:p>
            <a:pPr marL="800100" lvl="1" indent="-342900">
              <a:lnSpc>
                <a:spcPct val="150000"/>
              </a:lnSpc>
              <a:buFont typeface="Arial" panose="020B0604020202020204" pitchFamily="34" charset="0"/>
              <a:buChar char="•"/>
            </a:pPr>
            <a:r>
              <a:rPr lang="en-US" sz="2400" dirty="0">
                <a:latin typeface="+mj-lt"/>
                <a:cs typeface="Avenir Medium"/>
              </a:rPr>
              <a:t>Self-organizing</a:t>
            </a:r>
          </a:p>
        </p:txBody>
      </p:sp>
      <p:pic>
        <p:nvPicPr>
          <p:cNvPr id="9" name="Picture 8">
            <a:extLst>
              <a:ext uri="{FF2B5EF4-FFF2-40B4-BE49-F238E27FC236}">
                <a16:creationId xmlns:a16="http://schemas.microsoft.com/office/drawing/2014/main" id="{53052BE7-175A-9D4A-9A3C-0D1093BE691C}"/>
              </a:ext>
            </a:extLst>
          </p:cNvPr>
          <p:cNvPicPr>
            <a:picLocks noChangeAspect="1"/>
          </p:cNvPicPr>
          <p:nvPr/>
        </p:nvPicPr>
        <p:blipFill>
          <a:blip r:embed="rId2">
            <a:duotone>
              <a:prstClr val="black"/>
              <a:schemeClr val="accent1">
                <a:tint val="45000"/>
                <a:satMod val="400000"/>
              </a:schemeClr>
            </a:duotone>
          </a:blip>
          <a:stretch>
            <a:fillRect/>
          </a:stretch>
        </p:blipFill>
        <p:spPr>
          <a:xfrm>
            <a:off x="11435268" y="55021"/>
            <a:ext cx="628093" cy="584776"/>
          </a:xfrm>
          <a:prstGeom prst="rect">
            <a:avLst/>
          </a:prstGeom>
        </p:spPr>
      </p:pic>
      <p:sp>
        <p:nvSpPr>
          <p:cNvPr id="10" name="Rectangle 9">
            <a:extLst>
              <a:ext uri="{FF2B5EF4-FFF2-40B4-BE49-F238E27FC236}">
                <a16:creationId xmlns:a16="http://schemas.microsoft.com/office/drawing/2014/main" id="{0F60D8F7-FF1D-6A47-B3AD-79A2CD9ED3D1}"/>
              </a:ext>
            </a:extLst>
          </p:cNvPr>
          <p:cNvSpPr/>
          <p:nvPr/>
        </p:nvSpPr>
        <p:spPr>
          <a:xfrm>
            <a:off x="9117046" y="2514600"/>
            <a:ext cx="2077166"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Component 2</a:t>
            </a:r>
          </a:p>
        </p:txBody>
      </p:sp>
      <p:sp>
        <p:nvSpPr>
          <p:cNvPr id="11" name="Rectangle 10">
            <a:extLst>
              <a:ext uri="{FF2B5EF4-FFF2-40B4-BE49-F238E27FC236}">
                <a16:creationId xmlns:a16="http://schemas.microsoft.com/office/drawing/2014/main" id="{C299BD7D-454B-6546-9932-F19332A133B3}"/>
              </a:ext>
            </a:extLst>
          </p:cNvPr>
          <p:cNvSpPr/>
          <p:nvPr/>
        </p:nvSpPr>
        <p:spPr>
          <a:xfrm>
            <a:off x="5558498" y="2514600"/>
            <a:ext cx="1904067"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Component 1</a:t>
            </a:r>
          </a:p>
        </p:txBody>
      </p:sp>
      <p:cxnSp>
        <p:nvCxnSpPr>
          <p:cNvPr id="12" name="Straight Arrow Connector 11">
            <a:extLst>
              <a:ext uri="{FF2B5EF4-FFF2-40B4-BE49-F238E27FC236}">
                <a16:creationId xmlns:a16="http://schemas.microsoft.com/office/drawing/2014/main" id="{99947CD1-DEE0-E94A-9929-B832D6867A28}"/>
              </a:ext>
            </a:extLst>
          </p:cNvPr>
          <p:cNvCxnSpPr>
            <a:cxnSpLocks/>
          </p:cNvCxnSpPr>
          <p:nvPr/>
        </p:nvCxnSpPr>
        <p:spPr>
          <a:xfrm>
            <a:off x="7684079" y="2971800"/>
            <a:ext cx="1141947" cy="0"/>
          </a:xfrm>
          <a:prstGeom prst="straightConnector1">
            <a:avLst/>
          </a:prstGeom>
          <a:ln w="38100">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9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2024080" cy="646331"/>
          </a:xfrm>
          <a:prstGeom prst="rect">
            <a:avLst/>
          </a:prstGeom>
          <a:noFill/>
        </p:spPr>
        <p:txBody>
          <a:bodyPr wrap="none" rtlCol="0">
            <a:spAutoFit/>
          </a:bodyPr>
          <a:lstStyle/>
          <a:p>
            <a:pPr defTabSz="914400"/>
            <a:r>
              <a:rPr lang="en-US" sz="3600" b="1" dirty="0">
                <a:solidFill>
                  <a:prstClr val="white"/>
                </a:solidFill>
                <a:cs typeface="Avenir Heavy"/>
              </a:rPr>
              <a:t>Example?</a:t>
            </a:r>
          </a:p>
        </p:txBody>
      </p:sp>
      <p:sp>
        <p:nvSpPr>
          <p:cNvPr id="2" name="TextBox 1"/>
          <p:cNvSpPr txBox="1"/>
          <p:nvPr/>
        </p:nvSpPr>
        <p:spPr>
          <a:xfrm>
            <a:off x="283886" y="806828"/>
            <a:ext cx="8606115" cy="461665"/>
          </a:xfrm>
          <a:prstGeom prst="rect">
            <a:avLst/>
          </a:prstGeom>
          <a:noFill/>
        </p:spPr>
        <p:txBody>
          <a:bodyPr wrap="square" rtlCol="0">
            <a:spAutoFit/>
          </a:bodyPr>
          <a:lstStyle/>
          <a:p>
            <a:r>
              <a:rPr lang="en-US" sz="2400" dirty="0">
                <a:latin typeface="+mj-lt"/>
                <a:cs typeface="Avenir Medium"/>
              </a:rPr>
              <a:t>A </a:t>
            </a:r>
            <a:r>
              <a:rPr lang="en-US" sz="2400" b="1" dirty="0">
                <a:latin typeface="+mj-lt"/>
                <a:cs typeface="Avenir Medium"/>
              </a:rPr>
              <a:t>football team </a:t>
            </a:r>
            <a:r>
              <a:rPr lang="en-US" sz="2400" dirty="0">
                <a:latin typeface="+mj-lt"/>
                <a:cs typeface="Avenir Medium"/>
              </a:rPr>
              <a:t>is a system.</a:t>
            </a:r>
          </a:p>
        </p:txBody>
      </p:sp>
      <p:sp>
        <p:nvSpPr>
          <p:cNvPr id="3" name="TextBox 2"/>
          <p:cNvSpPr txBox="1"/>
          <p:nvPr/>
        </p:nvSpPr>
        <p:spPr>
          <a:xfrm>
            <a:off x="113818" y="6496652"/>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9" name="TextBox 8">
            <a:extLst>
              <a:ext uri="{FF2B5EF4-FFF2-40B4-BE49-F238E27FC236}">
                <a16:creationId xmlns:a16="http://schemas.microsoft.com/office/drawing/2014/main" id="{B66FA155-3295-B841-B2F9-291ADE64C713}"/>
              </a:ext>
            </a:extLst>
          </p:cNvPr>
          <p:cNvSpPr txBox="1"/>
          <p:nvPr/>
        </p:nvSpPr>
        <p:spPr>
          <a:xfrm>
            <a:off x="283886" y="1251109"/>
            <a:ext cx="860611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cs typeface="Avenir Medium"/>
              </a:rPr>
              <a:t>What are the components or elements?</a:t>
            </a:r>
          </a:p>
        </p:txBody>
      </p:sp>
      <p:sp>
        <p:nvSpPr>
          <p:cNvPr id="10" name="TextBox 9">
            <a:extLst>
              <a:ext uri="{FF2B5EF4-FFF2-40B4-BE49-F238E27FC236}">
                <a16:creationId xmlns:a16="http://schemas.microsoft.com/office/drawing/2014/main" id="{7264B450-1980-BA46-923C-32DFD6B467A0}"/>
              </a:ext>
            </a:extLst>
          </p:cNvPr>
          <p:cNvSpPr txBox="1"/>
          <p:nvPr/>
        </p:nvSpPr>
        <p:spPr>
          <a:xfrm>
            <a:off x="283886" y="1657290"/>
            <a:ext cx="860611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cs typeface="Avenir Medium"/>
              </a:rPr>
              <a:t>What are the interconnections for flows?</a:t>
            </a:r>
          </a:p>
        </p:txBody>
      </p:sp>
      <p:sp>
        <p:nvSpPr>
          <p:cNvPr id="11" name="TextBox 10">
            <a:extLst>
              <a:ext uri="{FF2B5EF4-FFF2-40B4-BE49-F238E27FC236}">
                <a16:creationId xmlns:a16="http://schemas.microsoft.com/office/drawing/2014/main" id="{4EF5004E-EB9B-3142-96EA-C56799E3D2DC}"/>
              </a:ext>
            </a:extLst>
          </p:cNvPr>
          <p:cNvSpPr txBox="1"/>
          <p:nvPr/>
        </p:nvSpPr>
        <p:spPr>
          <a:xfrm>
            <a:off x="283886" y="2070398"/>
            <a:ext cx="860611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cs typeface="Avenir Medium"/>
              </a:rPr>
              <a:t>What is the purpose?</a:t>
            </a:r>
          </a:p>
        </p:txBody>
      </p:sp>
      <p:sp>
        <p:nvSpPr>
          <p:cNvPr id="6" name="Rectangle 5">
            <a:extLst>
              <a:ext uri="{FF2B5EF4-FFF2-40B4-BE49-F238E27FC236}">
                <a16:creationId xmlns:a16="http://schemas.microsoft.com/office/drawing/2014/main" id="{BDE65D47-059A-8E48-A773-34098E760225}"/>
              </a:ext>
            </a:extLst>
          </p:cNvPr>
          <p:cNvSpPr/>
          <p:nvPr/>
        </p:nvSpPr>
        <p:spPr>
          <a:xfrm>
            <a:off x="5794330" y="3257347"/>
            <a:ext cx="1106424"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players</a:t>
            </a:r>
          </a:p>
        </p:txBody>
      </p:sp>
      <p:sp>
        <p:nvSpPr>
          <p:cNvPr id="14" name="Rectangle 13">
            <a:extLst>
              <a:ext uri="{FF2B5EF4-FFF2-40B4-BE49-F238E27FC236}">
                <a16:creationId xmlns:a16="http://schemas.microsoft.com/office/drawing/2014/main" id="{F6D6DDC2-55CE-2B43-BC5F-5060D1797E03}"/>
              </a:ext>
            </a:extLst>
          </p:cNvPr>
          <p:cNvSpPr/>
          <p:nvPr/>
        </p:nvSpPr>
        <p:spPr>
          <a:xfrm>
            <a:off x="7965522" y="1837943"/>
            <a:ext cx="100584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coach</a:t>
            </a:r>
          </a:p>
        </p:txBody>
      </p:sp>
      <p:sp>
        <p:nvSpPr>
          <p:cNvPr id="15" name="Rectangle 14">
            <a:extLst>
              <a:ext uri="{FF2B5EF4-FFF2-40B4-BE49-F238E27FC236}">
                <a16:creationId xmlns:a16="http://schemas.microsoft.com/office/drawing/2014/main" id="{C18B18EC-AF62-4E4E-9480-EC9029B18B92}"/>
              </a:ext>
            </a:extLst>
          </p:cNvPr>
          <p:cNvSpPr/>
          <p:nvPr/>
        </p:nvSpPr>
        <p:spPr>
          <a:xfrm>
            <a:off x="7350588" y="4169129"/>
            <a:ext cx="1905508"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management</a:t>
            </a:r>
          </a:p>
        </p:txBody>
      </p:sp>
      <p:sp>
        <p:nvSpPr>
          <p:cNvPr id="16" name="Rectangle 15">
            <a:extLst>
              <a:ext uri="{FF2B5EF4-FFF2-40B4-BE49-F238E27FC236}">
                <a16:creationId xmlns:a16="http://schemas.microsoft.com/office/drawing/2014/main" id="{084D600B-5D42-EF47-9420-4AB1470D689E}"/>
              </a:ext>
            </a:extLst>
          </p:cNvPr>
          <p:cNvSpPr/>
          <p:nvPr/>
        </p:nvSpPr>
        <p:spPr>
          <a:xfrm>
            <a:off x="4315542" y="4810121"/>
            <a:ext cx="8382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field</a:t>
            </a:r>
          </a:p>
        </p:txBody>
      </p:sp>
      <p:sp>
        <p:nvSpPr>
          <p:cNvPr id="17" name="Rectangle 16">
            <a:extLst>
              <a:ext uri="{FF2B5EF4-FFF2-40B4-BE49-F238E27FC236}">
                <a16:creationId xmlns:a16="http://schemas.microsoft.com/office/drawing/2014/main" id="{B510C24A-D370-9740-94DF-BD50056664CD}"/>
              </a:ext>
            </a:extLst>
          </p:cNvPr>
          <p:cNvSpPr/>
          <p:nvPr/>
        </p:nvSpPr>
        <p:spPr>
          <a:xfrm>
            <a:off x="3611218" y="2756095"/>
            <a:ext cx="8382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66FF"/>
                </a:solidFill>
              </a:rPr>
              <a:t>ball</a:t>
            </a:r>
          </a:p>
        </p:txBody>
      </p:sp>
      <p:cxnSp>
        <p:nvCxnSpPr>
          <p:cNvPr id="19" name="Straight Arrow Connector 18">
            <a:extLst>
              <a:ext uri="{FF2B5EF4-FFF2-40B4-BE49-F238E27FC236}">
                <a16:creationId xmlns:a16="http://schemas.microsoft.com/office/drawing/2014/main" id="{99D82626-F6F9-CE49-B193-6E7BAE80D8B8}"/>
              </a:ext>
            </a:extLst>
          </p:cNvPr>
          <p:cNvCxnSpPr/>
          <p:nvPr/>
        </p:nvCxnSpPr>
        <p:spPr>
          <a:xfrm>
            <a:off x="4582769" y="3191229"/>
            <a:ext cx="1141947" cy="50125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51AF40F-01CE-9D4F-BD3D-424DD6B4DA01}"/>
              </a:ext>
            </a:extLst>
          </p:cNvPr>
          <p:cNvSpPr txBox="1"/>
          <p:nvPr/>
        </p:nvSpPr>
        <p:spPr>
          <a:xfrm>
            <a:off x="5011390" y="2981169"/>
            <a:ext cx="813043" cy="461665"/>
          </a:xfrm>
          <a:prstGeom prst="rect">
            <a:avLst/>
          </a:prstGeom>
          <a:noFill/>
        </p:spPr>
        <p:txBody>
          <a:bodyPr wrap="none" rtlCol="0">
            <a:spAutoFit/>
          </a:bodyPr>
          <a:lstStyle/>
          <a:p>
            <a:r>
              <a:rPr lang="en-US" sz="2400" b="1" i="1" dirty="0">
                <a:solidFill>
                  <a:srgbClr val="6666FF"/>
                </a:solidFill>
              </a:rPr>
              <a:t>rules</a:t>
            </a:r>
          </a:p>
        </p:txBody>
      </p:sp>
      <p:cxnSp>
        <p:nvCxnSpPr>
          <p:cNvPr id="22" name="Straight Arrow Connector 21">
            <a:extLst>
              <a:ext uri="{FF2B5EF4-FFF2-40B4-BE49-F238E27FC236}">
                <a16:creationId xmlns:a16="http://schemas.microsoft.com/office/drawing/2014/main" id="{7CA103F0-2E00-8F4D-BEC4-6DB73B7AAC73}"/>
              </a:ext>
            </a:extLst>
          </p:cNvPr>
          <p:cNvCxnSpPr/>
          <p:nvPr/>
        </p:nvCxnSpPr>
        <p:spPr>
          <a:xfrm>
            <a:off x="4608169" y="3354087"/>
            <a:ext cx="1141947" cy="50125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C73C013-BF27-EB4A-8F9B-318F8F875FCF}"/>
              </a:ext>
            </a:extLst>
          </p:cNvPr>
          <p:cNvSpPr txBox="1"/>
          <p:nvPr/>
        </p:nvSpPr>
        <p:spPr>
          <a:xfrm>
            <a:off x="4463489" y="3633796"/>
            <a:ext cx="1103700" cy="461665"/>
          </a:xfrm>
          <a:prstGeom prst="rect">
            <a:avLst/>
          </a:prstGeom>
          <a:noFill/>
        </p:spPr>
        <p:txBody>
          <a:bodyPr wrap="none" rtlCol="0">
            <a:spAutoFit/>
          </a:bodyPr>
          <a:lstStyle/>
          <a:p>
            <a:r>
              <a:rPr lang="en-US" sz="2400" b="1" i="1" dirty="0">
                <a:solidFill>
                  <a:srgbClr val="6666FF"/>
                </a:solidFill>
              </a:rPr>
              <a:t>physics</a:t>
            </a:r>
          </a:p>
        </p:txBody>
      </p:sp>
      <p:cxnSp>
        <p:nvCxnSpPr>
          <p:cNvPr id="24" name="Straight Arrow Connector 23">
            <a:extLst>
              <a:ext uri="{FF2B5EF4-FFF2-40B4-BE49-F238E27FC236}">
                <a16:creationId xmlns:a16="http://schemas.microsoft.com/office/drawing/2014/main" id="{C4F6D819-3C1C-924C-95F3-FCF723CE0C20}"/>
              </a:ext>
            </a:extLst>
          </p:cNvPr>
          <p:cNvCxnSpPr>
            <a:cxnSpLocks/>
          </p:cNvCxnSpPr>
          <p:nvPr/>
        </p:nvCxnSpPr>
        <p:spPr>
          <a:xfrm flipH="1">
            <a:off x="6931743" y="2367451"/>
            <a:ext cx="939801" cy="889897"/>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6005B25-7ED1-A94E-87FB-9C3C27740987}"/>
              </a:ext>
            </a:extLst>
          </p:cNvPr>
          <p:cNvSpPr txBox="1"/>
          <p:nvPr/>
        </p:nvSpPr>
        <p:spPr>
          <a:xfrm>
            <a:off x="6186506" y="2367451"/>
            <a:ext cx="1242776" cy="461665"/>
          </a:xfrm>
          <a:prstGeom prst="rect">
            <a:avLst/>
          </a:prstGeom>
          <a:noFill/>
        </p:spPr>
        <p:txBody>
          <a:bodyPr wrap="none" rtlCol="0">
            <a:spAutoFit/>
          </a:bodyPr>
          <a:lstStyle/>
          <a:p>
            <a:r>
              <a:rPr lang="en-US" sz="2400" b="1" i="1" dirty="0">
                <a:solidFill>
                  <a:srgbClr val="6666FF"/>
                </a:solidFill>
              </a:rPr>
              <a:t>strategy</a:t>
            </a:r>
          </a:p>
        </p:txBody>
      </p:sp>
      <p:cxnSp>
        <p:nvCxnSpPr>
          <p:cNvPr id="28" name="Straight Arrow Connector 27">
            <a:extLst>
              <a:ext uri="{FF2B5EF4-FFF2-40B4-BE49-F238E27FC236}">
                <a16:creationId xmlns:a16="http://schemas.microsoft.com/office/drawing/2014/main" id="{4457EB13-FE7D-AA4B-A03A-15748530A03C}"/>
              </a:ext>
            </a:extLst>
          </p:cNvPr>
          <p:cNvCxnSpPr>
            <a:cxnSpLocks/>
          </p:cNvCxnSpPr>
          <p:nvPr/>
        </p:nvCxnSpPr>
        <p:spPr>
          <a:xfrm flipH="1">
            <a:off x="8468442" y="2812398"/>
            <a:ext cx="1" cy="124973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96AC680-2698-1746-891D-0C2BFAB39D70}"/>
              </a:ext>
            </a:extLst>
          </p:cNvPr>
          <p:cNvSpPr txBox="1"/>
          <p:nvPr/>
        </p:nvSpPr>
        <p:spPr>
          <a:xfrm>
            <a:off x="8569651" y="3235381"/>
            <a:ext cx="1426481" cy="461665"/>
          </a:xfrm>
          <a:prstGeom prst="rect">
            <a:avLst/>
          </a:prstGeom>
          <a:noFill/>
        </p:spPr>
        <p:txBody>
          <a:bodyPr wrap="none" rtlCol="0">
            <a:spAutoFit/>
          </a:bodyPr>
          <a:lstStyle/>
          <a:p>
            <a:r>
              <a:rPr lang="en-US" sz="2400" b="1" i="1" dirty="0">
                <a:solidFill>
                  <a:srgbClr val="6666FF"/>
                </a:solidFill>
              </a:rPr>
              <a:t>pressure?</a:t>
            </a:r>
          </a:p>
        </p:txBody>
      </p:sp>
      <p:cxnSp>
        <p:nvCxnSpPr>
          <p:cNvPr id="31" name="Straight Arrow Connector 30">
            <a:extLst>
              <a:ext uri="{FF2B5EF4-FFF2-40B4-BE49-F238E27FC236}">
                <a16:creationId xmlns:a16="http://schemas.microsoft.com/office/drawing/2014/main" id="{47AB1A2A-2661-BA4D-A228-C934F01CA14A}"/>
              </a:ext>
            </a:extLst>
          </p:cNvPr>
          <p:cNvCxnSpPr>
            <a:cxnSpLocks/>
          </p:cNvCxnSpPr>
          <p:nvPr/>
        </p:nvCxnSpPr>
        <p:spPr>
          <a:xfrm flipV="1">
            <a:off x="5316030" y="4445695"/>
            <a:ext cx="891812" cy="81746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A6A9022-6701-6447-92FF-634DDD79BDB0}"/>
              </a:ext>
            </a:extLst>
          </p:cNvPr>
          <p:cNvCxnSpPr>
            <a:cxnSpLocks/>
          </p:cNvCxnSpPr>
          <p:nvPr/>
        </p:nvCxnSpPr>
        <p:spPr>
          <a:xfrm flipV="1">
            <a:off x="5361886" y="4614314"/>
            <a:ext cx="891812" cy="81746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864519F-4222-3F49-AAEB-87CC5CCF4F09}"/>
              </a:ext>
            </a:extLst>
          </p:cNvPr>
          <p:cNvSpPr txBox="1"/>
          <p:nvPr/>
        </p:nvSpPr>
        <p:spPr>
          <a:xfrm>
            <a:off x="5098555" y="4357207"/>
            <a:ext cx="813043" cy="461665"/>
          </a:xfrm>
          <a:prstGeom prst="rect">
            <a:avLst/>
          </a:prstGeom>
          <a:noFill/>
        </p:spPr>
        <p:txBody>
          <a:bodyPr wrap="none" rtlCol="0">
            <a:spAutoFit/>
          </a:bodyPr>
          <a:lstStyle/>
          <a:p>
            <a:r>
              <a:rPr lang="en-US" sz="2400" b="1" i="1" dirty="0">
                <a:solidFill>
                  <a:srgbClr val="6666FF"/>
                </a:solidFill>
              </a:rPr>
              <a:t>rules</a:t>
            </a:r>
          </a:p>
        </p:txBody>
      </p:sp>
      <p:sp>
        <p:nvSpPr>
          <p:cNvPr id="36" name="TextBox 35">
            <a:extLst>
              <a:ext uri="{FF2B5EF4-FFF2-40B4-BE49-F238E27FC236}">
                <a16:creationId xmlns:a16="http://schemas.microsoft.com/office/drawing/2014/main" id="{B7302E32-82B7-EE4C-B845-3B9DB9DDD84E}"/>
              </a:ext>
            </a:extLst>
          </p:cNvPr>
          <p:cNvSpPr txBox="1"/>
          <p:nvPr/>
        </p:nvSpPr>
        <p:spPr>
          <a:xfrm>
            <a:off x="5761936" y="5020339"/>
            <a:ext cx="1103700" cy="461665"/>
          </a:xfrm>
          <a:prstGeom prst="rect">
            <a:avLst/>
          </a:prstGeom>
          <a:noFill/>
        </p:spPr>
        <p:txBody>
          <a:bodyPr wrap="none" rtlCol="0">
            <a:spAutoFit/>
          </a:bodyPr>
          <a:lstStyle/>
          <a:p>
            <a:r>
              <a:rPr lang="en-US" sz="2400" b="1" i="1" dirty="0">
                <a:solidFill>
                  <a:srgbClr val="6666FF"/>
                </a:solidFill>
              </a:rPr>
              <a:t>physics</a:t>
            </a:r>
          </a:p>
        </p:txBody>
      </p:sp>
      <p:sp>
        <p:nvSpPr>
          <p:cNvPr id="37" name="TextBox 36">
            <a:extLst>
              <a:ext uri="{FF2B5EF4-FFF2-40B4-BE49-F238E27FC236}">
                <a16:creationId xmlns:a16="http://schemas.microsoft.com/office/drawing/2014/main" id="{A07DFE5D-457F-3C47-900D-1C314DC2F49F}"/>
              </a:ext>
            </a:extLst>
          </p:cNvPr>
          <p:cNvSpPr txBox="1"/>
          <p:nvPr/>
        </p:nvSpPr>
        <p:spPr>
          <a:xfrm>
            <a:off x="7192460" y="5490121"/>
            <a:ext cx="3725379" cy="461665"/>
          </a:xfrm>
          <a:prstGeom prst="rect">
            <a:avLst/>
          </a:prstGeom>
          <a:noFill/>
        </p:spPr>
        <p:txBody>
          <a:bodyPr wrap="none" rtlCol="0">
            <a:spAutoFit/>
          </a:bodyPr>
          <a:lstStyle/>
          <a:p>
            <a:r>
              <a:rPr lang="en-US" sz="2400" b="1" dirty="0">
                <a:solidFill>
                  <a:srgbClr val="6666FF"/>
                </a:solidFill>
              </a:rPr>
              <a:t>Purpose: winning, $.... Fun?</a:t>
            </a:r>
          </a:p>
        </p:txBody>
      </p:sp>
      <p:pic>
        <p:nvPicPr>
          <p:cNvPr id="29" name="Picture 28">
            <a:extLst>
              <a:ext uri="{FF2B5EF4-FFF2-40B4-BE49-F238E27FC236}">
                <a16:creationId xmlns:a16="http://schemas.microsoft.com/office/drawing/2014/main" id="{6D5839B9-6ECE-2F42-A809-00415A01C5ED}"/>
              </a:ext>
            </a:extLst>
          </p:cNvPr>
          <p:cNvPicPr>
            <a:picLocks noChangeAspect="1"/>
          </p:cNvPicPr>
          <p:nvPr/>
        </p:nvPicPr>
        <p:blipFill>
          <a:blip r:embed="rId2">
            <a:duotone>
              <a:prstClr val="black"/>
              <a:schemeClr val="accent1">
                <a:tint val="45000"/>
                <a:satMod val="400000"/>
              </a:schemeClr>
            </a:duotone>
          </a:blip>
          <a:stretch>
            <a:fillRect/>
          </a:stretch>
        </p:blipFill>
        <p:spPr>
          <a:xfrm>
            <a:off x="11454933" y="49317"/>
            <a:ext cx="628093" cy="584776"/>
          </a:xfrm>
          <a:prstGeom prst="rect">
            <a:avLst/>
          </a:prstGeom>
        </p:spPr>
      </p:pic>
    </p:spTree>
    <p:extLst>
      <p:ext uri="{BB962C8B-B14F-4D97-AF65-F5344CB8AC3E}">
        <p14:creationId xmlns:p14="http://schemas.microsoft.com/office/powerpoint/2010/main" val="35219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animBg="1"/>
      <p:bldP spid="14" grpId="0" animBg="1"/>
      <p:bldP spid="15" grpId="0" animBg="1"/>
      <p:bldP spid="16" grpId="0" animBg="1"/>
      <p:bldP spid="17" grpId="0" animBg="1"/>
      <p:bldP spid="20" grpId="0"/>
      <p:bldP spid="23" grpId="0"/>
      <p:bldP spid="27" grpId="0"/>
      <p:bldP spid="30"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6832063" cy="646331"/>
          </a:xfrm>
          <a:prstGeom prst="rect">
            <a:avLst/>
          </a:prstGeom>
          <a:noFill/>
        </p:spPr>
        <p:txBody>
          <a:bodyPr wrap="none" rtlCol="0">
            <a:spAutoFit/>
          </a:bodyPr>
          <a:lstStyle/>
          <a:p>
            <a:pPr defTabSz="914400"/>
            <a:r>
              <a:rPr lang="en-US" sz="3600" b="1" dirty="0">
                <a:solidFill>
                  <a:prstClr val="white"/>
                </a:solidFill>
                <a:latin typeface="+mj-lt"/>
                <a:cs typeface="Avenir Heavy"/>
              </a:rPr>
              <a:t>Sub-systems should be in harmony</a:t>
            </a:r>
          </a:p>
        </p:txBody>
      </p:sp>
      <p:sp>
        <p:nvSpPr>
          <p:cNvPr id="2" name="TextBox 1"/>
          <p:cNvSpPr txBox="1"/>
          <p:nvPr/>
        </p:nvSpPr>
        <p:spPr>
          <a:xfrm>
            <a:off x="283886" y="703592"/>
            <a:ext cx="8606115" cy="461665"/>
          </a:xfrm>
          <a:prstGeom prst="rect">
            <a:avLst/>
          </a:prstGeom>
          <a:noFill/>
        </p:spPr>
        <p:txBody>
          <a:bodyPr wrap="square" rtlCol="0">
            <a:spAutoFit/>
          </a:bodyPr>
          <a:lstStyle/>
          <a:p>
            <a:r>
              <a:rPr lang="en-US" sz="2400" b="1" dirty="0">
                <a:latin typeface="+mj-lt"/>
                <a:cs typeface="Avenir Medium"/>
              </a:rPr>
              <a:t>Example: </a:t>
            </a:r>
            <a:r>
              <a:rPr lang="en-US" sz="2400" dirty="0">
                <a:latin typeface="+mj-lt"/>
                <a:cs typeface="Avenir Medium"/>
              </a:rPr>
              <a:t>college or university</a:t>
            </a:r>
          </a:p>
        </p:txBody>
      </p:sp>
      <p:sp>
        <p:nvSpPr>
          <p:cNvPr id="9" name="TextBox 8">
            <a:extLst>
              <a:ext uri="{FF2B5EF4-FFF2-40B4-BE49-F238E27FC236}">
                <a16:creationId xmlns:a16="http://schemas.microsoft.com/office/drawing/2014/main" id="{B66FA155-3295-B841-B2F9-291ADE64C713}"/>
              </a:ext>
            </a:extLst>
          </p:cNvPr>
          <p:cNvSpPr txBox="1"/>
          <p:nvPr/>
        </p:nvSpPr>
        <p:spPr>
          <a:xfrm>
            <a:off x="283886" y="1147873"/>
            <a:ext cx="8606115" cy="461665"/>
          </a:xfrm>
          <a:prstGeom prst="rect">
            <a:avLst/>
          </a:prstGeom>
          <a:noFill/>
        </p:spPr>
        <p:txBody>
          <a:bodyPr wrap="square" rtlCol="0">
            <a:spAutoFit/>
          </a:bodyPr>
          <a:lstStyle/>
          <a:p>
            <a:pPr marL="342900" indent="-342900">
              <a:buFont typeface="Arial" panose="020B0604020202020204" pitchFamily="34" charset="0"/>
              <a:buChar char="•"/>
            </a:pPr>
            <a:r>
              <a:rPr lang="en-US" sz="2400" u="sng" dirty="0">
                <a:latin typeface="+mj-lt"/>
                <a:cs typeface="Avenir Medium"/>
              </a:rPr>
              <a:t>Purposes</a:t>
            </a:r>
            <a:r>
              <a:rPr lang="en-US" sz="2400" dirty="0">
                <a:latin typeface="+mj-lt"/>
                <a:cs typeface="Avenir Medium"/>
              </a:rPr>
              <a:t> of students vs. faculty vs. administrators?</a:t>
            </a:r>
          </a:p>
        </p:txBody>
      </p:sp>
      <p:pic>
        <p:nvPicPr>
          <p:cNvPr id="8" name="Picture 7">
            <a:extLst>
              <a:ext uri="{FF2B5EF4-FFF2-40B4-BE49-F238E27FC236}">
                <a16:creationId xmlns:a16="http://schemas.microsoft.com/office/drawing/2014/main" id="{42DD3F86-E95C-4D4D-905E-1FC0B2438178}"/>
              </a:ext>
            </a:extLst>
          </p:cNvPr>
          <p:cNvPicPr>
            <a:picLocks noChangeAspect="1"/>
          </p:cNvPicPr>
          <p:nvPr/>
        </p:nvPicPr>
        <p:blipFill>
          <a:blip r:embed="rId2"/>
          <a:stretch>
            <a:fillRect/>
          </a:stretch>
        </p:blipFill>
        <p:spPr>
          <a:xfrm>
            <a:off x="2166224" y="1673376"/>
            <a:ext cx="7493000" cy="4981418"/>
          </a:xfrm>
          <a:prstGeom prst="rect">
            <a:avLst/>
          </a:prstGeom>
        </p:spPr>
      </p:pic>
      <p:pic>
        <p:nvPicPr>
          <p:cNvPr id="10" name="Picture 9">
            <a:extLst>
              <a:ext uri="{FF2B5EF4-FFF2-40B4-BE49-F238E27FC236}">
                <a16:creationId xmlns:a16="http://schemas.microsoft.com/office/drawing/2014/main" id="{9731BC2A-6831-CB47-9C45-C6750717766F}"/>
              </a:ext>
            </a:extLst>
          </p:cNvPr>
          <p:cNvPicPr>
            <a:picLocks noChangeAspect="1"/>
          </p:cNvPicPr>
          <p:nvPr/>
        </p:nvPicPr>
        <p:blipFill>
          <a:blip r:embed="rId3">
            <a:duotone>
              <a:prstClr val="black"/>
              <a:schemeClr val="accent1">
                <a:tint val="45000"/>
                <a:satMod val="400000"/>
              </a:schemeClr>
            </a:duotone>
          </a:blip>
          <a:stretch>
            <a:fillRect/>
          </a:stretch>
        </p:blipFill>
        <p:spPr>
          <a:xfrm>
            <a:off x="11454933" y="49317"/>
            <a:ext cx="628093" cy="584776"/>
          </a:xfrm>
          <a:prstGeom prst="rect">
            <a:avLst/>
          </a:prstGeom>
        </p:spPr>
      </p:pic>
      <p:sp>
        <p:nvSpPr>
          <p:cNvPr id="3" name="TextBox 2"/>
          <p:cNvSpPr txBox="1"/>
          <p:nvPr/>
        </p:nvSpPr>
        <p:spPr>
          <a:xfrm>
            <a:off x="0" y="6500906"/>
            <a:ext cx="3417923" cy="307777"/>
          </a:xfrm>
          <a:prstGeom prst="rect">
            <a:avLst/>
          </a:prstGeom>
          <a:solidFill>
            <a:schemeClr val="bg1"/>
          </a:solidFill>
        </p:spPr>
        <p:txBody>
          <a:bodyPr wrap="none" rtlCol="0">
            <a:spAutoFit/>
          </a:bodyPr>
          <a:lstStyle/>
          <a:p>
            <a:r>
              <a:rPr lang="en-US" sz="1400" dirty="0">
                <a:latin typeface="Avenir Medium"/>
                <a:cs typeface="Avenir Medium"/>
              </a:rPr>
              <a:t>Donella Meadows, ‘Thinking in systems’</a:t>
            </a:r>
          </a:p>
        </p:txBody>
      </p:sp>
    </p:spTree>
    <p:extLst>
      <p:ext uri="{BB962C8B-B14F-4D97-AF65-F5344CB8AC3E}">
        <p14:creationId xmlns:p14="http://schemas.microsoft.com/office/powerpoint/2010/main" val="9308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88C4A-966D-1049-B8FA-7B586D9C2985}"/>
              </a:ext>
            </a:extLst>
          </p:cNvPr>
          <p:cNvPicPr>
            <a:picLocks noChangeAspect="1"/>
          </p:cNvPicPr>
          <p:nvPr/>
        </p:nvPicPr>
        <p:blipFill>
          <a:blip r:embed="rId2"/>
          <a:stretch>
            <a:fillRect/>
          </a:stretch>
        </p:blipFill>
        <p:spPr>
          <a:xfrm>
            <a:off x="7770730" y="726507"/>
            <a:ext cx="3253575" cy="2885115"/>
          </a:xfrm>
          <a:prstGeom prst="rect">
            <a:avLst/>
          </a:prstGeom>
        </p:spPr>
      </p:pic>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49317"/>
            <a:ext cx="6864828" cy="646331"/>
          </a:xfrm>
          <a:prstGeom prst="rect">
            <a:avLst/>
          </a:prstGeom>
          <a:noFill/>
        </p:spPr>
        <p:txBody>
          <a:bodyPr wrap="none" rtlCol="0">
            <a:spAutoFit/>
          </a:bodyPr>
          <a:lstStyle/>
          <a:p>
            <a:pPr defTabSz="914400"/>
            <a:r>
              <a:rPr lang="en-US" sz="3600" b="1" dirty="0">
                <a:solidFill>
                  <a:prstClr val="white"/>
                </a:solidFill>
                <a:latin typeface="+mj-lt"/>
                <a:cs typeface="Avenir Heavy"/>
              </a:rPr>
              <a:t>Diagramming the bathtub example</a:t>
            </a:r>
          </a:p>
        </p:txBody>
      </p:sp>
      <p:sp>
        <p:nvSpPr>
          <p:cNvPr id="2" name="TextBox 1"/>
          <p:cNvSpPr txBox="1"/>
          <p:nvPr/>
        </p:nvSpPr>
        <p:spPr>
          <a:xfrm>
            <a:off x="283886" y="806828"/>
            <a:ext cx="8606115" cy="461665"/>
          </a:xfrm>
          <a:prstGeom prst="rect">
            <a:avLst/>
          </a:prstGeom>
          <a:noFill/>
        </p:spPr>
        <p:txBody>
          <a:bodyPr wrap="square" rtlCol="0">
            <a:spAutoFit/>
          </a:bodyPr>
          <a:lstStyle/>
          <a:p>
            <a:r>
              <a:rPr lang="en-US" sz="2400" b="1" dirty="0">
                <a:latin typeface="+mj-lt"/>
                <a:cs typeface="Avenir Medium"/>
              </a:rPr>
              <a:t>Bathtub: </a:t>
            </a:r>
            <a:r>
              <a:rPr lang="en-US" sz="2400" dirty="0">
                <a:latin typeface="+mj-lt"/>
                <a:cs typeface="Avenir Medium"/>
              </a:rPr>
              <a:t>classic example for about systems diagrams and behavior</a:t>
            </a:r>
          </a:p>
        </p:txBody>
      </p:sp>
      <p:sp>
        <p:nvSpPr>
          <p:cNvPr id="3" name="TextBox 2"/>
          <p:cNvSpPr txBox="1"/>
          <p:nvPr/>
        </p:nvSpPr>
        <p:spPr>
          <a:xfrm>
            <a:off x="21547" y="653280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pic>
        <p:nvPicPr>
          <p:cNvPr id="11" name="Picture 10">
            <a:extLst>
              <a:ext uri="{FF2B5EF4-FFF2-40B4-BE49-F238E27FC236}">
                <a16:creationId xmlns:a16="http://schemas.microsoft.com/office/drawing/2014/main" id="{8D2119E2-BF15-704E-A925-BB9EFDFDB096}"/>
              </a:ext>
            </a:extLst>
          </p:cNvPr>
          <p:cNvPicPr>
            <a:picLocks noChangeAspect="1"/>
          </p:cNvPicPr>
          <p:nvPr/>
        </p:nvPicPr>
        <p:blipFill>
          <a:blip r:embed="rId3"/>
          <a:stretch>
            <a:fillRect/>
          </a:stretch>
        </p:blipFill>
        <p:spPr>
          <a:xfrm>
            <a:off x="471950" y="4287704"/>
            <a:ext cx="9144000" cy="2106322"/>
          </a:xfrm>
          <a:prstGeom prst="rect">
            <a:avLst/>
          </a:prstGeom>
        </p:spPr>
      </p:pic>
      <p:pic>
        <p:nvPicPr>
          <p:cNvPr id="19" name="Picture 18">
            <a:extLst>
              <a:ext uri="{FF2B5EF4-FFF2-40B4-BE49-F238E27FC236}">
                <a16:creationId xmlns:a16="http://schemas.microsoft.com/office/drawing/2014/main" id="{1585EACA-41E1-BC49-B5FC-2E1B48AF83E9}"/>
              </a:ext>
            </a:extLst>
          </p:cNvPr>
          <p:cNvPicPr>
            <a:picLocks noChangeAspect="1"/>
          </p:cNvPicPr>
          <p:nvPr/>
        </p:nvPicPr>
        <p:blipFill>
          <a:blip r:embed="rId4">
            <a:duotone>
              <a:prstClr val="black"/>
              <a:schemeClr val="accent1">
                <a:tint val="45000"/>
                <a:satMod val="400000"/>
              </a:schemeClr>
            </a:duotone>
          </a:blip>
          <a:stretch>
            <a:fillRect/>
          </a:stretch>
        </p:blipFill>
        <p:spPr>
          <a:xfrm>
            <a:off x="11440184" y="49317"/>
            <a:ext cx="628093" cy="584776"/>
          </a:xfrm>
          <a:prstGeom prst="rect">
            <a:avLst/>
          </a:prstGeom>
        </p:spPr>
      </p:pic>
      <p:sp>
        <p:nvSpPr>
          <p:cNvPr id="6" name="Rounded Rectangular Callout 5">
            <a:extLst>
              <a:ext uri="{FF2B5EF4-FFF2-40B4-BE49-F238E27FC236}">
                <a16:creationId xmlns:a16="http://schemas.microsoft.com/office/drawing/2014/main" id="{7C3DDFCE-E22A-E344-8ECA-04177EBC6D7A}"/>
              </a:ext>
            </a:extLst>
          </p:cNvPr>
          <p:cNvSpPr/>
          <p:nvPr/>
        </p:nvSpPr>
        <p:spPr>
          <a:xfrm>
            <a:off x="347077" y="3167002"/>
            <a:ext cx="1525662" cy="1668558"/>
          </a:xfrm>
          <a:prstGeom prst="wedgeRoundRectCallou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2"/>
                </a:solidFill>
                <a:cs typeface="Avenir Medium"/>
              </a:rPr>
              <a:t>source:</a:t>
            </a:r>
          </a:p>
          <a:p>
            <a:r>
              <a:rPr lang="en-US" sz="2400" i="1" dirty="0">
                <a:solidFill>
                  <a:schemeClr val="tx2"/>
                </a:solidFill>
                <a:cs typeface="Avenir Medium"/>
              </a:rPr>
              <a:t>where it comes from</a:t>
            </a:r>
          </a:p>
        </p:txBody>
      </p:sp>
      <p:sp>
        <p:nvSpPr>
          <p:cNvPr id="20" name="Rounded Rectangular Callout 19">
            <a:extLst>
              <a:ext uri="{FF2B5EF4-FFF2-40B4-BE49-F238E27FC236}">
                <a16:creationId xmlns:a16="http://schemas.microsoft.com/office/drawing/2014/main" id="{7B25EE8B-CBED-8E4A-9E35-4472D2FC9EC7}"/>
              </a:ext>
            </a:extLst>
          </p:cNvPr>
          <p:cNvSpPr/>
          <p:nvPr/>
        </p:nvSpPr>
        <p:spPr>
          <a:xfrm>
            <a:off x="2207390" y="3933888"/>
            <a:ext cx="1146252" cy="707632"/>
          </a:xfrm>
          <a:prstGeom prst="wedgeRoundRectCallout">
            <a:avLst>
              <a:gd name="adj1" fmla="val -19546"/>
              <a:gd name="adj2" fmla="val 89594"/>
              <a:gd name="adj3" fmla="val 16667"/>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2"/>
                </a:solidFill>
                <a:cs typeface="Avenir Medium"/>
              </a:rPr>
              <a:t>inflow</a:t>
            </a:r>
          </a:p>
        </p:txBody>
      </p:sp>
      <p:sp>
        <p:nvSpPr>
          <p:cNvPr id="21" name="Rounded Rectangular Callout 20">
            <a:extLst>
              <a:ext uri="{FF2B5EF4-FFF2-40B4-BE49-F238E27FC236}">
                <a16:creationId xmlns:a16="http://schemas.microsoft.com/office/drawing/2014/main" id="{D000EB44-6ED2-9D44-9B5F-4FB05F6D7483}"/>
              </a:ext>
            </a:extLst>
          </p:cNvPr>
          <p:cNvSpPr/>
          <p:nvPr/>
        </p:nvSpPr>
        <p:spPr>
          <a:xfrm>
            <a:off x="6804819" y="3831824"/>
            <a:ext cx="1260877" cy="707632"/>
          </a:xfrm>
          <a:prstGeom prst="wedgeRoundRectCallout">
            <a:avLst>
              <a:gd name="adj1" fmla="val -19546"/>
              <a:gd name="adj2" fmla="val 89594"/>
              <a:gd name="adj3" fmla="val 16667"/>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2"/>
                </a:solidFill>
                <a:cs typeface="Avenir Medium"/>
              </a:rPr>
              <a:t>outflow</a:t>
            </a:r>
          </a:p>
        </p:txBody>
      </p:sp>
      <p:sp>
        <p:nvSpPr>
          <p:cNvPr id="22" name="Rounded Rectangular Callout 21">
            <a:extLst>
              <a:ext uri="{FF2B5EF4-FFF2-40B4-BE49-F238E27FC236}">
                <a16:creationId xmlns:a16="http://schemas.microsoft.com/office/drawing/2014/main" id="{1481BACF-F946-7E42-B14A-0B3EA75309E7}"/>
              </a:ext>
            </a:extLst>
          </p:cNvPr>
          <p:cNvSpPr/>
          <p:nvPr/>
        </p:nvSpPr>
        <p:spPr>
          <a:xfrm>
            <a:off x="8802509" y="3633596"/>
            <a:ext cx="1386965" cy="1253613"/>
          </a:xfrm>
          <a:prstGeom prst="wedgeRoundRectCallout">
            <a:avLst>
              <a:gd name="adj1" fmla="val -20833"/>
              <a:gd name="adj2" fmla="val 70735"/>
              <a:gd name="adj3" fmla="val 16667"/>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2"/>
                </a:solidFill>
                <a:cs typeface="Avenir Medium"/>
              </a:rPr>
              <a:t>sink:</a:t>
            </a:r>
          </a:p>
          <a:p>
            <a:r>
              <a:rPr lang="en-US" sz="2400" i="1" dirty="0">
                <a:solidFill>
                  <a:schemeClr val="tx2"/>
                </a:solidFill>
                <a:cs typeface="Avenir Medium"/>
              </a:rPr>
              <a:t>where it goes to</a:t>
            </a:r>
          </a:p>
        </p:txBody>
      </p:sp>
      <p:sp>
        <p:nvSpPr>
          <p:cNvPr id="23" name="Rounded Rectangular Callout 22">
            <a:extLst>
              <a:ext uri="{FF2B5EF4-FFF2-40B4-BE49-F238E27FC236}">
                <a16:creationId xmlns:a16="http://schemas.microsoft.com/office/drawing/2014/main" id="{5DAFF19E-ADE8-6847-B6D4-400954253D15}"/>
              </a:ext>
            </a:extLst>
          </p:cNvPr>
          <p:cNvSpPr/>
          <p:nvPr/>
        </p:nvSpPr>
        <p:spPr>
          <a:xfrm>
            <a:off x="4043024" y="2132188"/>
            <a:ext cx="2702803" cy="1516876"/>
          </a:xfrm>
          <a:prstGeom prst="wedgeRoundRectCallout">
            <a:avLst>
              <a:gd name="adj1" fmla="val -19546"/>
              <a:gd name="adj2" fmla="val 89594"/>
              <a:gd name="adj3" fmla="val 16667"/>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2"/>
                </a:solidFill>
                <a:cs typeface="Avenir Medium"/>
              </a:rPr>
              <a:t>stock: </a:t>
            </a:r>
            <a:r>
              <a:rPr lang="en-US" sz="2400" i="1" dirty="0">
                <a:solidFill>
                  <a:schemeClr val="tx2"/>
                </a:solidFill>
                <a:cs typeface="Avenir Medium"/>
              </a:rPr>
              <a:t>elements that you can see or measure; changes with flows</a:t>
            </a:r>
          </a:p>
        </p:txBody>
      </p:sp>
    </p:spTree>
    <p:extLst>
      <p:ext uri="{BB962C8B-B14F-4D97-AF65-F5344CB8AC3E}">
        <p14:creationId xmlns:p14="http://schemas.microsoft.com/office/powerpoint/2010/main" val="6620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3739422" cy="646331"/>
          </a:xfrm>
          <a:prstGeom prst="rect">
            <a:avLst/>
          </a:prstGeom>
          <a:noFill/>
        </p:spPr>
        <p:txBody>
          <a:bodyPr wrap="none" rtlCol="0">
            <a:spAutoFit/>
          </a:bodyPr>
          <a:lstStyle/>
          <a:p>
            <a:pPr defTabSz="914400"/>
            <a:r>
              <a:rPr lang="en-US" sz="3600" b="1" dirty="0">
                <a:solidFill>
                  <a:prstClr val="white"/>
                </a:solidFill>
                <a:latin typeface="+mj-lt"/>
                <a:cs typeface="Avenir Heavy"/>
              </a:rPr>
              <a:t>Bathtub behavior?</a:t>
            </a:r>
          </a:p>
        </p:txBody>
      </p:sp>
      <p:sp>
        <p:nvSpPr>
          <p:cNvPr id="2" name="TextBox 1"/>
          <p:cNvSpPr txBox="1"/>
          <p:nvPr/>
        </p:nvSpPr>
        <p:spPr>
          <a:xfrm>
            <a:off x="283886" y="806828"/>
            <a:ext cx="8606115" cy="461665"/>
          </a:xfrm>
          <a:prstGeom prst="rect">
            <a:avLst/>
          </a:prstGeom>
          <a:noFill/>
        </p:spPr>
        <p:txBody>
          <a:bodyPr wrap="square" rtlCol="0">
            <a:spAutoFit/>
          </a:bodyPr>
          <a:lstStyle/>
          <a:p>
            <a:r>
              <a:rPr lang="en-US" sz="2400" dirty="0">
                <a:cs typeface="Avenir Medium"/>
              </a:rPr>
              <a:t>1. What happens when you pull the plug?</a:t>
            </a:r>
          </a:p>
        </p:txBody>
      </p:sp>
      <p:sp>
        <p:nvSpPr>
          <p:cNvPr id="3" name="TextBox 2"/>
          <p:cNvSpPr txBox="1"/>
          <p:nvPr/>
        </p:nvSpPr>
        <p:spPr>
          <a:xfrm>
            <a:off x="21547" y="653280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20" name="TextBox 19">
            <a:extLst>
              <a:ext uri="{FF2B5EF4-FFF2-40B4-BE49-F238E27FC236}">
                <a16:creationId xmlns:a16="http://schemas.microsoft.com/office/drawing/2014/main" id="{C90B1E93-400D-A64A-8C6D-52883B1AC97E}"/>
              </a:ext>
            </a:extLst>
          </p:cNvPr>
          <p:cNvSpPr txBox="1"/>
          <p:nvPr/>
        </p:nvSpPr>
        <p:spPr>
          <a:xfrm>
            <a:off x="283886" y="1239304"/>
            <a:ext cx="8606115" cy="461665"/>
          </a:xfrm>
          <a:prstGeom prst="rect">
            <a:avLst/>
          </a:prstGeom>
          <a:noFill/>
        </p:spPr>
        <p:txBody>
          <a:bodyPr wrap="square" rtlCol="0">
            <a:spAutoFit/>
          </a:bodyPr>
          <a:lstStyle/>
          <a:p>
            <a:r>
              <a:rPr lang="en-US" sz="2400" dirty="0">
                <a:cs typeface="Avenir Medium"/>
              </a:rPr>
              <a:t>2. What happens when you don’t?</a:t>
            </a:r>
          </a:p>
        </p:txBody>
      </p:sp>
      <p:sp>
        <p:nvSpPr>
          <p:cNvPr id="8" name="Rectangle 7">
            <a:extLst>
              <a:ext uri="{FF2B5EF4-FFF2-40B4-BE49-F238E27FC236}">
                <a16:creationId xmlns:a16="http://schemas.microsoft.com/office/drawing/2014/main" id="{9D3C984E-7987-C04A-8149-3F7B2B8906F4}"/>
              </a:ext>
            </a:extLst>
          </p:cNvPr>
          <p:cNvSpPr/>
          <p:nvPr/>
        </p:nvSpPr>
        <p:spPr>
          <a:xfrm>
            <a:off x="648586" y="2946466"/>
            <a:ext cx="7474689" cy="3104707"/>
          </a:xfrm>
          <a:prstGeom prst="rect">
            <a:avLst/>
          </a:prstGeom>
          <a:noFill/>
          <a:ln w="2222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388C4A-966D-1049-B8FA-7B586D9C2985}"/>
              </a:ext>
            </a:extLst>
          </p:cNvPr>
          <p:cNvPicPr>
            <a:picLocks noChangeAspect="1"/>
          </p:cNvPicPr>
          <p:nvPr/>
        </p:nvPicPr>
        <p:blipFill>
          <a:blip r:embed="rId2"/>
          <a:stretch>
            <a:fillRect/>
          </a:stretch>
        </p:blipFill>
        <p:spPr>
          <a:xfrm>
            <a:off x="8360660" y="829743"/>
            <a:ext cx="3253575" cy="2885115"/>
          </a:xfrm>
          <a:prstGeom prst="rect">
            <a:avLst/>
          </a:prstGeom>
        </p:spPr>
      </p:pic>
      <p:sp>
        <p:nvSpPr>
          <p:cNvPr id="9" name="TextBox 8">
            <a:extLst>
              <a:ext uri="{FF2B5EF4-FFF2-40B4-BE49-F238E27FC236}">
                <a16:creationId xmlns:a16="http://schemas.microsoft.com/office/drawing/2014/main" id="{856D7D70-D717-0940-87EE-F306DFB41979}"/>
              </a:ext>
            </a:extLst>
          </p:cNvPr>
          <p:cNvSpPr txBox="1"/>
          <p:nvPr/>
        </p:nvSpPr>
        <p:spPr>
          <a:xfrm rot="16200000">
            <a:off x="-892668" y="4430705"/>
            <a:ext cx="2611869" cy="461665"/>
          </a:xfrm>
          <a:prstGeom prst="rect">
            <a:avLst/>
          </a:prstGeom>
          <a:noFill/>
        </p:spPr>
        <p:txBody>
          <a:bodyPr wrap="none" rtlCol="0">
            <a:spAutoFit/>
          </a:bodyPr>
          <a:lstStyle/>
          <a:p>
            <a:r>
              <a:rPr lang="en-US" sz="2400" dirty="0">
                <a:solidFill>
                  <a:srgbClr val="6666FF"/>
                </a:solidFill>
              </a:rPr>
              <a:t>water level (inches)</a:t>
            </a:r>
          </a:p>
        </p:txBody>
      </p:sp>
      <p:sp>
        <p:nvSpPr>
          <p:cNvPr id="21" name="TextBox 20">
            <a:extLst>
              <a:ext uri="{FF2B5EF4-FFF2-40B4-BE49-F238E27FC236}">
                <a16:creationId xmlns:a16="http://schemas.microsoft.com/office/drawing/2014/main" id="{E8B1211B-E926-AF42-AD70-6644D69DA804}"/>
              </a:ext>
            </a:extLst>
          </p:cNvPr>
          <p:cNvSpPr txBox="1"/>
          <p:nvPr/>
        </p:nvSpPr>
        <p:spPr>
          <a:xfrm>
            <a:off x="3802561" y="6107323"/>
            <a:ext cx="2024785" cy="461665"/>
          </a:xfrm>
          <a:prstGeom prst="rect">
            <a:avLst/>
          </a:prstGeom>
          <a:noFill/>
        </p:spPr>
        <p:txBody>
          <a:bodyPr wrap="none" rtlCol="0">
            <a:spAutoFit/>
          </a:bodyPr>
          <a:lstStyle/>
          <a:p>
            <a:r>
              <a:rPr lang="en-US" sz="2400" dirty="0">
                <a:solidFill>
                  <a:srgbClr val="6666FF"/>
                </a:solidFill>
              </a:rPr>
              <a:t>time (minutes)</a:t>
            </a:r>
          </a:p>
        </p:txBody>
      </p:sp>
      <p:sp>
        <p:nvSpPr>
          <p:cNvPr id="22" name="TextBox 21">
            <a:extLst>
              <a:ext uri="{FF2B5EF4-FFF2-40B4-BE49-F238E27FC236}">
                <a16:creationId xmlns:a16="http://schemas.microsoft.com/office/drawing/2014/main" id="{A5D9EA66-B0AD-4843-8A39-50C4A188C6EF}"/>
              </a:ext>
            </a:extLst>
          </p:cNvPr>
          <p:cNvSpPr txBox="1"/>
          <p:nvPr/>
        </p:nvSpPr>
        <p:spPr>
          <a:xfrm>
            <a:off x="283887" y="1671780"/>
            <a:ext cx="4485062" cy="461665"/>
          </a:xfrm>
          <a:prstGeom prst="rect">
            <a:avLst/>
          </a:prstGeom>
          <a:noFill/>
        </p:spPr>
        <p:txBody>
          <a:bodyPr wrap="square" rtlCol="0">
            <a:spAutoFit/>
          </a:bodyPr>
          <a:lstStyle/>
          <a:p>
            <a:r>
              <a:rPr lang="en-US" sz="2400" dirty="0">
                <a:cs typeface="Avenir Medium"/>
              </a:rPr>
              <a:t>3. If inflow &lt; outflow?</a:t>
            </a:r>
          </a:p>
        </p:txBody>
      </p:sp>
      <p:sp>
        <p:nvSpPr>
          <p:cNvPr id="23" name="TextBox 22">
            <a:extLst>
              <a:ext uri="{FF2B5EF4-FFF2-40B4-BE49-F238E27FC236}">
                <a16:creationId xmlns:a16="http://schemas.microsoft.com/office/drawing/2014/main" id="{AFF317ED-004A-D948-9C7A-935F9D6E49ED}"/>
              </a:ext>
            </a:extLst>
          </p:cNvPr>
          <p:cNvSpPr txBox="1"/>
          <p:nvPr/>
        </p:nvSpPr>
        <p:spPr>
          <a:xfrm>
            <a:off x="283886" y="2104255"/>
            <a:ext cx="8606115" cy="461665"/>
          </a:xfrm>
          <a:prstGeom prst="rect">
            <a:avLst/>
          </a:prstGeom>
          <a:noFill/>
        </p:spPr>
        <p:txBody>
          <a:bodyPr wrap="square" rtlCol="0">
            <a:spAutoFit/>
          </a:bodyPr>
          <a:lstStyle/>
          <a:p>
            <a:r>
              <a:rPr lang="en-US" sz="2400" dirty="0">
                <a:cs typeface="Avenir Medium"/>
              </a:rPr>
              <a:t>4. If inflow &gt; outflow?</a:t>
            </a:r>
          </a:p>
        </p:txBody>
      </p:sp>
      <p:sp>
        <p:nvSpPr>
          <p:cNvPr id="24" name="TextBox 23">
            <a:extLst>
              <a:ext uri="{FF2B5EF4-FFF2-40B4-BE49-F238E27FC236}">
                <a16:creationId xmlns:a16="http://schemas.microsoft.com/office/drawing/2014/main" id="{CD08CCC6-3D0B-1947-A751-7074913CC7C7}"/>
              </a:ext>
            </a:extLst>
          </p:cNvPr>
          <p:cNvSpPr txBox="1"/>
          <p:nvPr/>
        </p:nvSpPr>
        <p:spPr>
          <a:xfrm>
            <a:off x="283886" y="2518312"/>
            <a:ext cx="8606115" cy="461665"/>
          </a:xfrm>
          <a:prstGeom prst="rect">
            <a:avLst/>
          </a:prstGeom>
          <a:noFill/>
        </p:spPr>
        <p:txBody>
          <a:bodyPr wrap="square" rtlCol="0">
            <a:spAutoFit/>
          </a:bodyPr>
          <a:lstStyle/>
          <a:p>
            <a:r>
              <a:rPr lang="en-US" sz="2400" dirty="0">
                <a:cs typeface="Avenir Medium"/>
              </a:rPr>
              <a:t>5. How can you reach equilibrium?</a:t>
            </a:r>
          </a:p>
        </p:txBody>
      </p:sp>
      <p:pic>
        <p:nvPicPr>
          <p:cNvPr id="25" name="Picture 24">
            <a:extLst>
              <a:ext uri="{FF2B5EF4-FFF2-40B4-BE49-F238E27FC236}">
                <a16:creationId xmlns:a16="http://schemas.microsoft.com/office/drawing/2014/main" id="{EA3CF874-3099-A347-B50F-CCA24E79B9C6}"/>
              </a:ext>
            </a:extLst>
          </p:cNvPr>
          <p:cNvPicPr>
            <a:picLocks noChangeAspect="1"/>
          </p:cNvPicPr>
          <p:nvPr/>
        </p:nvPicPr>
        <p:blipFill>
          <a:blip r:embed="rId3">
            <a:duotone>
              <a:prstClr val="black"/>
              <a:schemeClr val="accent1">
                <a:tint val="45000"/>
                <a:satMod val="400000"/>
              </a:schemeClr>
            </a:duotone>
          </a:blip>
          <a:stretch>
            <a:fillRect/>
          </a:stretch>
        </p:blipFill>
        <p:spPr>
          <a:xfrm>
            <a:off x="11420520" y="49316"/>
            <a:ext cx="628093" cy="584776"/>
          </a:xfrm>
          <a:prstGeom prst="rect">
            <a:avLst/>
          </a:prstGeom>
        </p:spPr>
      </p:pic>
      <p:cxnSp>
        <p:nvCxnSpPr>
          <p:cNvPr id="10" name="Straight Connector 9">
            <a:extLst>
              <a:ext uri="{FF2B5EF4-FFF2-40B4-BE49-F238E27FC236}">
                <a16:creationId xmlns:a16="http://schemas.microsoft.com/office/drawing/2014/main" id="{2FB0D74C-CF74-774A-A3C9-3D10AFA249B4}"/>
              </a:ext>
            </a:extLst>
          </p:cNvPr>
          <p:cNvCxnSpPr/>
          <p:nvPr/>
        </p:nvCxnSpPr>
        <p:spPr>
          <a:xfrm>
            <a:off x="644099" y="4178105"/>
            <a:ext cx="593858" cy="0"/>
          </a:xfrm>
          <a:prstGeom prst="line">
            <a:avLst/>
          </a:prstGeom>
          <a:ln w="57150">
            <a:solidFill>
              <a:srgbClr val="FF93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1EE6434-A1AB-564E-B7A7-089CED6C88C4}"/>
              </a:ext>
            </a:extLst>
          </p:cNvPr>
          <p:cNvCxnSpPr>
            <a:cxnSpLocks/>
          </p:cNvCxnSpPr>
          <p:nvPr/>
        </p:nvCxnSpPr>
        <p:spPr>
          <a:xfrm>
            <a:off x="1237957" y="4175761"/>
            <a:ext cx="6035040" cy="1690467"/>
          </a:xfrm>
          <a:prstGeom prst="line">
            <a:avLst/>
          </a:prstGeom>
          <a:ln w="57150">
            <a:solidFill>
              <a:srgbClr val="FF9300"/>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EC43F80F-C887-9949-8FDC-E30126866837}"/>
              </a:ext>
            </a:extLst>
          </p:cNvPr>
          <p:cNvSpPr/>
          <p:nvPr/>
        </p:nvSpPr>
        <p:spPr>
          <a:xfrm>
            <a:off x="3439470" y="4638005"/>
            <a:ext cx="391871" cy="45016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1</a:t>
            </a:r>
          </a:p>
        </p:txBody>
      </p:sp>
      <p:cxnSp>
        <p:nvCxnSpPr>
          <p:cNvPr id="26" name="Straight Connector 25">
            <a:extLst>
              <a:ext uri="{FF2B5EF4-FFF2-40B4-BE49-F238E27FC236}">
                <a16:creationId xmlns:a16="http://schemas.microsoft.com/office/drawing/2014/main" id="{5F906A22-61A0-114A-9419-87AC38B00958}"/>
              </a:ext>
            </a:extLst>
          </p:cNvPr>
          <p:cNvCxnSpPr>
            <a:cxnSpLocks/>
          </p:cNvCxnSpPr>
          <p:nvPr/>
        </p:nvCxnSpPr>
        <p:spPr>
          <a:xfrm>
            <a:off x="1237957" y="4175761"/>
            <a:ext cx="6611815" cy="0"/>
          </a:xfrm>
          <a:prstGeom prst="line">
            <a:avLst/>
          </a:prstGeom>
          <a:ln w="57150">
            <a:solidFill>
              <a:srgbClr val="FF9300"/>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A4BCAEB7-13EF-344D-9FD1-FC5DA8512E6B}"/>
              </a:ext>
            </a:extLst>
          </p:cNvPr>
          <p:cNvSpPr/>
          <p:nvPr/>
        </p:nvSpPr>
        <p:spPr>
          <a:xfrm>
            <a:off x="6396792" y="3950677"/>
            <a:ext cx="391871" cy="45016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2</a:t>
            </a:r>
          </a:p>
        </p:txBody>
      </p:sp>
      <p:cxnSp>
        <p:nvCxnSpPr>
          <p:cNvPr id="28" name="Straight Connector 27">
            <a:extLst>
              <a:ext uri="{FF2B5EF4-FFF2-40B4-BE49-F238E27FC236}">
                <a16:creationId xmlns:a16="http://schemas.microsoft.com/office/drawing/2014/main" id="{66FA78C1-A6A9-C34B-94AD-5B558FFC16E5}"/>
              </a:ext>
            </a:extLst>
          </p:cNvPr>
          <p:cNvCxnSpPr>
            <a:cxnSpLocks/>
          </p:cNvCxnSpPr>
          <p:nvPr/>
        </p:nvCxnSpPr>
        <p:spPr>
          <a:xfrm>
            <a:off x="644099" y="4175760"/>
            <a:ext cx="7205673" cy="912411"/>
          </a:xfrm>
          <a:prstGeom prst="line">
            <a:avLst/>
          </a:prstGeom>
          <a:ln w="57150">
            <a:solidFill>
              <a:srgbClr val="FF9300"/>
            </a:solidFill>
          </a:ln>
          <a:effectLst/>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1C2DC0B5-E16F-994F-B8E3-F958F6CE764F}"/>
              </a:ext>
            </a:extLst>
          </p:cNvPr>
          <p:cNvSpPr/>
          <p:nvPr/>
        </p:nvSpPr>
        <p:spPr>
          <a:xfrm>
            <a:off x="5900064" y="4638005"/>
            <a:ext cx="391871" cy="45016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3</a:t>
            </a:r>
          </a:p>
        </p:txBody>
      </p:sp>
      <p:cxnSp>
        <p:nvCxnSpPr>
          <p:cNvPr id="30" name="Straight Connector 29">
            <a:extLst>
              <a:ext uri="{FF2B5EF4-FFF2-40B4-BE49-F238E27FC236}">
                <a16:creationId xmlns:a16="http://schemas.microsoft.com/office/drawing/2014/main" id="{BA9C5F61-0380-7F45-A547-9AD2B2AC04C3}"/>
              </a:ext>
            </a:extLst>
          </p:cNvPr>
          <p:cNvCxnSpPr>
            <a:cxnSpLocks/>
          </p:cNvCxnSpPr>
          <p:nvPr/>
        </p:nvCxnSpPr>
        <p:spPr>
          <a:xfrm flipV="1">
            <a:off x="678385" y="3386077"/>
            <a:ext cx="7171387" cy="789682"/>
          </a:xfrm>
          <a:prstGeom prst="line">
            <a:avLst/>
          </a:prstGeom>
          <a:ln w="57150">
            <a:solidFill>
              <a:srgbClr val="FF9300"/>
            </a:solidFill>
          </a:ln>
          <a:effectLst/>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5FCE0341-27B8-D54B-9A69-2A37ED95C509}"/>
              </a:ext>
            </a:extLst>
          </p:cNvPr>
          <p:cNvSpPr/>
          <p:nvPr/>
        </p:nvSpPr>
        <p:spPr>
          <a:xfrm>
            <a:off x="4788715" y="3462510"/>
            <a:ext cx="391871" cy="45016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4</a:t>
            </a:r>
          </a:p>
        </p:txBody>
      </p:sp>
      <p:sp>
        <p:nvSpPr>
          <p:cNvPr id="33" name="Rounded Rectangular Callout 32">
            <a:extLst>
              <a:ext uri="{FF2B5EF4-FFF2-40B4-BE49-F238E27FC236}">
                <a16:creationId xmlns:a16="http://schemas.microsoft.com/office/drawing/2014/main" id="{25AA113E-8B8C-8D4E-91BA-F46FC4A94040}"/>
              </a:ext>
            </a:extLst>
          </p:cNvPr>
          <p:cNvSpPr/>
          <p:nvPr/>
        </p:nvSpPr>
        <p:spPr>
          <a:xfrm>
            <a:off x="8049606" y="3808521"/>
            <a:ext cx="3927465" cy="1899788"/>
          </a:xfrm>
          <a:prstGeom prst="wedgeRoundRectCallout">
            <a:avLst>
              <a:gd name="adj1" fmla="val -134719"/>
              <a:gd name="adj2" fmla="val -105894"/>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rgbClr val="0432FF"/>
                </a:solidFill>
              </a:rPr>
              <a:t>Stop inflow and leave the plug in</a:t>
            </a:r>
          </a:p>
          <a:p>
            <a:pPr marL="342900" indent="-342900">
              <a:buFont typeface="Arial" panose="020B0604020202020204" pitchFamily="34" charset="0"/>
              <a:buChar char="•"/>
            </a:pPr>
            <a:r>
              <a:rPr lang="en-US" sz="2000" dirty="0">
                <a:solidFill>
                  <a:srgbClr val="0432FF"/>
                </a:solidFill>
              </a:rPr>
              <a:t>Pull the plug and turn the tap on so that water is flowing in as fast as it flows out</a:t>
            </a:r>
          </a:p>
        </p:txBody>
      </p:sp>
    </p:spTree>
    <p:extLst>
      <p:ext uri="{BB962C8B-B14F-4D97-AF65-F5344CB8AC3E}">
        <p14:creationId xmlns:p14="http://schemas.microsoft.com/office/powerpoint/2010/main" val="2705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2" grpId="0"/>
      <p:bldP spid="23" grpId="0"/>
      <p:bldP spid="24" grpId="0"/>
      <p:bldP spid="12" grpId="0" animBg="1"/>
      <p:bldP spid="27" grpId="0" animBg="1"/>
      <p:bldP spid="29" grpId="0" animBg="1"/>
      <p:bldP spid="31" grpId="0" animBg="1"/>
      <p:bldP spid="33" grpId="0" animBg="1"/>
      <p:bldP spid="3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9821"/>
            <a:ext cx="5655266" cy="646331"/>
          </a:xfrm>
          <a:prstGeom prst="rect">
            <a:avLst/>
          </a:prstGeom>
          <a:noFill/>
        </p:spPr>
        <p:txBody>
          <a:bodyPr wrap="none" rtlCol="0">
            <a:spAutoFit/>
          </a:bodyPr>
          <a:lstStyle/>
          <a:p>
            <a:pPr defTabSz="914400"/>
            <a:r>
              <a:rPr lang="en-US" sz="3600" b="1" dirty="0">
                <a:solidFill>
                  <a:prstClr val="white"/>
                </a:solidFill>
                <a:cs typeface="Avenir Heavy"/>
              </a:rPr>
              <a:t>Most people focus on ‘stock’</a:t>
            </a:r>
          </a:p>
        </p:txBody>
      </p:sp>
      <p:sp>
        <p:nvSpPr>
          <p:cNvPr id="2" name="TextBox 1"/>
          <p:cNvSpPr txBox="1"/>
          <p:nvPr/>
        </p:nvSpPr>
        <p:spPr>
          <a:xfrm>
            <a:off x="684203" y="2007177"/>
            <a:ext cx="993463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cs typeface="Avenir Medium"/>
              </a:rPr>
              <a:t>Change of stock takes </a:t>
            </a:r>
            <a:r>
              <a:rPr lang="en-US" sz="2400" b="1" dirty="0">
                <a:latin typeface="+mj-lt"/>
                <a:cs typeface="Avenir Medium"/>
              </a:rPr>
              <a:t>time</a:t>
            </a:r>
            <a:r>
              <a:rPr lang="en-US" sz="2400" dirty="0">
                <a:latin typeface="+mj-lt"/>
                <a:cs typeface="Avenir Medium"/>
              </a:rPr>
              <a:t> and that time is related to the </a:t>
            </a:r>
            <a:r>
              <a:rPr lang="en-US" sz="2400" b="1" dirty="0">
                <a:latin typeface="+mj-lt"/>
                <a:cs typeface="Avenir Medium"/>
              </a:rPr>
              <a:t>rate</a:t>
            </a:r>
            <a:r>
              <a:rPr lang="en-US" sz="2400" dirty="0">
                <a:latin typeface="+mj-lt"/>
                <a:cs typeface="Avenir Medium"/>
              </a:rPr>
              <a:t> of flows.</a:t>
            </a:r>
          </a:p>
        </p:txBody>
      </p:sp>
      <p:sp>
        <p:nvSpPr>
          <p:cNvPr id="3" name="TextBox 2"/>
          <p:cNvSpPr txBox="1"/>
          <p:nvPr/>
        </p:nvSpPr>
        <p:spPr>
          <a:xfrm>
            <a:off x="21547" y="653280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22" name="TextBox 21">
            <a:extLst>
              <a:ext uri="{FF2B5EF4-FFF2-40B4-BE49-F238E27FC236}">
                <a16:creationId xmlns:a16="http://schemas.microsoft.com/office/drawing/2014/main" id="{A5D9EA66-B0AD-4843-8A39-50C4A188C6EF}"/>
              </a:ext>
            </a:extLst>
          </p:cNvPr>
          <p:cNvSpPr txBox="1"/>
          <p:nvPr/>
        </p:nvSpPr>
        <p:spPr>
          <a:xfrm>
            <a:off x="684203" y="3074256"/>
            <a:ext cx="857778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cs typeface="Avenir Medium"/>
              </a:rPr>
              <a:t>Changes in stock determine the dynamics of the system.</a:t>
            </a:r>
          </a:p>
        </p:txBody>
      </p:sp>
      <p:sp>
        <p:nvSpPr>
          <p:cNvPr id="24" name="TextBox 23">
            <a:extLst>
              <a:ext uri="{FF2B5EF4-FFF2-40B4-BE49-F238E27FC236}">
                <a16:creationId xmlns:a16="http://schemas.microsoft.com/office/drawing/2014/main" id="{CD08CCC6-3D0B-1947-A751-7074913CC7C7}"/>
              </a:ext>
            </a:extLst>
          </p:cNvPr>
          <p:cNvSpPr txBox="1"/>
          <p:nvPr/>
        </p:nvSpPr>
        <p:spPr>
          <a:xfrm>
            <a:off x="684203" y="4082809"/>
            <a:ext cx="832706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cs typeface="Avenir Medium"/>
              </a:rPr>
              <a:t>Most decision are designed to regulate levels of stock.</a:t>
            </a:r>
          </a:p>
        </p:txBody>
      </p:sp>
      <p:sp>
        <p:nvSpPr>
          <p:cNvPr id="14" name="TextBox 13">
            <a:extLst>
              <a:ext uri="{FF2B5EF4-FFF2-40B4-BE49-F238E27FC236}">
                <a16:creationId xmlns:a16="http://schemas.microsoft.com/office/drawing/2014/main" id="{7653D8BB-C0A0-7A4E-8806-1E0F8A5E7189}"/>
              </a:ext>
            </a:extLst>
          </p:cNvPr>
          <p:cNvSpPr txBox="1"/>
          <p:nvPr/>
        </p:nvSpPr>
        <p:spPr>
          <a:xfrm>
            <a:off x="684204" y="5018325"/>
            <a:ext cx="1099576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j-lt"/>
                <a:cs typeface="Avenir Medium"/>
              </a:rPr>
              <a:t>System thinkers see the world as a collection of stocks along with the mechanisms of regulating their levels by </a:t>
            </a:r>
            <a:r>
              <a:rPr lang="en-US" sz="2400" b="1" u="sng" dirty="0">
                <a:latin typeface="+mj-lt"/>
                <a:cs typeface="Avenir Medium"/>
              </a:rPr>
              <a:t>manipulating flows</a:t>
            </a:r>
            <a:r>
              <a:rPr lang="en-US" sz="2400" b="1" dirty="0">
                <a:latin typeface="+mj-lt"/>
                <a:cs typeface="Avenir Medium"/>
              </a:rPr>
              <a:t>.</a:t>
            </a:r>
          </a:p>
        </p:txBody>
      </p:sp>
      <p:pic>
        <p:nvPicPr>
          <p:cNvPr id="15" name="Picture 14">
            <a:extLst>
              <a:ext uri="{FF2B5EF4-FFF2-40B4-BE49-F238E27FC236}">
                <a16:creationId xmlns:a16="http://schemas.microsoft.com/office/drawing/2014/main" id="{FCBC1786-4440-4C42-9E1A-0BAC088ECFF3}"/>
              </a:ext>
            </a:extLst>
          </p:cNvPr>
          <p:cNvPicPr>
            <a:picLocks noChangeAspect="1"/>
          </p:cNvPicPr>
          <p:nvPr/>
        </p:nvPicPr>
        <p:blipFill>
          <a:blip r:embed="rId2">
            <a:duotone>
              <a:prstClr val="black"/>
              <a:schemeClr val="accent1">
                <a:tint val="45000"/>
                <a:satMod val="400000"/>
              </a:schemeClr>
            </a:duotone>
          </a:blip>
          <a:stretch>
            <a:fillRect/>
          </a:stretch>
        </p:blipFill>
        <p:spPr>
          <a:xfrm>
            <a:off x="11453058" y="53767"/>
            <a:ext cx="628093" cy="584776"/>
          </a:xfrm>
          <a:prstGeom prst="rect">
            <a:avLst/>
          </a:prstGeom>
        </p:spPr>
      </p:pic>
      <p:sp>
        <p:nvSpPr>
          <p:cNvPr id="10" name="TextBox 9">
            <a:extLst>
              <a:ext uri="{FF2B5EF4-FFF2-40B4-BE49-F238E27FC236}">
                <a16:creationId xmlns:a16="http://schemas.microsoft.com/office/drawing/2014/main" id="{CA34DA3D-412B-AA42-B504-1BAE5AC49036}"/>
              </a:ext>
            </a:extLst>
          </p:cNvPr>
          <p:cNvSpPr txBox="1"/>
          <p:nvPr/>
        </p:nvSpPr>
        <p:spPr>
          <a:xfrm>
            <a:off x="198438" y="824013"/>
            <a:ext cx="10995767" cy="830997"/>
          </a:xfrm>
          <a:prstGeom prst="rect">
            <a:avLst/>
          </a:prstGeom>
          <a:noFill/>
        </p:spPr>
        <p:txBody>
          <a:bodyPr wrap="square" rtlCol="0">
            <a:spAutoFit/>
          </a:bodyPr>
          <a:lstStyle/>
          <a:p>
            <a:r>
              <a:rPr lang="en-US" sz="2400" b="1" dirty="0">
                <a:latin typeface="+mj-lt"/>
                <a:cs typeface="Avenir Medium"/>
              </a:rPr>
              <a:t>Stock: </a:t>
            </a:r>
            <a:r>
              <a:rPr lang="en-US" sz="2400" i="1" dirty="0">
                <a:latin typeface="+mj-lt"/>
                <a:cs typeface="Avenir Medium"/>
              </a:rPr>
              <a:t>the amount of a critical element of the system</a:t>
            </a:r>
          </a:p>
          <a:p>
            <a:pPr marL="800100" lvl="1" indent="-342900">
              <a:buFont typeface="Arial" panose="020B0604020202020204" pitchFamily="34" charset="0"/>
              <a:buChar char="•"/>
            </a:pPr>
            <a:r>
              <a:rPr lang="en-US" sz="2400" dirty="0">
                <a:latin typeface="+mj-lt"/>
                <a:cs typeface="Avenir Medium"/>
              </a:rPr>
              <a:t>Note that ‘critical’ is in the eye of the beholder</a:t>
            </a:r>
          </a:p>
        </p:txBody>
      </p:sp>
    </p:spTree>
    <p:extLst>
      <p:ext uri="{BB962C8B-B14F-4D97-AF65-F5344CB8AC3E}">
        <p14:creationId xmlns:p14="http://schemas.microsoft.com/office/powerpoint/2010/main" val="31847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8862426" cy="646331"/>
          </a:xfrm>
          <a:prstGeom prst="rect">
            <a:avLst/>
          </a:prstGeom>
          <a:noFill/>
        </p:spPr>
        <p:txBody>
          <a:bodyPr wrap="none" rtlCol="0">
            <a:spAutoFit/>
          </a:bodyPr>
          <a:lstStyle/>
          <a:p>
            <a:pPr defTabSz="914400"/>
            <a:r>
              <a:rPr lang="en-US" sz="3600" b="1" dirty="0">
                <a:solidFill>
                  <a:prstClr val="white"/>
                </a:solidFill>
                <a:latin typeface="+mj-lt"/>
                <a:cs typeface="Avenir Heavy"/>
              </a:rPr>
              <a:t>Feedback loops: positive (R) and negative (B)</a:t>
            </a:r>
          </a:p>
        </p:txBody>
      </p:sp>
      <p:sp>
        <p:nvSpPr>
          <p:cNvPr id="2" name="TextBox 1"/>
          <p:cNvSpPr txBox="1"/>
          <p:nvPr/>
        </p:nvSpPr>
        <p:spPr>
          <a:xfrm>
            <a:off x="283886" y="806828"/>
            <a:ext cx="8606115" cy="461665"/>
          </a:xfrm>
          <a:prstGeom prst="rect">
            <a:avLst/>
          </a:prstGeom>
          <a:noFill/>
        </p:spPr>
        <p:txBody>
          <a:bodyPr wrap="square" rtlCol="0">
            <a:spAutoFit/>
          </a:bodyPr>
          <a:lstStyle/>
          <a:p>
            <a:r>
              <a:rPr lang="en-US" sz="2400" b="1" dirty="0">
                <a:latin typeface="+mj-lt"/>
                <a:cs typeface="Avenir Medium"/>
              </a:rPr>
              <a:t>Feedback loops: </a:t>
            </a:r>
            <a:r>
              <a:rPr lang="en-US" sz="2400" i="1" dirty="0">
                <a:latin typeface="+mj-lt"/>
                <a:cs typeface="Avenir Medium"/>
              </a:rPr>
              <a:t>occur when a stock affects its own flows.</a:t>
            </a:r>
          </a:p>
        </p:txBody>
      </p:sp>
      <p:sp>
        <p:nvSpPr>
          <p:cNvPr id="3" name="TextBox 2"/>
          <p:cNvSpPr txBox="1"/>
          <p:nvPr/>
        </p:nvSpPr>
        <p:spPr>
          <a:xfrm rot="16200000">
            <a:off x="-1376027" y="3327693"/>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9" name="TextBox 8">
            <a:extLst>
              <a:ext uri="{FF2B5EF4-FFF2-40B4-BE49-F238E27FC236}">
                <a16:creationId xmlns:a16="http://schemas.microsoft.com/office/drawing/2014/main" id="{069C8A4F-3BA4-7C4D-AF09-6284C3C713A2}"/>
              </a:ext>
            </a:extLst>
          </p:cNvPr>
          <p:cNvSpPr txBox="1"/>
          <p:nvPr/>
        </p:nvSpPr>
        <p:spPr>
          <a:xfrm>
            <a:off x="670202" y="1289724"/>
            <a:ext cx="8606115"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j-lt"/>
                <a:cs typeface="Avenir Medium"/>
              </a:rPr>
              <a:t>Positive (reinforcing = R) feedback </a:t>
            </a:r>
            <a:r>
              <a:rPr lang="en-US" sz="2400" dirty="0">
                <a:latin typeface="+mj-lt"/>
                <a:cs typeface="Avenir Medium"/>
              </a:rPr>
              <a:t>loops amplify stock.</a:t>
            </a:r>
          </a:p>
        </p:txBody>
      </p:sp>
      <p:pic>
        <p:nvPicPr>
          <p:cNvPr id="12" name="Picture 11">
            <a:extLst>
              <a:ext uri="{FF2B5EF4-FFF2-40B4-BE49-F238E27FC236}">
                <a16:creationId xmlns:a16="http://schemas.microsoft.com/office/drawing/2014/main" id="{75B0739E-1A46-6E4F-B277-55ACBF9B1A25}"/>
              </a:ext>
            </a:extLst>
          </p:cNvPr>
          <p:cNvPicPr>
            <a:picLocks noChangeAspect="1"/>
          </p:cNvPicPr>
          <p:nvPr/>
        </p:nvPicPr>
        <p:blipFill>
          <a:blip r:embed="rId2">
            <a:duotone>
              <a:prstClr val="black"/>
              <a:schemeClr val="accent1">
                <a:tint val="45000"/>
                <a:satMod val="400000"/>
              </a:schemeClr>
            </a:duotone>
          </a:blip>
          <a:stretch>
            <a:fillRect/>
          </a:stretch>
        </p:blipFill>
        <p:spPr>
          <a:xfrm>
            <a:off x="11384738" y="49317"/>
            <a:ext cx="628093" cy="584776"/>
          </a:xfrm>
          <a:prstGeom prst="rect">
            <a:avLst/>
          </a:prstGeom>
        </p:spPr>
      </p:pic>
      <p:pic>
        <p:nvPicPr>
          <p:cNvPr id="6" name="Picture 5">
            <a:extLst>
              <a:ext uri="{FF2B5EF4-FFF2-40B4-BE49-F238E27FC236}">
                <a16:creationId xmlns:a16="http://schemas.microsoft.com/office/drawing/2014/main" id="{A4F5E05A-8168-DA42-8D6C-AF213BF8E31E}"/>
              </a:ext>
            </a:extLst>
          </p:cNvPr>
          <p:cNvPicPr>
            <a:picLocks noChangeAspect="1"/>
          </p:cNvPicPr>
          <p:nvPr/>
        </p:nvPicPr>
        <p:blipFill>
          <a:blip r:embed="rId3"/>
          <a:stretch>
            <a:fillRect/>
          </a:stretch>
        </p:blipFill>
        <p:spPr>
          <a:xfrm>
            <a:off x="2012950" y="3082487"/>
            <a:ext cx="8166100" cy="2578100"/>
          </a:xfrm>
          <a:prstGeom prst="rect">
            <a:avLst/>
          </a:prstGeom>
        </p:spPr>
      </p:pic>
      <p:sp>
        <p:nvSpPr>
          <p:cNvPr id="13" name="TextBox 12">
            <a:extLst>
              <a:ext uri="{FF2B5EF4-FFF2-40B4-BE49-F238E27FC236}">
                <a16:creationId xmlns:a16="http://schemas.microsoft.com/office/drawing/2014/main" id="{41327B4B-CEB4-FA47-BF8F-A9DB830DE5AA}"/>
              </a:ext>
            </a:extLst>
          </p:cNvPr>
          <p:cNvSpPr txBox="1"/>
          <p:nvPr/>
        </p:nvSpPr>
        <p:spPr>
          <a:xfrm>
            <a:off x="670202" y="1772620"/>
            <a:ext cx="11188863"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j-lt"/>
                <a:cs typeface="Avenir Medium"/>
              </a:rPr>
              <a:t>Negative (balancing = B) feedback </a:t>
            </a:r>
            <a:r>
              <a:rPr lang="en-US" sz="2400" dirty="0">
                <a:latin typeface="+mj-lt"/>
                <a:cs typeface="Avenir Medium"/>
              </a:rPr>
              <a:t>loops regulate or temper the growth of stock.</a:t>
            </a:r>
          </a:p>
        </p:txBody>
      </p:sp>
      <p:sp>
        <p:nvSpPr>
          <p:cNvPr id="8" name="Rounded Rectangular Callout 7">
            <a:extLst>
              <a:ext uri="{FF2B5EF4-FFF2-40B4-BE49-F238E27FC236}">
                <a16:creationId xmlns:a16="http://schemas.microsoft.com/office/drawing/2014/main" id="{FD932822-B565-8843-B2DF-2E4738B03D67}"/>
              </a:ext>
            </a:extLst>
          </p:cNvPr>
          <p:cNvSpPr/>
          <p:nvPr/>
        </p:nvSpPr>
        <p:spPr>
          <a:xfrm>
            <a:off x="1242068" y="2395598"/>
            <a:ext cx="2386655" cy="805695"/>
          </a:xfrm>
          <a:prstGeom prst="wedgeRoundRectCallout">
            <a:avLst>
              <a:gd name="adj1" fmla="val 49429"/>
              <a:gd name="adj2" fmla="val 108532"/>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births</a:t>
            </a:r>
            <a:r>
              <a:rPr lang="en-US" sz="2000" dirty="0">
                <a:solidFill>
                  <a:srgbClr val="0432FF"/>
                </a:solidFill>
              </a:rPr>
              <a:t> (source)</a:t>
            </a:r>
          </a:p>
          <a:p>
            <a:r>
              <a:rPr lang="en-US" sz="2000" dirty="0">
                <a:solidFill>
                  <a:srgbClr val="0432FF"/>
                </a:solidFill>
              </a:rPr>
              <a:t>increase population</a:t>
            </a:r>
          </a:p>
        </p:txBody>
      </p:sp>
      <p:sp>
        <p:nvSpPr>
          <p:cNvPr id="14" name="Rounded Rectangular Callout 13">
            <a:extLst>
              <a:ext uri="{FF2B5EF4-FFF2-40B4-BE49-F238E27FC236}">
                <a16:creationId xmlns:a16="http://schemas.microsoft.com/office/drawing/2014/main" id="{F99878B7-A5BE-4B4A-AA7E-43A43A648E5C}"/>
              </a:ext>
            </a:extLst>
          </p:cNvPr>
          <p:cNvSpPr/>
          <p:nvPr/>
        </p:nvSpPr>
        <p:spPr>
          <a:xfrm>
            <a:off x="286620" y="5552058"/>
            <a:ext cx="2169686" cy="805695"/>
          </a:xfrm>
          <a:prstGeom prst="wedgeRoundRectCallout">
            <a:avLst>
              <a:gd name="adj1" fmla="val 53938"/>
              <a:gd name="adj2" fmla="val -83056"/>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increased</a:t>
            </a:r>
            <a:r>
              <a:rPr lang="en-US" sz="2000" b="1" dirty="0">
                <a:solidFill>
                  <a:srgbClr val="0432FF"/>
                </a:solidFill>
              </a:rPr>
              <a:t> fertility </a:t>
            </a:r>
            <a:r>
              <a:rPr lang="en-US" sz="2000" dirty="0">
                <a:solidFill>
                  <a:srgbClr val="0432FF"/>
                </a:solidFill>
              </a:rPr>
              <a:t>increases births</a:t>
            </a:r>
          </a:p>
        </p:txBody>
      </p:sp>
      <p:sp>
        <p:nvSpPr>
          <p:cNvPr id="15" name="Rounded Rectangular Callout 14">
            <a:extLst>
              <a:ext uri="{FF2B5EF4-FFF2-40B4-BE49-F238E27FC236}">
                <a16:creationId xmlns:a16="http://schemas.microsoft.com/office/drawing/2014/main" id="{39DEB5CD-EB76-C343-BB3B-A9C9554B38B8}"/>
              </a:ext>
            </a:extLst>
          </p:cNvPr>
          <p:cNvSpPr/>
          <p:nvPr/>
        </p:nvSpPr>
        <p:spPr>
          <a:xfrm>
            <a:off x="3149503" y="5634550"/>
            <a:ext cx="2887852" cy="1072381"/>
          </a:xfrm>
          <a:prstGeom prst="wedgeRoundRectCallout">
            <a:avLst>
              <a:gd name="adj1" fmla="val -10599"/>
              <a:gd name="adj2" fmla="val -78268"/>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 R loop</a:t>
            </a:r>
          </a:p>
          <a:p>
            <a:r>
              <a:rPr lang="en-US" sz="2000" dirty="0">
                <a:solidFill>
                  <a:srgbClr val="0432FF"/>
                </a:solidFill>
              </a:rPr>
              <a:t>As population increases, the birth rate increases</a:t>
            </a:r>
          </a:p>
        </p:txBody>
      </p:sp>
      <p:sp>
        <p:nvSpPr>
          <p:cNvPr id="16" name="Rounded Rectangular Callout 15">
            <a:extLst>
              <a:ext uri="{FF2B5EF4-FFF2-40B4-BE49-F238E27FC236}">
                <a16:creationId xmlns:a16="http://schemas.microsoft.com/office/drawing/2014/main" id="{C14E7B90-2822-3F4C-A191-123927580B0E}"/>
              </a:ext>
            </a:extLst>
          </p:cNvPr>
          <p:cNvSpPr/>
          <p:nvPr/>
        </p:nvSpPr>
        <p:spPr>
          <a:xfrm>
            <a:off x="8761553" y="2395598"/>
            <a:ext cx="2386655" cy="805695"/>
          </a:xfrm>
          <a:prstGeom prst="wedgeRoundRectCallout">
            <a:avLst>
              <a:gd name="adj1" fmla="val -58783"/>
              <a:gd name="adj2" fmla="val 104404"/>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deaths</a:t>
            </a:r>
            <a:r>
              <a:rPr lang="en-US" sz="2000" dirty="0">
                <a:solidFill>
                  <a:srgbClr val="0432FF"/>
                </a:solidFill>
              </a:rPr>
              <a:t> (sink)</a:t>
            </a:r>
          </a:p>
          <a:p>
            <a:r>
              <a:rPr lang="en-US" sz="2000" dirty="0">
                <a:solidFill>
                  <a:srgbClr val="0432FF"/>
                </a:solidFill>
              </a:rPr>
              <a:t>decrease population</a:t>
            </a:r>
          </a:p>
        </p:txBody>
      </p:sp>
      <p:sp>
        <p:nvSpPr>
          <p:cNvPr id="17" name="Rounded Rectangular Callout 16">
            <a:extLst>
              <a:ext uri="{FF2B5EF4-FFF2-40B4-BE49-F238E27FC236}">
                <a16:creationId xmlns:a16="http://schemas.microsoft.com/office/drawing/2014/main" id="{C7A012E3-EFB2-0444-B0BC-17488CA5F0B0}"/>
              </a:ext>
            </a:extLst>
          </p:cNvPr>
          <p:cNvSpPr/>
          <p:nvPr/>
        </p:nvSpPr>
        <p:spPr>
          <a:xfrm>
            <a:off x="9507103" y="5552058"/>
            <a:ext cx="2386655" cy="805695"/>
          </a:xfrm>
          <a:prstGeom prst="wedgeRoundRectCallout">
            <a:avLst>
              <a:gd name="adj1" fmla="val -54172"/>
              <a:gd name="adj2" fmla="val -90675"/>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increased</a:t>
            </a:r>
            <a:r>
              <a:rPr lang="en-US" sz="2000" b="1" dirty="0">
                <a:solidFill>
                  <a:srgbClr val="0432FF"/>
                </a:solidFill>
              </a:rPr>
              <a:t> mortality </a:t>
            </a:r>
            <a:r>
              <a:rPr lang="en-US" sz="2000" dirty="0">
                <a:solidFill>
                  <a:srgbClr val="0432FF"/>
                </a:solidFill>
              </a:rPr>
              <a:t>increases deaths</a:t>
            </a:r>
          </a:p>
        </p:txBody>
      </p:sp>
      <p:sp>
        <p:nvSpPr>
          <p:cNvPr id="19" name="Rounded Rectangular Callout 18">
            <a:extLst>
              <a:ext uri="{FF2B5EF4-FFF2-40B4-BE49-F238E27FC236}">
                <a16:creationId xmlns:a16="http://schemas.microsoft.com/office/drawing/2014/main" id="{443A9768-E8F0-7B40-B5BD-1530AD114995}"/>
              </a:ext>
            </a:extLst>
          </p:cNvPr>
          <p:cNvSpPr/>
          <p:nvPr/>
        </p:nvSpPr>
        <p:spPr>
          <a:xfrm>
            <a:off x="6436371" y="5643868"/>
            <a:ext cx="2887852" cy="1072381"/>
          </a:xfrm>
          <a:prstGeom prst="wedgeRoundRectCallout">
            <a:avLst>
              <a:gd name="adj1" fmla="val 605"/>
              <a:gd name="adj2" fmla="val -84827"/>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 B loop</a:t>
            </a:r>
          </a:p>
          <a:p>
            <a:r>
              <a:rPr lang="en-US" sz="2000" dirty="0">
                <a:solidFill>
                  <a:srgbClr val="0432FF"/>
                </a:solidFill>
              </a:rPr>
              <a:t>As population increases, the death rate increases</a:t>
            </a:r>
          </a:p>
        </p:txBody>
      </p:sp>
    </p:spTree>
    <p:extLst>
      <p:ext uri="{BB962C8B-B14F-4D97-AF65-F5344CB8AC3E}">
        <p14:creationId xmlns:p14="http://schemas.microsoft.com/office/powerpoint/2010/main" val="34152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8" grpId="0" animBg="1"/>
      <p:bldP spid="14" grpId="0" animBg="1"/>
      <p:bldP spid="15" grpId="0" animBg="1"/>
      <p:bldP spid="16" grpId="0" animBg="1"/>
      <p:bldP spid="17"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1600C5-501D-3842-8ACD-67AF8915C775}"/>
              </a:ext>
            </a:extLst>
          </p:cNvPr>
          <p:cNvPicPr>
            <a:picLocks noChangeAspect="1"/>
          </p:cNvPicPr>
          <p:nvPr/>
        </p:nvPicPr>
        <p:blipFill>
          <a:blip r:embed="rId2"/>
          <a:stretch>
            <a:fillRect/>
          </a:stretch>
        </p:blipFill>
        <p:spPr>
          <a:xfrm>
            <a:off x="1792204" y="2209186"/>
            <a:ext cx="8267700" cy="3492500"/>
          </a:xfrm>
          <a:prstGeom prst="rect">
            <a:avLst/>
          </a:prstGeom>
        </p:spPr>
      </p:pic>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9445278" cy="646331"/>
          </a:xfrm>
          <a:prstGeom prst="rect">
            <a:avLst/>
          </a:prstGeom>
          <a:noFill/>
        </p:spPr>
        <p:txBody>
          <a:bodyPr wrap="none" rtlCol="0">
            <a:spAutoFit/>
          </a:bodyPr>
          <a:lstStyle/>
          <a:p>
            <a:pPr defTabSz="914400"/>
            <a:r>
              <a:rPr lang="en-US" sz="3600" b="1" dirty="0">
                <a:solidFill>
                  <a:prstClr val="white"/>
                </a:solidFill>
                <a:latin typeface="+mj-lt"/>
                <a:cs typeface="Avenir Heavy"/>
              </a:rPr>
              <a:t>Discrepancies: what we’ve got vs. what we want</a:t>
            </a:r>
          </a:p>
        </p:txBody>
      </p:sp>
      <p:sp>
        <p:nvSpPr>
          <p:cNvPr id="2" name="TextBox 1"/>
          <p:cNvSpPr txBox="1"/>
          <p:nvPr/>
        </p:nvSpPr>
        <p:spPr>
          <a:xfrm>
            <a:off x="283886" y="764624"/>
            <a:ext cx="11609872" cy="830997"/>
          </a:xfrm>
          <a:prstGeom prst="rect">
            <a:avLst/>
          </a:prstGeom>
          <a:noFill/>
        </p:spPr>
        <p:txBody>
          <a:bodyPr wrap="square" rtlCol="0">
            <a:spAutoFit/>
          </a:bodyPr>
          <a:lstStyle/>
          <a:p>
            <a:r>
              <a:rPr lang="en-US" sz="2400" dirty="0">
                <a:latin typeface="+mj-lt"/>
                <a:cs typeface="Avenir Medium"/>
              </a:rPr>
              <a:t>By monitoring temperature </a:t>
            </a:r>
            <a:r>
              <a:rPr lang="en-US" sz="2400" b="1" dirty="0">
                <a:latin typeface="+mj-lt"/>
                <a:cs typeface="Avenir Medium"/>
              </a:rPr>
              <a:t>discrepancies</a:t>
            </a:r>
            <a:r>
              <a:rPr lang="en-US" sz="2400" dirty="0">
                <a:latin typeface="+mj-lt"/>
                <a:cs typeface="Avenir Medium"/>
              </a:rPr>
              <a:t> and using two balancing loops this system achieves </a:t>
            </a:r>
            <a:r>
              <a:rPr lang="en-US" sz="2400" b="1" dirty="0">
                <a:latin typeface="+mj-lt"/>
                <a:cs typeface="Avenir Medium"/>
              </a:rPr>
              <a:t>steady state balance</a:t>
            </a:r>
            <a:r>
              <a:rPr lang="en-US" sz="2400" dirty="0">
                <a:latin typeface="+mj-lt"/>
                <a:cs typeface="Avenir Medium"/>
              </a:rPr>
              <a:t>.</a:t>
            </a:r>
            <a:endParaRPr lang="en-US" sz="2400" i="1" dirty="0">
              <a:latin typeface="+mj-lt"/>
              <a:cs typeface="Avenir Medium"/>
            </a:endParaRPr>
          </a:p>
        </p:txBody>
      </p:sp>
      <p:sp>
        <p:nvSpPr>
          <p:cNvPr id="3" name="TextBox 2"/>
          <p:cNvSpPr txBox="1"/>
          <p:nvPr/>
        </p:nvSpPr>
        <p:spPr>
          <a:xfrm rot="16200000">
            <a:off x="-1470480" y="374748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pic>
        <p:nvPicPr>
          <p:cNvPr id="12" name="Picture 11">
            <a:extLst>
              <a:ext uri="{FF2B5EF4-FFF2-40B4-BE49-F238E27FC236}">
                <a16:creationId xmlns:a16="http://schemas.microsoft.com/office/drawing/2014/main" id="{75B0739E-1A46-6E4F-B277-55ACBF9B1A25}"/>
              </a:ext>
            </a:extLst>
          </p:cNvPr>
          <p:cNvPicPr>
            <a:picLocks noChangeAspect="1"/>
          </p:cNvPicPr>
          <p:nvPr/>
        </p:nvPicPr>
        <p:blipFill>
          <a:blip r:embed="rId3">
            <a:duotone>
              <a:prstClr val="black"/>
              <a:schemeClr val="accent1">
                <a:tint val="45000"/>
                <a:satMod val="400000"/>
              </a:schemeClr>
            </a:duotone>
          </a:blip>
          <a:stretch>
            <a:fillRect/>
          </a:stretch>
        </p:blipFill>
        <p:spPr>
          <a:xfrm>
            <a:off x="11384738" y="49317"/>
            <a:ext cx="628093" cy="584776"/>
          </a:xfrm>
          <a:prstGeom prst="rect">
            <a:avLst/>
          </a:prstGeom>
        </p:spPr>
      </p:pic>
      <p:sp>
        <p:nvSpPr>
          <p:cNvPr id="8" name="Rounded Rectangular Callout 7">
            <a:extLst>
              <a:ext uri="{FF2B5EF4-FFF2-40B4-BE49-F238E27FC236}">
                <a16:creationId xmlns:a16="http://schemas.microsoft.com/office/drawing/2014/main" id="{FD932822-B565-8843-B2DF-2E4738B03D67}"/>
              </a:ext>
            </a:extLst>
          </p:cNvPr>
          <p:cNvSpPr/>
          <p:nvPr/>
        </p:nvSpPr>
        <p:spPr>
          <a:xfrm>
            <a:off x="490992" y="1665719"/>
            <a:ext cx="1972442" cy="665864"/>
          </a:xfrm>
          <a:prstGeom prst="wedgeRoundRectCallout">
            <a:avLst>
              <a:gd name="adj1" fmla="val 49429"/>
              <a:gd name="adj2" fmla="val 108532"/>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furnace</a:t>
            </a:r>
            <a:r>
              <a:rPr lang="en-US" sz="2000" dirty="0">
                <a:solidFill>
                  <a:srgbClr val="0432FF"/>
                </a:solidFill>
              </a:rPr>
              <a:t> (source)</a:t>
            </a:r>
          </a:p>
        </p:txBody>
      </p:sp>
      <p:sp>
        <p:nvSpPr>
          <p:cNvPr id="15" name="Rounded Rectangular Callout 14">
            <a:extLst>
              <a:ext uri="{FF2B5EF4-FFF2-40B4-BE49-F238E27FC236}">
                <a16:creationId xmlns:a16="http://schemas.microsoft.com/office/drawing/2014/main" id="{39DEB5CD-EB76-C343-BB3B-A9C9554B38B8}"/>
              </a:ext>
            </a:extLst>
          </p:cNvPr>
          <p:cNvSpPr/>
          <p:nvPr/>
        </p:nvSpPr>
        <p:spPr>
          <a:xfrm>
            <a:off x="569803" y="5634550"/>
            <a:ext cx="5627606" cy="1072381"/>
          </a:xfrm>
          <a:prstGeom prst="wedgeRoundRectCallout">
            <a:avLst>
              <a:gd name="adj1" fmla="val -259"/>
              <a:gd name="adj2" fmla="val -83515"/>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To control heating: </a:t>
            </a:r>
          </a:p>
          <a:p>
            <a:pPr marL="342900" indent="-342900">
              <a:buFont typeface="Arial" panose="020B0604020202020204" pitchFamily="34" charset="0"/>
              <a:buChar char="•"/>
            </a:pPr>
            <a:r>
              <a:rPr lang="en-US" sz="2000" dirty="0">
                <a:solidFill>
                  <a:srgbClr val="0432FF"/>
                </a:solidFill>
              </a:rPr>
              <a:t>Compare room temp to the thermostat setting</a:t>
            </a:r>
          </a:p>
          <a:p>
            <a:pPr marL="342900" indent="-342900">
              <a:buFont typeface="Arial" panose="020B0604020202020204" pitchFamily="34" charset="0"/>
              <a:buChar char="•"/>
            </a:pPr>
            <a:r>
              <a:rPr lang="en-US" sz="2000" dirty="0">
                <a:solidFill>
                  <a:srgbClr val="0432FF"/>
                </a:solidFill>
              </a:rPr>
              <a:t>Turn furnace on or off</a:t>
            </a:r>
          </a:p>
        </p:txBody>
      </p:sp>
      <p:sp>
        <p:nvSpPr>
          <p:cNvPr id="16" name="Rounded Rectangular Callout 15">
            <a:extLst>
              <a:ext uri="{FF2B5EF4-FFF2-40B4-BE49-F238E27FC236}">
                <a16:creationId xmlns:a16="http://schemas.microsoft.com/office/drawing/2014/main" id="{C14E7B90-2822-3F4C-A191-123927580B0E}"/>
              </a:ext>
            </a:extLst>
          </p:cNvPr>
          <p:cNvSpPr/>
          <p:nvPr/>
        </p:nvSpPr>
        <p:spPr>
          <a:xfrm>
            <a:off x="9772359" y="1665719"/>
            <a:ext cx="1793129" cy="665864"/>
          </a:xfrm>
          <a:prstGeom prst="wedgeRoundRectCallout">
            <a:avLst>
              <a:gd name="adj1" fmla="val -71336"/>
              <a:gd name="adj2" fmla="val 129756"/>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outside</a:t>
            </a:r>
            <a:r>
              <a:rPr lang="en-US" sz="2000" dirty="0">
                <a:solidFill>
                  <a:srgbClr val="0432FF"/>
                </a:solidFill>
              </a:rPr>
              <a:t> (sink)</a:t>
            </a:r>
          </a:p>
        </p:txBody>
      </p:sp>
      <p:sp>
        <p:nvSpPr>
          <p:cNvPr id="19" name="Rounded Rectangular Callout 18">
            <a:extLst>
              <a:ext uri="{FF2B5EF4-FFF2-40B4-BE49-F238E27FC236}">
                <a16:creationId xmlns:a16="http://schemas.microsoft.com/office/drawing/2014/main" id="{443A9768-E8F0-7B40-B5BD-1530AD114995}"/>
              </a:ext>
            </a:extLst>
          </p:cNvPr>
          <p:cNvSpPr/>
          <p:nvPr/>
        </p:nvSpPr>
        <p:spPr>
          <a:xfrm>
            <a:off x="6346652" y="5643868"/>
            <a:ext cx="5627606" cy="1072381"/>
          </a:xfrm>
          <a:prstGeom prst="wedgeRoundRectCallout">
            <a:avLst>
              <a:gd name="adj1" fmla="val -13618"/>
              <a:gd name="adj2" fmla="val -76956"/>
              <a:gd name="adj3" fmla="val 16667"/>
            </a:avLst>
          </a:prstGeom>
          <a:no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To control cooling:</a:t>
            </a:r>
          </a:p>
          <a:p>
            <a:pPr marL="342900" indent="-342900">
              <a:buFont typeface="Arial" panose="020B0604020202020204" pitchFamily="34" charset="0"/>
              <a:buChar char="•"/>
            </a:pPr>
            <a:r>
              <a:rPr lang="en-US" sz="2000" dirty="0">
                <a:solidFill>
                  <a:srgbClr val="0432FF"/>
                </a:solidFill>
              </a:rPr>
              <a:t>Compare room temp to the thermostat setting</a:t>
            </a:r>
          </a:p>
          <a:p>
            <a:pPr marL="342900" indent="-342900">
              <a:buFont typeface="Arial" panose="020B0604020202020204" pitchFamily="34" charset="0"/>
              <a:buChar char="•"/>
            </a:pPr>
            <a:r>
              <a:rPr lang="en-US" sz="2000" dirty="0">
                <a:solidFill>
                  <a:srgbClr val="0432FF"/>
                </a:solidFill>
              </a:rPr>
              <a:t>Turn cooling system on or off</a:t>
            </a:r>
          </a:p>
        </p:txBody>
      </p:sp>
    </p:spTree>
    <p:extLst>
      <p:ext uri="{BB962C8B-B14F-4D97-AF65-F5344CB8AC3E}">
        <p14:creationId xmlns:p14="http://schemas.microsoft.com/office/powerpoint/2010/main" val="35530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597" y="78112"/>
            <a:ext cx="10884711" cy="523220"/>
          </a:xfrm>
          <a:prstGeom prst="rect">
            <a:avLst/>
          </a:prstGeom>
          <a:noFill/>
        </p:spPr>
        <p:txBody>
          <a:bodyPr wrap="none" rtlCol="0">
            <a:spAutoFit/>
          </a:bodyPr>
          <a:lstStyle/>
          <a:p>
            <a:pPr defTabSz="914400"/>
            <a:r>
              <a:rPr lang="en-US" sz="2800" b="1" dirty="0">
                <a:solidFill>
                  <a:prstClr val="white"/>
                </a:solidFill>
                <a:latin typeface="Verdana" panose="020B0604030504040204" pitchFamily="34" charset="0"/>
                <a:ea typeface="Verdana" panose="020B0604030504040204" pitchFamily="34" charset="0"/>
                <a:cs typeface="Verdana" panose="020B0604030504040204" pitchFamily="34" charset="0"/>
              </a:rPr>
              <a:t>Module 1: Intro to energy systems and sustainability</a:t>
            </a:r>
          </a:p>
        </p:txBody>
      </p:sp>
      <p:sp>
        <p:nvSpPr>
          <p:cNvPr id="8" name="TextBox 7"/>
          <p:cNvSpPr txBox="1"/>
          <p:nvPr/>
        </p:nvSpPr>
        <p:spPr>
          <a:xfrm>
            <a:off x="3387565" y="2905780"/>
            <a:ext cx="5416868" cy="584775"/>
          </a:xfrm>
          <a:prstGeom prst="rect">
            <a:avLst/>
          </a:prstGeom>
          <a:noFill/>
        </p:spPr>
        <p:txBody>
          <a:bodyPr wrap="none" rtlCol="0">
            <a:spAutoFit/>
          </a:bodyPr>
          <a:lstStyle/>
          <a:p>
            <a:pPr lvl="1" algn="ctr"/>
            <a:r>
              <a:rPr lang="en-US" sz="3200" b="1" i="1" dirty="0">
                <a:latin typeface="Verdana" panose="020B0604030504040204" pitchFamily="34" charset="0"/>
                <a:ea typeface="Verdana" panose="020B0604030504040204" pitchFamily="34" charset="0"/>
                <a:cs typeface="Verdana" panose="020B0604030504040204" pitchFamily="34" charset="0"/>
              </a:rPr>
              <a:t>1.1: What is energy?</a:t>
            </a:r>
          </a:p>
        </p:txBody>
      </p:sp>
      <p:pic>
        <p:nvPicPr>
          <p:cNvPr id="6" name="Picture 5">
            <a:extLst>
              <a:ext uri="{FF2B5EF4-FFF2-40B4-BE49-F238E27FC236}">
                <a16:creationId xmlns:a16="http://schemas.microsoft.com/office/drawing/2014/main" id="{05213A13-619F-D84E-8103-2D32DC370B85}"/>
              </a:ext>
            </a:extLst>
          </p:cNvPr>
          <p:cNvPicPr>
            <a:picLocks noChangeAspect="1"/>
          </p:cNvPicPr>
          <p:nvPr/>
        </p:nvPicPr>
        <p:blipFill>
          <a:blip r:embed="rId2">
            <a:duotone>
              <a:prstClr val="black"/>
              <a:schemeClr val="accent1">
                <a:tint val="45000"/>
                <a:satMod val="400000"/>
              </a:schemeClr>
            </a:duotone>
          </a:blip>
          <a:stretch>
            <a:fillRect/>
          </a:stretch>
        </p:blipFill>
        <p:spPr>
          <a:xfrm>
            <a:off x="11478683" y="49316"/>
            <a:ext cx="628093" cy="584776"/>
          </a:xfrm>
          <a:prstGeom prst="rect">
            <a:avLst/>
          </a:prstGeom>
        </p:spPr>
      </p:pic>
    </p:spTree>
    <p:extLst>
      <p:ext uri="{BB962C8B-B14F-4D97-AF65-F5344CB8AC3E}">
        <p14:creationId xmlns:p14="http://schemas.microsoft.com/office/powerpoint/2010/main" val="4093532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D6012A-66F0-3441-95F5-726EE665327A}"/>
              </a:ext>
            </a:extLst>
          </p:cNvPr>
          <p:cNvPicPr>
            <a:picLocks noChangeAspect="1"/>
          </p:cNvPicPr>
          <p:nvPr/>
        </p:nvPicPr>
        <p:blipFill>
          <a:blip r:embed="rId2"/>
          <a:stretch>
            <a:fillRect/>
          </a:stretch>
        </p:blipFill>
        <p:spPr>
          <a:xfrm>
            <a:off x="1402177" y="1883213"/>
            <a:ext cx="8318500" cy="4864100"/>
          </a:xfrm>
          <a:prstGeom prst="rect">
            <a:avLst/>
          </a:prstGeom>
        </p:spPr>
      </p:pic>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6803273" cy="646331"/>
          </a:xfrm>
          <a:prstGeom prst="rect">
            <a:avLst/>
          </a:prstGeom>
          <a:noFill/>
        </p:spPr>
        <p:txBody>
          <a:bodyPr wrap="none" rtlCol="0">
            <a:spAutoFit/>
          </a:bodyPr>
          <a:lstStyle/>
          <a:p>
            <a:pPr defTabSz="914400"/>
            <a:r>
              <a:rPr lang="en-US" sz="3600" b="1" dirty="0">
                <a:solidFill>
                  <a:prstClr val="white"/>
                </a:solidFill>
                <a:latin typeface="+mj-lt"/>
                <a:cs typeface="Avenir Heavy"/>
              </a:rPr>
              <a:t>A more complex system in balance</a:t>
            </a:r>
          </a:p>
        </p:txBody>
      </p:sp>
      <p:sp>
        <p:nvSpPr>
          <p:cNvPr id="3" name="TextBox 2"/>
          <p:cNvSpPr txBox="1"/>
          <p:nvPr/>
        </p:nvSpPr>
        <p:spPr>
          <a:xfrm>
            <a:off x="113837" y="646869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pic>
        <p:nvPicPr>
          <p:cNvPr id="12" name="Picture 11">
            <a:extLst>
              <a:ext uri="{FF2B5EF4-FFF2-40B4-BE49-F238E27FC236}">
                <a16:creationId xmlns:a16="http://schemas.microsoft.com/office/drawing/2014/main" id="{75B0739E-1A46-6E4F-B277-55ACBF9B1A25}"/>
              </a:ext>
            </a:extLst>
          </p:cNvPr>
          <p:cNvPicPr>
            <a:picLocks noChangeAspect="1"/>
          </p:cNvPicPr>
          <p:nvPr/>
        </p:nvPicPr>
        <p:blipFill>
          <a:blip r:embed="rId3">
            <a:duotone>
              <a:prstClr val="black"/>
              <a:schemeClr val="accent1">
                <a:tint val="45000"/>
                <a:satMod val="400000"/>
              </a:schemeClr>
            </a:duotone>
          </a:blip>
          <a:stretch>
            <a:fillRect/>
          </a:stretch>
        </p:blipFill>
        <p:spPr>
          <a:xfrm>
            <a:off x="11384738" y="49317"/>
            <a:ext cx="628093" cy="584776"/>
          </a:xfrm>
          <a:prstGeom prst="rect">
            <a:avLst/>
          </a:prstGeom>
        </p:spPr>
      </p:pic>
      <p:sp>
        <p:nvSpPr>
          <p:cNvPr id="16" name="Rounded Rectangular Callout 15">
            <a:extLst>
              <a:ext uri="{FF2B5EF4-FFF2-40B4-BE49-F238E27FC236}">
                <a16:creationId xmlns:a16="http://schemas.microsoft.com/office/drawing/2014/main" id="{C14E7B90-2822-3F4C-A191-123927580B0E}"/>
              </a:ext>
            </a:extLst>
          </p:cNvPr>
          <p:cNvSpPr/>
          <p:nvPr/>
        </p:nvSpPr>
        <p:spPr>
          <a:xfrm>
            <a:off x="5363921" y="3737253"/>
            <a:ext cx="1972442" cy="665864"/>
          </a:xfrm>
          <a:prstGeom prst="wedgeRoundRectCallout">
            <a:avLst>
              <a:gd name="adj1" fmla="val 29227"/>
              <a:gd name="adj2" fmla="val -70950"/>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More cars drive more sales</a:t>
            </a:r>
          </a:p>
        </p:txBody>
      </p:sp>
      <p:sp>
        <p:nvSpPr>
          <p:cNvPr id="13" name="Rounded Rectangular Callout 12">
            <a:extLst>
              <a:ext uri="{FF2B5EF4-FFF2-40B4-BE49-F238E27FC236}">
                <a16:creationId xmlns:a16="http://schemas.microsoft.com/office/drawing/2014/main" id="{4BD24963-1CC7-B244-B633-90124CD5C439}"/>
              </a:ext>
            </a:extLst>
          </p:cNvPr>
          <p:cNvSpPr/>
          <p:nvPr/>
        </p:nvSpPr>
        <p:spPr>
          <a:xfrm>
            <a:off x="3807351" y="1337461"/>
            <a:ext cx="3494302" cy="550301"/>
          </a:xfrm>
          <a:prstGeom prst="wedgeRoundRectCallout">
            <a:avLst>
              <a:gd name="adj1" fmla="val -2505"/>
              <a:gd name="adj2" fmla="val 131539"/>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Inventory: actual vs. desired</a:t>
            </a:r>
            <a:endParaRPr lang="en-US" sz="2000" dirty="0">
              <a:solidFill>
                <a:srgbClr val="0432FF"/>
              </a:solidFill>
            </a:endParaRPr>
          </a:p>
        </p:txBody>
      </p:sp>
      <p:sp>
        <p:nvSpPr>
          <p:cNvPr id="14" name="Rounded Rectangular Callout 13">
            <a:extLst>
              <a:ext uri="{FF2B5EF4-FFF2-40B4-BE49-F238E27FC236}">
                <a16:creationId xmlns:a16="http://schemas.microsoft.com/office/drawing/2014/main" id="{3FDC2316-3AE5-0D48-B776-9E9B3E05BA61}"/>
              </a:ext>
            </a:extLst>
          </p:cNvPr>
          <p:cNvSpPr/>
          <p:nvPr/>
        </p:nvSpPr>
        <p:spPr>
          <a:xfrm>
            <a:off x="2997041" y="3649399"/>
            <a:ext cx="2169686" cy="665864"/>
          </a:xfrm>
          <a:prstGeom prst="wedgeRoundRectCallout">
            <a:avLst>
              <a:gd name="adj1" fmla="val 9257"/>
              <a:gd name="adj2" fmla="val -75176"/>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too few cars drive more orders</a:t>
            </a:r>
          </a:p>
        </p:txBody>
      </p:sp>
      <p:sp>
        <p:nvSpPr>
          <p:cNvPr id="17" name="Rounded Rectangular Callout 16">
            <a:extLst>
              <a:ext uri="{FF2B5EF4-FFF2-40B4-BE49-F238E27FC236}">
                <a16:creationId xmlns:a16="http://schemas.microsoft.com/office/drawing/2014/main" id="{1456CDC9-DD08-4C44-B76F-DA31CC5EE07E}"/>
              </a:ext>
            </a:extLst>
          </p:cNvPr>
          <p:cNvSpPr/>
          <p:nvPr/>
        </p:nvSpPr>
        <p:spPr>
          <a:xfrm>
            <a:off x="8707895" y="4246121"/>
            <a:ext cx="2887853" cy="1297581"/>
          </a:xfrm>
          <a:prstGeom prst="wedgeRoundRectCallout">
            <a:avLst>
              <a:gd name="adj1" fmla="val -52611"/>
              <a:gd name="adj2" fmla="val -59024"/>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Notice the effects of ’intangibles’ like human demand and perception</a:t>
            </a:r>
          </a:p>
        </p:txBody>
      </p:sp>
      <p:sp>
        <p:nvSpPr>
          <p:cNvPr id="18" name="TextBox 17">
            <a:extLst>
              <a:ext uri="{FF2B5EF4-FFF2-40B4-BE49-F238E27FC236}">
                <a16:creationId xmlns:a16="http://schemas.microsoft.com/office/drawing/2014/main" id="{5554BC22-69F1-E24B-A0F5-2116CAD6AB72}"/>
              </a:ext>
            </a:extLst>
          </p:cNvPr>
          <p:cNvSpPr txBox="1"/>
          <p:nvPr/>
        </p:nvSpPr>
        <p:spPr>
          <a:xfrm>
            <a:off x="283886" y="764624"/>
            <a:ext cx="11609872" cy="461665"/>
          </a:xfrm>
          <a:prstGeom prst="rect">
            <a:avLst/>
          </a:prstGeom>
          <a:noFill/>
        </p:spPr>
        <p:txBody>
          <a:bodyPr wrap="square" rtlCol="0">
            <a:spAutoFit/>
          </a:bodyPr>
          <a:lstStyle/>
          <a:p>
            <a:r>
              <a:rPr lang="en-US" sz="2400" dirty="0">
                <a:latin typeface="+mj-lt"/>
                <a:cs typeface="Avenir Medium"/>
              </a:rPr>
              <a:t>Notice that human desires or intangibles play a larger role here.</a:t>
            </a:r>
            <a:endParaRPr lang="en-US" sz="2400" i="1" dirty="0">
              <a:latin typeface="+mj-lt"/>
              <a:cs typeface="Avenir Medium"/>
            </a:endParaRPr>
          </a:p>
        </p:txBody>
      </p:sp>
    </p:spTree>
    <p:extLst>
      <p:ext uri="{BB962C8B-B14F-4D97-AF65-F5344CB8AC3E}">
        <p14:creationId xmlns:p14="http://schemas.microsoft.com/office/powerpoint/2010/main" val="40783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99C5BC-A722-414F-8AC0-F8EAB029BBEF}"/>
              </a:ext>
            </a:extLst>
          </p:cNvPr>
          <p:cNvPicPr>
            <a:picLocks noChangeAspect="1"/>
          </p:cNvPicPr>
          <p:nvPr/>
        </p:nvPicPr>
        <p:blipFill>
          <a:blip r:embed="rId2"/>
          <a:stretch>
            <a:fillRect/>
          </a:stretch>
        </p:blipFill>
        <p:spPr>
          <a:xfrm>
            <a:off x="1128643" y="1603170"/>
            <a:ext cx="9295517" cy="4699155"/>
          </a:xfrm>
          <a:prstGeom prst="rect">
            <a:avLst/>
          </a:prstGeom>
        </p:spPr>
      </p:pic>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7440755" cy="646331"/>
          </a:xfrm>
          <a:prstGeom prst="rect">
            <a:avLst/>
          </a:prstGeom>
          <a:noFill/>
        </p:spPr>
        <p:txBody>
          <a:bodyPr wrap="none" rtlCol="0">
            <a:spAutoFit/>
          </a:bodyPr>
          <a:lstStyle/>
          <a:p>
            <a:pPr defTabSz="914400"/>
            <a:r>
              <a:rPr lang="en-US" sz="3600" b="1" dirty="0">
                <a:solidFill>
                  <a:prstClr val="white"/>
                </a:solidFill>
                <a:latin typeface="+mj-lt"/>
                <a:cs typeface="Avenir Heavy"/>
              </a:rPr>
              <a:t>Delays: a really </a:t>
            </a:r>
            <a:r>
              <a:rPr lang="en-US" sz="3600" b="1">
                <a:solidFill>
                  <a:prstClr val="white"/>
                </a:solidFill>
                <a:latin typeface="+mj-lt"/>
                <a:cs typeface="Avenir Heavy"/>
              </a:rPr>
              <a:t>common complication</a:t>
            </a:r>
            <a:endParaRPr lang="en-US" sz="3600" b="1" dirty="0">
              <a:solidFill>
                <a:prstClr val="white"/>
              </a:solidFill>
              <a:latin typeface="+mj-lt"/>
              <a:cs typeface="Avenir Heavy"/>
            </a:endParaRPr>
          </a:p>
        </p:txBody>
      </p:sp>
      <p:pic>
        <p:nvPicPr>
          <p:cNvPr id="12" name="Picture 11">
            <a:extLst>
              <a:ext uri="{FF2B5EF4-FFF2-40B4-BE49-F238E27FC236}">
                <a16:creationId xmlns:a16="http://schemas.microsoft.com/office/drawing/2014/main" id="{75B0739E-1A46-6E4F-B277-55ACBF9B1A25}"/>
              </a:ext>
            </a:extLst>
          </p:cNvPr>
          <p:cNvPicPr>
            <a:picLocks noChangeAspect="1"/>
          </p:cNvPicPr>
          <p:nvPr/>
        </p:nvPicPr>
        <p:blipFill>
          <a:blip r:embed="rId3">
            <a:duotone>
              <a:prstClr val="black"/>
              <a:schemeClr val="accent1">
                <a:tint val="45000"/>
                <a:satMod val="400000"/>
              </a:schemeClr>
            </a:duotone>
          </a:blip>
          <a:stretch>
            <a:fillRect/>
          </a:stretch>
        </p:blipFill>
        <p:spPr>
          <a:xfrm>
            <a:off x="11384738" y="49317"/>
            <a:ext cx="628093" cy="584776"/>
          </a:xfrm>
          <a:prstGeom prst="rect">
            <a:avLst/>
          </a:prstGeom>
        </p:spPr>
      </p:pic>
      <p:sp>
        <p:nvSpPr>
          <p:cNvPr id="14" name="TextBox 13">
            <a:extLst>
              <a:ext uri="{FF2B5EF4-FFF2-40B4-BE49-F238E27FC236}">
                <a16:creationId xmlns:a16="http://schemas.microsoft.com/office/drawing/2014/main" id="{372C5156-BB0E-2F4A-B046-BF947C052D8C}"/>
              </a:ext>
            </a:extLst>
          </p:cNvPr>
          <p:cNvSpPr txBox="1"/>
          <p:nvPr/>
        </p:nvSpPr>
        <p:spPr>
          <a:xfrm>
            <a:off x="113837" y="646869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8" name="Rounded Rectangular Callout 17">
            <a:extLst>
              <a:ext uri="{FF2B5EF4-FFF2-40B4-BE49-F238E27FC236}">
                <a16:creationId xmlns:a16="http://schemas.microsoft.com/office/drawing/2014/main" id="{09F57DB4-C9C7-C741-B4E2-A4C466D7ECE9}"/>
              </a:ext>
            </a:extLst>
          </p:cNvPr>
          <p:cNvSpPr/>
          <p:nvPr/>
        </p:nvSpPr>
        <p:spPr>
          <a:xfrm>
            <a:off x="3807351" y="1337461"/>
            <a:ext cx="3494302" cy="550301"/>
          </a:xfrm>
          <a:prstGeom prst="wedgeRoundRectCallout">
            <a:avLst>
              <a:gd name="adj1" fmla="val -2505"/>
              <a:gd name="adj2" fmla="val 131539"/>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432FF"/>
                </a:solidFill>
              </a:rPr>
              <a:t>Inventory: actual vs. desired</a:t>
            </a:r>
            <a:endParaRPr lang="en-US" sz="2000" dirty="0">
              <a:solidFill>
                <a:srgbClr val="0432FF"/>
              </a:solidFill>
            </a:endParaRPr>
          </a:p>
        </p:txBody>
      </p:sp>
      <p:sp>
        <p:nvSpPr>
          <p:cNvPr id="20" name="Rounded Rectangular Callout 19">
            <a:extLst>
              <a:ext uri="{FF2B5EF4-FFF2-40B4-BE49-F238E27FC236}">
                <a16:creationId xmlns:a16="http://schemas.microsoft.com/office/drawing/2014/main" id="{1D86621F-076F-B84F-B030-C28FC7271755}"/>
              </a:ext>
            </a:extLst>
          </p:cNvPr>
          <p:cNvSpPr/>
          <p:nvPr/>
        </p:nvSpPr>
        <p:spPr>
          <a:xfrm>
            <a:off x="283886" y="5752024"/>
            <a:ext cx="836508" cy="550301"/>
          </a:xfrm>
          <a:prstGeom prst="wedgeRoundRectCallout">
            <a:avLst>
              <a:gd name="adj1" fmla="val 63072"/>
              <a:gd name="adj2" fmla="val -54725"/>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delay</a:t>
            </a:r>
          </a:p>
        </p:txBody>
      </p:sp>
      <p:sp>
        <p:nvSpPr>
          <p:cNvPr id="22" name="TextBox 21">
            <a:extLst>
              <a:ext uri="{FF2B5EF4-FFF2-40B4-BE49-F238E27FC236}">
                <a16:creationId xmlns:a16="http://schemas.microsoft.com/office/drawing/2014/main" id="{57225E2B-0FC3-624B-9CD4-328953A58BF5}"/>
              </a:ext>
            </a:extLst>
          </p:cNvPr>
          <p:cNvSpPr txBox="1"/>
          <p:nvPr/>
        </p:nvSpPr>
        <p:spPr>
          <a:xfrm>
            <a:off x="283886" y="764624"/>
            <a:ext cx="11609872" cy="461665"/>
          </a:xfrm>
          <a:prstGeom prst="rect">
            <a:avLst/>
          </a:prstGeom>
          <a:noFill/>
        </p:spPr>
        <p:txBody>
          <a:bodyPr wrap="square" rtlCol="0">
            <a:spAutoFit/>
          </a:bodyPr>
          <a:lstStyle/>
          <a:p>
            <a:r>
              <a:rPr lang="en-US" sz="2400" dirty="0">
                <a:latin typeface="+mj-lt"/>
                <a:cs typeface="Avenir Medium"/>
              </a:rPr>
              <a:t>Unless a system is perfectly tuned with great communication, </a:t>
            </a:r>
            <a:r>
              <a:rPr lang="en-US" sz="2400" b="1" dirty="0">
                <a:latin typeface="+mj-lt"/>
                <a:cs typeface="Avenir Medium"/>
              </a:rPr>
              <a:t>delays</a:t>
            </a:r>
            <a:r>
              <a:rPr lang="en-US" sz="2400" dirty="0">
                <a:latin typeface="+mj-lt"/>
                <a:cs typeface="Avenir Medium"/>
              </a:rPr>
              <a:t> complicate balance.</a:t>
            </a:r>
          </a:p>
        </p:txBody>
      </p:sp>
      <p:sp>
        <p:nvSpPr>
          <p:cNvPr id="23" name="Rounded Rectangular Callout 22">
            <a:extLst>
              <a:ext uri="{FF2B5EF4-FFF2-40B4-BE49-F238E27FC236}">
                <a16:creationId xmlns:a16="http://schemas.microsoft.com/office/drawing/2014/main" id="{B33F2F76-F4CA-4D46-8BDD-CECD4FB551A5}"/>
              </a:ext>
            </a:extLst>
          </p:cNvPr>
          <p:cNvSpPr/>
          <p:nvPr/>
        </p:nvSpPr>
        <p:spPr>
          <a:xfrm>
            <a:off x="279849" y="2118316"/>
            <a:ext cx="836508" cy="550301"/>
          </a:xfrm>
          <a:prstGeom prst="wedgeRoundRectCallout">
            <a:avLst>
              <a:gd name="adj1" fmla="val 76526"/>
              <a:gd name="adj2" fmla="val -59838"/>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delay</a:t>
            </a:r>
          </a:p>
        </p:txBody>
      </p:sp>
      <p:sp>
        <p:nvSpPr>
          <p:cNvPr id="24" name="Rounded Rectangular Callout 23">
            <a:extLst>
              <a:ext uri="{FF2B5EF4-FFF2-40B4-BE49-F238E27FC236}">
                <a16:creationId xmlns:a16="http://schemas.microsoft.com/office/drawing/2014/main" id="{DB83719B-1D02-AA46-AD24-0EE3A150ED41}"/>
              </a:ext>
            </a:extLst>
          </p:cNvPr>
          <p:cNvSpPr/>
          <p:nvPr/>
        </p:nvSpPr>
        <p:spPr>
          <a:xfrm>
            <a:off x="10151821" y="6027174"/>
            <a:ext cx="836508" cy="550301"/>
          </a:xfrm>
          <a:prstGeom prst="wedgeRoundRectCallout">
            <a:avLst>
              <a:gd name="adj1" fmla="val -83237"/>
              <a:gd name="adj2" fmla="val -62394"/>
              <a:gd name="adj3" fmla="val 16667"/>
            </a:avLst>
          </a:prstGeom>
          <a:solidFill>
            <a:schemeClr val="bg1"/>
          </a:solidFill>
          <a:ln w="2857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delay</a:t>
            </a:r>
          </a:p>
        </p:txBody>
      </p:sp>
    </p:spTree>
    <p:extLst>
      <p:ext uri="{BB962C8B-B14F-4D97-AF65-F5344CB8AC3E}">
        <p14:creationId xmlns:p14="http://schemas.microsoft.com/office/powerpoint/2010/main" val="26926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3294492" cy="646331"/>
          </a:xfrm>
          <a:prstGeom prst="rect">
            <a:avLst/>
          </a:prstGeom>
          <a:noFill/>
        </p:spPr>
        <p:txBody>
          <a:bodyPr wrap="none" rtlCol="0">
            <a:spAutoFit/>
          </a:bodyPr>
          <a:lstStyle/>
          <a:p>
            <a:pPr defTabSz="914400"/>
            <a:r>
              <a:rPr lang="en-US" sz="3600" b="1" dirty="0">
                <a:solidFill>
                  <a:prstClr val="white"/>
                </a:solidFill>
                <a:cs typeface="Avenir Heavy"/>
              </a:rPr>
              <a:t>Think about this</a:t>
            </a:r>
          </a:p>
        </p:txBody>
      </p:sp>
      <p:sp>
        <p:nvSpPr>
          <p:cNvPr id="3" name="TextBox 2"/>
          <p:cNvSpPr txBox="1"/>
          <p:nvPr/>
        </p:nvSpPr>
        <p:spPr>
          <a:xfrm>
            <a:off x="43638" y="65009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228601" y="810748"/>
            <a:ext cx="11850328" cy="461665"/>
          </a:xfrm>
          <a:prstGeom prst="rect">
            <a:avLst/>
          </a:prstGeom>
          <a:noFill/>
        </p:spPr>
        <p:txBody>
          <a:bodyPr wrap="square" rtlCol="0">
            <a:spAutoFit/>
          </a:bodyPr>
          <a:lstStyle/>
          <a:p>
            <a:r>
              <a:rPr lang="en-US" sz="2400" dirty="0">
                <a:cs typeface="Avenir Medium"/>
              </a:rPr>
              <a:t>Which would have the greater affect on a system and its ability to find balance and why?</a:t>
            </a:r>
            <a:endParaRPr lang="en-US" sz="2400" b="1" dirty="0">
              <a:cs typeface="Avenir Medium"/>
            </a:endParaRPr>
          </a:p>
        </p:txBody>
      </p:sp>
      <p:pic>
        <p:nvPicPr>
          <p:cNvPr id="7" name="Picture 6">
            <a:extLst>
              <a:ext uri="{FF2B5EF4-FFF2-40B4-BE49-F238E27FC236}">
                <a16:creationId xmlns:a16="http://schemas.microsoft.com/office/drawing/2014/main" id="{2CBDD047-31E6-C543-9D16-443739E49E96}"/>
              </a:ext>
            </a:extLst>
          </p:cNvPr>
          <p:cNvPicPr>
            <a:picLocks noChangeAspect="1"/>
          </p:cNvPicPr>
          <p:nvPr/>
        </p:nvPicPr>
        <p:blipFill>
          <a:blip r:embed="rId2">
            <a:duotone>
              <a:prstClr val="black"/>
              <a:schemeClr val="accent1">
                <a:tint val="45000"/>
                <a:satMod val="400000"/>
              </a:schemeClr>
            </a:duotone>
          </a:blip>
          <a:stretch>
            <a:fillRect/>
          </a:stretch>
        </p:blipFill>
        <p:spPr>
          <a:xfrm>
            <a:off x="11335307" y="49316"/>
            <a:ext cx="628093" cy="584776"/>
          </a:xfrm>
          <a:prstGeom prst="rect">
            <a:avLst/>
          </a:prstGeom>
        </p:spPr>
      </p:pic>
      <p:sp>
        <p:nvSpPr>
          <p:cNvPr id="8" name="TextBox 7">
            <a:extLst>
              <a:ext uri="{FF2B5EF4-FFF2-40B4-BE49-F238E27FC236}">
                <a16:creationId xmlns:a16="http://schemas.microsoft.com/office/drawing/2014/main" id="{3DBB9A39-AC1F-7B49-8454-C145135426BC}"/>
              </a:ext>
            </a:extLst>
          </p:cNvPr>
          <p:cNvSpPr txBox="1"/>
          <p:nvPr/>
        </p:nvSpPr>
        <p:spPr>
          <a:xfrm>
            <a:off x="664700" y="1469585"/>
            <a:ext cx="4681023" cy="461665"/>
          </a:xfrm>
          <a:prstGeom prst="rect">
            <a:avLst/>
          </a:prstGeom>
          <a:noFill/>
        </p:spPr>
        <p:txBody>
          <a:bodyPr wrap="square" rtlCol="0">
            <a:spAutoFit/>
          </a:bodyPr>
          <a:lstStyle/>
          <a:p>
            <a:r>
              <a:rPr lang="en-US" sz="2400" dirty="0">
                <a:cs typeface="Avenir Medium"/>
              </a:rPr>
              <a:t>(a) a non-renewable source</a:t>
            </a:r>
            <a:endParaRPr lang="en-US" sz="2400" b="1" dirty="0">
              <a:cs typeface="Avenir Medium"/>
            </a:endParaRPr>
          </a:p>
        </p:txBody>
      </p:sp>
      <p:sp>
        <p:nvSpPr>
          <p:cNvPr id="9" name="TextBox 8">
            <a:extLst>
              <a:ext uri="{FF2B5EF4-FFF2-40B4-BE49-F238E27FC236}">
                <a16:creationId xmlns:a16="http://schemas.microsoft.com/office/drawing/2014/main" id="{29CFFF1A-AD00-5843-ABD4-3102AFF721D5}"/>
              </a:ext>
            </a:extLst>
          </p:cNvPr>
          <p:cNvSpPr txBox="1"/>
          <p:nvPr/>
        </p:nvSpPr>
        <p:spPr>
          <a:xfrm>
            <a:off x="664700" y="2183402"/>
            <a:ext cx="4681023" cy="461665"/>
          </a:xfrm>
          <a:prstGeom prst="rect">
            <a:avLst/>
          </a:prstGeom>
          <a:noFill/>
        </p:spPr>
        <p:txBody>
          <a:bodyPr wrap="square" rtlCol="0">
            <a:spAutoFit/>
          </a:bodyPr>
          <a:lstStyle/>
          <a:p>
            <a:r>
              <a:rPr lang="en-US" sz="2400" dirty="0">
                <a:cs typeface="Avenir Medium"/>
              </a:rPr>
              <a:t>(b) a renewable source</a:t>
            </a:r>
            <a:endParaRPr lang="en-US" sz="2400" b="1" dirty="0">
              <a:cs typeface="Avenir Medium"/>
            </a:endParaRPr>
          </a:p>
        </p:txBody>
      </p:sp>
      <p:sp>
        <p:nvSpPr>
          <p:cNvPr id="11" name="TextBox 10">
            <a:extLst>
              <a:ext uri="{FF2B5EF4-FFF2-40B4-BE49-F238E27FC236}">
                <a16:creationId xmlns:a16="http://schemas.microsoft.com/office/drawing/2014/main" id="{9F410043-CB2B-BC47-B0F2-DDEF9055A5B2}"/>
              </a:ext>
            </a:extLst>
          </p:cNvPr>
          <p:cNvSpPr txBox="1"/>
          <p:nvPr/>
        </p:nvSpPr>
        <p:spPr>
          <a:xfrm>
            <a:off x="664700" y="3064314"/>
            <a:ext cx="10670607" cy="2677656"/>
          </a:xfrm>
          <a:prstGeom prst="rect">
            <a:avLst/>
          </a:prstGeom>
          <a:noFill/>
        </p:spPr>
        <p:txBody>
          <a:bodyPr wrap="square" rtlCol="0">
            <a:spAutoFit/>
          </a:bodyPr>
          <a:lstStyle/>
          <a:p>
            <a:r>
              <a:rPr lang="en-US" sz="2400" dirty="0">
                <a:solidFill>
                  <a:srgbClr val="0432FF"/>
                </a:solidFill>
                <a:cs typeface="Avenir Medium"/>
              </a:rPr>
              <a:t>The </a:t>
            </a:r>
            <a:r>
              <a:rPr lang="en-US" sz="2400" b="1" dirty="0">
                <a:solidFill>
                  <a:srgbClr val="0432FF"/>
                </a:solidFill>
                <a:cs typeface="Avenir Medium"/>
              </a:rPr>
              <a:t>non-renewable source </a:t>
            </a:r>
            <a:r>
              <a:rPr lang="en-US" sz="2400" dirty="0">
                <a:solidFill>
                  <a:srgbClr val="0432FF"/>
                </a:solidFill>
                <a:cs typeface="Avenir Medium"/>
              </a:rPr>
              <a:t>would have a greater effect because once it was used up the source would be gone. And all of the processes and sinks that followed up would be disrupted until a source (renewable or not) could be found to substitute for the one that was depleted.</a:t>
            </a:r>
          </a:p>
          <a:p>
            <a:endParaRPr lang="en-US" sz="2400" b="1" dirty="0">
              <a:solidFill>
                <a:srgbClr val="0432FF"/>
              </a:solidFill>
              <a:cs typeface="Avenir Medium"/>
            </a:endParaRPr>
          </a:p>
          <a:p>
            <a:r>
              <a:rPr lang="en-US" sz="2400" dirty="0">
                <a:solidFill>
                  <a:srgbClr val="0432FF"/>
                </a:solidFill>
                <a:cs typeface="Avenir Medium"/>
              </a:rPr>
              <a:t>But a </a:t>
            </a:r>
            <a:r>
              <a:rPr lang="en-US" sz="2400" b="1" dirty="0">
                <a:solidFill>
                  <a:srgbClr val="0432FF"/>
                </a:solidFill>
                <a:cs typeface="Avenir Medium"/>
              </a:rPr>
              <a:t>renewable source </a:t>
            </a:r>
            <a:r>
              <a:rPr lang="en-US" sz="2400" dirty="0">
                <a:solidFill>
                  <a:srgbClr val="0432FF"/>
                </a:solidFill>
                <a:cs typeface="Avenir Medium"/>
              </a:rPr>
              <a:t>won’t run out if it’s well managed. So while disruption may occur as its supply rises and falls, the level of disruption will be less catastrophic.</a:t>
            </a:r>
          </a:p>
        </p:txBody>
      </p:sp>
    </p:spTree>
    <p:extLst>
      <p:ext uri="{BB962C8B-B14F-4D97-AF65-F5344CB8AC3E}">
        <p14:creationId xmlns:p14="http://schemas.microsoft.com/office/powerpoint/2010/main" val="27961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8731" y="2938887"/>
            <a:ext cx="7280390" cy="584775"/>
          </a:xfrm>
          <a:prstGeom prst="rect">
            <a:avLst/>
          </a:prstGeom>
          <a:noFill/>
        </p:spPr>
        <p:txBody>
          <a:bodyPr wrap="none" rtlCol="0">
            <a:spAutoFit/>
          </a:bodyPr>
          <a:lstStyle/>
          <a:p>
            <a:pPr lvl="1" algn="ctr"/>
            <a:r>
              <a:rPr lang="en-US" sz="3200" b="1" i="1" dirty="0">
                <a:cs typeface="Avenir Black"/>
              </a:rPr>
              <a:t>1.5: Why is system thinking important?</a:t>
            </a:r>
          </a:p>
        </p:txBody>
      </p:sp>
      <p:sp>
        <p:nvSpPr>
          <p:cNvPr id="9" name="Rectangle 8">
            <a:extLst>
              <a:ext uri="{FF2B5EF4-FFF2-40B4-BE49-F238E27FC236}">
                <a16:creationId xmlns:a16="http://schemas.microsoft.com/office/drawing/2014/main" id="{EBE67B7F-71A0-3345-8C8C-91C723EC5030}"/>
              </a:ext>
            </a:extLst>
          </p:cNvPr>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10" name="TextBox 9">
            <a:extLst>
              <a:ext uri="{FF2B5EF4-FFF2-40B4-BE49-F238E27FC236}">
                <a16:creationId xmlns:a16="http://schemas.microsoft.com/office/drawing/2014/main" id="{A30C8687-7B92-BB40-8B50-8D07BA2936BF}"/>
              </a:ext>
            </a:extLst>
          </p:cNvPr>
          <p:cNvSpPr txBox="1"/>
          <p:nvPr/>
        </p:nvSpPr>
        <p:spPr>
          <a:xfrm>
            <a:off x="228597" y="19820"/>
            <a:ext cx="10214078" cy="646331"/>
          </a:xfrm>
          <a:prstGeom prst="rect">
            <a:avLst/>
          </a:prstGeom>
          <a:noFill/>
        </p:spPr>
        <p:txBody>
          <a:bodyPr wrap="none" rtlCol="0">
            <a:spAutoFit/>
          </a:bodyPr>
          <a:lstStyle/>
          <a:p>
            <a:pPr defTabSz="914400"/>
            <a:r>
              <a:rPr lang="en-US" sz="3600" b="1" dirty="0">
                <a:solidFill>
                  <a:prstClr val="white"/>
                </a:solidFill>
                <a:cs typeface="Avenir Heavy"/>
              </a:rPr>
              <a:t>Module 1: Intro to energy systems and sustainability</a:t>
            </a:r>
          </a:p>
        </p:txBody>
      </p:sp>
      <p:pic>
        <p:nvPicPr>
          <p:cNvPr id="11" name="Picture 10">
            <a:extLst>
              <a:ext uri="{FF2B5EF4-FFF2-40B4-BE49-F238E27FC236}">
                <a16:creationId xmlns:a16="http://schemas.microsoft.com/office/drawing/2014/main" id="{3B140EAD-21A2-BF4E-BC88-18D6FBF54EF9}"/>
              </a:ext>
            </a:extLst>
          </p:cNvPr>
          <p:cNvPicPr>
            <a:picLocks noChangeAspect="1"/>
          </p:cNvPicPr>
          <p:nvPr/>
        </p:nvPicPr>
        <p:blipFill>
          <a:blip r:embed="rId2">
            <a:duotone>
              <a:prstClr val="black"/>
              <a:schemeClr val="accent1">
                <a:tint val="45000"/>
                <a:satMod val="400000"/>
              </a:schemeClr>
            </a:duotone>
          </a:blip>
          <a:stretch>
            <a:fillRect/>
          </a:stretch>
        </p:blipFill>
        <p:spPr>
          <a:xfrm>
            <a:off x="11478683" y="49316"/>
            <a:ext cx="628093" cy="584776"/>
          </a:xfrm>
          <a:prstGeom prst="rect">
            <a:avLst/>
          </a:prstGeom>
        </p:spPr>
      </p:pic>
    </p:spTree>
    <p:extLst>
      <p:ext uri="{BB962C8B-B14F-4D97-AF65-F5344CB8AC3E}">
        <p14:creationId xmlns:p14="http://schemas.microsoft.com/office/powerpoint/2010/main" val="112851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7018845" cy="646331"/>
          </a:xfrm>
          <a:prstGeom prst="rect">
            <a:avLst/>
          </a:prstGeom>
          <a:noFill/>
        </p:spPr>
        <p:txBody>
          <a:bodyPr wrap="none" rtlCol="0">
            <a:spAutoFit/>
          </a:bodyPr>
          <a:lstStyle/>
          <a:p>
            <a:pPr defTabSz="914400"/>
            <a:r>
              <a:rPr lang="en-US" sz="3600" b="1" dirty="0">
                <a:solidFill>
                  <a:prstClr val="white"/>
                </a:solidFill>
                <a:cs typeface="Avenir Heavy"/>
              </a:rPr>
              <a:t>Why is systems thinking important?</a:t>
            </a:r>
          </a:p>
        </p:txBody>
      </p:sp>
      <p:sp>
        <p:nvSpPr>
          <p:cNvPr id="3" name="TextBox 2"/>
          <p:cNvSpPr txBox="1"/>
          <p:nvPr/>
        </p:nvSpPr>
        <p:spPr>
          <a:xfrm>
            <a:off x="18414" y="6285463"/>
            <a:ext cx="7431393" cy="523220"/>
          </a:xfrm>
          <a:prstGeom prst="rect">
            <a:avLst/>
          </a:prstGeom>
          <a:noFill/>
        </p:spPr>
        <p:txBody>
          <a:bodyPr wrap="none" rtlCol="0">
            <a:spAutoFit/>
          </a:bodyPr>
          <a:lstStyle/>
          <a:p>
            <a:r>
              <a:rPr lang="en-US" sz="1400" dirty="0" err="1">
                <a:latin typeface="Avenir Medium"/>
                <a:cs typeface="Avenir Medium"/>
              </a:rPr>
              <a:t>Micheal</a:t>
            </a:r>
            <a:r>
              <a:rPr lang="en-US" sz="1400" dirty="0">
                <a:latin typeface="Avenir Medium"/>
                <a:cs typeface="Avenir Medium"/>
              </a:rPr>
              <a:t> Goodman, ‘Systems </a:t>
            </a:r>
            <a:r>
              <a:rPr lang="en-US" sz="1400" dirty="0" err="1">
                <a:latin typeface="Avenir Medium"/>
                <a:cs typeface="Avenir Medium"/>
              </a:rPr>
              <a:t>thining</a:t>
            </a:r>
            <a:r>
              <a:rPr lang="en-US" sz="1400" dirty="0">
                <a:latin typeface="Avenir Medium"/>
                <a:cs typeface="Avenir Medium"/>
              </a:rPr>
              <a:t>: what, why, where, when, and how?’ Systems Thinker</a:t>
            </a:r>
          </a:p>
          <a:p>
            <a:r>
              <a:rPr lang="en-US" sz="1400" dirty="0">
                <a:latin typeface="Avenir Medium"/>
                <a:cs typeface="Avenir Medium"/>
                <a:hlinkClick r:id="rId2"/>
              </a:rPr>
              <a:t>https://thesystemsthinker.com/systems-thinking-what-why-when-where-and-how/</a:t>
            </a:r>
            <a:endParaRPr lang="en-US" sz="1400" dirty="0">
              <a:latin typeface="Avenir Medium"/>
              <a:cs typeface="Avenir Medium"/>
            </a:endParaRPr>
          </a:p>
        </p:txBody>
      </p:sp>
      <p:sp>
        <p:nvSpPr>
          <p:cNvPr id="10" name="TextBox 9">
            <a:extLst>
              <a:ext uri="{FF2B5EF4-FFF2-40B4-BE49-F238E27FC236}">
                <a16:creationId xmlns:a16="http://schemas.microsoft.com/office/drawing/2014/main" id="{05D46167-6844-624E-A3B9-92D966642D79}"/>
              </a:ext>
            </a:extLst>
          </p:cNvPr>
          <p:cNvSpPr txBox="1"/>
          <p:nvPr/>
        </p:nvSpPr>
        <p:spPr>
          <a:xfrm>
            <a:off x="368711" y="927708"/>
            <a:ext cx="11312012" cy="3913059"/>
          </a:xfrm>
          <a:prstGeom prst="rect">
            <a:avLst/>
          </a:prstGeom>
          <a:noFill/>
        </p:spPr>
        <p:txBody>
          <a:bodyPr wrap="square" rtlCol="0">
            <a:spAutoFit/>
          </a:bodyPr>
          <a:lstStyle/>
          <a:p>
            <a:pPr>
              <a:lnSpc>
                <a:spcPct val="150000"/>
              </a:lnSpc>
            </a:pPr>
            <a:r>
              <a:rPr lang="en-US" sz="2400" i="1" dirty="0">
                <a:cs typeface="Avenir Medium"/>
              </a:rPr>
              <a:t>“Systems thinking expands the range of choices available for solving a problem by broadening our thinking and helping us articulate problems in new and different ways. At the same time</a:t>
            </a:r>
            <a:r>
              <a:rPr lang="en-US" sz="2400" b="1" i="1" dirty="0">
                <a:cs typeface="Avenir Medium"/>
              </a:rPr>
              <a:t>, the principles of systems thinking make us aware that there are no perfect solutions; the choices we make will have an impact on other parts of the system</a:t>
            </a:r>
            <a:r>
              <a:rPr lang="en-US" sz="2400" i="1" dirty="0">
                <a:cs typeface="Avenir Medium"/>
              </a:rPr>
              <a:t>. </a:t>
            </a:r>
            <a:br>
              <a:rPr lang="en-US" sz="2400" i="1" dirty="0">
                <a:cs typeface="Avenir Medium"/>
              </a:rPr>
            </a:br>
            <a:endParaRPr lang="en-US" sz="2400" i="1" dirty="0">
              <a:cs typeface="Avenir Medium"/>
            </a:endParaRPr>
          </a:p>
          <a:p>
            <a:pPr>
              <a:lnSpc>
                <a:spcPct val="150000"/>
              </a:lnSpc>
            </a:pPr>
            <a:r>
              <a:rPr lang="en-US" sz="2400" i="1" dirty="0">
                <a:cs typeface="Avenir Medium"/>
              </a:rPr>
              <a:t>By anticipating the impact of each trade-off, we can minimize its severity or even use it to our own advantage. </a:t>
            </a:r>
            <a:r>
              <a:rPr lang="en-US" sz="2400" b="1" i="1" dirty="0">
                <a:cs typeface="Avenir Medium"/>
              </a:rPr>
              <a:t>Systems thinking therefore allows us to make informed choices</a:t>
            </a:r>
            <a:r>
              <a:rPr lang="en-US" sz="2400" i="1" dirty="0">
                <a:cs typeface="Avenir Medium"/>
              </a:rPr>
              <a:t>.”</a:t>
            </a:r>
          </a:p>
        </p:txBody>
      </p:sp>
      <p:pic>
        <p:nvPicPr>
          <p:cNvPr id="14" name="Picture 13">
            <a:extLst>
              <a:ext uri="{FF2B5EF4-FFF2-40B4-BE49-F238E27FC236}">
                <a16:creationId xmlns:a16="http://schemas.microsoft.com/office/drawing/2014/main" id="{762B4D24-37D0-094E-8EA4-5C84FAFF56DC}"/>
              </a:ext>
            </a:extLst>
          </p:cNvPr>
          <p:cNvPicPr>
            <a:picLocks noChangeAspect="1"/>
          </p:cNvPicPr>
          <p:nvPr/>
        </p:nvPicPr>
        <p:blipFill>
          <a:blip r:embed="rId3">
            <a:duotone>
              <a:prstClr val="black"/>
              <a:schemeClr val="accent1">
                <a:tint val="45000"/>
                <a:satMod val="400000"/>
              </a:schemeClr>
            </a:duotone>
          </a:blip>
          <a:stretch>
            <a:fillRect/>
          </a:stretch>
        </p:blipFill>
        <p:spPr>
          <a:xfrm>
            <a:off x="11335307" y="49317"/>
            <a:ext cx="628093" cy="584776"/>
          </a:xfrm>
          <a:prstGeom prst="rect">
            <a:avLst/>
          </a:prstGeom>
        </p:spPr>
      </p:pic>
      <p:sp>
        <p:nvSpPr>
          <p:cNvPr id="2" name="Rectangle 1">
            <a:extLst>
              <a:ext uri="{FF2B5EF4-FFF2-40B4-BE49-F238E27FC236}">
                <a16:creationId xmlns:a16="http://schemas.microsoft.com/office/drawing/2014/main" id="{BAD5BF95-B1FF-C54C-9873-A99B830C189B}"/>
              </a:ext>
            </a:extLst>
          </p:cNvPr>
          <p:cNvSpPr/>
          <p:nvPr/>
        </p:nvSpPr>
        <p:spPr>
          <a:xfrm>
            <a:off x="368711" y="3382181"/>
            <a:ext cx="11312012" cy="1403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84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sz="2400" b="1" dirty="0">
              <a:solidFill>
                <a:prstClr val="black"/>
              </a:solidFill>
              <a:latin typeface="Calibri"/>
            </a:endParaRPr>
          </a:p>
        </p:txBody>
      </p:sp>
      <p:sp>
        <p:nvSpPr>
          <p:cNvPr id="5" name="TextBox 4"/>
          <p:cNvSpPr txBox="1"/>
          <p:nvPr/>
        </p:nvSpPr>
        <p:spPr>
          <a:xfrm>
            <a:off x="228600" y="34569"/>
            <a:ext cx="5994783" cy="646331"/>
          </a:xfrm>
          <a:prstGeom prst="rect">
            <a:avLst/>
          </a:prstGeom>
          <a:noFill/>
        </p:spPr>
        <p:txBody>
          <a:bodyPr wrap="none" rtlCol="0">
            <a:spAutoFit/>
          </a:bodyPr>
          <a:lstStyle/>
          <a:p>
            <a:pPr defTabSz="914400"/>
            <a:r>
              <a:rPr lang="en-US" sz="3600" b="1" dirty="0">
                <a:solidFill>
                  <a:prstClr val="white"/>
                </a:solidFill>
                <a:latin typeface="+mj-lt"/>
                <a:cs typeface="Avenir Heavy"/>
              </a:rPr>
              <a:t>Lessons from systems thinking</a:t>
            </a:r>
          </a:p>
        </p:txBody>
      </p:sp>
      <p:sp>
        <p:nvSpPr>
          <p:cNvPr id="3" name="TextBox 2"/>
          <p:cNvSpPr txBox="1"/>
          <p:nvPr/>
        </p:nvSpPr>
        <p:spPr>
          <a:xfrm>
            <a:off x="0" y="653907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382489" y="927708"/>
            <a:ext cx="8606115" cy="830997"/>
          </a:xfrm>
          <a:prstGeom prst="rect">
            <a:avLst/>
          </a:prstGeom>
          <a:noFill/>
        </p:spPr>
        <p:txBody>
          <a:bodyPr wrap="square" rtlCol="0">
            <a:spAutoFit/>
          </a:bodyPr>
          <a:lstStyle/>
          <a:p>
            <a:r>
              <a:rPr lang="en-US" sz="2400" b="1" dirty="0">
                <a:cs typeface="Avenir Medium"/>
              </a:rPr>
              <a:t>1. We don’t pay enough attention from history.</a:t>
            </a:r>
            <a:br>
              <a:rPr lang="en-US" sz="2400" b="1" dirty="0">
                <a:cs typeface="Avenir Medium"/>
              </a:rPr>
            </a:br>
            <a:r>
              <a:rPr lang="en-US" sz="2400" dirty="0">
                <a:cs typeface="Avenir Medium"/>
              </a:rPr>
              <a:t>    We focus on the events, but not the context, causes and results.</a:t>
            </a:r>
          </a:p>
        </p:txBody>
      </p:sp>
      <p:sp>
        <p:nvSpPr>
          <p:cNvPr id="8" name="TextBox 7">
            <a:extLst>
              <a:ext uri="{FF2B5EF4-FFF2-40B4-BE49-F238E27FC236}">
                <a16:creationId xmlns:a16="http://schemas.microsoft.com/office/drawing/2014/main" id="{9393BB88-256D-8248-99D9-5B842CEC49BF}"/>
              </a:ext>
            </a:extLst>
          </p:cNvPr>
          <p:cNvSpPr txBox="1"/>
          <p:nvPr/>
        </p:nvSpPr>
        <p:spPr>
          <a:xfrm>
            <a:off x="382489" y="2068120"/>
            <a:ext cx="8606115" cy="830997"/>
          </a:xfrm>
          <a:prstGeom prst="rect">
            <a:avLst/>
          </a:prstGeom>
          <a:noFill/>
        </p:spPr>
        <p:txBody>
          <a:bodyPr wrap="square" rtlCol="0">
            <a:spAutoFit/>
          </a:bodyPr>
          <a:lstStyle/>
          <a:p>
            <a:r>
              <a:rPr lang="en-US" sz="2400" b="1" dirty="0">
                <a:cs typeface="Avenir Medium"/>
              </a:rPr>
              <a:t>2. We aren’t great at understanding relationships.</a:t>
            </a:r>
            <a:br>
              <a:rPr lang="en-US" sz="2400" b="1" dirty="0">
                <a:cs typeface="Avenir Medium"/>
              </a:rPr>
            </a:br>
            <a:r>
              <a:rPr lang="en-US" sz="2400" dirty="0">
                <a:cs typeface="Avenir Medium"/>
              </a:rPr>
              <a:t>    We want relationships to be linear and they often aren’t.</a:t>
            </a:r>
          </a:p>
        </p:txBody>
      </p:sp>
      <p:sp>
        <p:nvSpPr>
          <p:cNvPr id="9" name="TextBox 8">
            <a:extLst>
              <a:ext uri="{FF2B5EF4-FFF2-40B4-BE49-F238E27FC236}">
                <a16:creationId xmlns:a16="http://schemas.microsoft.com/office/drawing/2014/main" id="{44797C25-6ED8-394F-A5DD-8348AFEF1441}"/>
              </a:ext>
            </a:extLst>
          </p:cNvPr>
          <p:cNvSpPr txBox="1"/>
          <p:nvPr/>
        </p:nvSpPr>
        <p:spPr>
          <a:xfrm>
            <a:off x="382489" y="3208532"/>
            <a:ext cx="8606115" cy="461665"/>
          </a:xfrm>
          <a:prstGeom prst="rect">
            <a:avLst/>
          </a:prstGeom>
          <a:noFill/>
        </p:spPr>
        <p:txBody>
          <a:bodyPr wrap="square" rtlCol="0">
            <a:spAutoFit/>
          </a:bodyPr>
          <a:lstStyle/>
          <a:p>
            <a:r>
              <a:rPr lang="en-US" sz="2400" b="1" dirty="0">
                <a:cs typeface="Avenir Medium"/>
              </a:rPr>
              <a:t>3. We don’t pay enough attention to sources and sinks.</a:t>
            </a:r>
          </a:p>
        </p:txBody>
      </p:sp>
      <p:sp>
        <p:nvSpPr>
          <p:cNvPr id="11" name="TextBox 10">
            <a:extLst>
              <a:ext uri="{FF2B5EF4-FFF2-40B4-BE49-F238E27FC236}">
                <a16:creationId xmlns:a16="http://schemas.microsoft.com/office/drawing/2014/main" id="{4CF45E0B-EE72-7E49-87EB-92E6FD9E9E1B}"/>
              </a:ext>
            </a:extLst>
          </p:cNvPr>
          <p:cNvSpPr txBox="1"/>
          <p:nvPr/>
        </p:nvSpPr>
        <p:spPr>
          <a:xfrm>
            <a:off x="382489" y="4041168"/>
            <a:ext cx="8606115" cy="461665"/>
          </a:xfrm>
          <a:prstGeom prst="rect">
            <a:avLst/>
          </a:prstGeom>
          <a:noFill/>
        </p:spPr>
        <p:txBody>
          <a:bodyPr wrap="square" rtlCol="0">
            <a:spAutoFit/>
          </a:bodyPr>
          <a:lstStyle/>
          <a:p>
            <a:r>
              <a:rPr lang="en-US" sz="2400" b="1" dirty="0">
                <a:cs typeface="Avenir Medium"/>
              </a:rPr>
              <a:t>4. Our minds seem to want to find </a:t>
            </a:r>
            <a:r>
              <a:rPr lang="en-US" sz="2400" b="1" u="sng" dirty="0">
                <a:cs typeface="Avenir Medium"/>
              </a:rPr>
              <a:t>single causes for single effects</a:t>
            </a:r>
            <a:r>
              <a:rPr lang="en-US" sz="2400" b="1" dirty="0">
                <a:cs typeface="Avenir Medium"/>
              </a:rPr>
              <a:t>.</a:t>
            </a:r>
          </a:p>
        </p:txBody>
      </p:sp>
      <p:sp>
        <p:nvSpPr>
          <p:cNvPr id="12" name="TextBox 11">
            <a:extLst>
              <a:ext uri="{FF2B5EF4-FFF2-40B4-BE49-F238E27FC236}">
                <a16:creationId xmlns:a16="http://schemas.microsoft.com/office/drawing/2014/main" id="{116B7B3F-6C92-5C46-B882-B130EFAFAAC9}"/>
              </a:ext>
            </a:extLst>
          </p:cNvPr>
          <p:cNvSpPr txBox="1"/>
          <p:nvPr/>
        </p:nvSpPr>
        <p:spPr>
          <a:xfrm>
            <a:off x="382489" y="4873804"/>
            <a:ext cx="8606115" cy="461665"/>
          </a:xfrm>
          <a:prstGeom prst="rect">
            <a:avLst/>
          </a:prstGeom>
          <a:noFill/>
        </p:spPr>
        <p:txBody>
          <a:bodyPr wrap="square" rtlCol="0">
            <a:spAutoFit/>
          </a:bodyPr>
          <a:lstStyle/>
          <a:p>
            <a:r>
              <a:rPr lang="en-US" sz="2400" b="1" dirty="0">
                <a:cs typeface="Avenir Medium"/>
              </a:rPr>
              <a:t>5. We don’t identify limiting factors.</a:t>
            </a:r>
          </a:p>
        </p:txBody>
      </p:sp>
      <p:sp>
        <p:nvSpPr>
          <p:cNvPr id="13" name="TextBox 12">
            <a:extLst>
              <a:ext uri="{FF2B5EF4-FFF2-40B4-BE49-F238E27FC236}">
                <a16:creationId xmlns:a16="http://schemas.microsoft.com/office/drawing/2014/main" id="{D80764D4-FC84-F242-96F1-54EB5F6192D8}"/>
              </a:ext>
            </a:extLst>
          </p:cNvPr>
          <p:cNvSpPr txBox="1"/>
          <p:nvPr/>
        </p:nvSpPr>
        <p:spPr>
          <a:xfrm>
            <a:off x="382488" y="5676945"/>
            <a:ext cx="11580912" cy="830997"/>
          </a:xfrm>
          <a:prstGeom prst="rect">
            <a:avLst/>
          </a:prstGeom>
          <a:noFill/>
        </p:spPr>
        <p:txBody>
          <a:bodyPr wrap="square" rtlCol="0">
            <a:spAutoFit/>
          </a:bodyPr>
          <a:lstStyle/>
          <a:p>
            <a:pPr marL="466725" indent="-452438"/>
            <a:r>
              <a:rPr lang="en-US" sz="2400" b="1" dirty="0">
                <a:cs typeface="Avenir Medium"/>
              </a:rPr>
              <a:t>6. We aren’t good at seeing true system boundaries and therefore miss the true or full range of possible outcomes.</a:t>
            </a:r>
          </a:p>
        </p:txBody>
      </p:sp>
      <p:pic>
        <p:nvPicPr>
          <p:cNvPr id="14" name="Picture 13">
            <a:extLst>
              <a:ext uri="{FF2B5EF4-FFF2-40B4-BE49-F238E27FC236}">
                <a16:creationId xmlns:a16="http://schemas.microsoft.com/office/drawing/2014/main" id="{762B4D24-37D0-094E-8EA4-5C84FAFF56DC}"/>
              </a:ext>
            </a:extLst>
          </p:cNvPr>
          <p:cNvPicPr>
            <a:picLocks noChangeAspect="1"/>
          </p:cNvPicPr>
          <p:nvPr/>
        </p:nvPicPr>
        <p:blipFill>
          <a:blip r:embed="rId2">
            <a:duotone>
              <a:prstClr val="black"/>
              <a:schemeClr val="accent1">
                <a:tint val="45000"/>
                <a:satMod val="400000"/>
              </a:schemeClr>
            </a:duotone>
          </a:blip>
          <a:stretch>
            <a:fillRect/>
          </a:stretch>
        </p:blipFill>
        <p:spPr>
          <a:xfrm>
            <a:off x="11335307" y="49316"/>
            <a:ext cx="628093" cy="584776"/>
          </a:xfrm>
          <a:prstGeom prst="rect">
            <a:avLst/>
          </a:prstGeom>
        </p:spPr>
      </p:pic>
    </p:spTree>
    <p:extLst>
      <p:ext uri="{BB962C8B-B14F-4D97-AF65-F5344CB8AC3E}">
        <p14:creationId xmlns:p14="http://schemas.microsoft.com/office/powerpoint/2010/main" val="25326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3375026" cy="646331"/>
          </a:xfrm>
          <a:prstGeom prst="rect">
            <a:avLst/>
          </a:prstGeom>
          <a:noFill/>
        </p:spPr>
        <p:txBody>
          <a:bodyPr wrap="none" rtlCol="0">
            <a:spAutoFit/>
          </a:bodyPr>
          <a:lstStyle/>
          <a:p>
            <a:pPr defTabSz="914400"/>
            <a:r>
              <a:rPr lang="en-US" sz="3600" b="1" dirty="0">
                <a:solidFill>
                  <a:prstClr val="white"/>
                </a:solidFill>
                <a:latin typeface="+mj-lt"/>
                <a:cs typeface="Avenir Heavy"/>
              </a:rPr>
              <a:t>Earth is a system</a:t>
            </a:r>
          </a:p>
        </p:txBody>
      </p:sp>
      <p:sp>
        <p:nvSpPr>
          <p:cNvPr id="2" name="TextBox 1"/>
          <p:cNvSpPr txBox="1"/>
          <p:nvPr/>
        </p:nvSpPr>
        <p:spPr>
          <a:xfrm>
            <a:off x="283885" y="747836"/>
            <a:ext cx="7719549" cy="461665"/>
          </a:xfrm>
          <a:prstGeom prst="rect">
            <a:avLst/>
          </a:prstGeom>
          <a:noFill/>
        </p:spPr>
        <p:txBody>
          <a:bodyPr wrap="none" rtlCol="0">
            <a:spAutoFit/>
          </a:bodyPr>
          <a:lstStyle/>
          <a:p>
            <a:r>
              <a:rPr lang="en-US" sz="2400" b="1" dirty="0">
                <a:latin typeface="+mj-lt"/>
                <a:cs typeface="Avenir Medium"/>
              </a:rPr>
              <a:t>Closed system: </a:t>
            </a:r>
            <a:r>
              <a:rPr lang="en-US" sz="2400" i="1" dirty="0">
                <a:latin typeface="+mj-lt"/>
                <a:cs typeface="Avenir Medium"/>
              </a:rPr>
              <a:t>exchanges only matter with the surroundings</a:t>
            </a:r>
          </a:p>
        </p:txBody>
      </p:sp>
      <p:pic>
        <p:nvPicPr>
          <p:cNvPr id="7" name="Picture 6">
            <a:extLst>
              <a:ext uri="{FF2B5EF4-FFF2-40B4-BE49-F238E27FC236}">
                <a16:creationId xmlns:a16="http://schemas.microsoft.com/office/drawing/2014/main" id="{FAD13F55-69B2-9340-9DC4-429719D1B3DE}"/>
              </a:ext>
            </a:extLst>
          </p:cNvPr>
          <p:cNvPicPr>
            <a:picLocks noChangeAspect="1"/>
          </p:cNvPicPr>
          <p:nvPr/>
        </p:nvPicPr>
        <p:blipFill>
          <a:blip r:embed="rId2"/>
          <a:stretch>
            <a:fillRect/>
          </a:stretch>
        </p:blipFill>
        <p:spPr>
          <a:xfrm>
            <a:off x="2290262" y="1519084"/>
            <a:ext cx="7997297" cy="5338915"/>
          </a:xfrm>
          <a:prstGeom prst="rect">
            <a:avLst/>
          </a:prstGeom>
        </p:spPr>
      </p:pic>
      <p:pic>
        <p:nvPicPr>
          <p:cNvPr id="9" name="Picture 8">
            <a:extLst>
              <a:ext uri="{FF2B5EF4-FFF2-40B4-BE49-F238E27FC236}">
                <a16:creationId xmlns:a16="http://schemas.microsoft.com/office/drawing/2014/main" id="{D6BAD2F7-79FD-B64B-8D59-3FC2679730C5}"/>
              </a:ext>
            </a:extLst>
          </p:cNvPr>
          <p:cNvPicPr>
            <a:picLocks noChangeAspect="1"/>
          </p:cNvPicPr>
          <p:nvPr/>
        </p:nvPicPr>
        <p:blipFill>
          <a:blip r:embed="rId3">
            <a:duotone>
              <a:prstClr val="black"/>
              <a:schemeClr val="accent1">
                <a:tint val="45000"/>
                <a:satMod val="400000"/>
              </a:schemeClr>
            </a:duotone>
          </a:blip>
          <a:stretch>
            <a:fillRect/>
          </a:stretch>
        </p:blipFill>
        <p:spPr>
          <a:xfrm>
            <a:off x="11409047" y="49317"/>
            <a:ext cx="628093" cy="584776"/>
          </a:xfrm>
          <a:prstGeom prst="rect">
            <a:avLst/>
          </a:prstGeom>
        </p:spPr>
      </p:pic>
      <p:sp>
        <p:nvSpPr>
          <p:cNvPr id="3" name="TextBox 2"/>
          <p:cNvSpPr txBox="1"/>
          <p:nvPr/>
        </p:nvSpPr>
        <p:spPr>
          <a:xfrm>
            <a:off x="7661424" y="6490457"/>
            <a:ext cx="4473789" cy="307777"/>
          </a:xfrm>
          <a:prstGeom prst="rect">
            <a:avLst/>
          </a:prstGeom>
          <a:solidFill>
            <a:schemeClr val="bg1"/>
          </a:solidFill>
        </p:spPr>
        <p:txBody>
          <a:bodyPr wrap="none" rtlCol="0">
            <a:spAutoFit/>
          </a:bodyPr>
          <a:lstStyle/>
          <a:p>
            <a:r>
              <a:rPr lang="en-US" sz="1400" dirty="0">
                <a:latin typeface="Avenir Medium"/>
                <a:cs typeface="Avenir Medium"/>
              </a:rPr>
              <a:t>http://</a:t>
            </a:r>
            <a:r>
              <a:rPr lang="en-US" sz="1400" dirty="0" err="1">
                <a:latin typeface="Avenir Medium"/>
                <a:cs typeface="Avenir Medium"/>
              </a:rPr>
              <a:t>wikieducator.org</a:t>
            </a:r>
            <a:r>
              <a:rPr lang="en-US" sz="1400" dirty="0">
                <a:latin typeface="Avenir Medium"/>
                <a:cs typeface="Avenir Medium"/>
              </a:rPr>
              <a:t>/File:Natural_Cycles-01-1.png</a:t>
            </a:r>
          </a:p>
        </p:txBody>
      </p:sp>
      <p:sp>
        <p:nvSpPr>
          <p:cNvPr id="10" name="TextBox 9">
            <a:extLst>
              <a:ext uri="{FF2B5EF4-FFF2-40B4-BE49-F238E27FC236}">
                <a16:creationId xmlns:a16="http://schemas.microsoft.com/office/drawing/2014/main" id="{BD822BE2-112A-274C-BA0A-2912D9E515B3}"/>
              </a:ext>
            </a:extLst>
          </p:cNvPr>
          <p:cNvSpPr txBox="1"/>
          <p:nvPr/>
        </p:nvSpPr>
        <p:spPr>
          <a:xfrm>
            <a:off x="283885" y="1183525"/>
            <a:ext cx="8444106" cy="461665"/>
          </a:xfrm>
          <a:prstGeom prst="rect">
            <a:avLst/>
          </a:prstGeom>
          <a:solidFill>
            <a:schemeClr val="bg1"/>
          </a:solidFill>
        </p:spPr>
        <p:txBody>
          <a:bodyPr wrap="none" rtlCol="0">
            <a:spAutoFit/>
          </a:bodyPr>
          <a:lstStyle/>
          <a:p>
            <a:r>
              <a:rPr lang="en-US" sz="2400" b="1" dirty="0">
                <a:latin typeface="+mj-lt"/>
                <a:cs typeface="Avenir Medium"/>
              </a:rPr>
              <a:t>Open system: </a:t>
            </a:r>
            <a:r>
              <a:rPr lang="en-US" sz="2400" i="1" dirty="0">
                <a:latin typeface="+mj-lt"/>
                <a:cs typeface="Avenir Medium"/>
              </a:rPr>
              <a:t>exchanges matter </a:t>
            </a:r>
            <a:r>
              <a:rPr lang="en-US" sz="2400" i="1" u="sng" dirty="0">
                <a:latin typeface="+mj-lt"/>
                <a:cs typeface="Avenir Medium"/>
              </a:rPr>
              <a:t>and </a:t>
            </a:r>
            <a:r>
              <a:rPr lang="en-US" sz="2400" i="1" dirty="0">
                <a:latin typeface="+mj-lt"/>
                <a:cs typeface="Avenir Medium"/>
              </a:rPr>
              <a:t>energy with the surroundings</a:t>
            </a:r>
          </a:p>
        </p:txBody>
      </p:sp>
    </p:spTree>
    <p:extLst>
      <p:ext uri="{BB962C8B-B14F-4D97-AF65-F5344CB8AC3E}">
        <p14:creationId xmlns:p14="http://schemas.microsoft.com/office/powerpoint/2010/main" val="14260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6" y="0"/>
            <a:ext cx="12187083"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3517" y="34568"/>
            <a:ext cx="5106398" cy="646331"/>
          </a:xfrm>
          <a:prstGeom prst="rect">
            <a:avLst/>
          </a:prstGeom>
          <a:noFill/>
        </p:spPr>
        <p:txBody>
          <a:bodyPr wrap="none" rtlCol="0">
            <a:spAutoFit/>
          </a:bodyPr>
          <a:lstStyle/>
          <a:p>
            <a:pPr defTabSz="914400"/>
            <a:r>
              <a:rPr lang="en-US" sz="3600" b="1" dirty="0">
                <a:solidFill>
                  <a:prstClr val="white"/>
                </a:solidFill>
                <a:cs typeface="Avenir Heavy"/>
              </a:rPr>
              <a:t>Need for energy systems?</a:t>
            </a:r>
          </a:p>
        </p:txBody>
      </p:sp>
      <p:sp>
        <p:nvSpPr>
          <p:cNvPr id="3" name="TextBox 2"/>
          <p:cNvSpPr txBox="1"/>
          <p:nvPr/>
        </p:nvSpPr>
        <p:spPr>
          <a:xfrm>
            <a:off x="108243" y="6513472"/>
            <a:ext cx="1436612" cy="307777"/>
          </a:xfrm>
          <a:prstGeom prst="rect">
            <a:avLst/>
          </a:prstGeom>
          <a:noFill/>
        </p:spPr>
        <p:txBody>
          <a:bodyPr wrap="none" rtlCol="0">
            <a:spAutoFit/>
          </a:bodyPr>
          <a:lstStyle/>
          <a:p>
            <a:r>
              <a:rPr lang="en-US" sz="1400" dirty="0">
                <a:latin typeface="Avenir Medium"/>
                <a:cs typeface="Avenir Medium"/>
              </a:rPr>
              <a:t>Goldman Sachs</a:t>
            </a:r>
          </a:p>
        </p:txBody>
      </p:sp>
      <p:pic>
        <p:nvPicPr>
          <p:cNvPr id="3074" name="Picture 2">
            <a:extLst>
              <a:ext uri="{FF2B5EF4-FFF2-40B4-BE49-F238E27FC236}">
                <a16:creationId xmlns:a16="http://schemas.microsoft.com/office/drawing/2014/main" id="{22233F62-E18E-CD45-A518-26962637BA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348" y="735116"/>
            <a:ext cx="7813674" cy="61050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D9FF63-FCE3-564E-B77D-593F607BB830}"/>
              </a:ext>
            </a:extLst>
          </p:cNvPr>
          <p:cNvSpPr txBox="1"/>
          <p:nvPr/>
        </p:nvSpPr>
        <p:spPr>
          <a:xfrm>
            <a:off x="613999" y="2351169"/>
            <a:ext cx="2822375" cy="3577903"/>
          </a:xfrm>
          <a:prstGeom prst="rect">
            <a:avLst/>
          </a:prstGeom>
          <a:solidFill>
            <a:schemeClr val="bg1"/>
          </a:solidFill>
        </p:spPr>
        <p:txBody>
          <a:bodyPr wrap="square" rtlCol="0">
            <a:spAutoFit/>
          </a:bodyPr>
          <a:lstStyle/>
          <a:p>
            <a:r>
              <a:rPr lang="en-US" sz="2400" dirty="0">
                <a:cs typeface="Avenir Medium"/>
              </a:rPr>
              <a:t>(1) once  societies had become </a:t>
            </a:r>
            <a:r>
              <a:rPr lang="en-US" sz="2400" u="sng" dirty="0">
                <a:cs typeface="Avenir Medium"/>
              </a:rPr>
              <a:t>complex</a:t>
            </a:r>
            <a:r>
              <a:rPr lang="en-US" sz="2400" dirty="0">
                <a:cs typeface="Avenir Medium"/>
              </a:rPr>
              <a:t> and </a:t>
            </a:r>
            <a:r>
              <a:rPr lang="en-US" sz="2400" u="sng" dirty="0">
                <a:cs typeface="Avenir Medium"/>
              </a:rPr>
              <a:t>dependent</a:t>
            </a:r>
            <a:r>
              <a:rPr lang="en-US" sz="2400" dirty="0">
                <a:cs typeface="Avenir Medium"/>
              </a:rPr>
              <a:t> on energy;</a:t>
            </a:r>
          </a:p>
          <a:p>
            <a:endParaRPr lang="en-US" sz="1050" dirty="0">
              <a:cs typeface="Avenir Medium"/>
            </a:endParaRPr>
          </a:p>
          <a:p>
            <a:endParaRPr lang="en-US" sz="2400" dirty="0">
              <a:cs typeface="Avenir Medium"/>
            </a:endParaRPr>
          </a:p>
          <a:p>
            <a:r>
              <a:rPr lang="en-US" sz="2400" dirty="0">
                <a:cs typeface="Avenir Medium"/>
              </a:rPr>
              <a:t>(2) supplies and prices of that energy had become </a:t>
            </a:r>
            <a:r>
              <a:rPr lang="en-US" sz="2400" u="sng" dirty="0">
                <a:cs typeface="Avenir Medium"/>
              </a:rPr>
              <a:t>vulnerable</a:t>
            </a:r>
            <a:r>
              <a:rPr lang="en-US" sz="2400" dirty="0">
                <a:cs typeface="Avenir Medium"/>
              </a:rPr>
              <a:t> &amp; </a:t>
            </a:r>
            <a:r>
              <a:rPr lang="en-US" sz="2400" u="sng" dirty="0">
                <a:cs typeface="Avenir Medium"/>
              </a:rPr>
              <a:t>volatile</a:t>
            </a:r>
            <a:r>
              <a:rPr lang="en-US" sz="2400" dirty="0">
                <a:cs typeface="Avenir Medium"/>
              </a:rPr>
              <a:t>.</a:t>
            </a:r>
            <a:endParaRPr lang="en-US" sz="2400" u="sng" dirty="0">
              <a:cs typeface="Avenir Medium"/>
            </a:endParaRPr>
          </a:p>
        </p:txBody>
      </p:sp>
      <p:sp>
        <p:nvSpPr>
          <p:cNvPr id="2" name="TextBox 1"/>
          <p:cNvSpPr txBox="1"/>
          <p:nvPr/>
        </p:nvSpPr>
        <p:spPr>
          <a:xfrm>
            <a:off x="318299" y="719146"/>
            <a:ext cx="3354049" cy="1200329"/>
          </a:xfrm>
          <a:prstGeom prst="rect">
            <a:avLst/>
          </a:prstGeom>
          <a:noFill/>
        </p:spPr>
        <p:txBody>
          <a:bodyPr wrap="square" rtlCol="0">
            <a:spAutoFit/>
          </a:bodyPr>
          <a:lstStyle/>
          <a:p>
            <a:r>
              <a:rPr lang="en-US" sz="2400" dirty="0">
                <a:cs typeface="Avenir Medium"/>
              </a:rPr>
              <a:t>Nations developed </a:t>
            </a:r>
            <a:r>
              <a:rPr lang="en-US" sz="2400" b="1" dirty="0">
                <a:cs typeface="Avenir Black"/>
              </a:rPr>
              <a:t>energy systems </a:t>
            </a:r>
            <a:r>
              <a:rPr lang="en-US" sz="2400" dirty="0">
                <a:cs typeface="Avenir Medium"/>
              </a:rPr>
              <a:t>– and </a:t>
            </a:r>
            <a:r>
              <a:rPr lang="en-US" sz="2400" dirty="0">
                <a:cs typeface="Avenir Black"/>
              </a:rPr>
              <a:t>energy policy…</a:t>
            </a:r>
            <a:endParaRPr lang="en-US" sz="2400" u="sng" dirty="0">
              <a:cs typeface="Avenir Medium"/>
            </a:endParaRPr>
          </a:p>
        </p:txBody>
      </p:sp>
      <p:pic>
        <p:nvPicPr>
          <p:cNvPr id="11" name="Picture 10">
            <a:extLst>
              <a:ext uri="{FF2B5EF4-FFF2-40B4-BE49-F238E27FC236}">
                <a16:creationId xmlns:a16="http://schemas.microsoft.com/office/drawing/2014/main" id="{AF3B06BD-8E43-E54C-9658-878E8C3F1755}"/>
              </a:ext>
            </a:extLst>
          </p:cNvPr>
          <p:cNvPicPr>
            <a:picLocks noChangeAspect="1"/>
          </p:cNvPicPr>
          <p:nvPr/>
        </p:nvPicPr>
        <p:blipFill>
          <a:blip r:embed="rId3">
            <a:duotone>
              <a:prstClr val="black"/>
              <a:schemeClr val="accent1">
                <a:tint val="45000"/>
                <a:satMod val="400000"/>
              </a:schemeClr>
            </a:duotone>
          </a:blip>
          <a:stretch>
            <a:fillRect/>
          </a:stretch>
        </p:blipFill>
        <p:spPr>
          <a:xfrm>
            <a:off x="11330390" y="49316"/>
            <a:ext cx="628093" cy="584776"/>
          </a:xfrm>
          <a:prstGeom prst="rect">
            <a:avLst/>
          </a:prstGeom>
        </p:spPr>
      </p:pic>
    </p:spTree>
    <p:extLst>
      <p:ext uri="{BB962C8B-B14F-4D97-AF65-F5344CB8AC3E}">
        <p14:creationId xmlns:p14="http://schemas.microsoft.com/office/powerpoint/2010/main" val="21434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5549148" cy="646331"/>
          </a:xfrm>
          <a:prstGeom prst="rect">
            <a:avLst/>
          </a:prstGeom>
          <a:noFill/>
        </p:spPr>
        <p:txBody>
          <a:bodyPr wrap="none" rtlCol="0">
            <a:spAutoFit/>
          </a:bodyPr>
          <a:lstStyle/>
          <a:p>
            <a:pPr defTabSz="914400"/>
            <a:r>
              <a:rPr lang="en-US" sz="3600" b="1" dirty="0">
                <a:solidFill>
                  <a:prstClr val="white"/>
                </a:solidFill>
                <a:latin typeface="+mj-lt"/>
                <a:cs typeface="Avenir Heavy"/>
              </a:rPr>
              <a:t>Energy systems are complex</a:t>
            </a:r>
          </a:p>
        </p:txBody>
      </p:sp>
      <p:sp>
        <p:nvSpPr>
          <p:cNvPr id="2" name="TextBox 1"/>
          <p:cNvSpPr txBox="1"/>
          <p:nvPr/>
        </p:nvSpPr>
        <p:spPr>
          <a:xfrm>
            <a:off x="283885" y="718340"/>
            <a:ext cx="11636854" cy="830997"/>
          </a:xfrm>
          <a:prstGeom prst="rect">
            <a:avLst/>
          </a:prstGeom>
          <a:noFill/>
        </p:spPr>
        <p:txBody>
          <a:bodyPr wrap="square" rtlCol="0">
            <a:spAutoFit/>
          </a:bodyPr>
          <a:lstStyle/>
          <a:p>
            <a:r>
              <a:rPr lang="en-US" sz="2400" b="1" dirty="0">
                <a:cs typeface="Avenir Medium"/>
              </a:rPr>
              <a:t>Energy systems: </a:t>
            </a:r>
            <a:r>
              <a:rPr lang="en-US" sz="2400" i="1" dirty="0">
                <a:cs typeface="Avenir Medium"/>
              </a:rPr>
              <a:t>connect the energy resources that nature provides to the energy services people want. </a:t>
            </a:r>
          </a:p>
        </p:txBody>
      </p:sp>
      <p:sp>
        <p:nvSpPr>
          <p:cNvPr id="3" name="TextBox 2"/>
          <p:cNvSpPr txBox="1"/>
          <p:nvPr/>
        </p:nvSpPr>
        <p:spPr>
          <a:xfrm>
            <a:off x="77270" y="6317537"/>
            <a:ext cx="8196218" cy="523220"/>
          </a:xfrm>
          <a:prstGeom prst="rect">
            <a:avLst/>
          </a:prstGeom>
          <a:noFill/>
        </p:spPr>
        <p:txBody>
          <a:bodyPr wrap="none" rtlCol="0">
            <a:spAutoFit/>
          </a:bodyPr>
          <a:lstStyle/>
          <a:p>
            <a:r>
              <a:rPr lang="en-US" sz="1400" dirty="0">
                <a:latin typeface="Avenir Medium"/>
                <a:cs typeface="Avenir Medium"/>
              </a:rPr>
              <a:t>Sanborn </a:t>
            </a:r>
            <a:r>
              <a:rPr lang="en-US" sz="1400" dirty="0" err="1">
                <a:latin typeface="Avenir Medium"/>
                <a:cs typeface="Avenir Medium"/>
              </a:rPr>
              <a:t>etal</a:t>
            </a:r>
            <a:r>
              <a:rPr lang="en-US" sz="1400" dirty="0">
                <a:latin typeface="Avenir Medium"/>
                <a:cs typeface="Avenir Medium"/>
              </a:rPr>
              <a:t>. (2008) The hydrogen defense against climate catastrophe.</a:t>
            </a:r>
          </a:p>
          <a:p>
            <a:r>
              <a:rPr lang="en-US" sz="1400" dirty="0">
                <a:latin typeface="Avenir Medium"/>
                <a:cs typeface="Avenir Medium"/>
              </a:rPr>
              <a:t>Canadian Energy Systems Analysis Research, https://</a:t>
            </a:r>
            <a:r>
              <a:rPr lang="en-US" sz="1400" dirty="0" err="1">
                <a:latin typeface="Avenir Medium"/>
                <a:cs typeface="Avenir Medium"/>
              </a:rPr>
              <a:t>www.cesarnet.ca</a:t>
            </a:r>
            <a:r>
              <a:rPr lang="en-US" sz="1400" dirty="0">
                <a:latin typeface="Avenir Medium"/>
                <a:cs typeface="Avenir Medium"/>
              </a:rPr>
              <a:t>/background-energy-systems</a:t>
            </a:r>
          </a:p>
        </p:txBody>
      </p:sp>
      <p:pic>
        <p:nvPicPr>
          <p:cNvPr id="10" name="Picture 9">
            <a:extLst>
              <a:ext uri="{FF2B5EF4-FFF2-40B4-BE49-F238E27FC236}">
                <a16:creationId xmlns:a16="http://schemas.microsoft.com/office/drawing/2014/main" id="{4170DCEF-EBDA-8D4A-B66B-43ED5F6DCCB0}"/>
              </a:ext>
            </a:extLst>
          </p:cNvPr>
          <p:cNvPicPr>
            <a:picLocks noChangeAspect="1"/>
          </p:cNvPicPr>
          <p:nvPr/>
        </p:nvPicPr>
        <p:blipFill>
          <a:blip r:embed="rId2"/>
          <a:stretch>
            <a:fillRect/>
          </a:stretch>
        </p:blipFill>
        <p:spPr>
          <a:xfrm>
            <a:off x="2271252" y="1176701"/>
            <a:ext cx="9693731" cy="5155583"/>
          </a:xfrm>
          <a:prstGeom prst="rect">
            <a:avLst/>
          </a:prstGeom>
        </p:spPr>
      </p:pic>
      <p:pic>
        <p:nvPicPr>
          <p:cNvPr id="12" name="Picture 11">
            <a:extLst>
              <a:ext uri="{FF2B5EF4-FFF2-40B4-BE49-F238E27FC236}">
                <a16:creationId xmlns:a16="http://schemas.microsoft.com/office/drawing/2014/main" id="{D2AFC936-F682-6B4E-81AB-860DE2E02011}"/>
              </a:ext>
            </a:extLst>
          </p:cNvPr>
          <p:cNvPicPr>
            <a:picLocks noChangeAspect="1"/>
          </p:cNvPicPr>
          <p:nvPr/>
        </p:nvPicPr>
        <p:blipFill>
          <a:blip r:embed="rId3">
            <a:duotone>
              <a:prstClr val="black"/>
              <a:schemeClr val="accent1">
                <a:tint val="45000"/>
                <a:satMod val="400000"/>
              </a:schemeClr>
            </a:duotone>
          </a:blip>
          <a:stretch>
            <a:fillRect/>
          </a:stretch>
        </p:blipFill>
        <p:spPr>
          <a:xfrm>
            <a:off x="11335307" y="49317"/>
            <a:ext cx="628093" cy="584776"/>
          </a:xfrm>
          <a:prstGeom prst="rect">
            <a:avLst/>
          </a:prstGeom>
        </p:spPr>
      </p:pic>
    </p:spTree>
    <p:extLst>
      <p:ext uri="{BB962C8B-B14F-4D97-AF65-F5344CB8AC3E}">
        <p14:creationId xmlns:p14="http://schemas.microsoft.com/office/powerpoint/2010/main" val="42054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6611297" cy="646331"/>
          </a:xfrm>
          <a:prstGeom prst="rect">
            <a:avLst/>
          </a:prstGeom>
          <a:noFill/>
        </p:spPr>
        <p:txBody>
          <a:bodyPr wrap="none" rtlCol="0">
            <a:spAutoFit/>
          </a:bodyPr>
          <a:lstStyle/>
          <a:p>
            <a:pPr defTabSz="914400"/>
            <a:r>
              <a:rPr lang="en-US" sz="3600" b="1" dirty="0">
                <a:solidFill>
                  <a:prstClr val="white"/>
                </a:solidFill>
                <a:latin typeface="+mj-lt"/>
                <a:cs typeface="Avenir Heavy"/>
              </a:rPr>
              <a:t>Analysis of system flows is critical</a:t>
            </a:r>
          </a:p>
        </p:txBody>
      </p:sp>
      <p:sp>
        <p:nvSpPr>
          <p:cNvPr id="2" name="TextBox 1"/>
          <p:cNvSpPr txBox="1"/>
          <p:nvPr/>
        </p:nvSpPr>
        <p:spPr>
          <a:xfrm>
            <a:off x="283885" y="2956292"/>
            <a:ext cx="1648154" cy="1938992"/>
          </a:xfrm>
          <a:prstGeom prst="rect">
            <a:avLst/>
          </a:prstGeom>
          <a:noFill/>
        </p:spPr>
        <p:txBody>
          <a:bodyPr wrap="square" rtlCol="0">
            <a:spAutoFit/>
          </a:bodyPr>
          <a:lstStyle/>
          <a:p>
            <a:r>
              <a:rPr lang="en-US" sz="2400" dirty="0">
                <a:latin typeface="+mj-lt"/>
                <a:cs typeface="Avenir Medium"/>
              </a:rPr>
              <a:t>This Sankey diagram focuses on stocks and </a:t>
            </a:r>
            <a:r>
              <a:rPr lang="en-US" sz="2400" b="1" dirty="0">
                <a:latin typeface="+mj-lt"/>
                <a:cs typeface="Avenir Medium"/>
              </a:rPr>
              <a:t>flows.</a:t>
            </a:r>
            <a:endParaRPr lang="en-US" sz="2400" i="1" dirty="0">
              <a:latin typeface="+mj-lt"/>
              <a:cs typeface="Avenir Medium"/>
            </a:endParaRPr>
          </a:p>
        </p:txBody>
      </p:sp>
      <p:pic>
        <p:nvPicPr>
          <p:cNvPr id="7" name="Picture 6">
            <a:extLst>
              <a:ext uri="{FF2B5EF4-FFF2-40B4-BE49-F238E27FC236}">
                <a16:creationId xmlns:a16="http://schemas.microsoft.com/office/drawing/2014/main" id="{FF0D7061-B462-B840-969B-6B71F5F5139A}"/>
              </a:ext>
            </a:extLst>
          </p:cNvPr>
          <p:cNvPicPr>
            <a:picLocks noChangeAspect="1"/>
          </p:cNvPicPr>
          <p:nvPr/>
        </p:nvPicPr>
        <p:blipFill>
          <a:blip r:embed="rId2"/>
          <a:stretch>
            <a:fillRect/>
          </a:stretch>
        </p:blipFill>
        <p:spPr>
          <a:xfrm>
            <a:off x="2130238" y="735117"/>
            <a:ext cx="9777877" cy="6073566"/>
          </a:xfrm>
          <a:prstGeom prst="rect">
            <a:avLst/>
          </a:prstGeom>
        </p:spPr>
      </p:pic>
      <p:pic>
        <p:nvPicPr>
          <p:cNvPr id="8" name="Picture 7">
            <a:extLst>
              <a:ext uri="{FF2B5EF4-FFF2-40B4-BE49-F238E27FC236}">
                <a16:creationId xmlns:a16="http://schemas.microsoft.com/office/drawing/2014/main" id="{6BE8E2F0-95C7-F645-B092-78FB8F6E4418}"/>
              </a:ext>
            </a:extLst>
          </p:cNvPr>
          <p:cNvPicPr>
            <a:picLocks noChangeAspect="1"/>
          </p:cNvPicPr>
          <p:nvPr/>
        </p:nvPicPr>
        <p:blipFill>
          <a:blip r:embed="rId3">
            <a:duotone>
              <a:prstClr val="black"/>
              <a:schemeClr val="accent1">
                <a:tint val="45000"/>
                <a:satMod val="400000"/>
              </a:schemeClr>
            </a:duotone>
          </a:blip>
          <a:stretch>
            <a:fillRect/>
          </a:stretch>
        </p:blipFill>
        <p:spPr>
          <a:xfrm>
            <a:off x="11335307" y="49317"/>
            <a:ext cx="628093" cy="584776"/>
          </a:xfrm>
          <a:prstGeom prst="rect">
            <a:avLst/>
          </a:prstGeom>
        </p:spPr>
      </p:pic>
      <p:sp>
        <p:nvSpPr>
          <p:cNvPr id="3" name="TextBox 2"/>
          <p:cNvSpPr txBox="1"/>
          <p:nvPr/>
        </p:nvSpPr>
        <p:spPr>
          <a:xfrm>
            <a:off x="7708015" y="6550224"/>
            <a:ext cx="1358064" cy="307777"/>
          </a:xfrm>
          <a:prstGeom prst="rect">
            <a:avLst/>
          </a:prstGeom>
          <a:noFill/>
        </p:spPr>
        <p:txBody>
          <a:bodyPr wrap="none" rtlCol="0">
            <a:spAutoFit/>
          </a:bodyPr>
          <a:lstStyle/>
          <a:p>
            <a:r>
              <a:rPr lang="en-US" sz="1400" dirty="0">
                <a:latin typeface="Avenir Medium"/>
                <a:cs typeface="Avenir Medium"/>
              </a:rPr>
              <a:t>ISEEE/</a:t>
            </a:r>
            <a:r>
              <a:rPr lang="en-US" sz="1400" dirty="0" err="1">
                <a:latin typeface="Avenir Medium"/>
                <a:cs typeface="Avenir Medium"/>
              </a:rPr>
              <a:t>CanESS</a:t>
            </a:r>
            <a:endParaRPr lang="en-US" sz="1400" dirty="0">
              <a:latin typeface="Avenir Medium"/>
              <a:cs typeface="Avenir Medium"/>
            </a:endParaRPr>
          </a:p>
        </p:txBody>
      </p:sp>
    </p:spTree>
    <p:extLst>
      <p:ext uri="{BB962C8B-B14F-4D97-AF65-F5344CB8AC3E}">
        <p14:creationId xmlns:p14="http://schemas.microsoft.com/office/powerpoint/2010/main" val="330484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1593"/>
            <a:ext cx="5867400" cy="584775"/>
          </a:xfrm>
          <a:prstGeom prst="rect">
            <a:avLst/>
          </a:prstGeom>
          <a:noFill/>
        </p:spPr>
        <p:txBody>
          <a:bodyPr wrap="square" rtlCol="0">
            <a:spAutoFit/>
          </a:bodyPr>
          <a:lstStyle/>
          <a:p>
            <a:pPr defTabSz="914400"/>
            <a:r>
              <a:rPr lang="en-US" sz="3200" b="1" dirty="0">
                <a:solidFill>
                  <a:prstClr val="white"/>
                </a:solidFill>
                <a:latin typeface="Verdana" panose="020B0604030504040204" pitchFamily="34" charset="0"/>
                <a:ea typeface="Verdana" panose="020B0604030504040204" pitchFamily="34" charset="0"/>
                <a:cs typeface="Verdana" panose="020B0604030504040204" pitchFamily="34" charset="0"/>
              </a:rPr>
              <a:t>What is energy?</a:t>
            </a:r>
          </a:p>
        </p:txBody>
      </p:sp>
      <p:sp>
        <p:nvSpPr>
          <p:cNvPr id="2" name="TextBox 1"/>
          <p:cNvSpPr txBox="1"/>
          <p:nvPr/>
        </p:nvSpPr>
        <p:spPr>
          <a:xfrm>
            <a:off x="271186" y="806829"/>
            <a:ext cx="7973162" cy="1015663"/>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Energy: </a:t>
            </a:r>
            <a:r>
              <a:rPr lang="en-US" sz="2000" i="1" dirty="0">
                <a:latin typeface="Verdana" panose="020B0604030504040204" pitchFamily="34" charset="0"/>
                <a:ea typeface="Verdana" panose="020B0604030504040204" pitchFamily="34" charset="0"/>
                <a:cs typeface="Verdana" panose="020B0604030504040204" pitchFamily="34" charset="0"/>
              </a:rPr>
              <a:t>the capacity to do work</a:t>
            </a:r>
          </a:p>
          <a:p>
            <a:pPr marL="1257300" lvl="2" indent="-342900">
              <a:buFont typeface="Arial"/>
              <a:buChar char="•"/>
            </a:pPr>
            <a:r>
              <a:rPr lang="en-US" sz="2000" i="1" dirty="0">
                <a:latin typeface="Verdana" panose="020B0604030504040204" pitchFamily="34" charset="0"/>
                <a:ea typeface="Verdana" panose="020B0604030504040204" pitchFamily="34" charset="0"/>
                <a:cs typeface="Verdana" panose="020B0604030504040204" pitchFamily="34" charset="0"/>
              </a:rPr>
              <a:t>To move an object against a resisting force</a:t>
            </a:r>
          </a:p>
          <a:p>
            <a:pPr marL="1257300" lvl="2" indent="-342900">
              <a:buFont typeface="Arial"/>
              <a:buChar char="•"/>
            </a:pPr>
            <a:r>
              <a:rPr lang="en-US" sz="2000" i="1" dirty="0">
                <a:latin typeface="Verdana" panose="020B0604030504040204" pitchFamily="34" charset="0"/>
                <a:ea typeface="Verdana" panose="020B0604030504040204" pitchFamily="34" charset="0"/>
                <a:cs typeface="Verdana" panose="020B0604030504040204" pitchFamily="34" charset="0"/>
              </a:rPr>
              <a:t>Measured in joules (J)</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76202" y="6500906"/>
            <a:ext cx="4566022" cy="307777"/>
          </a:xfrm>
          <a:prstGeom prst="rect">
            <a:avLst/>
          </a:prstGeom>
          <a:noFill/>
        </p:spPr>
        <p:txBody>
          <a:bodyPr wrap="square" rtlCol="0">
            <a:spAutoFit/>
          </a:bodyPr>
          <a:lstStyle/>
          <a:p>
            <a:r>
              <a:rPr lang="en-US" sz="1400" dirty="0">
                <a:latin typeface="Avenir Medium"/>
                <a:cs typeface="Avenir Medium"/>
              </a:rPr>
              <a:t>Energy Systems and Sustainability, 2/e, Chapter 1</a:t>
            </a:r>
          </a:p>
        </p:txBody>
      </p:sp>
      <p:sp>
        <p:nvSpPr>
          <p:cNvPr id="9" name="TextBox 8"/>
          <p:cNvSpPr txBox="1"/>
          <p:nvPr/>
        </p:nvSpPr>
        <p:spPr>
          <a:xfrm>
            <a:off x="271184" y="3221944"/>
            <a:ext cx="11380041" cy="707886"/>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Energy is conserved: </a:t>
            </a:r>
            <a:r>
              <a:rPr lang="en-US" sz="2000" i="1" dirty="0">
                <a:latin typeface="Verdana" panose="020B0604030504040204" pitchFamily="34" charset="0"/>
                <a:ea typeface="Verdana" panose="020B0604030504040204" pitchFamily="34" charset="0"/>
                <a:cs typeface="Verdana" panose="020B0604030504040204" pitchFamily="34" charset="0"/>
              </a:rPr>
              <a:t>energy can be neither created nor destroyed.</a:t>
            </a:r>
          </a:p>
          <a:p>
            <a:r>
              <a:rPr lang="en-US" sz="2000" i="1" dirty="0">
                <a:latin typeface="Verdana" panose="020B0604030504040204" pitchFamily="34" charset="0"/>
                <a:ea typeface="Verdana" panose="020B0604030504040204" pitchFamily="34" charset="0"/>
                <a:cs typeface="Verdana" panose="020B0604030504040204" pitchFamily="34" charset="0"/>
              </a:rPr>
              <a:t>Instead it is transferred (moved) or transformed (from one form to another.)</a:t>
            </a:r>
          </a:p>
        </p:txBody>
      </p:sp>
      <p:sp>
        <p:nvSpPr>
          <p:cNvPr id="10" name="TextBox 9"/>
          <p:cNvSpPr txBox="1"/>
          <p:nvPr/>
        </p:nvSpPr>
        <p:spPr>
          <a:xfrm>
            <a:off x="271185" y="2099357"/>
            <a:ext cx="11659558" cy="707886"/>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word </a:t>
            </a:r>
            <a:r>
              <a:rPr lang="en-US" sz="2000" b="1" i="1" dirty="0">
                <a:latin typeface="Verdana" panose="020B0604030504040204" pitchFamily="34" charset="0"/>
                <a:ea typeface="Verdana" panose="020B0604030504040204" pitchFamily="34" charset="0"/>
                <a:cs typeface="Verdana" panose="020B0604030504040204" pitchFamily="34" charset="0"/>
              </a:rPr>
              <a:t>energy</a:t>
            </a:r>
            <a:r>
              <a:rPr lang="en-US" sz="2000" dirty="0">
                <a:latin typeface="Verdana" panose="020B0604030504040204" pitchFamily="34" charset="0"/>
                <a:ea typeface="Verdana" panose="020B0604030504040204" pitchFamily="34" charset="0"/>
                <a:cs typeface="Verdana" panose="020B0604030504040204" pitchFamily="34" charset="0"/>
              </a:rPr>
              <a:t> was first used in this modern context by Thomas Young, celebrated British physicist in 1807.</a:t>
            </a:r>
          </a:p>
        </p:txBody>
      </p:sp>
      <p:sp>
        <p:nvSpPr>
          <p:cNvPr id="11" name="TextBox 10"/>
          <p:cNvSpPr txBox="1"/>
          <p:nvPr/>
        </p:nvSpPr>
        <p:spPr>
          <a:xfrm>
            <a:off x="271186" y="4393214"/>
            <a:ext cx="11485385" cy="1754326"/>
          </a:xfrm>
          <a:prstGeom prst="rect">
            <a:avLst/>
          </a:prstGeom>
          <a:noFill/>
        </p:spPr>
        <p:txBody>
          <a:bodyPr wrap="square" rtlCol="0">
            <a:spAutoFit/>
          </a:bodyPr>
          <a:lstStyle/>
          <a:p>
            <a:r>
              <a:rPr lang="en-US" sz="2000" u="sng" dirty="0">
                <a:latin typeface="Verdana" panose="020B0604030504040204" pitchFamily="34" charset="0"/>
                <a:ea typeface="Verdana" panose="020B0604030504040204" pitchFamily="34" charset="0"/>
                <a:cs typeface="Verdana" panose="020B0604030504040204" pitchFamily="34" charset="0"/>
              </a:rPr>
              <a:t>This course </a:t>
            </a:r>
            <a:r>
              <a:rPr lang="en-US" sz="2000" dirty="0">
                <a:latin typeface="Verdana" panose="020B0604030504040204" pitchFamily="34" charset="0"/>
                <a:ea typeface="Verdana" panose="020B0604030504040204" pitchFamily="34" charset="0"/>
                <a:cs typeface="Verdana" panose="020B0604030504040204" pitchFamily="34" charset="0"/>
              </a:rPr>
              <a:t>is concerned with the study of how humans transform energy from energy resources to </a:t>
            </a:r>
            <a:r>
              <a:rPr lang="en-US" sz="2000" u="sng" dirty="0">
                <a:latin typeface="Verdana" panose="020B0604030504040204" pitchFamily="34" charset="0"/>
                <a:ea typeface="Verdana" panose="020B0604030504040204" pitchFamily="34" charset="0"/>
                <a:cs typeface="Verdana" panose="020B0604030504040204" pitchFamily="34" charset="0"/>
              </a:rPr>
              <a:t>useful</a:t>
            </a:r>
            <a:r>
              <a:rPr lang="en-US" sz="2000" dirty="0">
                <a:latin typeface="Verdana" panose="020B0604030504040204" pitchFamily="34" charset="0"/>
                <a:ea typeface="Verdana" panose="020B0604030504040204" pitchFamily="34" charset="0"/>
                <a:cs typeface="Verdana" panose="020B0604030504040204" pitchFamily="34" charset="0"/>
              </a:rPr>
              <a:t> energy, and how we transfer it from one entity or location to another until that energy reaches the consumer or end user.</a:t>
            </a:r>
          </a:p>
          <a:p>
            <a:endParaRPr lang="en-US" sz="8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Char char="•"/>
            </a:pPr>
            <a:r>
              <a:rPr lang="en-US" sz="2000" i="1" dirty="0">
                <a:latin typeface="Verdana" panose="020B0604030504040204" pitchFamily="34" charset="0"/>
                <a:ea typeface="Verdana" panose="020B0604030504040204" pitchFamily="34" charset="0"/>
                <a:cs typeface="Verdana" panose="020B0604030504040204" pitchFamily="34" charset="0"/>
              </a:rPr>
              <a:t>And that’s not the end. Once ‘used’ most energy is transformed into low density, low temperature </a:t>
            </a:r>
            <a:r>
              <a:rPr lang="en-US" sz="2000" i="1" u="sng" dirty="0">
                <a:latin typeface="Verdana" panose="020B0604030504040204" pitchFamily="34" charset="0"/>
                <a:ea typeface="Verdana" panose="020B0604030504040204" pitchFamily="34" charset="0"/>
                <a:cs typeface="Verdana" panose="020B0604030504040204" pitchFamily="34" charset="0"/>
              </a:rPr>
              <a:t>heat</a:t>
            </a:r>
            <a:r>
              <a:rPr lang="en-US" sz="2000" i="1" dirty="0">
                <a:latin typeface="Verdana" panose="020B0604030504040204" pitchFamily="34" charset="0"/>
                <a:ea typeface="Verdana" panose="020B0604030504040204" pitchFamily="34" charset="0"/>
                <a:cs typeface="Verdana" panose="020B0604030504040204" pitchFamily="34" charset="0"/>
              </a:rPr>
              <a:t> and dissipated or wasted.</a:t>
            </a:r>
          </a:p>
        </p:txBody>
      </p:sp>
      <p:pic>
        <p:nvPicPr>
          <p:cNvPr id="12" name="Picture 11">
            <a:extLst>
              <a:ext uri="{FF2B5EF4-FFF2-40B4-BE49-F238E27FC236}">
                <a16:creationId xmlns:a16="http://schemas.microsoft.com/office/drawing/2014/main" id="{4A38CFF3-43C0-A142-A48D-51838925B039}"/>
              </a:ext>
            </a:extLst>
          </p:cNvPr>
          <p:cNvPicPr>
            <a:picLocks noChangeAspect="1"/>
          </p:cNvPicPr>
          <p:nvPr/>
        </p:nvPicPr>
        <p:blipFill>
          <a:blip r:embed="rId2">
            <a:duotone>
              <a:prstClr val="black"/>
              <a:schemeClr val="accent1">
                <a:tint val="45000"/>
                <a:satMod val="400000"/>
              </a:schemeClr>
            </a:duotone>
          </a:blip>
          <a:stretch>
            <a:fillRect/>
          </a:stretch>
        </p:blipFill>
        <p:spPr>
          <a:xfrm>
            <a:off x="11484078" y="49316"/>
            <a:ext cx="628093" cy="584776"/>
          </a:xfrm>
          <a:prstGeom prst="rect">
            <a:avLst/>
          </a:prstGeom>
        </p:spPr>
      </p:pic>
    </p:spTree>
    <p:extLst>
      <p:ext uri="{BB962C8B-B14F-4D97-AF65-F5344CB8AC3E}">
        <p14:creationId xmlns:p14="http://schemas.microsoft.com/office/powerpoint/2010/main" val="7800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6266074" cy="646331"/>
          </a:xfrm>
          <a:prstGeom prst="rect">
            <a:avLst/>
          </a:prstGeom>
          <a:noFill/>
        </p:spPr>
        <p:txBody>
          <a:bodyPr wrap="none" rtlCol="0">
            <a:spAutoFit/>
          </a:bodyPr>
          <a:lstStyle/>
          <a:p>
            <a:pPr defTabSz="914400"/>
            <a:r>
              <a:rPr lang="en-US" sz="3600" b="1" dirty="0">
                <a:solidFill>
                  <a:prstClr val="white"/>
                </a:solidFill>
                <a:cs typeface="Avenir Heavy"/>
              </a:rPr>
              <a:t>Broader view of energy systems</a:t>
            </a:r>
          </a:p>
        </p:txBody>
      </p:sp>
      <p:sp>
        <p:nvSpPr>
          <p:cNvPr id="3" name="TextBox 2"/>
          <p:cNvSpPr txBox="1"/>
          <p:nvPr/>
        </p:nvSpPr>
        <p:spPr>
          <a:xfrm>
            <a:off x="88488" y="6055271"/>
            <a:ext cx="2328158" cy="738664"/>
          </a:xfrm>
          <a:prstGeom prst="rect">
            <a:avLst/>
          </a:prstGeom>
          <a:noFill/>
        </p:spPr>
        <p:txBody>
          <a:bodyPr wrap="square" rtlCol="0">
            <a:spAutoFit/>
          </a:bodyPr>
          <a:lstStyle/>
          <a:p>
            <a:r>
              <a:rPr lang="en-US" sz="1400" dirty="0">
                <a:hlinkClick r:id="rId2"/>
              </a:rPr>
              <a:t>https://intelligence.weforum.org/topics/a1Gb00000038oN6EAI?tab=publications</a:t>
            </a:r>
            <a:endParaRPr lang="en-US" sz="1400" dirty="0">
              <a:latin typeface="Avenir Medium"/>
              <a:cs typeface="Avenir Medium"/>
            </a:endParaRPr>
          </a:p>
        </p:txBody>
      </p:sp>
      <p:pic>
        <p:nvPicPr>
          <p:cNvPr id="9" name="Picture 8">
            <a:extLst>
              <a:ext uri="{FF2B5EF4-FFF2-40B4-BE49-F238E27FC236}">
                <a16:creationId xmlns:a16="http://schemas.microsoft.com/office/drawing/2014/main" id="{E3DD3B11-609D-DF45-AA15-748117C9FF15}"/>
              </a:ext>
            </a:extLst>
          </p:cNvPr>
          <p:cNvPicPr/>
          <p:nvPr/>
        </p:nvPicPr>
        <p:blipFill rotWithShape="1">
          <a:blip r:embed="rId3">
            <a:extLst>
              <a:ext uri="{28A0092B-C50C-407E-A947-70E740481C1C}">
                <a14:useLocalDpi xmlns:a14="http://schemas.microsoft.com/office/drawing/2010/main"/>
              </a:ext>
            </a:extLst>
          </a:blip>
          <a:srcRect/>
          <a:stretch/>
        </p:blipFill>
        <p:spPr>
          <a:xfrm>
            <a:off x="3105310" y="735116"/>
            <a:ext cx="6517759" cy="6122884"/>
          </a:xfrm>
          <a:prstGeom prst="rect">
            <a:avLst/>
          </a:prstGeom>
        </p:spPr>
      </p:pic>
      <p:pic>
        <p:nvPicPr>
          <p:cNvPr id="6" name="Picture 5">
            <a:extLst>
              <a:ext uri="{FF2B5EF4-FFF2-40B4-BE49-F238E27FC236}">
                <a16:creationId xmlns:a16="http://schemas.microsoft.com/office/drawing/2014/main" id="{6DEA12DD-DCD3-3841-B7CC-68D5E3D18D07}"/>
              </a:ext>
            </a:extLst>
          </p:cNvPr>
          <p:cNvPicPr>
            <a:picLocks noChangeAspect="1"/>
          </p:cNvPicPr>
          <p:nvPr/>
        </p:nvPicPr>
        <p:blipFill>
          <a:blip r:embed="rId4">
            <a:duotone>
              <a:prstClr val="black"/>
              <a:schemeClr val="accent1">
                <a:tint val="45000"/>
                <a:satMod val="400000"/>
              </a:schemeClr>
            </a:duotone>
          </a:blip>
          <a:stretch>
            <a:fillRect/>
          </a:stretch>
        </p:blipFill>
        <p:spPr>
          <a:xfrm>
            <a:off x="11335307" y="49317"/>
            <a:ext cx="628093" cy="584776"/>
          </a:xfrm>
          <a:prstGeom prst="rect">
            <a:avLst/>
          </a:prstGeom>
        </p:spPr>
      </p:pic>
    </p:spTree>
    <p:extLst>
      <p:ext uri="{BB962C8B-B14F-4D97-AF65-F5344CB8AC3E}">
        <p14:creationId xmlns:p14="http://schemas.microsoft.com/office/powerpoint/2010/main" val="54987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7999306" cy="646331"/>
          </a:xfrm>
          <a:prstGeom prst="rect">
            <a:avLst/>
          </a:prstGeom>
          <a:noFill/>
        </p:spPr>
        <p:txBody>
          <a:bodyPr wrap="none" rtlCol="0">
            <a:spAutoFit/>
          </a:bodyPr>
          <a:lstStyle/>
          <a:p>
            <a:pPr defTabSz="914400"/>
            <a:r>
              <a:rPr lang="en-US" sz="3600" b="1" dirty="0">
                <a:solidFill>
                  <a:prstClr val="white"/>
                </a:solidFill>
                <a:latin typeface="+mj-lt"/>
                <a:cs typeface="Avenir Heavy"/>
              </a:rPr>
              <a:t>Reinforcing systems diagram: technology</a:t>
            </a:r>
          </a:p>
        </p:txBody>
      </p:sp>
      <p:sp>
        <p:nvSpPr>
          <p:cNvPr id="8" name="TextBox 7">
            <a:extLst>
              <a:ext uri="{FF2B5EF4-FFF2-40B4-BE49-F238E27FC236}">
                <a16:creationId xmlns:a16="http://schemas.microsoft.com/office/drawing/2014/main" id="{98BEBBED-7DCF-3443-96B8-F49E89CB1C83}"/>
              </a:ext>
            </a:extLst>
          </p:cNvPr>
          <p:cNvSpPr txBox="1"/>
          <p:nvPr/>
        </p:nvSpPr>
        <p:spPr>
          <a:xfrm>
            <a:off x="103238" y="5589477"/>
            <a:ext cx="1740309" cy="1169551"/>
          </a:xfrm>
          <a:prstGeom prst="rect">
            <a:avLst/>
          </a:prstGeom>
          <a:noFill/>
        </p:spPr>
        <p:txBody>
          <a:bodyPr wrap="squar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sp>
        <p:nvSpPr>
          <p:cNvPr id="9" name="TextBox 8">
            <a:extLst>
              <a:ext uri="{FF2B5EF4-FFF2-40B4-BE49-F238E27FC236}">
                <a16:creationId xmlns:a16="http://schemas.microsoft.com/office/drawing/2014/main" id="{A51915C9-DE75-234E-8287-DAA1E5120A4A}"/>
              </a:ext>
            </a:extLst>
          </p:cNvPr>
          <p:cNvSpPr txBox="1"/>
          <p:nvPr/>
        </p:nvSpPr>
        <p:spPr>
          <a:xfrm>
            <a:off x="283886" y="719146"/>
            <a:ext cx="8872445" cy="461665"/>
          </a:xfrm>
          <a:prstGeom prst="rect">
            <a:avLst/>
          </a:prstGeom>
          <a:noFill/>
        </p:spPr>
        <p:txBody>
          <a:bodyPr wrap="square" rtlCol="0">
            <a:spAutoFit/>
          </a:bodyPr>
          <a:lstStyle/>
          <a:p>
            <a:r>
              <a:rPr lang="en-US" sz="2400" dirty="0">
                <a:cs typeface="Avenir Medium"/>
              </a:rPr>
              <a:t>Existing technologies are advantaged by their accelerating success.</a:t>
            </a:r>
            <a:endParaRPr lang="en-US" sz="2400" u="sng" dirty="0">
              <a:cs typeface="Avenir Medium"/>
            </a:endParaRP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11454933" y="49317"/>
            <a:ext cx="628093" cy="584776"/>
          </a:xfrm>
          <a:prstGeom prst="rect">
            <a:avLst/>
          </a:prstGeom>
        </p:spPr>
      </p:pic>
      <p:pic>
        <p:nvPicPr>
          <p:cNvPr id="6" name="Picture 5">
            <a:extLst>
              <a:ext uri="{FF2B5EF4-FFF2-40B4-BE49-F238E27FC236}">
                <a16:creationId xmlns:a16="http://schemas.microsoft.com/office/drawing/2014/main" id="{35AB69CA-3B3A-2C4B-B401-E413F7A0AC6D}"/>
              </a:ext>
            </a:extLst>
          </p:cNvPr>
          <p:cNvPicPr>
            <a:picLocks noChangeAspect="1"/>
          </p:cNvPicPr>
          <p:nvPr/>
        </p:nvPicPr>
        <p:blipFill>
          <a:blip r:embed="rId4"/>
          <a:stretch>
            <a:fillRect/>
          </a:stretch>
        </p:blipFill>
        <p:spPr>
          <a:xfrm>
            <a:off x="2749904" y="1191781"/>
            <a:ext cx="7220005" cy="5673965"/>
          </a:xfrm>
          <a:prstGeom prst="rect">
            <a:avLst/>
          </a:prstGeom>
        </p:spPr>
      </p:pic>
    </p:spTree>
    <p:extLst>
      <p:ext uri="{BB962C8B-B14F-4D97-AF65-F5344CB8AC3E}">
        <p14:creationId xmlns:p14="http://schemas.microsoft.com/office/powerpoint/2010/main" val="1822448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593E4-9198-7645-BECB-4C44D6818EE4}"/>
              </a:ext>
            </a:extLst>
          </p:cNvPr>
          <p:cNvPicPr>
            <a:picLocks noChangeAspect="1"/>
          </p:cNvPicPr>
          <p:nvPr/>
        </p:nvPicPr>
        <p:blipFill>
          <a:blip r:embed="rId3"/>
          <a:stretch>
            <a:fillRect/>
          </a:stretch>
        </p:blipFill>
        <p:spPr>
          <a:xfrm>
            <a:off x="5290599" y="2816942"/>
            <a:ext cx="6672801" cy="4070554"/>
          </a:xfrm>
          <a:prstGeom prst="rect">
            <a:avLst/>
          </a:prstGeom>
        </p:spPr>
      </p:pic>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10576998" cy="646331"/>
          </a:xfrm>
          <a:prstGeom prst="rect">
            <a:avLst/>
          </a:prstGeom>
          <a:noFill/>
        </p:spPr>
        <p:txBody>
          <a:bodyPr wrap="none" rtlCol="0">
            <a:spAutoFit/>
          </a:bodyPr>
          <a:lstStyle/>
          <a:p>
            <a:r>
              <a:rPr lang="en-US" sz="3600" b="1" dirty="0">
                <a:solidFill>
                  <a:schemeClr val="bg1"/>
                </a:solidFill>
                <a:cs typeface="Avenir Medium"/>
              </a:rPr>
              <a:t>Marketplace success gives ‘incumbents’ an advantage</a:t>
            </a:r>
          </a:p>
        </p:txBody>
      </p:sp>
      <p:sp>
        <p:nvSpPr>
          <p:cNvPr id="8" name="TextBox 7">
            <a:extLst>
              <a:ext uri="{FF2B5EF4-FFF2-40B4-BE49-F238E27FC236}">
                <a16:creationId xmlns:a16="http://schemas.microsoft.com/office/drawing/2014/main" id="{98BEBBED-7DCF-3443-96B8-F49E89CB1C83}"/>
              </a:ext>
            </a:extLst>
          </p:cNvPr>
          <p:cNvSpPr txBox="1"/>
          <p:nvPr/>
        </p:nvSpPr>
        <p:spPr>
          <a:xfrm>
            <a:off x="228600" y="5557499"/>
            <a:ext cx="1806677" cy="1169551"/>
          </a:xfrm>
          <a:prstGeom prst="rect">
            <a:avLst/>
          </a:prstGeom>
          <a:noFill/>
        </p:spPr>
        <p:txBody>
          <a:bodyPr wrap="squar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4">
            <a:duotone>
              <a:prstClr val="black"/>
              <a:schemeClr val="accent1">
                <a:tint val="45000"/>
                <a:satMod val="400000"/>
              </a:schemeClr>
            </a:duotone>
          </a:blip>
          <a:stretch>
            <a:fillRect/>
          </a:stretch>
        </p:blipFill>
        <p:spPr>
          <a:xfrm>
            <a:off x="11335306" y="49317"/>
            <a:ext cx="628093" cy="584776"/>
          </a:xfrm>
          <a:prstGeom prst="rect">
            <a:avLst/>
          </a:prstGeom>
        </p:spPr>
      </p:pic>
      <p:sp>
        <p:nvSpPr>
          <p:cNvPr id="9" name="TextBox 8">
            <a:extLst>
              <a:ext uri="{FF2B5EF4-FFF2-40B4-BE49-F238E27FC236}">
                <a16:creationId xmlns:a16="http://schemas.microsoft.com/office/drawing/2014/main" id="{A51915C9-DE75-234E-8287-DAA1E5120A4A}"/>
              </a:ext>
            </a:extLst>
          </p:cNvPr>
          <p:cNvSpPr txBox="1"/>
          <p:nvPr/>
        </p:nvSpPr>
        <p:spPr>
          <a:xfrm>
            <a:off x="283886" y="715725"/>
            <a:ext cx="11679513" cy="2308324"/>
          </a:xfrm>
          <a:prstGeom prst="rect">
            <a:avLst/>
          </a:prstGeom>
          <a:noFill/>
        </p:spPr>
        <p:txBody>
          <a:bodyPr wrap="square" rtlCol="0">
            <a:spAutoFit/>
          </a:bodyPr>
          <a:lstStyle/>
          <a:p>
            <a:r>
              <a:rPr lang="en-US" sz="2400" dirty="0">
                <a:latin typeface="+mj-lt"/>
                <a:cs typeface="Avenir Medium"/>
              </a:rPr>
              <a:t>“…the conventional system has been in place successfully for a longer period of time, and during that period competition for the adoption of technologies by consumers has occurred, for example, among the steam engine, the (electric car) battery, and the combustion engine. Thus, the technology and products of the conventional energy system obviously have built up hardware infrastructures, know-how, and goodwill. </a:t>
            </a:r>
            <a:br>
              <a:rPr lang="en-US" sz="2400" dirty="0">
                <a:latin typeface="+mj-lt"/>
                <a:cs typeface="Avenir Medium"/>
              </a:rPr>
            </a:br>
            <a:r>
              <a:rPr lang="en-US" sz="2400" b="1" dirty="0">
                <a:latin typeface="+mj-lt"/>
                <a:cs typeface="Avenir Medium"/>
              </a:rPr>
              <a:t>The alternative energy system lacks this historically accumulated position.”</a:t>
            </a:r>
            <a:endParaRPr lang="en-US" sz="2400" b="1" u="sng" dirty="0">
              <a:latin typeface="+mj-lt"/>
              <a:cs typeface="Avenir Medium"/>
            </a:endParaRPr>
          </a:p>
        </p:txBody>
      </p:sp>
    </p:spTree>
    <p:extLst>
      <p:ext uri="{BB962C8B-B14F-4D97-AF65-F5344CB8AC3E}">
        <p14:creationId xmlns:p14="http://schemas.microsoft.com/office/powerpoint/2010/main" val="11861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34569"/>
            <a:ext cx="6356933" cy="646331"/>
          </a:xfrm>
          <a:prstGeom prst="rect">
            <a:avLst/>
          </a:prstGeom>
          <a:noFill/>
        </p:spPr>
        <p:txBody>
          <a:bodyPr wrap="none" rtlCol="0">
            <a:spAutoFit/>
          </a:bodyPr>
          <a:lstStyle/>
          <a:p>
            <a:pPr defTabSz="914400"/>
            <a:r>
              <a:rPr lang="en-US" sz="3600" b="1" dirty="0">
                <a:solidFill>
                  <a:prstClr val="white"/>
                </a:solidFill>
                <a:cs typeface="Avenir Heavy"/>
              </a:rPr>
              <a:t>How do we shift the advantage?</a:t>
            </a:r>
          </a:p>
        </p:txBody>
      </p:sp>
      <p:sp>
        <p:nvSpPr>
          <p:cNvPr id="8" name="TextBox 7">
            <a:extLst>
              <a:ext uri="{FF2B5EF4-FFF2-40B4-BE49-F238E27FC236}">
                <a16:creationId xmlns:a16="http://schemas.microsoft.com/office/drawing/2014/main" id="{98BEBBED-7DCF-3443-96B8-F49E89CB1C83}"/>
              </a:ext>
            </a:extLst>
          </p:cNvPr>
          <p:cNvSpPr txBox="1"/>
          <p:nvPr/>
        </p:nvSpPr>
        <p:spPr>
          <a:xfrm>
            <a:off x="162557" y="5340978"/>
            <a:ext cx="1666244" cy="1384995"/>
          </a:xfrm>
          <a:prstGeom prst="rect">
            <a:avLst/>
          </a:prstGeom>
          <a:noFill/>
        </p:spPr>
        <p:txBody>
          <a:bodyPr wrap="squar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11440185" y="49317"/>
            <a:ext cx="628093" cy="584776"/>
          </a:xfrm>
          <a:prstGeom prst="rect">
            <a:avLst/>
          </a:prstGeom>
        </p:spPr>
      </p:pic>
      <p:sp>
        <p:nvSpPr>
          <p:cNvPr id="10" name="TextBox 9">
            <a:extLst>
              <a:ext uri="{FF2B5EF4-FFF2-40B4-BE49-F238E27FC236}">
                <a16:creationId xmlns:a16="http://schemas.microsoft.com/office/drawing/2014/main" id="{6C3DD488-1A2B-7640-9632-293FC84E456C}"/>
              </a:ext>
            </a:extLst>
          </p:cNvPr>
          <p:cNvSpPr txBox="1"/>
          <p:nvPr/>
        </p:nvSpPr>
        <p:spPr>
          <a:xfrm>
            <a:off x="271556" y="710165"/>
            <a:ext cx="11615644" cy="1569660"/>
          </a:xfrm>
          <a:prstGeom prst="rect">
            <a:avLst/>
          </a:prstGeom>
          <a:noFill/>
        </p:spPr>
        <p:txBody>
          <a:bodyPr wrap="square" rtlCol="0">
            <a:spAutoFit/>
          </a:bodyPr>
          <a:lstStyle/>
          <a:p>
            <a:r>
              <a:rPr lang="en-US" sz="2400" dirty="0">
                <a:latin typeface="+mj-lt"/>
                <a:cs typeface="Avenir Medium"/>
              </a:rPr>
              <a:t>“Policymakers aiming to change the status quo of the energy system therefore are faced with taking rather draconian measures, namely, not spreading their subsidies and loans over the different energy technologies— because doing so only reinforces the existing and dominating positive feedback loops—but focusing on those that solve the problems.”</a:t>
            </a:r>
          </a:p>
        </p:txBody>
      </p:sp>
      <p:pic>
        <p:nvPicPr>
          <p:cNvPr id="6" name="Picture 5">
            <a:extLst>
              <a:ext uri="{FF2B5EF4-FFF2-40B4-BE49-F238E27FC236}">
                <a16:creationId xmlns:a16="http://schemas.microsoft.com/office/drawing/2014/main" id="{01258A81-9734-FA4C-AB63-B8C5027A0544}"/>
              </a:ext>
            </a:extLst>
          </p:cNvPr>
          <p:cNvPicPr>
            <a:picLocks noChangeAspect="1"/>
          </p:cNvPicPr>
          <p:nvPr/>
        </p:nvPicPr>
        <p:blipFill>
          <a:blip r:embed="rId4"/>
          <a:stretch>
            <a:fillRect/>
          </a:stretch>
        </p:blipFill>
        <p:spPr>
          <a:xfrm>
            <a:off x="2710913" y="2875374"/>
            <a:ext cx="9109920" cy="3948057"/>
          </a:xfrm>
          <a:prstGeom prst="rect">
            <a:avLst/>
          </a:prstGeom>
        </p:spPr>
      </p:pic>
      <p:sp>
        <p:nvSpPr>
          <p:cNvPr id="11" name="TextBox 10">
            <a:extLst>
              <a:ext uri="{FF2B5EF4-FFF2-40B4-BE49-F238E27FC236}">
                <a16:creationId xmlns:a16="http://schemas.microsoft.com/office/drawing/2014/main" id="{98FB891A-47BA-7446-AB47-3EBE9D5149EA}"/>
              </a:ext>
            </a:extLst>
          </p:cNvPr>
          <p:cNvSpPr txBox="1"/>
          <p:nvPr/>
        </p:nvSpPr>
        <p:spPr>
          <a:xfrm>
            <a:off x="271556" y="2167250"/>
            <a:ext cx="11482909" cy="830997"/>
          </a:xfrm>
          <a:prstGeom prst="rect">
            <a:avLst/>
          </a:prstGeom>
          <a:noFill/>
        </p:spPr>
        <p:txBody>
          <a:bodyPr wrap="square" rtlCol="0">
            <a:spAutoFit/>
          </a:bodyPr>
          <a:lstStyle/>
          <a:p>
            <a:r>
              <a:rPr lang="en-US" sz="2400" b="1" dirty="0">
                <a:latin typeface="+mj-lt"/>
                <a:cs typeface="Avenir Medium"/>
              </a:rPr>
              <a:t>“Problem-causing technologies should be addressed only by prohibitive laws, and problem-relieving technologies should be facilitated by stimulus laws..”</a:t>
            </a:r>
          </a:p>
        </p:txBody>
      </p:sp>
    </p:spTree>
    <p:extLst>
      <p:ext uri="{BB962C8B-B14F-4D97-AF65-F5344CB8AC3E}">
        <p14:creationId xmlns:p14="http://schemas.microsoft.com/office/powerpoint/2010/main" val="41691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9820"/>
            <a:ext cx="6426952" cy="646331"/>
          </a:xfrm>
          <a:prstGeom prst="rect">
            <a:avLst/>
          </a:prstGeom>
          <a:noFill/>
        </p:spPr>
        <p:txBody>
          <a:bodyPr wrap="none" rtlCol="0">
            <a:spAutoFit/>
          </a:bodyPr>
          <a:lstStyle/>
          <a:p>
            <a:pPr defTabSz="914400"/>
            <a:r>
              <a:rPr lang="en-US" sz="3600" b="1" dirty="0">
                <a:solidFill>
                  <a:prstClr val="white"/>
                </a:solidFill>
                <a:latin typeface="+mj-lt"/>
                <a:cs typeface="Avenir Heavy"/>
              </a:rPr>
              <a:t>Energy cycles are business cycles</a:t>
            </a:r>
          </a:p>
        </p:txBody>
      </p:sp>
      <p:pic>
        <p:nvPicPr>
          <p:cNvPr id="6" name="Picture 5" descr="Screen Shot 2018-08-26 at 10.3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847" y="693857"/>
            <a:ext cx="8451272" cy="6103697"/>
          </a:xfrm>
          <a:prstGeom prst="rect">
            <a:avLst/>
          </a:prstGeom>
        </p:spPr>
      </p:pic>
      <p:sp>
        <p:nvSpPr>
          <p:cNvPr id="27" name="TextBox 26"/>
          <p:cNvSpPr txBox="1"/>
          <p:nvPr/>
        </p:nvSpPr>
        <p:spPr>
          <a:xfrm>
            <a:off x="16129" y="6489777"/>
            <a:ext cx="3705436" cy="307777"/>
          </a:xfrm>
          <a:prstGeom prst="rect">
            <a:avLst/>
          </a:prstGeom>
          <a:noFill/>
        </p:spPr>
        <p:txBody>
          <a:bodyPr wrap="none" rtlCol="0">
            <a:spAutoFit/>
          </a:bodyPr>
          <a:lstStyle/>
          <a:p>
            <a:r>
              <a:rPr lang="en-US" sz="1400" dirty="0"/>
              <a:t>Adapted from </a:t>
            </a:r>
            <a:r>
              <a:rPr lang="en-US" sz="1400" dirty="0" err="1"/>
              <a:t>Marchetti</a:t>
            </a:r>
            <a:r>
              <a:rPr lang="en-US" sz="1400" dirty="0"/>
              <a:t> and </a:t>
            </a:r>
            <a:r>
              <a:rPr lang="en-US" sz="1400" dirty="0" err="1"/>
              <a:t>Nakicenovic</a:t>
            </a:r>
            <a:r>
              <a:rPr lang="en-US" sz="1400" dirty="0"/>
              <a:t> (1979)</a:t>
            </a:r>
          </a:p>
        </p:txBody>
      </p:sp>
      <p:pic>
        <p:nvPicPr>
          <p:cNvPr id="7" name="Picture 6">
            <a:extLst>
              <a:ext uri="{FF2B5EF4-FFF2-40B4-BE49-F238E27FC236}">
                <a16:creationId xmlns:a16="http://schemas.microsoft.com/office/drawing/2014/main" id="{D1E61953-99DC-4B4E-94FD-8C9E37AF1E01}"/>
              </a:ext>
            </a:extLst>
          </p:cNvPr>
          <p:cNvPicPr>
            <a:picLocks noChangeAspect="1"/>
          </p:cNvPicPr>
          <p:nvPr/>
        </p:nvPicPr>
        <p:blipFill>
          <a:blip r:embed="rId3">
            <a:duotone>
              <a:prstClr val="black"/>
              <a:schemeClr val="accent1">
                <a:tint val="45000"/>
                <a:satMod val="400000"/>
              </a:schemeClr>
            </a:duotone>
          </a:blip>
          <a:stretch>
            <a:fillRect/>
          </a:stretch>
        </p:blipFill>
        <p:spPr>
          <a:xfrm>
            <a:off x="11335307" y="64064"/>
            <a:ext cx="628093" cy="584776"/>
          </a:xfrm>
          <a:prstGeom prst="rect">
            <a:avLst/>
          </a:prstGeom>
        </p:spPr>
      </p:pic>
    </p:spTree>
    <p:extLst>
      <p:ext uri="{BB962C8B-B14F-4D97-AF65-F5344CB8AC3E}">
        <p14:creationId xmlns:p14="http://schemas.microsoft.com/office/powerpoint/2010/main" val="303747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39697" y="34568"/>
            <a:ext cx="10214078" cy="646331"/>
          </a:xfrm>
          <a:prstGeom prst="rect">
            <a:avLst/>
          </a:prstGeom>
          <a:noFill/>
        </p:spPr>
        <p:txBody>
          <a:bodyPr wrap="none" rtlCol="0">
            <a:spAutoFit/>
          </a:bodyPr>
          <a:lstStyle/>
          <a:p>
            <a:pPr defTabSz="914400"/>
            <a:r>
              <a:rPr lang="en-US" sz="3600" b="1" dirty="0">
                <a:solidFill>
                  <a:prstClr val="white"/>
                </a:solidFill>
                <a:latin typeface="+mj-lt"/>
                <a:cs typeface="Avenir Heavy"/>
              </a:rPr>
              <a:t>Module 1: Intro to energy systems and sustainability</a:t>
            </a:r>
          </a:p>
        </p:txBody>
      </p:sp>
      <p:pic>
        <p:nvPicPr>
          <p:cNvPr id="3" name="Picture 2">
            <a:extLst>
              <a:ext uri="{FF2B5EF4-FFF2-40B4-BE49-F238E27FC236}">
                <a16:creationId xmlns:a16="http://schemas.microsoft.com/office/drawing/2014/main" id="{5EBEA035-DF48-5247-84F4-ED9F15F0D886}"/>
              </a:ext>
            </a:extLst>
          </p:cNvPr>
          <p:cNvPicPr>
            <a:picLocks noChangeAspect="1"/>
          </p:cNvPicPr>
          <p:nvPr/>
        </p:nvPicPr>
        <p:blipFill>
          <a:blip r:embed="rId2">
            <a:duotone>
              <a:prstClr val="black"/>
              <a:schemeClr val="accent1">
                <a:tint val="45000"/>
                <a:satMod val="400000"/>
              </a:schemeClr>
            </a:duotone>
          </a:blip>
          <a:stretch>
            <a:fillRect/>
          </a:stretch>
        </p:blipFill>
        <p:spPr>
          <a:xfrm>
            <a:off x="11424210" y="49316"/>
            <a:ext cx="628093" cy="584776"/>
          </a:xfrm>
          <a:prstGeom prst="rect">
            <a:avLst/>
          </a:prstGeom>
        </p:spPr>
      </p:pic>
      <p:sp>
        <p:nvSpPr>
          <p:cNvPr id="7" name="TextBox 6">
            <a:extLst>
              <a:ext uri="{FF2B5EF4-FFF2-40B4-BE49-F238E27FC236}">
                <a16:creationId xmlns:a16="http://schemas.microsoft.com/office/drawing/2014/main" id="{EF54C271-3310-0D4A-848E-81A17C0B10A2}"/>
              </a:ext>
            </a:extLst>
          </p:cNvPr>
          <p:cNvSpPr txBox="1"/>
          <p:nvPr/>
        </p:nvSpPr>
        <p:spPr>
          <a:xfrm>
            <a:off x="1187075" y="1674753"/>
            <a:ext cx="10124939" cy="3908762"/>
          </a:xfrm>
          <a:prstGeom prst="rect">
            <a:avLst/>
          </a:prstGeom>
          <a:noFill/>
        </p:spPr>
        <p:txBody>
          <a:bodyPr wrap="square" rtlCol="0">
            <a:spAutoFit/>
          </a:bodyPr>
          <a:lstStyle/>
          <a:p>
            <a:r>
              <a:rPr lang="en-US" sz="3200" b="1" dirty="0">
                <a:latin typeface="+mj-lt"/>
                <a:cs typeface="Candara"/>
              </a:rPr>
              <a:t>Big ideas?</a:t>
            </a:r>
            <a:endParaRPr lang="en-US" sz="2400" b="1" dirty="0">
              <a:latin typeface="+mj-lt"/>
              <a:cs typeface="Candara"/>
            </a:endParaRPr>
          </a:p>
          <a:p>
            <a:endParaRPr lang="en-US" sz="2400" b="1" dirty="0">
              <a:latin typeface="+mj-lt"/>
              <a:cs typeface="Candara"/>
            </a:endParaRPr>
          </a:p>
          <a:p>
            <a:pPr marL="457200" indent="-457200">
              <a:buAutoNum type="arabicPeriod"/>
            </a:pPr>
            <a:r>
              <a:rPr lang="en-US" sz="3200" i="1" dirty="0">
                <a:latin typeface="+mj-lt"/>
                <a:cs typeface="Candara"/>
              </a:rPr>
              <a:t>All energy systems have some </a:t>
            </a:r>
            <a:r>
              <a:rPr lang="en-US" sz="3200" b="1" i="1" dirty="0">
                <a:latin typeface="+mj-lt"/>
                <a:cs typeface="Candara"/>
              </a:rPr>
              <a:t>economic, societal and environmental costs</a:t>
            </a:r>
          </a:p>
          <a:p>
            <a:pPr marL="457200" indent="-457200">
              <a:buAutoNum type="arabicPeriod"/>
            </a:pPr>
            <a:endParaRPr lang="en-US" sz="3200" b="1" i="1" dirty="0">
              <a:latin typeface="+mj-lt"/>
              <a:cs typeface="Candara"/>
            </a:endParaRPr>
          </a:p>
          <a:p>
            <a:pPr marL="457200" indent="-457200">
              <a:buAutoNum type="arabicPeriod"/>
            </a:pPr>
            <a:r>
              <a:rPr lang="en-US" sz="3200" i="1" dirty="0">
                <a:latin typeface="+mj-lt"/>
                <a:cs typeface="Candara"/>
              </a:rPr>
              <a:t>Only when we understand how energy </a:t>
            </a:r>
            <a:r>
              <a:rPr lang="en-US" sz="3200" b="1" i="1" dirty="0">
                <a:latin typeface="+mj-lt"/>
                <a:cs typeface="Candara"/>
              </a:rPr>
              <a:t>systems</a:t>
            </a:r>
            <a:r>
              <a:rPr lang="en-US" sz="3200" i="1" dirty="0">
                <a:latin typeface="+mj-lt"/>
                <a:cs typeface="Candara"/>
              </a:rPr>
              <a:t> work can we minimize those costs and approach </a:t>
            </a:r>
            <a:r>
              <a:rPr lang="en-US" sz="3200" b="1" i="1" dirty="0">
                <a:latin typeface="+mj-lt"/>
                <a:cs typeface="Candara"/>
              </a:rPr>
              <a:t>sustainability</a:t>
            </a:r>
            <a:r>
              <a:rPr lang="en-US" sz="3200" i="1" dirty="0">
                <a:latin typeface="+mj-lt"/>
                <a:cs typeface="Candara"/>
              </a:rPr>
              <a:t> while still serving our needs.</a:t>
            </a:r>
          </a:p>
        </p:txBody>
      </p:sp>
    </p:spTree>
    <p:extLst>
      <p:ext uri="{BB962C8B-B14F-4D97-AF65-F5344CB8AC3E}">
        <p14:creationId xmlns:p14="http://schemas.microsoft.com/office/powerpoint/2010/main" val="167940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7113101" cy="646331"/>
          </a:xfrm>
          <a:prstGeom prst="rect">
            <a:avLst/>
          </a:prstGeom>
          <a:noFill/>
        </p:spPr>
        <p:txBody>
          <a:bodyPr wrap="none" rtlCol="0">
            <a:spAutoFit/>
          </a:bodyPr>
          <a:lstStyle/>
          <a:p>
            <a:pPr defTabSz="914400"/>
            <a:r>
              <a:rPr lang="en-US" sz="3600" b="1" dirty="0">
                <a:solidFill>
                  <a:prstClr val="white"/>
                </a:solidFill>
                <a:latin typeface="+mj-lt"/>
                <a:cs typeface="Avenir Heavy"/>
              </a:rPr>
              <a:t>Energy as heat or electricity (power)</a:t>
            </a:r>
          </a:p>
        </p:txBody>
      </p:sp>
      <p:sp>
        <p:nvSpPr>
          <p:cNvPr id="2" name="TextBox 1"/>
          <p:cNvSpPr txBox="1"/>
          <p:nvPr/>
        </p:nvSpPr>
        <p:spPr>
          <a:xfrm>
            <a:off x="230721" y="806828"/>
            <a:ext cx="9469195" cy="461665"/>
          </a:xfrm>
          <a:prstGeom prst="rect">
            <a:avLst/>
          </a:prstGeom>
          <a:noFill/>
        </p:spPr>
        <p:txBody>
          <a:bodyPr wrap="none" rtlCol="0">
            <a:spAutoFit/>
          </a:bodyPr>
          <a:lstStyle/>
          <a:p>
            <a:r>
              <a:rPr lang="en-US" sz="2400" dirty="0">
                <a:cs typeface="Avenir Black"/>
              </a:rPr>
              <a:t>However, when studying </a:t>
            </a:r>
            <a:r>
              <a:rPr lang="en-US" sz="2400" b="1" dirty="0">
                <a:cs typeface="Avenir Black"/>
              </a:rPr>
              <a:t>energy systems</a:t>
            </a:r>
            <a:r>
              <a:rPr lang="en-US" sz="2400" dirty="0">
                <a:cs typeface="Avenir Black"/>
              </a:rPr>
              <a:t>, these terms are used differently.</a:t>
            </a:r>
            <a:endParaRPr lang="en-US" sz="2400" dirty="0">
              <a:cs typeface="Avenir Medium"/>
            </a:endParaRPr>
          </a:p>
        </p:txBody>
      </p:sp>
      <p:sp>
        <p:nvSpPr>
          <p:cNvPr id="3" name="TextBox 2"/>
          <p:cNvSpPr txBox="1"/>
          <p:nvPr/>
        </p:nvSpPr>
        <p:spPr>
          <a:xfrm>
            <a:off x="87087" y="6500906"/>
            <a:ext cx="4201343" cy="307777"/>
          </a:xfrm>
          <a:prstGeom prst="rect">
            <a:avLst/>
          </a:prstGeom>
          <a:noFill/>
        </p:spPr>
        <p:txBody>
          <a:bodyPr wrap="none" rtlCol="0">
            <a:spAutoFit/>
          </a:bodyPr>
          <a:lstStyle/>
          <a:p>
            <a:r>
              <a:rPr lang="en-US" sz="1400" dirty="0">
                <a:latin typeface="Avenir Medium"/>
                <a:cs typeface="Avenir Medium"/>
              </a:rPr>
              <a:t>Energy Systems and Sustainability, 2/e, Chapter 1</a:t>
            </a:r>
          </a:p>
        </p:txBody>
      </p:sp>
      <p:pic>
        <p:nvPicPr>
          <p:cNvPr id="6" name="Picture 5">
            <a:extLst>
              <a:ext uri="{FF2B5EF4-FFF2-40B4-BE49-F238E27FC236}">
                <a16:creationId xmlns:a16="http://schemas.microsoft.com/office/drawing/2014/main" id="{9019513D-C456-5042-9C49-A1690D42B9BB}"/>
              </a:ext>
            </a:extLst>
          </p:cNvPr>
          <p:cNvPicPr>
            <a:picLocks noChangeAspect="1"/>
          </p:cNvPicPr>
          <p:nvPr/>
        </p:nvPicPr>
        <p:blipFill>
          <a:blip r:embed="rId2">
            <a:duotone>
              <a:prstClr val="black"/>
              <a:schemeClr val="accent1">
                <a:tint val="45000"/>
                <a:satMod val="400000"/>
              </a:schemeClr>
            </a:duotone>
          </a:blip>
          <a:stretch>
            <a:fillRect/>
          </a:stretch>
        </p:blipFill>
        <p:spPr>
          <a:xfrm>
            <a:off x="11451421" y="49317"/>
            <a:ext cx="628093" cy="584776"/>
          </a:xfrm>
          <a:prstGeom prst="rect">
            <a:avLst/>
          </a:prstGeom>
        </p:spPr>
      </p:pic>
      <p:sp>
        <p:nvSpPr>
          <p:cNvPr id="7" name="TextBox 6">
            <a:extLst>
              <a:ext uri="{FF2B5EF4-FFF2-40B4-BE49-F238E27FC236}">
                <a16:creationId xmlns:a16="http://schemas.microsoft.com/office/drawing/2014/main" id="{0876BCDC-4238-0247-8F57-4C27856CACC3}"/>
              </a:ext>
            </a:extLst>
          </p:cNvPr>
          <p:cNvSpPr txBox="1"/>
          <p:nvPr/>
        </p:nvSpPr>
        <p:spPr>
          <a:xfrm>
            <a:off x="228601" y="1522754"/>
            <a:ext cx="7955511" cy="461665"/>
          </a:xfrm>
          <a:prstGeom prst="rect">
            <a:avLst/>
          </a:prstGeom>
          <a:noFill/>
        </p:spPr>
        <p:txBody>
          <a:bodyPr wrap="none" rtlCol="0">
            <a:spAutoFit/>
          </a:bodyPr>
          <a:lstStyle/>
          <a:p>
            <a:r>
              <a:rPr lang="en-US" sz="2400" b="1" dirty="0">
                <a:cs typeface="Avenir Medium"/>
              </a:rPr>
              <a:t>Power: </a:t>
            </a:r>
            <a:r>
              <a:rPr lang="en-US" sz="2400" i="1" dirty="0">
                <a:cs typeface="Avenir Medium"/>
              </a:rPr>
              <a:t>electricity, or a source of means of supplying electricity</a:t>
            </a:r>
          </a:p>
        </p:txBody>
      </p:sp>
      <p:sp>
        <p:nvSpPr>
          <p:cNvPr id="8" name="TextBox 7">
            <a:extLst>
              <a:ext uri="{FF2B5EF4-FFF2-40B4-BE49-F238E27FC236}">
                <a16:creationId xmlns:a16="http://schemas.microsoft.com/office/drawing/2014/main" id="{152EA911-17FF-494D-BD64-CB60492F8A6F}"/>
              </a:ext>
            </a:extLst>
          </p:cNvPr>
          <p:cNvSpPr txBox="1"/>
          <p:nvPr/>
        </p:nvSpPr>
        <p:spPr>
          <a:xfrm>
            <a:off x="899312" y="2028469"/>
            <a:ext cx="8767913"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cs typeface="Avenir Medium"/>
              </a:rPr>
              <a:t>Expressed in units of:</a:t>
            </a:r>
          </a:p>
          <a:p>
            <a:pPr marL="800100" lvl="1" indent="-342900">
              <a:buFont typeface="Arial" panose="020B0604020202020204" pitchFamily="34" charset="0"/>
              <a:buChar char="•"/>
            </a:pPr>
            <a:r>
              <a:rPr lang="en-US" sz="2400" dirty="0">
                <a:cs typeface="Avenir Medium"/>
              </a:rPr>
              <a:t>watts (W), kilowatts (kW), megawatts (MW), etc.</a:t>
            </a:r>
          </a:p>
          <a:p>
            <a:pPr marL="800100" lvl="1" indent="-342900">
              <a:buFont typeface="Arial" panose="020B0604020202020204" pitchFamily="34" charset="0"/>
              <a:buChar char="•"/>
            </a:pPr>
            <a:r>
              <a:rPr lang="en-US" sz="2400" dirty="0">
                <a:cs typeface="Avenir Medium"/>
              </a:rPr>
              <a:t>kilowatt hours (kWh: the amount of electricity used in 1 hour) </a:t>
            </a:r>
          </a:p>
        </p:txBody>
      </p:sp>
      <p:sp>
        <p:nvSpPr>
          <p:cNvPr id="9" name="TextBox 8">
            <a:extLst>
              <a:ext uri="{FF2B5EF4-FFF2-40B4-BE49-F238E27FC236}">
                <a16:creationId xmlns:a16="http://schemas.microsoft.com/office/drawing/2014/main" id="{E886BC88-8FC6-6243-BE8A-8E30F17A4C92}"/>
              </a:ext>
            </a:extLst>
          </p:cNvPr>
          <p:cNvSpPr txBox="1"/>
          <p:nvPr/>
        </p:nvSpPr>
        <p:spPr>
          <a:xfrm>
            <a:off x="228601" y="3465551"/>
            <a:ext cx="11658599" cy="1892826"/>
          </a:xfrm>
          <a:prstGeom prst="rect">
            <a:avLst/>
          </a:prstGeom>
          <a:noFill/>
        </p:spPr>
        <p:txBody>
          <a:bodyPr wrap="square" rtlCol="0">
            <a:spAutoFit/>
          </a:bodyPr>
          <a:lstStyle/>
          <a:p>
            <a:r>
              <a:rPr lang="en-US" sz="2400" b="1" dirty="0">
                <a:cs typeface="Avenir Medium"/>
              </a:rPr>
              <a:t>Heat: </a:t>
            </a:r>
            <a:r>
              <a:rPr lang="en-US" sz="2400" i="1" dirty="0">
                <a:cs typeface="Avenir Medium"/>
              </a:rPr>
              <a:t>(1) the flow of energy from a hot object to a cooler object</a:t>
            </a:r>
          </a:p>
          <a:p>
            <a:pPr marL="1152525" indent="-409575"/>
            <a:endParaRPr lang="en-US" sz="1050" i="1" dirty="0">
              <a:cs typeface="Avenir Medium"/>
            </a:endParaRPr>
          </a:p>
          <a:p>
            <a:pPr marL="1152525" indent="-409575"/>
            <a:r>
              <a:rPr lang="en-US" sz="2400" i="1" dirty="0">
                <a:cs typeface="Avenir Medium"/>
              </a:rPr>
              <a:t>(2)  a form of energy resulting from the movement of atoms, molecules or ions in a substance</a:t>
            </a:r>
          </a:p>
          <a:p>
            <a:endParaRPr lang="en-US" sz="1050" i="1" dirty="0">
              <a:cs typeface="Avenir Medium"/>
            </a:endParaRPr>
          </a:p>
          <a:p>
            <a:r>
              <a:rPr lang="en-US" sz="2400" i="1" dirty="0">
                <a:cs typeface="Avenir Medium"/>
              </a:rPr>
              <a:t>          (3) the lowest, most diffuse or most disordered form of energy</a:t>
            </a:r>
          </a:p>
        </p:txBody>
      </p:sp>
      <p:sp>
        <p:nvSpPr>
          <p:cNvPr id="11" name="TextBox 10">
            <a:extLst>
              <a:ext uri="{FF2B5EF4-FFF2-40B4-BE49-F238E27FC236}">
                <a16:creationId xmlns:a16="http://schemas.microsoft.com/office/drawing/2014/main" id="{5764CA3E-CEA2-E24A-B266-07E9DF44E49C}"/>
              </a:ext>
            </a:extLst>
          </p:cNvPr>
          <p:cNvSpPr txBox="1"/>
          <p:nvPr/>
        </p:nvSpPr>
        <p:spPr>
          <a:xfrm>
            <a:off x="1002665" y="5624992"/>
            <a:ext cx="766421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cs typeface="Avenir Medium"/>
              </a:rPr>
              <a:t>Expressed in units of J, calories, British thermal units, etc.</a:t>
            </a:r>
          </a:p>
        </p:txBody>
      </p:sp>
    </p:spTree>
    <p:extLst>
      <p:ext uri="{BB962C8B-B14F-4D97-AF65-F5344CB8AC3E}">
        <p14:creationId xmlns:p14="http://schemas.microsoft.com/office/powerpoint/2010/main" val="31198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76211" y="2938887"/>
            <a:ext cx="7365414" cy="646331"/>
          </a:xfrm>
          <a:prstGeom prst="rect">
            <a:avLst/>
          </a:prstGeom>
          <a:noFill/>
        </p:spPr>
        <p:txBody>
          <a:bodyPr wrap="none" rtlCol="0">
            <a:spAutoFit/>
          </a:bodyPr>
          <a:lstStyle/>
          <a:p>
            <a:pPr lvl="1" algn="ctr"/>
            <a:r>
              <a:rPr lang="en-US" sz="3600" b="1" i="1" dirty="0">
                <a:cs typeface="Avenir Black"/>
              </a:rPr>
              <a:t>1.2: What is ‘conventional’ energy?</a:t>
            </a:r>
          </a:p>
        </p:txBody>
      </p:sp>
      <p:sp>
        <p:nvSpPr>
          <p:cNvPr id="7" name="Rectangle 6">
            <a:extLst>
              <a:ext uri="{FF2B5EF4-FFF2-40B4-BE49-F238E27FC236}">
                <a16:creationId xmlns:a16="http://schemas.microsoft.com/office/drawing/2014/main" id="{A4B19BA0-591A-DB4F-860C-F6F00D30F287}"/>
              </a:ext>
            </a:extLst>
          </p:cNvPr>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9" name="TextBox 8">
            <a:extLst>
              <a:ext uri="{FF2B5EF4-FFF2-40B4-BE49-F238E27FC236}">
                <a16:creationId xmlns:a16="http://schemas.microsoft.com/office/drawing/2014/main" id="{BA482A4F-0211-2442-860D-565D0D743D20}"/>
              </a:ext>
            </a:extLst>
          </p:cNvPr>
          <p:cNvSpPr txBox="1"/>
          <p:nvPr/>
        </p:nvSpPr>
        <p:spPr>
          <a:xfrm>
            <a:off x="228597" y="34568"/>
            <a:ext cx="10214078" cy="646331"/>
          </a:xfrm>
          <a:prstGeom prst="rect">
            <a:avLst/>
          </a:prstGeom>
          <a:noFill/>
        </p:spPr>
        <p:txBody>
          <a:bodyPr wrap="none" rtlCol="0">
            <a:spAutoFit/>
          </a:bodyPr>
          <a:lstStyle/>
          <a:p>
            <a:pPr defTabSz="914400"/>
            <a:r>
              <a:rPr lang="en-US" sz="3600" b="1" dirty="0">
                <a:solidFill>
                  <a:prstClr val="white"/>
                </a:solidFill>
                <a:cs typeface="Avenir Heavy"/>
              </a:rPr>
              <a:t>Module 1: Intro to energy systems and sustainability</a:t>
            </a:r>
          </a:p>
        </p:txBody>
      </p:sp>
      <p:pic>
        <p:nvPicPr>
          <p:cNvPr id="10" name="Picture 9">
            <a:extLst>
              <a:ext uri="{FF2B5EF4-FFF2-40B4-BE49-F238E27FC236}">
                <a16:creationId xmlns:a16="http://schemas.microsoft.com/office/drawing/2014/main" id="{39F77664-9A62-D245-A997-F593189BF706}"/>
              </a:ext>
            </a:extLst>
          </p:cNvPr>
          <p:cNvPicPr>
            <a:picLocks noChangeAspect="1"/>
          </p:cNvPicPr>
          <p:nvPr/>
        </p:nvPicPr>
        <p:blipFill>
          <a:blip r:embed="rId2">
            <a:duotone>
              <a:prstClr val="black"/>
              <a:schemeClr val="accent1">
                <a:tint val="45000"/>
                <a:satMod val="400000"/>
              </a:schemeClr>
            </a:duotone>
          </a:blip>
          <a:stretch>
            <a:fillRect/>
          </a:stretch>
        </p:blipFill>
        <p:spPr>
          <a:xfrm>
            <a:off x="11478683" y="49316"/>
            <a:ext cx="628093" cy="584776"/>
          </a:xfrm>
          <a:prstGeom prst="rect">
            <a:avLst/>
          </a:prstGeom>
        </p:spPr>
      </p:pic>
    </p:spTree>
    <p:extLst>
      <p:ext uri="{BB962C8B-B14F-4D97-AF65-F5344CB8AC3E}">
        <p14:creationId xmlns:p14="http://schemas.microsoft.com/office/powerpoint/2010/main" val="354335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34569"/>
            <a:ext cx="4134786" cy="646331"/>
          </a:xfrm>
          <a:prstGeom prst="rect">
            <a:avLst/>
          </a:prstGeom>
          <a:noFill/>
        </p:spPr>
        <p:txBody>
          <a:bodyPr wrap="none" rtlCol="0">
            <a:spAutoFit/>
          </a:bodyPr>
          <a:lstStyle/>
          <a:p>
            <a:pPr defTabSz="914400"/>
            <a:r>
              <a:rPr lang="en-US" sz="3600" b="1" dirty="0">
                <a:solidFill>
                  <a:prstClr val="white"/>
                </a:solidFill>
                <a:cs typeface="Avenir Heavy"/>
              </a:rPr>
              <a:t>Conventional energy</a:t>
            </a:r>
          </a:p>
        </p:txBody>
      </p:sp>
      <p:sp>
        <p:nvSpPr>
          <p:cNvPr id="2" name="TextBox 1"/>
          <p:cNvSpPr txBox="1"/>
          <p:nvPr/>
        </p:nvSpPr>
        <p:spPr>
          <a:xfrm>
            <a:off x="283884" y="806828"/>
            <a:ext cx="11679515" cy="461665"/>
          </a:xfrm>
          <a:prstGeom prst="rect">
            <a:avLst/>
          </a:prstGeom>
          <a:noFill/>
        </p:spPr>
        <p:txBody>
          <a:bodyPr wrap="square" rtlCol="0">
            <a:spAutoFit/>
          </a:bodyPr>
          <a:lstStyle/>
          <a:p>
            <a:r>
              <a:rPr lang="en-US" sz="2400" b="1" dirty="0">
                <a:cs typeface="Avenir Black"/>
              </a:rPr>
              <a:t>Conventional energy: </a:t>
            </a:r>
            <a:r>
              <a:rPr lang="en-US" sz="2400" i="1" dirty="0">
                <a:cs typeface="Avenir Black"/>
              </a:rPr>
              <a:t>sources and forms of energy that are in widespread use today.</a:t>
            </a:r>
            <a:endParaRPr lang="en-US" sz="2400" dirty="0">
              <a:cs typeface="Avenir Medium"/>
            </a:endParaRPr>
          </a:p>
        </p:txBody>
      </p:sp>
      <p:sp>
        <p:nvSpPr>
          <p:cNvPr id="3" name="TextBox 2"/>
          <p:cNvSpPr txBox="1"/>
          <p:nvPr/>
        </p:nvSpPr>
        <p:spPr>
          <a:xfrm>
            <a:off x="51308" y="6490138"/>
            <a:ext cx="4523739"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www.epa.gov</a:t>
            </a:r>
            <a:r>
              <a:rPr lang="en-US" sz="1400" dirty="0">
                <a:latin typeface="Avenir Medium"/>
                <a:cs typeface="Avenir Medium"/>
              </a:rPr>
              <a:t>/</a:t>
            </a:r>
            <a:r>
              <a:rPr lang="en-US" sz="1400" dirty="0" err="1">
                <a:latin typeface="Avenir Medium"/>
                <a:cs typeface="Avenir Medium"/>
              </a:rPr>
              <a:t>greenpower</a:t>
            </a:r>
            <a:r>
              <a:rPr lang="en-US" sz="1400" dirty="0">
                <a:latin typeface="Avenir Medium"/>
                <a:cs typeface="Avenir Medium"/>
              </a:rPr>
              <a:t>/what-green-power</a:t>
            </a:r>
          </a:p>
        </p:txBody>
      </p:sp>
      <p:pic>
        <p:nvPicPr>
          <p:cNvPr id="6" name="Picture 5">
            <a:extLst>
              <a:ext uri="{FF2B5EF4-FFF2-40B4-BE49-F238E27FC236}">
                <a16:creationId xmlns:a16="http://schemas.microsoft.com/office/drawing/2014/main" id="{4E2E7B7E-2845-BB4C-8CE3-995CDA4AC8CE}"/>
              </a:ext>
            </a:extLst>
          </p:cNvPr>
          <p:cNvPicPr>
            <a:picLocks noChangeAspect="1"/>
          </p:cNvPicPr>
          <p:nvPr/>
        </p:nvPicPr>
        <p:blipFill>
          <a:blip r:embed="rId2">
            <a:duotone>
              <a:prstClr val="black"/>
              <a:schemeClr val="accent1">
                <a:tint val="45000"/>
                <a:satMod val="400000"/>
              </a:schemeClr>
            </a:duotone>
          </a:blip>
          <a:stretch>
            <a:fillRect/>
          </a:stretch>
        </p:blipFill>
        <p:spPr>
          <a:xfrm>
            <a:off x="11462307" y="49316"/>
            <a:ext cx="628093" cy="584776"/>
          </a:xfrm>
          <a:prstGeom prst="rect">
            <a:avLst/>
          </a:prstGeom>
        </p:spPr>
      </p:pic>
      <p:pic>
        <p:nvPicPr>
          <p:cNvPr id="9" name="Picture 8">
            <a:extLst>
              <a:ext uri="{FF2B5EF4-FFF2-40B4-BE49-F238E27FC236}">
                <a16:creationId xmlns:a16="http://schemas.microsoft.com/office/drawing/2014/main" id="{E0E4D2EC-21E7-5545-81BA-9DFA95ECC33D}"/>
              </a:ext>
            </a:extLst>
          </p:cNvPr>
          <p:cNvPicPr>
            <a:picLocks noChangeAspect="1"/>
          </p:cNvPicPr>
          <p:nvPr/>
        </p:nvPicPr>
        <p:blipFill>
          <a:blip r:embed="rId3"/>
          <a:stretch>
            <a:fillRect/>
          </a:stretch>
        </p:blipFill>
        <p:spPr>
          <a:xfrm>
            <a:off x="1972128" y="1251182"/>
            <a:ext cx="8648700" cy="5283200"/>
          </a:xfrm>
          <a:prstGeom prst="rect">
            <a:avLst/>
          </a:prstGeom>
        </p:spPr>
      </p:pic>
    </p:spTree>
    <p:extLst>
      <p:ext uri="{BB962C8B-B14F-4D97-AF65-F5344CB8AC3E}">
        <p14:creationId xmlns:p14="http://schemas.microsoft.com/office/powerpoint/2010/main" val="23200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14711" y="2938887"/>
            <a:ext cx="7088415" cy="646331"/>
          </a:xfrm>
          <a:prstGeom prst="rect">
            <a:avLst/>
          </a:prstGeom>
          <a:noFill/>
        </p:spPr>
        <p:txBody>
          <a:bodyPr wrap="none" rtlCol="0">
            <a:spAutoFit/>
          </a:bodyPr>
          <a:lstStyle/>
          <a:p>
            <a:pPr lvl="1" algn="ctr"/>
            <a:r>
              <a:rPr lang="en-US" sz="3600" b="1" i="1" dirty="0">
                <a:cs typeface="Avenir Black"/>
              </a:rPr>
              <a:t>1.3: What is ‘sustainable’ energy?</a:t>
            </a:r>
          </a:p>
        </p:txBody>
      </p:sp>
      <p:sp>
        <p:nvSpPr>
          <p:cNvPr id="7" name="Rectangle 6">
            <a:extLst>
              <a:ext uri="{FF2B5EF4-FFF2-40B4-BE49-F238E27FC236}">
                <a16:creationId xmlns:a16="http://schemas.microsoft.com/office/drawing/2014/main" id="{92672075-C565-D945-8A88-A7D65E768609}"/>
              </a:ext>
            </a:extLst>
          </p:cNvPr>
          <p:cNvSpPr/>
          <p:nvPr/>
        </p:nvSpPr>
        <p:spPr>
          <a:xfrm>
            <a:off x="-4" y="0"/>
            <a:ext cx="12192004"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9" name="TextBox 8">
            <a:extLst>
              <a:ext uri="{FF2B5EF4-FFF2-40B4-BE49-F238E27FC236}">
                <a16:creationId xmlns:a16="http://schemas.microsoft.com/office/drawing/2014/main" id="{156677DA-C377-5945-A2EF-C0E025F4B973}"/>
              </a:ext>
            </a:extLst>
          </p:cNvPr>
          <p:cNvSpPr txBox="1"/>
          <p:nvPr/>
        </p:nvSpPr>
        <p:spPr>
          <a:xfrm>
            <a:off x="228597" y="34568"/>
            <a:ext cx="10214078" cy="646331"/>
          </a:xfrm>
          <a:prstGeom prst="rect">
            <a:avLst/>
          </a:prstGeom>
          <a:noFill/>
        </p:spPr>
        <p:txBody>
          <a:bodyPr wrap="none" rtlCol="0">
            <a:spAutoFit/>
          </a:bodyPr>
          <a:lstStyle/>
          <a:p>
            <a:pPr defTabSz="914400"/>
            <a:r>
              <a:rPr lang="en-US" sz="3600" b="1" dirty="0">
                <a:solidFill>
                  <a:prstClr val="white"/>
                </a:solidFill>
                <a:cs typeface="Avenir Heavy"/>
              </a:rPr>
              <a:t>Module 1: Intro to energy systems and sustainability</a:t>
            </a:r>
          </a:p>
        </p:txBody>
      </p:sp>
      <p:pic>
        <p:nvPicPr>
          <p:cNvPr id="10" name="Picture 9">
            <a:extLst>
              <a:ext uri="{FF2B5EF4-FFF2-40B4-BE49-F238E27FC236}">
                <a16:creationId xmlns:a16="http://schemas.microsoft.com/office/drawing/2014/main" id="{0B83A060-4F83-9649-9443-E0ABE63E7C4C}"/>
              </a:ext>
            </a:extLst>
          </p:cNvPr>
          <p:cNvPicPr>
            <a:picLocks noChangeAspect="1"/>
          </p:cNvPicPr>
          <p:nvPr/>
        </p:nvPicPr>
        <p:blipFill>
          <a:blip r:embed="rId2">
            <a:duotone>
              <a:prstClr val="black"/>
              <a:schemeClr val="accent1">
                <a:tint val="45000"/>
                <a:satMod val="400000"/>
              </a:schemeClr>
            </a:duotone>
          </a:blip>
          <a:stretch>
            <a:fillRect/>
          </a:stretch>
        </p:blipFill>
        <p:spPr>
          <a:xfrm>
            <a:off x="11478683" y="49316"/>
            <a:ext cx="628093" cy="584776"/>
          </a:xfrm>
          <a:prstGeom prst="rect">
            <a:avLst/>
          </a:prstGeom>
        </p:spPr>
      </p:pic>
    </p:spTree>
    <p:extLst>
      <p:ext uri="{BB962C8B-B14F-4D97-AF65-F5344CB8AC3E}">
        <p14:creationId xmlns:p14="http://schemas.microsoft.com/office/powerpoint/2010/main" val="302640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9820"/>
            <a:ext cx="2611549" cy="646331"/>
          </a:xfrm>
          <a:prstGeom prst="rect">
            <a:avLst/>
          </a:prstGeom>
          <a:noFill/>
        </p:spPr>
        <p:txBody>
          <a:bodyPr wrap="none" rtlCol="0">
            <a:spAutoFit/>
          </a:bodyPr>
          <a:lstStyle/>
          <a:p>
            <a:pPr defTabSz="914400"/>
            <a:r>
              <a:rPr lang="en-US" sz="3600" b="1" dirty="0">
                <a:solidFill>
                  <a:prstClr val="white"/>
                </a:solidFill>
                <a:latin typeface="+mj-lt"/>
                <a:cs typeface="Avenir Heavy"/>
              </a:rPr>
              <a:t>Sustainable?</a:t>
            </a:r>
          </a:p>
        </p:txBody>
      </p:sp>
      <p:sp>
        <p:nvSpPr>
          <p:cNvPr id="2" name="TextBox 1"/>
          <p:cNvSpPr txBox="1"/>
          <p:nvPr/>
        </p:nvSpPr>
        <p:spPr>
          <a:xfrm>
            <a:off x="271056" y="717032"/>
            <a:ext cx="11605257" cy="2446824"/>
          </a:xfrm>
          <a:prstGeom prst="rect">
            <a:avLst/>
          </a:prstGeom>
          <a:noFill/>
        </p:spPr>
        <p:txBody>
          <a:bodyPr wrap="square" rtlCol="0">
            <a:spAutoFit/>
          </a:bodyPr>
          <a:lstStyle/>
          <a:p>
            <a:r>
              <a:rPr lang="en-US" sz="2400" dirty="0">
                <a:latin typeface="+mj-lt"/>
                <a:cs typeface="Avenir Medium"/>
              </a:rPr>
              <a:t>1:  capable of being sustained</a:t>
            </a:r>
          </a:p>
          <a:p>
            <a:endParaRPr lang="en-US" sz="900" dirty="0">
              <a:latin typeface="+mj-lt"/>
              <a:cs typeface="Avenir Medium"/>
            </a:endParaRPr>
          </a:p>
          <a:p>
            <a:pPr marL="461963" indent="-461963"/>
            <a:r>
              <a:rPr lang="en-US" sz="2400" dirty="0">
                <a:latin typeface="+mj-lt"/>
                <a:cs typeface="Avenir Medium"/>
              </a:rPr>
              <a:t>2a :  of, relating to, or being a method of </a:t>
            </a:r>
            <a:r>
              <a:rPr lang="en-US" sz="2400" dirty="0">
                <a:latin typeface="+mj-lt"/>
                <a:cs typeface="Avenir Black"/>
              </a:rPr>
              <a:t>harvesting or using a resource so that the resource is not depleted or permanently damaged </a:t>
            </a:r>
            <a:r>
              <a:rPr lang="en-US" sz="2400" dirty="0">
                <a:latin typeface="+mj-lt"/>
                <a:cs typeface="Avenir Medium"/>
              </a:rPr>
              <a:t>sustainable techniques sustainable agriculture</a:t>
            </a:r>
          </a:p>
          <a:p>
            <a:pPr marL="461963" indent="-461963"/>
            <a:endParaRPr lang="en-US" sz="900" dirty="0">
              <a:latin typeface="+mj-lt"/>
              <a:cs typeface="Avenir Medium"/>
            </a:endParaRPr>
          </a:p>
          <a:p>
            <a:pPr marL="461963" indent="-461963"/>
            <a:r>
              <a:rPr lang="en-US" sz="2400" dirty="0">
                <a:latin typeface="+mj-lt"/>
                <a:cs typeface="Avenir Medium"/>
              </a:rPr>
              <a:t>2b :  of or relating to a lifestyle involving the use of sustainable methods sustainable society</a:t>
            </a:r>
          </a:p>
          <a:p>
            <a:pPr marL="461963" indent="-461963"/>
            <a:endParaRPr lang="en-US" sz="1050" dirty="0">
              <a:latin typeface="+mj-lt"/>
              <a:cs typeface="Avenir Medium"/>
            </a:endParaRPr>
          </a:p>
          <a:p>
            <a:pPr marL="461963" indent="-461963"/>
            <a:r>
              <a:rPr lang="en-US" sz="2400" dirty="0">
                <a:latin typeface="+mj-lt"/>
                <a:cs typeface="Avenir Medium"/>
              </a:rPr>
              <a:t>																	</a:t>
            </a:r>
            <a:r>
              <a:rPr lang="en-US" sz="2000" i="1" dirty="0">
                <a:latin typeface="+mj-lt"/>
                <a:cs typeface="Avenir Medium"/>
              </a:rPr>
              <a:t>- Merriam-</a:t>
            </a:r>
            <a:r>
              <a:rPr lang="en-US" sz="2000" i="1" dirty="0" err="1">
                <a:latin typeface="+mj-lt"/>
                <a:cs typeface="Avenir Medium"/>
              </a:rPr>
              <a:t>Webster.com</a:t>
            </a:r>
            <a:endParaRPr lang="en-US" sz="2000" i="1" dirty="0">
              <a:latin typeface="+mj-lt"/>
              <a:cs typeface="Avenir Medium"/>
            </a:endParaRPr>
          </a:p>
        </p:txBody>
      </p:sp>
      <p:sp>
        <p:nvSpPr>
          <p:cNvPr id="9" name="TextBox 8"/>
          <p:cNvSpPr txBox="1"/>
          <p:nvPr/>
        </p:nvSpPr>
        <p:spPr>
          <a:xfrm>
            <a:off x="316986" y="3247179"/>
            <a:ext cx="11399203" cy="1361911"/>
          </a:xfrm>
          <a:prstGeom prst="rect">
            <a:avLst/>
          </a:prstGeom>
          <a:noFill/>
        </p:spPr>
        <p:txBody>
          <a:bodyPr wrap="square" rtlCol="0">
            <a:spAutoFit/>
          </a:bodyPr>
          <a:lstStyle/>
          <a:p>
            <a:r>
              <a:rPr lang="en-US" sz="2400" b="1" dirty="0">
                <a:latin typeface="+mj-lt"/>
                <a:cs typeface="Avenir Medium"/>
              </a:rPr>
              <a:t>“…sustainable development is development that meets the needs of the present without compromising the ability of future generations to meet their own needs.”</a:t>
            </a:r>
          </a:p>
          <a:p>
            <a:endParaRPr lang="en-US" sz="1050" dirty="0">
              <a:latin typeface="+mj-lt"/>
              <a:cs typeface="Avenir Medium"/>
            </a:endParaRPr>
          </a:p>
          <a:p>
            <a:r>
              <a:rPr lang="en-US" sz="2400" dirty="0">
                <a:latin typeface="+mj-lt"/>
                <a:cs typeface="Avenir Medium"/>
              </a:rPr>
              <a:t>														</a:t>
            </a:r>
            <a:r>
              <a:rPr lang="en-US" sz="2000" i="1" dirty="0">
                <a:latin typeface="+mj-lt"/>
                <a:cs typeface="Avenir Medium"/>
              </a:rPr>
              <a:t>- Brundtland Commission, U.N., 1987 </a:t>
            </a:r>
            <a:endParaRPr lang="en-US" sz="2400" dirty="0">
              <a:latin typeface="+mj-lt"/>
              <a:cs typeface="Avenir Medium"/>
            </a:endParaRPr>
          </a:p>
        </p:txBody>
      </p:sp>
      <p:sp>
        <p:nvSpPr>
          <p:cNvPr id="10" name="TextBox 9"/>
          <p:cNvSpPr txBox="1"/>
          <p:nvPr/>
        </p:nvSpPr>
        <p:spPr>
          <a:xfrm>
            <a:off x="346482" y="4867594"/>
            <a:ext cx="11399203" cy="1938992"/>
          </a:xfrm>
          <a:prstGeom prst="rect">
            <a:avLst/>
          </a:prstGeom>
          <a:noFill/>
        </p:spPr>
        <p:txBody>
          <a:bodyPr wrap="square" rtlCol="0">
            <a:spAutoFit/>
          </a:bodyPr>
          <a:lstStyle/>
          <a:p>
            <a:r>
              <a:rPr lang="en-US" sz="2400" dirty="0">
                <a:latin typeface="+mj-lt"/>
                <a:cs typeface="Avenir Medium"/>
              </a:rPr>
              <a:t>"We are looking ahead, as is one of the first mandates given us as chiefs, to make sure and to make every decision that we make relate to the welfare and well-being of the </a:t>
            </a:r>
            <a:r>
              <a:rPr lang="en-US" sz="2400" dirty="0">
                <a:latin typeface="+mj-lt"/>
                <a:cs typeface="Avenir Black"/>
              </a:rPr>
              <a:t>seventh generation </a:t>
            </a:r>
            <a:r>
              <a:rPr lang="en-US" sz="2400" dirty="0">
                <a:latin typeface="+mj-lt"/>
                <a:cs typeface="Avenir Medium"/>
              </a:rPr>
              <a:t>to come. ... What about the seventh generation? Where are you taking them? What will they have?" 				</a:t>
            </a:r>
          </a:p>
          <a:p>
            <a:r>
              <a:rPr lang="en-US" sz="2000" i="1" dirty="0">
                <a:latin typeface="+mj-lt"/>
                <a:cs typeface="Avenir Medium"/>
              </a:rPr>
              <a:t>												- Oren Lyons, Chief of the Onondaga Nation</a:t>
            </a:r>
            <a:endParaRPr lang="en-US" sz="2000" dirty="0">
              <a:latin typeface="+mj-lt"/>
              <a:cs typeface="Avenir Medium"/>
            </a:endParaRPr>
          </a:p>
        </p:txBody>
      </p:sp>
      <p:pic>
        <p:nvPicPr>
          <p:cNvPr id="11" name="Picture 10">
            <a:extLst>
              <a:ext uri="{FF2B5EF4-FFF2-40B4-BE49-F238E27FC236}">
                <a16:creationId xmlns:a16="http://schemas.microsoft.com/office/drawing/2014/main" id="{ABD54505-368A-8441-8B4E-422104ED3D84}"/>
              </a:ext>
            </a:extLst>
          </p:cNvPr>
          <p:cNvPicPr>
            <a:picLocks noChangeAspect="1"/>
          </p:cNvPicPr>
          <p:nvPr/>
        </p:nvPicPr>
        <p:blipFill>
          <a:blip r:embed="rId2">
            <a:duotone>
              <a:prstClr val="black"/>
              <a:schemeClr val="accent1">
                <a:tint val="45000"/>
                <a:satMod val="400000"/>
              </a:schemeClr>
            </a:duotone>
          </a:blip>
          <a:stretch>
            <a:fillRect/>
          </a:stretch>
        </p:blipFill>
        <p:spPr>
          <a:xfrm>
            <a:off x="11462307" y="49316"/>
            <a:ext cx="628093" cy="584776"/>
          </a:xfrm>
          <a:prstGeom prst="rect">
            <a:avLst/>
          </a:prstGeom>
        </p:spPr>
      </p:pic>
    </p:spTree>
    <p:extLst>
      <p:ext uri="{BB962C8B-B14F-4D97-AF65-F5344CB8AC3E}">
        <p14:creationId xmlns:p14="http://schemas.microsoft.com/office/powerpoint/2010/main" val="28611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45343</TotalTime>
  <Words>3127</Words>
  <Application>Microsoft Macintosh PowerPoint</Application>
  <PresentationFormat>Widescreen</PresentationFormat>
  <Paragraphs>331</Paragraphs>
  <Slides>45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Avenir Black</vt:lpstr>
      <vt:lpstr>Avenir Medium</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580</cp:revision>
  <cp:lastPrinted>2020-08-21T23:52:13Z</cp:lastPrinted>
  <dcterms:created xsi:type="dcterms:W3CDTF">2017-03-20T19:47:03Z</dcterms:created>
  <dcterms:modified xsi:type="dcterms:W3CDTF">2020-08-22T19:57:00Z</dcterms:modified>
</cp:coreProperties>
</file>