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75" r:id="rId3"/>
    <p:sldId id="358" r:id="rId4"/>
    <p:sldId id="27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4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EC5C-8988-9E4A-8085-1F1F19BCA782}" type="datetimeFigureOut">
              <a:rPr lang="en-US" smtClean="0"/>
              <a:t>8/15/19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321D-C859-5243-8344-872C7823A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36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EC5C-8988-9E4A-8085-1F1F19BCA782}" type="datetimeFigureOut">
              <a:rPr lang="en-US" smtClean="0"/>
              <a:t>8/15/19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321D-C859-5243-8344-872C7823A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96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EC5C-8988-9E4A-8085-1F1F19BCA782}" type="datetimeFigureOut">
              <a:rPr lang="en-US" smtClean="0"/>
              <a:t>8/15/19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321D-C859-5243-8344-872C7823A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81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EC5C-8988-9E4A-8085-1F1F19BCA782}" type="datetimeFigureOut">
              <a:rPr lang="en-US" smtClean="0"/>
              <a:t>8/15/19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321D-C859-5243-8344-872C7823A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9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EC5C-8988-9E4A-8085-1F1F19BCA782}" type="datetimeFigureOut">
              <a:rPr lang="en-US" smtClean="0"/>
              <a:t>8/15/19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321D-C859-5243-8344-872C7823A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98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EC5C-8988-9E4A-8085-1F1F19BCA782}" type="datetimeFigureOut">
              <a:rPr lang="en-US" smtClean="0"/>
              <a:t>8/15/19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321D-C859-5243-8344-872C7823A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71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EC5C-8988-9E4A-8085-1F1F19BCA782}" type="datetimeFigureOut">
              <a:rPr lang="en-US" smtClean="0"/>
              <a:t>8/15/19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321D-C859-5243-8344-872C7823A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EC5C-8988-9E4A-8085-1F1F19BCA782}" type="datetimeFigureOut">
              <a:rPr lang="en-US" smtClean="0"/>
              <a:t>8/15/19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321D-C859-5243-8344-872C7823A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8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EC5C-8988-9E4A-8085-1F1F19BCA782}" type="datetimeFigureOut">
              <a:rPr lang="en-US" smtClean="0"/>
              <a:t>8/15/19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321D-C859-5243-8344-872C7823A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69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EC5C-8988-9E4A-8085-1F1F19BCA782}" type="datetimeFigureOut">
              <a:rPr lang="en-US" smtClean="0"/>
              <a:t>8/15/19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321D-C859-5243-8344-872C7823A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25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EC5C-8988-9E4A-8085-1F1F19BCA782}" type="datetimeFigureOut">
              <a:rPr lang="en-US" smtClean="0"/>
              <a:t>8/15/19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321D-C859-5243-8344-872C7823A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6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AEC5C-8988-9E4A-8085-1F1F19BCA782}" type="datetimeFigureOut">
              <a:rPr lang="en-US" smtClean="0"/>
              <a:t>8/15/19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C321D-C859-5243-8344-872C7823A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9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9700" y="49316"/>
            <a:ext cx="84048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SSC 2030: Energy Systems &amp; Sustainability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1417" y="856565"/>
            <a:ext cx="7828682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venir Black"/>
                <a:cs typeface="Avenir Black"/>
              </a:rPr>
              <a:t>2. Global climate change</a:t>
            </a:r>
          </a:p>
          <a:p>
            <a:endParaRPr lang="en-US" sz="900" dirty="0">
              <a:latin typeface="Avenir Black"/>
              <a:cs typeface="Avenir Black"/>
            </a:endParaRPr>
          </a:p>
          <a:p>
            <a:endParaRPr lang="en-US" sz="900" dirty="0">
              <a:latin typeface="Avenir Black"/>
              <a:cs typeface="Avenir Black"/>
            </a:endParaRPr>
          </a:p>
          <a:p>
            <a:pPr lvl="1"/>
            <a:r>
              <a:rPr lang="en-US" sz="2400" b="1" dirty="0">
                <a:latin typeface="Avenir Medium"/>
                <a:cs typeface="Avenir Medium"/>
              </a:rPr>
              <a:t>2.1:  </a:t>
            </a:r>
            <a:r>
              <a:rPr lang="en-US" sz="2400" dirty="0">
                <a:latin typeface="Avenir Medium"/>
                <a:cs typeface="Avenir Medium"/>
              </a:rPr>
              <a:t>The elephant in the room: What is GCC?</a:t>
            </a:r>
          </a:p>
          <a:p>
            <a:pPr lvl="1"/>
            <a:endParaRPr lang="en-US" sz="2000" dirty="0">
              <a:latin typeface="Avenir Medium"/>
              <a:cs typeface="Avenir Medium"/>
            </a:endParaRPr>
          </a:p>
          <a:p>
            <a:pPr lvl="1"/>
            <a:r>
              <a:rPr lang="en-US" sz="2400" b="1" dirty="0">
                <a:latin typeface="Avenir Medium"/>
                <a:cs typeface="Avenir Medium"/>
              </a:rPr>
              <a:t>2.2:  </a:t>
            </a:r>
            <a:r>
              <a:rPr lang="en-US" sz="2400" dirty="0">
                <a:latin typeface="Avenir Medium"/>
                <a:cs typeface="Avenir Medium"/>
              </a:rPr>
              <a:t>What is the evidence of GCC?</a:t>
            </a:r>
          </a:p>
          <a:p>
            <a:pPr lvl="2"/>
            <a:endParaRPr lang="en-US" sz="2000" dirty="0">
              <a:latin typeface="Avenir Medium"/>
              <a:cs typeface="Avenir Medium"/>
            </a:endParaRPr>
          </a:p>
          <a:p>
            <a:pPr lvl="1"/>
            <a:r>
              <a:rPr lang="en-US" sz="2400" b="1" dirty="0">
                <a:latin typeface="Avenir Medium"/>
                <a:cs typeface="Avenir Medium"/>
              </a:rPr>
              <a:t>2.3:  </a:t>
            </a:r>
            <a:r>
              <a:rPr lang="en-US" sz="2400" dirty="0">
                <a:latin typeface="Avenir Medium"/>
                <a:cs typeface="Avenir Medium"/>
              </a:rPr>
              <a:t>What are the cause(s) of GCC?</a:t>
            </a:r>
          </a:p>
          <a:p>
            <a:pPr lvl="1"/>
            <a:endParaRPr lang="en-US" sz="2400" dirty="0">
              <a:latin typeface="Avenir Medium"/>
              <a:cs typeface="Avenir Medium"/>
            </a:endParaRPr>
          </a:p>
          <a:p>
            <a:pPr lvl="1"/>
            <a:r>
              <a:rPr lang="en-US" sz="2400" b="1" dirty="0">
                <a:latin typeface="Avenir Medium"/>
                <a:cs typeface="Avenir Medium"/>
              </a:rPr>
              <a:t>2.4:  </a:t>
            </a:r>
            <a:r>
              <a:rPr lang="en-US" sz="2400" dirty="0">
                <a:latin typeface="Avenir Medium"/>
                <a:cs typeface="Avenir Medium"/>
              </a:rPr>
              <a:t>Paradigms, change, revolutions and transitions</a:t>
            </a:r>
          </a:p>
          <a:p>
            <a:pPr lvl="1"/>
            <a:endParaRPr lang="en-US" sz="2400" dirty="0">
              <a:latin typeface="Avenir Medium"/>
              <a:cs typeface="Avenir Medium"/>
            </a:endParaRPr>
          </a:p>
          <a:p>
            <a:pPr lvl="1"/>
            <a:r>
              <a:rPr lang="en-US" sz="2400" b="1" dirty="0">
                <a:latin typeface="Avenir Medium"/>
                <a:cs typeface="Avenir Medium"/>
              </a:rPr>
              <a:t>2.5:  </a:t>
            </a:r>
            <a:r>
              <a:rPr lang="en-US" sz="2400" dirty="0">
                <a:latin typeface="Avenir Medium"/>
                <a:cs typeface="Avenir Medium"/>
              </a:rPr>
              <a:t>Decarbonization and the energy trilemma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EBEA035-DF48-5247-84F4-ED9F15F0D88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536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50661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2. Global climate change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2781" y="2938887"/>
            <a:ext cx="56684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ctr"/>
            <a:r>
              <a:rPr lang="en-US" sz="2800" i="1" dirty="0">
                <a:latin typeface="Avenir Black"/>
                <a:cs typeface="Avenir Black"/>
              </a:rPr>
              <a:t>2.1: The elephant in the room</a:t>
            </a:r>
          </a:p>
          <a:p>
            <a:pPr lvl="1" algn="ctr"/>
            <a:r>
              <a:rPr lang="en-US" sz="2800" i="1" dirty="0">
                <a:latin typeface="Avenir Black"/>
                <a:cs typeface="Avenir Black"/>
              </a:rPr>
              <a:t>What is GCC?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213A13-619F-D84E-8103-2D32DC370B8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236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60574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The elephant in the room (???)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6117" y="6418980"/>
            <a:ext cx="9172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https://</a:t>
            </a:r>
            <a:r>
              <a:rPr lang="en-US" sz="1400" dirty="0" err="1">
                <a:latin typeface="Avenir Medium"/>
                <a:cs typeface="Avenir Medium"/>
              </a:rPr>
              <a:t>www.northeastipm.org</a:t>
            </a:r>
            <a:r>
              <a:rPr lang="en-US" sz="1400">
                <a:latin typeface="Avenir Medium"/>
                <a:cs typeface="Avenir Medium"/>
              </a:rPr>
              <a:t>/about-us/publications/</a:t>
            </a:r>
            <a:r>
              <a:rPr lang="en-US" sz="1400" err="1">
                <a:latin typeface="Avenir Medium"/>
                <a:cs typeface="Avenir Medium"/>
              </a:rPr>
              <a:t>ipm</a:t>
            </a:r>
            <a:r>
              <a:rPr lang="en-US" sz="1400">
                <a:latin typeface="Avenir Medium"/>
                <a:cs typeface="Avenir Medium"/>
              </a:rPr>
              <a:t>-insights/climate-change-is-the-elephant-in-the-room/</a:t>
            </a:r>
          </a:p>
          <a:p>
            <a:r>
              <a:rPr lang="en-US" sz="1400">
                <a:latin typeface="Avenir Medium"/>
                <a:cs typeface="Avenir Medium"/>
              </a:rPr>
              <a:t>http://</a:t>
            </a:r>
            <a:r>
              <a:rPr lang="en-US" sz="1400" err="1">
                <a:latin typeface="Avenir Medium"/>
                <a:cs typeface="Avenir Medium"/>
              </a:rPr>
              <a:t>northsideforum.org.au</a:t>
            </a:r>
            <a:r>
              <a:rPr lang="en-US" sz="1400">
                <a:latin typeface="Avenir Medium"/>
                <a:cs typeface="Avenir Medium"/>
              </a:rPr>
              <a:t>/forum-71-climate-change-the-election-the-elephant-in-the-room/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03A7AE-FDD7-E942-B4F2-EA852EBF470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0781EE7-648C-0B4A-9330-027B023C36B6}"/>
              </a:ext>
            </a:extLst>
          </p:cNvPr>
          <p:cNvSpPr txBox="1"/>
          <p:nvPr/>
        </p:nvSpPr>
        <p:spPr>
          <a:xfrm>
            <a:off x="228600" y="898339"/>
            <a:ext cx="85244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>
                <a:latin typeface="Avenir Medium" panose="02000503020000020003" pitchFamily="2" charset="0"/>
                <a:cs typeface="Avenir Black"/>
              </a:rPr>
              <a:t>“Five blind people encounter an elephant. One pats the stubbly flank, another feels the hot breath, a third grasps a bony tusk, another the bristly tail, and yet another the soft winding trunk. </a:t>
            </a:r>
            <a:br>
              <a:rPr lang="en-US" sz="2000" i="1">
                <a:latin typeface="Avenir Medium" panose="02000503020000020003" pitchFamily="2" charset="0"/>
                <a:cs typeface="Avenir Black"/>
              </a:rPr>
            </a:br>
            <a:endParaRPr lang="en-US" sz="2000" i="1">
              <a:latin typeface="Avenir Medium" panose="02000503020000020003" pitchFamily="2" charset="0"/>
              <a:cs typeface="Avenir Medium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C41ACBD-0F74-DE4F-A20F-87F73CB2F1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1449" y="1929027"/>
            <a:ext cx="5664200" cy="45085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F8C98D1-324A-1E4F-9F88-8476B1F783C3}"/>
              </a:ext>
            </a:extLst>
          </p:cNvPr>
          <p:cNvSpPr txBox="1"/>
          <p:nvPr/>
        </p:nvSpPr>
        <p:spPr>
          <a:xfrm>
            <a:off x="228600" y="1917452"/>
            <a:ext cx="85244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>
                <a:latin typeface="Avenir Medium" panose="02000503020000020003" pitchFamily="2" charset="0"/>
                <a:cs typeface="Avenir Black"/>
              </a:rPr>
              <a:t>They find that their </a:t>
            </a:r>
          </a:p>
          <a:p>
            <a:r>
              <a:rPr lang="en-US" sz="2000" i="1">
                <a:latin typeface="Avenir Medium" panose="02000503020000020003" pitchFamily="2" charset="0"/>
                <a:cs typeface="Avenir Black"/>
              </a:rPr>
              <a:t>individual observations </a:t>
            </a:r>
          </a:p>
          <a:p>
            <a:r>
              <a:rPr lang="en-US" sz="2000" i="1">
                <a:latin typeface="Avenir Medium" panose="02000503020000020003" pitchFamily="2" charset="0"/>
                <a:cs typeface="Avenir Black"/>
              </a:rPr>
              <a:t>give completely </a:t>
            </a:r>
          </a:p>
          <a:p>
            <a:r>
              <a:rPr lang="en-US" sz="2000" i="1">
                <a:latin typeface="Avenir Medium" panose="02000503020000020003" pitchFamily="2" charset="0"/>
                <a:cs typeface="Avenir Black"/>
              </a:rPr>
              <a:t>different impressions </a:t>
            </a:r>
          </a:p>
          <a:p>
            <a:r>
              <a:rPr lang="en-US" sz="2000" i="1">
                <a:latin typeface="Avenir Medium" panose="02000503020000020003" pitchFamily="2" charset="0"/>
                <a:cs typeface="Avenir Black"/>
              </a:rPr>
              <a:t>of the thing they are </a:t>
            </a:r>
          </a:p>
          <a:p>
            <a:r>
              <a:rPr lang="en-US" sz="2000" i="1">
                <a:latin typeface="Avenir Medium" panose="02000503020000020003" pitchFamily="2" charset="0"/>
                <a:cs typeface="Avenir Black"/>
              </a:rPr>
              <a:t>trying to describe. </a:t>
            </a:r>
            <a:endParaRPr lang="en-US" sz="2000" i="1">
              <a:latin typeface="Avenir Medium" panose="02000503020000020003" pitchFamily="2" charset="0"/>
              <a:cs typeface="Avenir Medium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78BBC-A560-3C4D-B02E-99514B248438}"/>
              </a:ext>
            </a:extLst>
          </p:cNvPr>
          <p:cNvSpPr txBox="1"/>
          <p:nvPr/>
        </p:nvSpPr>
        <p:spPr>
          <a:xfrm>
            <a:off x="228600" y="3835876"/>
            <a:ext cx="85244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>
                <a:latin typeface="Avenir Medium" panose="02000503020000020003" pitchFamily="2" charset="0"/>
                <a:cs typeface="Avenir Black"/>
              </a:rPr>
              <a:t>I recently talked to a </a:t>
            </a:r>
          </a:p>
          <a:p>
            <a:r>
              <a:rPr lang="en-US" sz="2000" i="1">
                <a:latin typeface="Avenir Medium" panose="02000503020000020003" pitchFamily="2" charset="0"/>
                <a:cs typeface="Avenir Black"/>
              </a:rPr>
              <a:t>scientist and a </a:t>
            </a:r>
          </a:p>
          <a:p>
            <a:r>
              <a:rPr lang="en-US" sz="2000" i="1">
                <a:latin typeface="Avenir Medium" panose="02000503020000020003" pitchFamily="2" charset="0"/>
                <a:cs typeface="Avenir Black"/>
              </a:rPr>
              <a:t>corporate official </a:t>
            </a:r>
          </a:p>
          <a:p>
            <a:r>
              <a:rPr lang="en-US" sz="2000" i="1">
                <a:latin typeface="Avenir Medium" panose="02000503020000020003" pitchFamily="2" charset="0"/>
                <a:cs typeface="Avenir Black"/>
              </a:rPr>
              <a:t>about climate change, </a:t>
            </a:r>
          </a:p>
          <a:p>
            <a:r>
              <a:rPr lang="en-US" sz="2000" i="1">
                <a:latin typeface="Avenir Medium" panose="02000503020000020003" pitchFamily="2" charset="0"/>
                <a:cs typeface="Avenir Black"/>
              </a:rPr>
              <a:t>and it reminded me of </a:t>
            </a:r>
          </a:p>
          <a:p>
            <a:r>
              <a:rPr lang="en-US" sz="2000" i="1">
                <a:latin typeface="Avenir Medium" panose="02000503020000020003" pitchFamily="2" charset="0"/>
                <a:cs typeface="Avenir Black"/>
              </a:rPr>
              <a:t>the story about the </a:t>
            </a:r>
          </a:p>
          <a:p>
            <a:r>
              <a:rPr lang="en-US" sz="2000" i="1">
                <a:latin typeface="Avenir Medium" panose="02000503020000020003" pitchFamily="2" charset="0"/>
                <a:cs typeface="Avenir Black"/>
              </a:rPr>
              <a:t>blind people </a:t>
            </a:r>
          </a:p>
          <a:p>
            <a:r>
              <a:rPr lang="en-US" sz="2000" i="1">
                <a:latin typeface="Avenir Medium" panose="02000503020000020003" pitchFamily="2" charset="0"/>
                <a:cs typeface="Avenir Black"/>
              </a:rPr>
              <a:t>describing an elephant.”</a:t>
            </a:r>
            <a:endParaRPr lang="en-US" sz="2000" i="1">
              <a:latin typeface="Avenir Medium" panose="02000503020000020003" pitchFamily="2" charset="0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426330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36668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What’s in a name?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3885" y="2252856"/>
            <a:ext cx="85244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Avenir Black"/>
                <a:cs typeface="Avenir Black"/>
              </a:rPr>
              <a:t>1975: </a:t>
            </a:r>
            <a:r>
              <a:rPr lang="en-US" sz="2000">
                <a:latin typeface="Avenir Medium" panose="02000503020000020003" pitchFamily="2" charset="0"/>
                <a:cs typeface="Avenir Black"/>
              </a:rPr>
              <a:t>geochemist Wallace </a:t>
            </a:r>
            <a:r>
              <a:rPr lang="en-US" sz="2000" err="1">
                <a:latin typeface="Avenir Medium" panose="02000503020000020003" pitchFamily="2" charset="0"/>
                <a:cs typeface="Avenir Black"/>
              </a:rPr>
              <a:t>Broecker</a:t>
            </a:r>
            <a:r>
              <a:rPr lang="en-US" sz="2000">
                <a:latin typeface="Avenir Medium" panose="02000503020000020003" pitchFamily="2" charset="0"/>
                <a:cs typeface="Avenir Black"/>
              </a:rPr>
              <a:t> of Columbia University published an article titled, ”Climatic change: Are we on the brink of a pronounced </a:t>
            </a:r>
            <a:r>
              <a:rPr lang="en-US" sz="2000" b="1">
                <a:latin typeface="Avenir Black" panose="02000503020000020003" pitchFamily="2" charset="0"/>
                <a:cs typeface="Avenir Black"/>
              </a:rPr>
              <a:t>global warming</a:t>
            </a:r>
            <a:r>
              <a:rPr lang="en-US" sz="2000">
                <a:latin typeface="Avenir Medium" panose="02000503020000020003" pitchFamily="2" charset="0"/>
                <a:cs typeface="Avenir Black"/>
              </a:rPr>
              <a:t>?”</a:t>
            </a:r>
            <a:endParaRPr lang="en-US" sz="2000" i="1">
              <a:latin typeface="Avenir Medium"/>
              <a:cs typeface="Avenir Medium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17188" y="6499999"/>
            <a:ext cx="7370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venir Medium"/>
                <a:cs typeface="Avenir Medium"/>
              </a:rPr>
              <a:t>https://</a:t>
            </a:r>
            <a:r>
              <a:rPr lang="en-US" sz="1400" err="1">
                <a:latin typeface="Avenir Medium"/>
                <a:cs typeface="Avenir Medium"/>
              </a:rPr>
              <a:t>pmm.nasa.gov</a:t>
            </a:r>
            <a:r>
              <a:rPr lang="en-US" sz="1400">
                <a:latin typeface="Avenir Medium"/>
                <a:cs typeface="Avenir Medium"/>
              </a:rPr>
              <a:t>/education/articles/</a:t>
            </a:r>
            <a:r>
              <a:rPr lang="en-US" sz="1400" err="1">
                <a:latin typeface="Avenir Medium"/>
                <a:cs typeface="Avenir Medium"/>
              </a:rPr>
              <a:t>whats</a:t>
            </a:r>
            <a:r>
              <a:rPr lang="en-US" sz="1400">
                <a:latin typeface="Avenir Medium"/>
                <a:cs typeface="Avenir Medium"/>
              </a:rPr>
              <a:t>-name-global-warming-vs-climate-change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03A7AE-FDD7-E942-B4F2-EA852EBF470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43C6938-1805-1246-A1B7-878FDCC4C015}"/>
              </a:ext>
            </a:extLst>
          </p:cNvPr>
          <p:cNvSpPr txBox="1"/>
          <p:nvPr/>
        </p:nvSpPr>
        <p:spPr>
          <a:xfrm>
            <a:off x="309775" y="3335707"/>
            <a:ext cx="8524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>
                <a:latin typeface="Avenir Medium" panose="02000503020000020003" pitchFamily="2" charset="0"/>
                <a:cs typeface="Avenir Black"/>
              </a:rPr>
              <a:t>Described an increase in average global surface temperatures from greenhouse gases emitted by human activity.</a:t>
            </a:r>
            <a:endParaRPr lang="en-US" sz="2000">
              <a:latin typeface="Avenir Medium" panose="02000503020000020003" pitchFamily="2" charset="0"/>
              <a:cs typeface="Avenir Medium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781EE7-648C-0B4A-9330-027B023C36B6}"/>
              </a:ext>
            </a:extLst>
          </p:cNvPr>
          <p:cNvSpPr txBox="1"/>
          <p:nvPr/>
        </p:nvSpPr>
        <p:spPr>
          <a:xfrm>
            <a:off x="228600" y="898339"/>
            <a:ext cx="8524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Avenir Black"/>
                <a:cs typeface="Avenir Black"/>
              </a:rPr>
              <a:t>Pre-1975: </a:t>
            </a:r>
            <a:r>
              <a:rPr lang="en-US" sz="2000">
                <a:latin typeface="Avenir Medium" panose="02000503020000020003" pitchFamily="2" charset="0"/>
                <a:cs typeface="Avenir Black"/>
              </a:rPr>
              <a:t>the term of art was “inadvertent climate modification”</a:t>
            </a:r>
            <a:endParaRPr lang="en-US" sz="2000" i="1">
              <a:latin typeface="Avenir Medium"/>
              <a:cs typeface="Avenir Medium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37EF2E-6673-4844-B578-3DFA56E50634}"/>
              </a:ext>
            </a:extLst>
          </p:cNvPr>
          <p:cNvSpPr txBox="1"/>
          <p:nvPr/>
        </p:nvSpPr>
        <p:spPr>
          <a:xfrm>
            <a:off x="309775" y="1286264"/>
            <a:ext cx="8524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>
                <a:latin typeface="Avenir Medium" panose="02000503020000020003" pitchFamily="2" charset="0"/>
                <a:cs typeface="Avenir Medium"/>
              </a:rPr>
              <a:t>Scientists knew that human-caused emissions were likely to cause climate change. But would it be warming or cooling from aerosols?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A764CA-D44E-D547-8C72-369931E08F2D}"/>
              </a:ext>
            </a:extLst>
          </p:cNvPr>
          <p:cNvSpPr txBox="1"/>
          <p:nvPr/>
        </p:nvSpPr>
        <p:spPr>
          <a:xfrm>
            <a:off x="309774" y="4175986"/>
            <a:ext cx="8524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Avenir Black"/>
                <a:cs typeface="Avenir Black"/>
              </a:rPr>
              <a:t>1979: </a:t>
            </a:r>
            <a:r>
              <a:rPr lang="en-US" sz="2000">
                <a:latin typeface="Avenir Medium" panose="02000503020000020003" pitchFamily="2" charset="0"/>
                <a:cs typeface="Avenir Black"/>
              </a:rPr>
              <a:t>National Academy of Sciences report also used the term ”</a:t>
            </a:r>
            <a:r>
              <a:rPr lang="en-US" sz="2000" b="1">
                <a:latin typeface="Avenir Black" panose="02000503020000020003" pitchFamily="2" charset="0"/>
                <a:cs typeface="Avenir Black"/>
              </a:rPr>
              <a:t>climate change</a:t>
            </a:r>
            <a:r>
              <a:rPr lang="en-US" sz="2000">
                <a:latin typeface="Avenir Medium" panose="02000503020000020003" pitchFamily="2" charset="0"/>
                <a:cs typeface="Avenir Black"/>
              </a:rPr>
              <a:t>” to describe other, non-warming effects likely to occur.</a:t>
            </a:r>
            <a:endParaRPr lang="en-US" sz="2000" i="1">
              <a:latin typeface="Avenir Medium"/>
              <a:cs typeface="Avenir Medium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903774-CAD3-AE47-B6FC-941AEAA682BE}"/>
              </a:ext>
            </a:extLst>
          </p:cNvPr>
          <p:cNvSpPr txBox="1"/>
          <p:nvPr/>
        </p:nvSpPr>
        <p:spPr>
          <a:xfrm>
            <a:off x="309773" y="5191649"/>
            <a:ext cx="85244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Avenir Black"/>
                <a:cs typeface="Avenir Black"/>
              </a:rPr>
              <a:t>Today: </a:t>
            </a:r>
            <a:r>
              <a:rPr lang="en-US" sz="2000">
                <a:latin typeface="Avenir Medium" panose="02000503020000020003" pitchFamily="2" charset="0"/>
                <a:cs typeface="Avenir Black"/>
              </a:rPr>
              <a:t>We know that emissions will cause a host of changes around the globe. Warming and increased precipitation are just two of the effects. So, </a:t>
            </a:r>
            <a:r>
              <a:rPr lang="en-US" sz="2000" b="1">
                <a:latin typeface="Avenir Black" panose="02000503020000020003" pitchFamily="2" charset="0"/>
                <a:cs typeface="Avenir Black"/>
              </a:rPr>
              <a:t>global climate change </a:t>
            </a:r>
            <a:r>
              <a:rPr lang="en-US" sz="2000">
                <a:latin typeface="Avenir Medium" panose="02000503020000020003" pitchFamily="2" charset="0"/>
                <a:cs typeface="Avenir Black"/>
              </a:rPr>
              <a:t>is the most inclusive and descriptive term.</a:t>
            </a:r>
            <a:endParaRPr lang="en-US" sz="2000" i="1">
              <a:latin typeface="Avenir Medium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87927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358</Words>
  <Application>Microsoft Macintosh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2019-08-15T14:32:52Z</dcterms:created>
  <dcterms:modified xsi:type="dcterms:W3CDTF">2019-08-15T14:33:35Z</dcterms:modified>
</cp:coreProperties>
</file>