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351" r:id="rId3"/>
    <p:sldId id="373" r:id="rId4"/>
    <p:sldId id="357" r:id="rId5"/>
    <p:sldId id="370" r:id="rId6"/>
    <p:sldId id="372" r:id="rId7"/>
    <p:sldId id="371" r:id="rId8"/>
    <p:sldId id="376" r:id="rId9"/>
    <p:sldId id="369" r:id="rId10"/>
    <p:sldId id="289"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4"/>
    <p:restoredTop sz="94663"/>
  </p:normalViewPr>
  <p:slideViewPr>
    <p:cSldViewPr snapToGrid="0" snapToObjects="1">
      <p:cViewPr varScale="1">
        <p:scale>
          <a:sx n="120" d="100"/>
          <a:sy n="120" d="100"/>
        </p:scale>
        <p:origin x="11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69EC79-5D4F-6E41-8F26-82A5CE6056BA}" type="datetimeFigureOut">
              <a:rPr lang="en-US" smtClean="0"/>
              <a:t>8/15/19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4A36A-4EF3-F24F-BCC0-F854F509AF43}" type="slidenum">
              <a:rPr lang="en-US" smtClean="0"/>
              <a:t>‹#›</a:t>
            </a:fld>
            <a:endParaRPr lang="en-US"/>
          </a:p>
        </p:txBody>
      </p:sp>
    </p:spTree>
    <p:extLst>
      <p:ext uri="{BB962C8B-B14F-4D97-AF65-F5344CB8AC3E}">
        <p14:creationId xmlns:p14="http://schemas.microsoft.com/office/powerpoint/2010/main" val="967253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69EC79-5D4F-6E41-8F26-82A5CE6056BA}" type="datetimeFigureOut">
              <a:rPr lang="en-US" smtClean="0"/>
              <a:t>8/15/19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4A36A-4EF3-F24F-BCC0-F854F509AF43}" type="slidenum">
              <a:rPr lang="en-US" smtClean="0"/>
              <a:t>‹#›</a:t>
            </a:fld>
            <a:endParaRPr lang="en-US"/>
          </a:p>
        </p:txBody>
      </p:sp>
    </p:spTree>
    <p:extLst>
      <p:ext uri="{BB962C8B-B14F-4D97-AF65-F5344CB8AC3E}">
        <p14:creationId xmlns:p14="http://schemas.microsoft.com/office/powerpoint/2010/main" val="1525897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69EC79-5D4F-6E41-8F26-82A5CE6056BA}" type="datetimeFigureOut">
              <a:rPr lang="en-US" smtClean="0"/>
              <a:t>8/15/19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4A36A-4EF3-F24F-BCC0-F854F509AF43}" type="slidenum">
              <a:rPr lang="en-US" smtClean="0"/>
              <a:t>‹#›</a:t>
            </a:fld>
            <a:endParaRPr lang="en-US"/>
          </a:p>
        </p:txBody>
      </p:sp>
    </p:spTree>
    <p:extLst>
      <p:ext uri="{BB962C8B-B14F-4D97-AF65-F5344CB8AC3E}">
        <p14:creationId xmlns:p14="http://schemas.microsoft.com/office/powerpoint/2010/main" val="2856590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69EC79-5D4F-6E41-8F26-82A5CE6056BA}" type="datetimeFigureOut">
              <a:rPr lang="en-US" smtClean="0"/>
              <a:t>8/15/19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4A36A-4EF3-F24F-BCC0-F854F509AF43}" type="slidenum">
              <a:rPr lang="en-US" smtClean="0"/>
              <a:t>‹#›</a:t>
            </a:fld>
            <a:endParaRPr lang="en-US"/>
          </a:p>
        </p:txBody>
      </p:sp>
    </p:spTree>
    <p:extLst>
      <p:ext uri="{BB962C8B-B14F-4D97-AF65-F5344CB8AC3E}">
        <p14:creationId xmlns:p14="http://schemas.microsoft.com/office/powerpoint/2010/main" val="3140606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69EC79-5D4F-6E41-8F26-82A5CE6056BA}" type="datetimeFigureOut">
              <a:rPr lang="en-US" smtClean="0"/>
              <a:t>8/15/19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4A36A-4EF3-F24F-BCC0-F854F509AF43}" type="slidenum">
              <a:rPr lang="en-US" smtClean="0"/>
              <a:t>‹#›</a:t>
            </a:fld>
            <a:endParaRPr lang="en-US"/>
          </a:p>
        </p:txBody>
      </p:sp>
    </p:spTree>
    <p:extLst>
      <p:ext uri="{BB962C8B-B14F-4D97-AF65-F5344CB8AC3E}">
        <p14:creationId xmlns:p14="http://schemas.microsoft.com/office/powerpoint/2010/main" val="478514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69EC79-5D4F-6E41-8F26-82A5CE6056BA}" type="datetimeFigureOut">
              <a:rPr lang="en-US" smtClean="0"/>
              <a:t>8/15/19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4A36A-4EF3-F24F-BCC0-F854F509AF43}" type="slidenum">
              <a:rPr lang="en-US" smtClean="0"/>
              <a:t>‹#›</a:t>
            </a:fld>
            <a:endParaRPr lang="en-US"/>
          </a:p>
        </p:txBody>
      </p:sp>
    </p:spTree>
    <p:extLst>
      <p:ext uri="{BB962C8B-B14F-4D97-AF65-F5344CB8AC3E}">
        <p14:creationId xmlns:p14="http://schemas.microsoft.com/office/powerpoint/2010/main" val="3883518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69EC79-5D4F-6E41-8F26-82A5CE6056BA}" type="datetimeFigureOut">
              <a:rPr lang="en-US" smtClean="0"/>
              <a:t>8/15/19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B4A36A-4EF3-F24F-BCC0-F854F509AF43}" type="slidenum">
              <a:rPr lang="en-US" smtClean="0"/>
              <a:t>‹#›</a:t>
            </a:fld>
            <a:endParaRPr lang="en-US"/>
          </a:p>
        </p:txBody>
      </p:sp>
    </p:spTree>
    <p:extLst>
      <p:ext uri="{BB962C8B-B14F-4D97-AF65-F5344CB8AC3E}">
        <p14:creationId xmlns:p14="http://schemas.microsoft.com/office/powerpoint/2010/main" val="1376964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69EC79-5D4F-6E41-8F26-82A5CE6056BA}" type="datetimeFigureOut">
              <a:rPr lang="en-US" smtClean="0"/>
              <a:t>8/15/19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B4A36A-4EF3-F24F-BCC0-F854F509AF43}" type="slidenum">
              <a:rPr lang="en-US" smtClean="0"/>
              <a:t>‹#›</a:t>
            </a:fld>
            <a:endParaRPr lang="en-US"/>
          </a:p>
        </p:txBody>
      </p:sp>
    </p:spTree>
    <p:extLst>
      <p:ext uri="{BB962C8B-B14F-4D97-AF65-F5344CB8AC3E}">
        <p14:creationId xmlns:p14="http://schemas.microsoft.com/office/powerpoint/2010/main" val="1849763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9EC79-5D4F-6E41-8F26-82A5CE6056BA}" type="datetimeFigureOut">
              <a:rPr lang="en-US" smtClean="0"/>
              <a:t>8/15/19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B4A36A-4EF3-F24F-BCC0-F854F509AF43}" type="slidenum">
              <a:rPr lang="en-US" smtClean="0"/>
              <a:t>‹#›</a:t>
            </a:fld>
            <a:endParaRPr lang="en-US"/>
          </a:p>
        </p:txBody>
      </p:sp>
    </p:spTree>
    <p:extLst>
      <p:ext uri="{BB962C8B-B14F-4D97-AF65-F5344CB8AC3E}">
        <p14:creationId xmlns:p14="http://schemas.microsoft.com/office/powerpoint/2010/main" val="3996741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69EC79-5D4F-6E41-8F26-82A5CE6056BA}" type="datetimeFigureOut">
              <a:rPr lang="en-US" smtClean="0"/>
              <a:t>8/15/19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4A36A-4EF3-F24F-BCC0-F854F509AF43}" type="slidenum">
              <a:rPr lang="en-US" smtClean="0"/>
              <a:t>‹#›</a:t>
            </a:fld>
            <a:endParaRPr lang="en-US"/>
          </a:p>
        </p:txBody>
      </p:sp>
    </p:spTree>
    <p:extLst>
      <p:ext uri="{BB962C8B-B14F-4D97-AF65-F5344CB8AC3E}">
        <p14:creationId xmlns:p14="http://schemas.microsoft.com/office/powerpoint/2010/main" val="3471063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69EC79-5D4F-6E41-8F26-82A5CE6056BA}" type="datetimeFigureOut">
              <a:rPr lang="en-US" smtClean="0"/>
              <a:t>8/15/19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4A36A-4EF3-F24F-BCC0-F854F509AF43}" type="slidenum">
              <a:rPr lang="en-US" smtClean="0"/>
              <a:t>‹#›</a:t>
            </a:fld>
            <a:endParaRPr lang="en-US"/>
          </a:p>
        </p:txBody>
      </p:sp>
    </p:spTree>
    <p:extLst>
      <p:ext uri="{BB962C8B-B14F-4D97-AF65-F5344CB8AC3E}">
        <p14:creationId xmlns:p14="http://schemas.microsoft.com/office/powerpoint/2010/main" val="3651224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69EC79-5D4F-6E41-8F26-82A5CE6056BA}" type="datetimeFigureOut">
              <a:rPr lang="en-US" smtClean="0"/>
              <a:t>8/15/19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4A36A-4EF3-F24F-BCC0-F854F509AF43}" type="slidenum">
              <a:rPr lang="en-US" smtClean="0"/>
              <a:t>‹#›</a:t>
            </a:fld>
            <a:endParaRPr lang="en-US"/>
          </a:p>
        </p:txBody>
      </p:sp>
    </p:spTree>
    <p:extLst>
      <p:ext uri="{BB962C8B-B14F-4D97-AF65-F5344CB8AC3E}">
        <p14:creationId xmlns:p14="http://schemas.microsoft.com/office/powerpoint/2010/main" val="3400740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limate.nasa.gov/evidence/"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limate.nasa.gov/evidence/"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limate.nasa.gov/evidence/"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139700" y="49316"/>
            <a:ext cx="8404865"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SSC 2030: Energy Systems &amp; Sustainability</a:t>
            </a:r>
          </a:p>
        </p:txBody>
      </p:sp>
      <p:sp>
        <p:nvSpPr>
          <p:cNvPr id="8" name="TextBox 7"/>
          <p:cNvSpPr txBox="1"/>
          <p:nvPr/>
        </p:nvSpPr>
        <p:spPr>
          <a:xfrm>
            <a:off x="291417" y="856565"/>
            <a:ext cx="7828682" cy="4001095"/>
          </a:xfrm>
          <a:prstGeom prst="rect">
            <a:avLst/>
          </a:prstGeom>
          <a:noFill/>
        </p:spPr>
        <p:txBody>
          <a:bodyPr wrap="none" rtlCol="0">
            <a:spAutoFit/>
          </a:bodyPr>
          <a:lstStyle/>
          <a:p>
            <a:r>
              <a:rPr lang="en-US" sz="2800" dirty="0">
                <a:latin typeface="Avenir Black"/>
                <a:cs typeface="Avenir Black"/>
              </a:rPr>
              <a:t>2. Global climate change</a:t>
            </a:r>
          </a:p>
          <a:p>
            <a:endParaRPr lang="en-US" sz="900" dirty="0">
              <a:latin typeface="Avenir Black"/>
              <a:cs typeface="Avenir Black"/>
            </a:endParaRPr>
          </a:p>
          <a:p>
            <a:endParaRPr lang="en-US" sz="900" dirty="0">
              <a:latin typeface="Avenir Black"/>
              <a:cs typeface="Avenir Black"/>
            </a:endParaRPr>
          </a:p>
          <a:p>
            <a:pPr lvl="1"/>
            <a:r>
              <a:rPr lang="en-US" sz="2400" b="1" dirty="0">
                <a:latin typeface="Avenir Medium"/>
                <a:cs typeface="Avenir Medium"/>
              </a:rPr>
              <a:t>2.1:  </a:t>
            </a:r>
            <a:r>
              <a:rPr lang="en-US" sz="2400" dirty="0">
                <a:latin typeface="Avenir Medium"/>
                <a:cs typeface="Avenir Medium"/>
              </a:rPr>
              <a:t>The elephant in the room: What is GCC?</a:t>
            </a:r>
          </a:p>
          <a:p>
            <a:pPr lvl="1"/>
            <a:endParaRPr lang="en-US" sz="2000" dirty="0">
              <a:latin typeface="Avenir Medium"/>
              <a:cs typeface="Avenir Medium"/>
            </a:endParaRPr>
          </a:p>
          <a:p>
            <a:pPr lvl="1"/>
            <a:r>
              <a:rPr lang="en-US" sz="2400" b="1" dirty="0">
                <a:latin typeface="Avenir Medium"/>
                <a:cs typeface="Avenir Medium"/>
              </a:rPr>
              <a:t>2.2:  </a:t>
            </a:r>
            <a:r>
              <a:rPr lang="en-US" sz="2400" dirty="0">
                <a:latin typeface="Avenir Medium"/>
                <a:cs typeface="Avenir Medium"/>
              </a:rPr>
              <a:t>What is the evidence of GCC?</a:t>
            </a:r>
          </a:p>
          <a:p>
            <a:pPr lvl="2"/>
            <a:endParaRPr lang="en-US" sz="2000" dirty="0">
              <a:latin typeface="Avenir Medium"/>
              <a:cs typeface="Avenir Medium"/>
            </a:endParaRPr>
          </a:p>
          <a:p>
            <a:pPr lvl="1"/>
            <a:r>
              <a:rPr lang="en-US" sz="2400" b="1" dirty="0">
                <a:latin typeface="Avenir Medium"/>
                <a:cs typeface="Avenir Medium"/>
              </a:rPr>
              <a:t>2.3:  </a:t>
            </a:r>
            <a:r>
              <a:rPr lang="en-US" sz="2400" dirty="0">
                <a:latin typeface="Avenir Medium"/>
                <a:cs typeface="Avenir Medium"/>
              </a:rPr>
              <a:t>What are the cause(s) of GCC?</a:t>
            </a:r>
          </a:p>
          <a:p>
            <a:pPr lvl="1"/>
            <a:endParaRPr lang="en-US" sz="2400" dirty="0">
              <a:latin typeface="Avenir Medium"/>
              <a:cs typeface="Avenir Medium"/>
            </a:endParaRPr>
          </a:p>
          <a:p>
            <a:pPr lvl="1"/>
            <a:r>
              <a:rPr lang="en-US" sz="2400" b="1" dirty="0">
                <a:latin typeface="Avenir Medium"/>
                <a:cs typeface="Avenir Medium"/>
              </a:rPr>
              <a:t>2.4:  </a:t>
            </a:r>
            <a:r>
              <a:rPr lang="en-US" sz="2400" dirty="0">
                <a:latin typeface="Avenir Medium"/>
                <a:cs typeface="Avenir Medium"/>
              </a:rPr>
              <a:t>Paradigms, change, revolutions and transitions</a:t>
            </a:r>
          </a:p>
          <a:p>
            <a:pPr lvl="1"/>
            <a:endParaRPr lang="en-US" sz="2400" dirty="0">
              <a:latin typeface="Avenir Medium"/>
              <a:cs typeface="Avenir Medium"/>
            </a:endParaRPr>
          </a:p>
          <a:p>
            <a:pPr lvl="1"/>
            <a:r>
              <a:rPr lang="en-US" sz="2400" b="1" dirty="0">
                <a:latin typeface="Avenir Medium"/>
                <a:cs typeface="Avenir Medium"/>
              </a:rPr>
              <a:t>2.5:  </a:t>
            </a:r>
            <a:r>
              <a:rPr lang="en-US" sz="2400" dirty="0">
                <a:latin typeface="Avenir Medium"/>
                <a:cs typeface="Avenir Medium"/>
              </a:rPr>
              <a:t>Decarbonization and the energy trilemma</a:t>
            </a:r>
          </a:p>
        </p:txBody>
      </p:sp>
      <p:pic>
        <p:nvPicPr>
          <p:cNvPr id="3" name="Picture 2">
            <a:extLst>
              <a:ext uri="{FF2B5EF4-FFF2-40B4-BE49-F238E27FC236}">
                <a16:creationId xmlns:a16="http://schemas.microsoft.com/office/drawing/2014/main" id="{5EBEA035-DF48-5247-84F4-ED9F15F0D886}"/>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1763774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C287AF-C70A-874E-AF91-E1612378B35F}"/>
              </a:ext>
            </a:extLst>
          </p:cNvPr>
          <p:cNvPicPr>
            <a:picLocks noChangeAspect="1"/>
          </p:cNvPicPr>
          <p:nvPr/>
        </p:nvPicPr>
        <p:blipFill rotWithShape="1">
          <a:blip r:embed="rId2"/>
          <a:srcRect l="1266" t="1692"/>
          <a:stretch/>
        </p:blipFill>
        <p:spPr>
          <a:xfrm>
            <a:off x="57873" y="703542"/>
            <a:ext cx="9028253" cy="5941694"/>
          </a:xfrm>
          <a:prstGeom prst="rect">
            <a:avLst/>
          </a:prstGeom>
        </p:spPr>
      </p:pic>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7157537"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Modeling: natural vs. anthropogenic</a:t>
            </a:r>
          </a:p>
        </p:txBody>
      </p:sp>
      <p:sp>
        <p:nvSpPr>
          <p:cNvPr id="12" name="TextBox 11"/>
          <p:cNvSpPr txBox="1"/>
          <p:nvPr/>
        </p:nvSpPr>
        <p:spPr>
          <a:xfrm>
            <a:off x="2388459" y="6503677"/>
            <a:ext cx="6697667" cy="307777"/>
          </a:xfrm>
          <a:prstGeom prst="rect">
            <a:avLst/>
          </a:prstGeom>
          <a:solidFill>
            <a:srgbClr val="FFFFFF"/>
          </a:solidFill>
        </p:spPr>
        <p:txBody>
          <a:bodyPr wrap="none" rtlCol="0">
            <a:spAutoFit/>
          </a:bodyPr>
          <a:lstStyle/>
          <a:p>
            <a:r>
              <a:rPr lang="en-US" sz="1400" dirty="0">
                <a:latin typeface="Avenir Medium"/>
                <a:cs typeface="Avenir Medium"/>
              </a:rPr>
              <a:t>https://</a:t>
            </a:r>
            <a:r>
              <a:rPr lang="en-US" sz="1400" dirty="0" err="1">
                <a:latin typeface="Avenir Medium"/>
                <a:cs typeface="Avenir Medium"/>
              </a:rPr>
              <a:t>archive.epa.gov</a:t>
            </a:r>
            <a:r>
              <a:rPr lang="en-US" sz="1400" dirty="0">
                <a:latin typeface="Avenir Medium"/>
                <a:cs typeface="Avenir Medium"/>
              </a:rPr>
              <a:t>/</a:t>
            </a:r>
            <a:r>
              <a:rPr lang="en-US" sz="1400" dirty="0" err="1">
                <a:latin typeface="Avenir Medium"/>
                <a:cs typeface="Avenir Medium"/>
              </a:rPr>
              <a:t>epa</a:t>
            </a:r>
            <a:r>
              <a:rPr lang="en-US" sz="1400" dirty="0">
                <a:latin typeface="Avenir Medium"/>
                <a:cs typeface="Avenir Medium"/>
              </a:rPr>
              <a:t>/climate-change-science/causes-climate-</a:t>
            </a:r>
            <a:r>
              <a:rPr lang="en-US" sz="1400" dirty="0" err="1">
                <a:latin typeface="Avenir Medium"/>
                <a:cs typeface="Avenir Medium"/>
              </a:rPr>
              <a:t>change.html</a:t>
            </a:r>
            <a:endParaRPr lang="en-US" sz="1400" dirty="0">
              <a:latin typeface="Avenir Medium"/>
              <a:cs typeface="Avenir Medium"/>
            </a:endParaRPr>
          </a:p>
        </p:txBody>
      </p:sp>
      <p:pic>
        <p:nvPicPr>
          <p:cNvPr id="13" name="Picture 12">
            <a:extLst>
              <a:ext uri="{FF2B5EF4-FFF2-40B4-BE49-F238E27FC236}">
                <a16:creationId xmlns:a16="http://schemas.microsoft.com/office/drawing/2014/main" id="{F1CAFFFE-A35C-4F4C-A2F1-10F7D71AB5AE}"/>
              </a:ext>
            </a:extLst>
          </p:cNvPr>
          <p:cNvPicPr>
            <a:picLocks noChangeAspect="1"/>
          </p:cNvPicPr>
          <p:nvPr/>
        </p:nvPicPr>
        <p:blipFill>
          <a:blip r:embed="rId3">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2425822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a:solidFill>
                <a:prstClr val="black"/>
              </a:solidFill>
              <a:latin typeface="Calibri"/>
            </a:endParaRPr>
          </a:p>
        </p:txBody>
      </p:sp>
      <p:sp>
        <p:nvSpPr>
          <p:cNvPr id="5" name="TextBox 4"/>
          <p:cNvSpPr txBox="1"/>
          <p:nvPr/>
        </p:nvSpPr>
        <p:spPr>
          <a:xfrm>
            <a:off x="228600" y="49316"/>
            <a:ext cx="5066195" cy="584775"/>
          </a:xfrm>
          <a:prstGeom prst="rect">
            <a:avLst/>
          </a:prstGeom>
          <a:noFill/>
        </p:spPr>
        <p:txBody>
          <a:bodyPr wrap="none" rtlCol="0">
            <a:spAutoFit/>
          </a:bodyPr>
          <a:lstStyle/>
          <a:p>
            <a:pPr defTabSz="914400"/>
            <a:r>
              <a:rPr lang="en-US" sz="3200">
                <a:solidFill>
                  <a:prstClr val="white"/>
                </a:solidFill>
                <a:latin typeface="Avenir Heavy"/>
                <a:cs typeface="Avenir Heavy"/>
              </a:rPr>
              <a:t>2. Global climate change</a:t>
            </a:r>
          </a:p>
        </p:txBody>
      </p:sp>
      <p:sp>
        <p:nvSpPr>
          <p:cNvPr id="8" name="TextBox 7"/>
          <p:cNvSpPr txBox="1"/>
          <p:nvPr/>
        </p:nvSpPr>
        <p:spPr>
          <a:xfrm>
            <a:off x="1336736" y="2938887"/>
            <a:ext cx="6580584" cy="523220"/>
          </a:xfrm>
          <a:prstGeom prst="rect">
            <a:avLst/>
          </a:prstGeom>
          <a:noFill/>
        </p:spPr>
        <p:txBody>
          <a:bodyPr wrap="none" rtlCol="0">
            <a:spAutoFit/>
          </a:bodyPr>
          <a:lstStyle/>
          <a:p>
            <a:pPr lvl="1" algn="ctr"/>
            <a:r>
              <a:rPr lang="en-US" sz="2800" i="1">
                <a:latin typeface="Avenir Black"/>
                <a:cs typeface="Avenir Black"/>
              </a:rPr>
              <a:t>2.3: What are the cause(s) of GCC?</a:t>
            </a:r>
          </a:p>
        </p:txBody>
      </p:sp>
      <p:pic>
        <p:nvPicPr>
          <p:cNvPr id="6" name="Picture 5">
            <a:extLst>
              <a:ext uri="{FF2B5EF4-FFF2-40B4-BE49-F238E27FC236}">
                <a16:creationId xmlns:a16="http://schemas.microsoft.com/office/drawing/2014/main" id="{05213A13-619F-D84E-8103-2D32DC370B85}"/>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1290601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a:solidFill>
                <a:prstClr val="black"/>
              </a:solidFill>
              <a:latin typeface="Calibri"/>
            </a:endParaRPr>
          </a:p>
        </p:txBody>
      </p:sp>
      <p:sp>
        <p:nvSpPr>
          <p:cNvPr id="5" name="TextBox 4"/>
          <p:cNvSpPr txBox="1"/>
          <p:nvPr/>
        </p:nvSpPr>
        <p:spPr>
          <a:xfrm>
            <a:off x="228600" y="49316"/>
            <a:ext cx="5158207" cy="584775"/>
          </a:xfrm>
          <a:prstGeom prst="rect">
            <a:avLst/>
          </a:prstGeom>
          <a:noFill/>
        </p:spPr>
        <p:txBody>
          <a:bodyPr wrap="none" rtlCol="0">
            <a:spAutoFit/>
          </a:bodyPr>
          <a:lstStyle/>
          <a:p>
            <a:pPr defTabSz="914400"/>
            <a:r>
              <a:rPr lang="en-US" sz="3200">
                <a:solidFill>
                  <a:prstClr val="white"/>
                </a:solidFill>
                <a:latin typeface="Avenir Heavy"/>
                <a:cs typeface="Avenir Heavy"/>
              </a:rPr>
              <a:t>The earth is a greenhouse</a:t>
            </a:r>
          </a:p>
        </p:txBody>
      </p:sp>
      <p:sp>
        <p:nvSpPr>
          <p:cNvPr id="12" name="TextBox 11"/>
          <p:cNvSpPr txBox="1"/>
          <p:nvPr/>
        </p:nvSpPr>
        <p:spPr>
          <a:xfrm>
            <a:off x="6126827" y="6499999"/>
            <a:ext cx="3017173" cy="307777"/>
          </a:xfrm>
          <a:prstGeom prst="rect">
            <a:avLst/>
          </a:prstGeom>
          <a:solidFill>
            <a:srgbClr val="FFFFFF"/>
          </a:solidFill>
        </p:spPr>
        <p:txBody>
          <a:bodyPr wrap="none" rtlCol="0">
            <a:spAutoFit/>
          </a:bodyPr>
          <a:lstStyle/>
          <a:p>
            <a:r>
              <a:rPr lang="en-US" sz="1400">
                <a:latin typeface="Avenir Medium"/>
                <a:cs typeface="Avenir Medium"/>
                <a:hlinkClick r:id="rId2"/>
              </a:rPr>
              <a:t>https://climate.nasa.gov/evidence/</a:t>
            </a:r>
            <a:endParaRPr lang="en-US" sz="1400">
              <a:latin typeface="Avenir Medium"/>
              <a:cs typeface="Avenir Medium"/>
            </a:endParaRPr>
          </a:p>
        </p:txBody>
      </p:sp>
      <p:pic>
        <p:nvPicPr>
          <p:cNvPr id="14" name="Picture 13">
            <a:extLst>
              <a:ext uri="{FF2B5EF4-FFF2-40B4-BE49-F238E27FC236}">
                <a16:creationId xmlns:a16="http://schemas.microsoft.com/office/drawing/2014/main" id="{6774D0D7-D3FD-0546-AFDC-81AB05BFB0FD}"/>
              </a:ext>
            </a:extLst>
          </p:cNvPr>
          <p:cNvPicPr>
            <a:picLocks noChangeAspect="1"/>
          </p:cNvPicPr>
          <p:nvPr/>
        </p:nvPicPr>
        <p:blipFill>
          <a:blip r:embed="rId3">
            <a:duotone>
              <a:prstClr val="black"/>
              <a:schemeClr val="accent1">
                <a:tint val="45000"/>
                <a:satMod val="400000"/>
              </a:schemeClr>
            </a:duotone>
          </a:blip>
          <a:stretch>
            <a:fillRect/>
          </a:stretch>
        </p:blipFill>
        <p:spPr>
          <a:xfrm>
            <a:off x="8490506" y="50224"/>
            <a:ext cx="628093" cy="584776"/>
          </a:xfrm>
          <a:prstGeom prst="rect">
            <a:avLst/>
          </a:prstGeom>
        </p:spPr>
      </p:pic>
      <p:sp>
        <p:nvSpPr>
          <p:cNvPr id="7" name="TextBox 6">
            <a:extLst>
              <a:ext uri="{FF2B5EF4-FFF2-40B4-BE49-F238E27FC236}">
                <a16:creationId xmlns:a16="http://schemas.microsoft.com/office/drawing/2014/main" id="{B774768F-D40F-4646-BFFA-AB3321D1FA31}"/>
              </a:ext>
            </a:extLst>
          </p:cNvPr>
          <p:cNvSpPr txBox="1"/>
          <p:nvPr/>
        </p:nvSpPr>
        <p:spPr>
          <a:xfrm>
            <a:off x="398723" y="797267"/>
            <a:ext cx="8524449" cy="4207370"/>
          </a:xfrm>
          <a:prstGeom prst="rect">
            <a:avLst/>
          </a:prstGeom>
          <a:noFill/>
        </p:spPr>
        <p:txBody>
          <a:bodyPr wrap="square" rtlCol="0">
            <a:spAutoFit/>
          </a:bodyPr>
          <a:lstStyle/>
          <a:p>
            <a:pPr>
              <a:lnSpc>
                <a:spcPct val="150000"/>
              </a:lnSpc>
            </a:pPr>
            <a:r>
              <a:rPr lang="en-US" sz="2000">
                <a:latin typeface="Avenir Medium" panose="02000503020000020003" pitchFamily="2" charset="0"/>
                <a:cs typeface="Avenir Medium"/>
              </a:rPr>
              <a:t>“Life on Earth depends on energy coming from the Sun. </a:t>
            </a:r>
          </a:p>
          <a:p>
            <a:pPr>
              <a:lnSpc>
                <a:spcPct val="150000"/>
              </a:lnSpc>
            </a:pPr>
            <a:endParaRPr lang="en-US" sz="1000">
              <a:latin typeface="Avenir Medium" panose="02000503020000020003" pitchFamily="2" charset="0"/>
              <a:cs typeface="Avenir Medium"/>
            </a:endParaRPr>
          </a:p>
          <a:p>
            <a:pPr marL="342900" indent="-342900">
              <a:lnSpc>
                <a:spcPct val="150000"/>
              </a:lnSpc>
              <a:buFont typeface="Arial" panose="020B0604020202020204" pitchFamily="34" charset="0"/>
              <a:buChar char="•"/>
            </a:pPr>
            <a:r>
              <a:rPr lang="en-US" sz="2000">
                <a:latin typeface="Avenir Medium" panose="02000503020000020003" pitchFamily="2" charset="0"/>
                <a:cs typeface="Avenir Medium"/>
              </a:rPr>
              <a:t>About half the light reaching Earth's atmosphere passes through the air and clouds to the surface, where it is absorbed and then radiated upward in the form of infrared heat. </a:t>
            </a:r>
          </a:p>
          <a:p>
            <a:pPr>
              <a:lnSpc>
                <a:spcPct val="150000"/>
              </a:lnSpc>
            </a:pPr>
            <a:endParaRPr lang="en-US" sz="1000">
              <a:latin typeface="Avenir Medium" panose="02000503020000020003" pitchFamily="2" charset="0"/>
              <a:cs typeface="Avenir Medium"/>
            </a:endParaRPr>
          </a:p>
          <a:p>
            <a:pPr marL="342900" indent="-342900">
              <a:lnSpc>
                <a:spcPct val="150000"/>
              </a:lnSpc>
              <a:buFont typeface="Arial" panose="020B0604020202020204" pitchFamily="34" charset="0"/>
              <a:buChar char="•"/>
            </a:pPr>
            <a:r>
              <a:rPr lang="en-US" sz="2000">
                <a:latin typeface="Avenir Medium" panose="02000503020000020003" pitchFamily="2" charset="0"/>
                <a:cs typeface="Avenir Medium"/>
              </a:rPr>
              <a:t>About 90 percent of this heat is then absorbed by the </a:t>
            </a:r>
            <a:r>
              <a:rPr lang="en-US" sz="2000" b="1">
                <a:latin typeface="Avenir Black" panose="02000503020000020003" pitchFamily="2" charset="0"/>
                <a:cs typeface="Avenir Medium"/>
              </a:rPr>
              <a:t>greenhouse gases </a:t>
            </a:r>
            <a:r>
              <a:rPr lang="en-US" sz="2000">
                <a:latin typeface="Avenir Medium" panose="02000503020000020003" pitchFamily="2" charset="0"/>
                <a:cs typeface="Avenir Medium"/>
              </a:rPr>
              <a:t>and radiated back toward the surface, which is warmed to a life-supporting average of 59 degrees Fahrenheit (15 degrees Celsius).“</a:t>
            </a:r>
          </a:p>
        </p:txBody>
      </p:sp>
    </p:spTree>
    <p:extLst>
      <p:ext uri="{BB962C8B-B14F-4D97-AF65-F5344CB8AC3E}">
        <p14:creationId xmlns:p14="http://schemas.microsoft.com/office/powerpoint/2010/main" val="2158375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a:solidFill>
                <a:prstClr val="black"/>
              </a:solidFill>
              <a:latin typeface="Calibri"/>
            </a:endParaRPr>
          </a:p>
        </p:txBody>
      </p:sp>
      <p:sp>
        <p:nvSpPr>
          <p:cNvPr id="5" name="TextBox 4"/>
          <p:cNvSpPr txBox="1"/>
          <p:nvPr/>
        </p:nvSpPr>
        <p:spPr>
          <a:xfrm>
            <a:off x="228600" y="49316"/>
            <a:ext cx="3485249" cy="584775"/>
          </a:xfrm>
          <a:prstGeom prst="rect">
            <a:avLst/>
          </a:prstGeom>
          <a:noFill/>
        </p:spPr>
        <p:txBody>
          <a:bodyPr wrap="none" rtlCol="0">
            <a:spAutoFit/>
          </a:bodyPr>
          <a:lstStyle/>
          <a:p>
            <a:pPr defTabSz="914400"/>
            <a:r>
              <a:rPr lang="en-US" sz="3200">
                <a:solidFill>
                  <a:prstClr val="white"/>
                </a:solidFill>
                <a:latin typeface="Avenir Heavy"/>
                <a:cs typeface="Avenir Heavy"/>
              </a:rPr>
              <a:t>A quick overview</a:t>
            </a:r>
          </a:p>
        </p:txBody>
      </p:sp>
      <p:pic>
        <p:nvPicPr>
          <p:cNvPr id="7" name="Picture 6">
            <a:extLst>
              <a:ext uri="{FF2B5EF4-FFF2-40B4-BE49-F238E27FC236}">
                <a16:creationId xmlns:a16="http://schemas.microsoft.com/office/drawing/2014/main" id="{8003A7AE-FDD7-E942-B4F2-EA852EBF4701}"/>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pic>
        <p:nvPicPr>
          <p:cNvPr id="9" name="Picture 8">
            <a:extLst>
              <a:ext uri="{FF2B5EF4-FFF2-40B4-BE49-F238E27FC236}">
                <a16:creationId xmlns:a16="http://schemas.microsoft.com/office/drawing/2014/main" id="{C676C58B-D39C-974A-86C3-DBBBB2B8BD88}"/>
              </a:ext>
            </a:extLst>
          </p:cNvPr>
          <p:cNvPicPr>
            <a:picLocks noChangeAspect="1"/>
          </p:cNvPicPr>
          <p:nvPr/>
        </p:nvPicPr>
        <p:blipFill>
          <a:blip r:embed="rId3"/>
          <a:stretch>
            <a:fillRect/>
          </a:stretch>
        </p:blipFill>
        <p:spPr>
          <a:xfrm>
            <a:off x="12330" y="1046261"/>
            <a:ext cx="9144000" cy="5143500"/>
          </a:xfrm>
          <a:prstGeom prst="rect">
            <a:avLst/>
          </a:prstGeom>
        </p:spPr>
      </p:pic>
      <p:sp>
        <p:nvSpPr>
          <p:cNvPr id="11" name="TextBox 10">
            <a:extLst>
              <a:ext uri="{FF2B5EF4-FFF2-40B4-BE49-F238E27FC236}">
                <a16:creationId xmlns:a16="http://schemas.microsoft.com/office/drawing/2014/main" id="{5018EE76-FDC1-234F-9794-A60CEDFAF8C0}"/>
              </a:ext>
            </a:extLst>
          </p:cNvPr>
          <p:cNvSpPr txBox="1"/>
          <p:nvPr/>
        </p:nvSpPr>
        <p:spPr>
          <a:xfrm>
            <a:off x="221835" y="6268493"/>
            <a:ext cx="8700330" cy="338554"/>
          </a:xfrm>
          <a:prstGeom prst="rect">
            <a:avLst/>
          </a:prstGeom>
          <a:noFill/>
        </p:spPr>
        <p:txBody>
          <a:bodyPr wrap="none" rtlCol="0">
            <a:spAutoFit/>
          </a:bodyPr>
          <a:lstStyle/>
          <a:p>
            <a:r>
              <a:rPr lang="en-US" sz="1600">
                <a:latin typeface="Avenir Medium"/>
                <a:cs typeface="Avenir Medium"/>
              </a:rPr>
              <a:t>https://</a:t>
            </a:r>
            <a:r>
              <a:rPr lang="en-US" sz="1600" err="1">
                <a:latin typeface="Avenir Medium"/>
                <a:cs typeface="Avenir Medium"/>
              </a:rPr>
              <a:t>www.nationalgeographic.com</a:t>
            </a:r>
            <a:r>
              <a:rPr lang="en-US" sz="1600">
                <a:latin typeface="Avenir Medium"/>
                <a:cs typeface="Avenir Medium"/>
              </a:rPr>
              <a:t>/environment/global-warming/global-warming-effects/</a:t>
            </a:r>
          </a:p>
        </p:txBody>
      </p:sp>
    </p:spTree>
    <p:extLst>
      <p:ext uri="{BB962C8B-B14F-4D97-AF65-F5344CB8AC3E}">
        <p14:creationId xmlns:p14="http://schemas.microsoft.com/office/powerpoint/2010/main" val="4255520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a:solidFill>
                <a:prstClr val="black"/>
              </a:solidFill>
              <a:latin typeface="Calibri"/>
            </a:endParaRPr>
          </a:p>
        </p:txBody>
      </p:sp>
      <p:sp>
        <p:nvSpPr>
          <p:cNvPr id="5" name="TextBox 4"/>
          <p:cNvSpPr txBox="1"/>
          <p:nvPr/>
        </p:nvSpPr>
        <p:spPr>
          <a:xfrm>
            <a:off x="228600" y="49316"/>
            <a:ext cx="3838743" cy="584775"/>
          </a:xfrm>
          <a:prstGeom prst="rect">
            <a:avLst/>
          </a:prstGeom>
          <a:noFill/>
        </p:spPr>
        <p:txBody>
          <a:bodyPr wrap="none" rtlCol="0">
            <a:spAutoFit/>
          </a:bodyPr>
          <a:lstStyle/>
          <a:p>
            <a:pPr defTabSz="914400"/>
            <a:r>
              <a:rPr lang="en-US" sz="3200">
                <a:solidFill>
                  <a:prstClr val="white"/>
                </a:solidFill>
                <a:latin typeface="Avenir Heavy"/>
                <a:cs typeface="Avenir Heavy"/>
              </a:rPr>
              <a:t>It’s not just the sun</a:t>
            </a:r>
          </a:p>
        </p:txBody>
      </p:sp>
      <p:sp>
        <p:nvSpPr>
          <p:cNvPr id="12" name="TextBox 11"/>
          <p:cNvSpPr txBox="1"/>
          <p:nvPr/>
        </p:nvSpPr>
        <p:spPr>
          <a:xfrm rot="16200000">
            <a:off x="-1279987" y="5195525"/>
            <a:ext cx="3017173" cy="307777"/>
          </a:xfrm>
          <a:prstGeom prst="rect">
            <a:avLst/>
          </a:prstGeom>
          <a:solidFill>
            <a:srgbClr val="FFFFFF"/>
          </a:solidFill>
        </p:spPr>
        <p:txBody>
          <a:bodyPr wrap="none" rtlCol="0">
            <a:spAutoFit/>
          </a:bodyPr>
          <a:lstStyle/>
          <a:p>
            <a:r>
              <a:rPr lang="en-US" sz="1400">
                <a:latin typeface="Avenir Medium"/>
                <a:cs typeface="Avenir Medium"/>
                <a:hlinkClick r:id="rId2"/>
              </a:rPr>
              <a:t>https://climate.nasa.gov/evidence/</a:t>
            </a:r>
            <a:endParaRPr lang="en-US" sz="1400">
              <a:latin typeface="Avenir Medium"/>
              <a:cs typeface="Avenir Medium"/>
            </a:endParaRPr>
          </a:p>
        </p:txBody>
      </p:sp>
      <p:pic>
        <p:nvPicPr>
          <p:cNvPr id="14" name="Picture 13">
            <a:extLst>
              <a:ext uri="{FF2B5EF4-FFF2-40B4-BE49-F238E27FC236}">
                <a16:creationId xmlns:a16="http://schemas.microsoft.com/office/drawing/2014/main" id="{6774D0D7-D3FD-0546-AFDC-81AB05BFB0FD}"/>
              </a:ext>
            </a:extLst>
          </p:cNvPr>
          <p:cNvPicPr>
            <a:picLocks noChangeAspect="1"/>
          </p:cNvPicPr>
          <p:nvPr/>
        </p:nvPicPr>
        <p:blipFill>
          <a:blip r:embed="rId3">
            <a:duotone>
              <a:prstClr val="black"/>
              <a:schemeClr val="accent1">
                <a:tint val="45000"/>
                <a:satMod val="400000"/>
              </a:schemeClr>
            </a:duotone>
          </a:blip>
          <a:stretch>
            <a:fillRect/>
          </a:stretch>
        </p:blipFill>
        <p:spPr>
          <a:xfrm>
            <a:off x="8490506" y="50224"/>
            <a:ext cx="628093" cy="584776"/>
          </a:xfrm>
          <a:prstGeom prst="rect">
            <a:avLst/>
          </a:prstGeom>
        </p:spPr>
      </p:pic>
      <p:pic>
        <p:nvPicPr>
          <p:cNvPr id="3" name="Picture 2">
            <a:extLst>
              <a:ext uri="{FF2B5EF4-FFF2-40B4-BE49-F238E27FC236}">
                <a16:creationId xmlns:a16="http://schemas.microsoft.com/office/drawing/2014/main" id="{F4F0B756-CCC5-014E-ACC6-FA36C2B5029E}"/>
              </a:ext>
            </a:extLst>
          </p:cNvPr>
          <p:cNvPicPr>
            <a:picLocks noChangeAspect="1"/>
          </p:cNvPicPr>
          <p:nvPr/>
        </p:nvPicPr>
        <p:blipFill>
          <a:blip r:embed="rId4"/>
          <a:stretch>
            <a:fillRect/>
          </a:stretch>
        </p:blipFill>
        <p:spPr>
          <a:xfrm>
            <a:off x="619246" y="735116"/>
            <a:ext cx="7905508" cy="5998429"/>
          </a:xfrm>
          <a:prstGeom prst="rect">
            <a:avLst/>
          </a:prstGeom>
        </p:spPr>
      </p:pic>
    </p:spTree>
    <p:extLst>
      <p:ext uri="{BB962C8B-B14F-4D97-AF65-F5344CB8AC3E}">
        <p14:creationId xmlns:p14="http://schemas.microsoft.com/office/powerpoint/2010/main" val="4026447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a:solidFill>
                <a:prstClr val="black"/>
              </a:solidFill>
              <a:latin typeface="Calibri"/>
            </a:endParaRPr>
          </a:p>
        </p:txBody>
      </p:sp>
      <p:sp>
        <p:nvSpPr>
          <p:cNvPr id="5" name="TextBox 4"/>
          <p:cNvSpPr txBox="1"/>
          <p:nvPr/>
        </p:nvSpPr>
        <p:spPr>
          <a:xfrm>
            <a:off x="228600" y="49316"/>
            <a:ext cx="2544671" cy="584775"/>
          </a:xfrm>
          <a:prstGeom prst="rect">
            <a:avLst/>
          </a:prstGeom>
          <a:noFill/>
        </p:spPr>
        <p:txBody>
          <a:bodyPr wrap="none" rtlCol="0">
            <a:spAutoFit/>
          </a:bodyPr>
          <a:lstStyle/>
          <a:p>
            <a:pPr defTabSz="914400"/>
            <a:r>
              <a:rPr lang="en-US" sz="3200">
                <a:solidFill>
                  <a:prstClr val="white"/>
                </a:solidFill>
                <a:latin typeface="Avenir Heavy"/>
                <a:cs typeface="Avenir Heavy"/>
              </a:rPr>
              <a:t>Is it natural?</a:t>
            </a:r>
          </a:p>
        </p:txBody>
      </p:sp>
      <p:sp>
        <p:nvSpPr>
          <p:cNvPr id="12" name="TextBox 11"/>
          <p:cNvSpPr txBox="1"/>
          <p:nvPr/>
        </p:nvSpPr>
        <p:spPr>
          <a:xfrm>
            <a:off x="5162067" y="6306388"/>
            <a:ext cx="3956532" cy="523220"/>
          </a:xfrm>
          <a:prstGeom prst="rect">
            <a:avLst/>
          </a:prstGeom>
          <a:solidFill>
            <a:srgbClr val="FFFFFF"/>
          </a:solidFill>
        </p:spPr>
        <p:txBody>
          <a:bodyPr wrap="none" rtlCol="0">
            <a:spAutoFit/>
          </a:bodyPr>
          <a:lstStyle/>
          <a:p>
            <a:r>
              <a:rPr lang="en-US" sz="1400">
                <a:latin typeface="Avenir Medium"/>
                <a:cs typeface="Avenir Medium"/>
                <a:hlinkClick r:id="rId2"/>
              </a:rPr>
              <a:t>https://climate.nasa.gov/evidence/</a:t>
            </a:r>
            <a:endParaRPr lang="en-US" sz="1400">
              <a:latin typeface="Avenir Medium"/>
              <a:cs typeface="Avenir Medium"/>
            </a:endParaRPr>
          </a:p>
          <a:p>
            <a:r>
              <a:rPr lang="en-US" sz="1400">
                <a:latin typeface="Avenir Medium"/>
                <a:cs typeface="Avenir Medium"/>
              </a:rPr>
              <a:t>https://</a:t>
            </a:r>
            <a:r>
              <a:rPr lang="en-US" sz="1400" err="1">
                <a:latin typeface="Avenir Medium"/>
                <a:cs typeface="Avenir Medium"/>
              </a:rPr>
              <a:t>en.wikipedia.org</a:t>
            </a:r>
            <a:r>
              <a:rPr lang="en-US" sz="1400">
                <a:latin typeface="Avenir Medium"/>
                <a:cs typeface="Avenir Medium"/>
              </a:rPr>
              <a:t>/wiki/</a:t>
            </a:r>
            <a:r>
              <a:rPr lang="en-US" sz="1400" err="1">
                <a:latin typeface="Avenir Medium"/>
                <a:cs typeface="Avenir Medium"/>
              </a:rPr>
              <a:t>Greenhouse_gas</a:t>
            </a:r>
            <a:endParaRPr lang="en-US" sz="1400">
              <a:latin typeface="Avenir Medium"/>
              <a:cs typeface="Avenir Medium"/>
            </a:endParaRPr>
          </a:p>
        </p:txBody>
      </p:sp>
      <p:sp>
        <p:nvSpPr>
          <p:cNvPr id="15" name="TextBox 14">
            <a:extLst>
              <a:ext uri="{FF2B5EF4-FFF2-40B4-BE49-F238E27FC236}">
                <a16:creationId xmlns:a16="http://schemas.microsoft.com/office/drawing/2014/main" id="{5428CF89-E51E-D744-9A9A-153DB1F7D3AA}"/>
              </a:ext>
            </a:extLst>
          </p:cNvPr>
          <p:cNvSpPr txBox="1"/>
          <p:nvPr/>
        </p:nvSpPr>
        <p:spPr>
          <a:xfrm>
            <a:off x="228600" y="701570"/>
            <a:ext cx="8524449" cy="1015663"/>
          </a:xfrm>
          <a:prstGeom prst="rect">
            <a:avLst/>
          </a:prstGeom>
          <a:noFill/>
        </p:spPr>
        <p:txBody>
          <a:bodyPr wrap="square" rtlCol="0">
            <a:spAutoFit/>
          </a:bodyPr>
          <a:lstStyle/>
          <a:p>
            <a:r>
              <a:rPr lang="en-US" sz="2000">
                <a:latin typeface="Avenir Medium" panose="02000503020000020003" pitchFamily="2" charset="0"/>
                <a:cs typeface="Avenir Medium"/>
              </a:rPr>
              <a:t>Yes!</a:t>
            </a:r>
            <a:endParaRPr lang="en-US" sz="1000">
              <a:latin typeface="Avenir Medium" panose="02000503020000020003" pitchFamily="2" charset="0"/>
              <a:cs typeface="Avenir Medium"/>
            </a:endParaRPr>
          </a:p>
          <a:p>
            <a:r>
              <a:rPr lang="en-US" sz="2000">
                <a:latin typeface="Avenir Medium" panose="02000503020000020003" pitchFamily="2" charset="0"/>
                <a:cs typeface="Avenir Medium"/>
              </a:rPr>
              <a:t>GCC is a </a:t>
            </a:r>
            <a:r>
              <a:rPr lang="en-US" sz="2000" b="1">
                <a:latin typeface="Avenir Black" panose="02000503020000020003" pitchFamily="2" charset="0"/>
                <a:cs typeface="Avenir Medium"/>
              </a:rPr>
              <a:t>natural climatic response </a:t>
            </a:r>
            <a:r>
              <a:rPr lang="en-US" sz="2000">
                <a:latin typeface="Avenir Medium" panose="02000503020000020003" pitchFamily="2" charset="0"/>
                <a:cs typeface="Avenir Medium"/>
              </a:rPr>
              <a:t>to increasing levels of CO</a:t>
            </a:r>
            <a:r>
              <a:rPr lang="en-US" sz="2000" baseline="-25000">
                <a:latin typeface="Avenir Medium" panose="02000503020000020003" pitchFamily="2" charset="0"/>
                <a:cs typeface="Avenir Medium"/>
              </a:rPr>
              <a:t>2</a:t>
            </a:r>
            <a:r>
              <a:rPr lang="en-US" sz="2000">
                <a:latin typeface="Avenir Medium" panose="02000503020000020003" pitchFamily="2" charset="0"/>
                <a:cs typeface="Avenir Medium"/>
              </a:rPr>
              <a:t> and other GHGs (greenhouse gases) in the atmosphere.</a:t>
            </a:r>
          </a:p>
        </p:txBody>
      </p:sp>
      <p:pic>
        <p:nvPicPr>
          <p:cNvPr id="14" name="Picture 13">
            <a:extLst>
              <a:ext uri="{FF2B5EF4-FFF2-40B4-BE49-F238E27FC236}">
                <a16:creationId xmlns:a16="http://schemas.microsoft.com/office/drawing/2014/main" id="{6774D0D7-D3FD-0546-AFDC-81AB05BFB0FD}"/>
              </a:ext>
            </a:extLst>
          </p:cNvPr>
          <p:cNvPicPr>
            <a:picLocks noChangeAspect="1"/>
          </p:cNvPicPr>
          <p:nvPr/>
        </p:nvPicPr>
        <p:blipFill>
          <a:blip r:embed="rId3">
            <a:duotone>
              <a:prstClr val="black"/>
              <a:schemeClr val="accent1">
                <a:tint val="45000"/>
                <a:satMod val="400000"/>
              </a:schemeClr>
            </a:duotone>
          </a:blip>
          <a:stretch>
            <a:fillRect/>
          </a:stretch>
        </p:blipFill>
        <p:spPr>
          <a:xfrm>
            <a:off x="8490506" y="50224"/>
            <a:ext cx="628093" cy="584776"/>
          </a:xfrm>
          <a:prstGeom prst="rect">
            <a:avLst/>
          </a:prstGeom>
        </p:spPr>
      </p:pic>
      <p:graphicFrame>
        <p:nvGraphicFramePr>
          <p:cNvPr id="2" name="Table 1">
            <a:extLst>
              <a:ext uri="{FF2B5EF4-FFF2-40B4-BE49-F238E27FC236}">
                <a16:creationId xmlns:a16="http://schemas.microsoft.com/office/drawing/2014/main" id="{9C46549E-9A88-AD43-84FA-0AE679E15FFB}"/>
              </a:ext>
            </a:extLst>
          </p:cNvPr>
          <p:cNvGraphicFramePr>
            <a:graphicFrameLocks noGrp="1"/>
          </p:cNvGraphicFramePr>
          <p:nvPr/>
        </p:nvGraphicFramePr>
        <p:xfrm>
          <a:off x="691116" y="1855458"/>
          <a:ext cx="7368364" cy="3723679"/>
        </p:xfrm>
        <a:graphic>
          <a:graphicData uri="http://schemas.openxmlformats.org/drawingml/2006/table">
            <a:tbl>
              <a:tblPr firstRow="1" bandRow="1">
                <a:tableStyleId>{5C22544A-7EE6-4342-B048-85BDC9FD1C3A}</a:tableStyleId>
              </a:tblPr>
              <a:tblGrid>
                <a:gridCol w="1288543">
                  <a:extLst>
                    <a:ext uri="{9D8B030D-6E8A-4147-A177-3AD203B41FA5}">
                      <a16:colId xmlns:a16="http://schemas.microsoft.com/office/drawing/2014/main" val="1090974428"/>
                    </a:ext>
                  </a:extLst>
                </a:gridCol>
                <a:gridCol w="1029355">
                  <a:extLst>
                    <a:ext uri="{9D8B030D-6E8A-4147-A177-3AD203B41FA5}">
                      <a16:colId xmlns:a16="http://schemas.microsoft.com/office/drawing/2014/main" val="330896684"/>
                    </a:ext>
                  </a:extLst>
                </a:gridCol>
                <a:gridCol w="925033">
                  <a:extLst>
                    <a:ext uri="{9D8B030D-6E8A-4147-A177-3AD203B41FA5}">
                      <a16:colId xmlns:a16="http://schemas.microsoft.com/office/drawing/2014/main" val="649071090"/>
                    </a:ext>
                  </a:extLst>
                </a:gridCol>
                <a:gridCol w="1073888">
                  <a:extLst>
                    <a:ext uri="{9D8B030D-6E8A-4147-A177-3AD203B41FA5}">
                      <a16:colId xmlns:a16="http://schemas.microsoft.com/office/drawing/2014/main" val="639687025"/>
                    </a:ext>
                  </a:extLst>
                </a:gridCol>
                <a:gridCol w="1541721">
                  <a:extLst>
                    <a:ext uri="{9D8B030D-6E8A-4147-A177-3AD203B41FA5}">
                      <a16:colId xmlns:a16="http://schemas.microsoft.com/office/drawing/2014/main" val="3150430668"/>
                    </a:ext>
                  </a:extLst>
                </a:gridCol>
                <a:gridCol w="1509824">
                  <a:extLst>
                    <a:ext uri="{9D8B030D-6E8A-4147-A177-3AD203B41FA5}">
                      <a16:colId xmlns:a16="http://schemas.microsoft.com/office/drawing/2014/main" val="4007005939"/>
                    </a:ext>
                  </a:extLst>
                </a:gridCol>
              </a:tblGrid>
              <a:tr h="653827">
                <a:tc>
                  <a:txBody>
                    <a:bodyPr/>
                    <a:lstStyle/>
                    <a:p>
                      <a:r>
                        <a:rPr lang="en-US" sz="1600">
                          <a:solidFill>
                            <a:schemeClr val="bg1"/>
                          </a:solidFill>
                        </a:rPr>
                        <a:t>gas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A81FF"/>
                    </a:solidFill>
                  </a:tcPr>
                </a:tc>
                <a:tc>
                  <a:txBody>
                    <a:bodyPr/>
                    <a:lstStyle/>
                    <a:p>
                      <a:pPr algn="ctr"/>
                      <a:r>
                        <a:rPr lang="en-US" sz="1600">
                          <a:solidFill>
                            <a:schemeClr val="bg1"/>
                          </a:solidFill>
                        </a:rPr>
                        <a:t>formula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A81FF"/>
                    </a:solidFill>
                  </a:tcPr>
                </a:tc>
                <a:tc>
                  <a:txBody>
                    <a:bodyPr/>
                    <a:lstStyle/>
                    <a:p>
                      <a:pPr algn="ctr"/>
                      <a:r>
                        <a:rPr lang="en-US" sz="1600">
                          <a:solidFill>
                            <a:schemeClr val="bg1"/>
                          </a:solidFill>
                        </a:rPr>
                        <a:t>GWP*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A81FF"/>
                    </a:solidFill>
                  </a:tcPr>
                </a:tc>
                <a:tc>
                  <a:txBody>
                    <a:bodyPr/>
                    <a:lstStyle/>
                    <a:p>
                      <a:pPr algn="ctr"/>
                      <a:r>
                        <a:rPr lang="en-US" sz="1600">
                          <a:solidFill>
                            <a:schemeClr val="bg1"/>
                          </a:solidFill>
                        </a:rPr>
                        <a:t>** % increase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A81FF"/>
                    </a:solidFill>
                  </a:tcPr>
                </a:tc>
                <a:tc>
                  <a:txBody>
                    <a:bodyPr/>
                    <a:lstStyle/>
                    <a:p>
                      <a:pPr algn="ctr"/>
                      <a:r>
                        <a:rPr lang="en-US" sz="1600">
                          <a:solidFill>
                            <a:schemeClr val="bg1"/>
                          </a:solidFill>
                        </a:rPr>
                        <a:t>increased forcing***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A81FF"/>
                    </a:solidFill>
                  </a:tcPr>
                </a:tc>
                <a:tc>
                  <a:txBody>
                    <a:bodyPr/>
                    <a:lstStyle/>
                    <a:p>
                      <a:pPr algn="ctr"/>
                      <a:r>
                        <a:rPr lang="en-US" sz="1600">
                          <a:solidFill>
                            <a:schemeClr val="bg1"/>
                          </a:solidFill>
                        </a:rPr>
                        <a:t>contribution</a:t>
                      </a:r>
                    </a:p>
                    <a:p>
                      <a:pPr algn="ctr"/>
                      <a:r>
                        <a:rPr lang="en-US" sz="1600">
                          <a:solidFill>
                            <a:schemeClr val="bg1"/>
                          </a:solidFill>
                        </a:rPr>
                        <a:t>to GCC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A81FF"/>
                    </a:solidFill>
                  </a:tcPr>
                </a:tc>
                <a:extLst>
                  <a:ext uri="{0D108BD9-81ED-4DB2-BD59-A6C34878D82A}">
                    <a16:rowId xmlns:a16="http://schemas.microsoft.com/office/drawing/2014/main" val="3385806538"/>
                  </a:ext>
                </a:extLst>
              </a:tr>
              <a:tr h="581334">
                <a:tc>
                  <a:txBody>
                    <a:bodyPr/>
                    <a:lstStyle/>
                    <a:p>
                      <a:r>
                        <a:rPr lang="en-US" sz="1600">
                          <a:solidFill>
                            <a:schemeClr val="tx1"/>
                          </a:solidFill>
                        </a:rPr>
                        <a:t>carbon dioxide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chemeClr val="tx1"/>
                          </a:solidFill>
                        </a:rPr>
                        <a:t>CO</a:t>
                      </a:r>
                      <a:r>
                        <a:rPr lang="en-US" sz="1600" baseline="-25000">
                          <a:solidFill>
                            <a:schemeClr val="tx1"/>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chemeClr val="tx1"/>
                          </a:solidFill>
                        </a:rPr>
                        <a:t>41.2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chemeClr val="tx1"/>
                          </a:solidFill>
                        </a:rPr>
                        <a:t>1.88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chemeClr val="tx1"/>
                          </a:solidFill>
                        </a:rPr>
                        <a:t>9 - 26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2167737"/>
                  </a:ext>
                </a:extLst>
              </a:tr>
              <a:tr h="581334">
                <a:tc>
                  <a:txBody>
                    <a:bodyPr/>
                    <a:lstStyle/>
                    <a:p>
                      <a:r>
                        <a:rPr lang="en-US" sz="1600">
                          <a:solidFill>
                            <a:schemeClr val="tx1"/>
                          </a:solidFill>
                        </a:rPr>
                        <a:t>methane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chemeClr val="tx1"/>
                          </a:solidFill>
                        </a:rPr>
                        <a:t>CH</a:t>
                      </a:r>
                      <a:r>
                        <a:rPr lang="en-US" sz="1600" baseline="-25000">
                          <a:solidFill>
                            <a:schemeClr val="tx1"/>
                          </a:solidFill>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chemeClr val="tx1"/>
                          </a:solidFill>
                        </a:rPr>
                        <a:t>84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chemeClr val="tx1"/>
                          </a:solidFill>
                        </a:rPr>
                        <a:t>151 - 170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chemeClr val="tx1"/>
                          </a:solidFill>
                        </a:rPr>
                        <a:t>0.49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chemeClr val="tx1"/>
                          </a:solidFill>
                        </a:rPr>
                        <a:t>4 - 9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8808639"/>
                  </a:ext>
                </a:extLst>
              </a:tr>
              <a:tr h="581334">
                <a:tc>
                  <a:txBody>
                    <a:bodyPr/>
                    <a:lstStyle/>
                    <a:p>
                      <a:r>
                        <a:rPr lang="en-US" sz="1600">
                          <a:solidFill>
                            <a:schemeClr val="tx1"/>
                          </a:solidFill>
                        </a:rPr>
                        <a:t>nitrous oxide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chemeClr val="tx1"/>
                          </a:solidFill>
                        </a:rPr>
                        <a:t>N</a:t>
                      </a:r>
                      <a:r>
                        <a:rPr lang="en-US" sz="1600" baseline="-25000">
                          <a:solidFill>
                            <a:schemeClr val="tx1"/>
                          </a:solidFill>
                        </a:rPr>
                        <a:t>2</a:t>
                      </a:r>
                      <a:r>
                        <a:rPr lang="en-US" sz="1600">
                          <a:solidFill>
                            <a:schemeClr val="tx1"/>
                          </a:solidFill>
                        </a:rPr>
                        <a:t>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chemeClr val="tx1"/>
                          </a:solidFill>
                        </a:rPr>
                        <a:t>264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chemeClr val="tx1"/>
                          </a:solidFill>
                        </a:rPr>
                        <a:t>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chemeClr val="tx1"/>
                          </a:solidFill>
                        </a:rPr>
                        <a:t>0.17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2357727"/>
                  </a:ext>
                </a:extLst>
              </a:tr>
              <a:tr h="372258">
                <a:tc>
                  <a:txBody>
                    <a:bodyPr/>
                    <a:lstStyle/>
                    <a:p>
                      <a:r>
                        <a:rPr lang="en-US" sz="1600">
                          <a:solidFill>
                            <a:schemeClr val="tx1"/>
                          </a:solidFill>
                        </a:rPr>
                        <a:t>ozone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chemeClr val="tx1"/>
                          </a:solidFill>
                        </a:rPr>
                        <a:t>O</a:t>
                      </a:r>
                      <a:r>
                        <a:rPr lang="en-US" sz="1600" baseline="-25000">
                          <a:solidFill>
                            <a:schemeClr val="tx1"/>
                          </a:solidFill>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chemeClr val="tx1"/>
                          </a:solidFill>
                        </a:rPr>
                        <a:t>42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chemeClr val="tx1"/>
                          </a:solidFill>
                        </a:rPr>
                        <a:t>0.4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chemeClr val="tx1"/>
                          </a:solidFill>
                        </a:rPr>
                        <a:t>3 - 7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426694"/>
                  </a:ext>
                </a:extLst>
              </a:tr>
              <a:tr h="372258">
                <a:tc>
                  <a:txBody>
                    <a:bodyPr/>
                    <a:lstStyle/>
                    <a:p>
                      <a:r>
                        <a:rPr lang="en-US" sz="1600">
                          <a:solidFill>
                            <a:schemeClr val="tx1"/>
                          </a:solidFill>
                        </a:rPr>
                        <a:t>water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chemeClr val="tx1"/>
                          </a:solidFill>
                        </a:rPr>
                        <a:t>H</a:t>
                      </a:r>
                      <a:r>
                        <a:rPr lang="en-US" sz="1600" baseline="-25000">
                          <a:solidFill>
                            <a:schemeClr val="tx1"/>
                          </a:solidFill>
                        </a:rPr>
                        <a:t>2</a:t>
                      </a:r>
                      <a:r>
                        <a:rPr lang="en-US" sz="1600">
                          <a:solidFill>
                            <a:schemeClr val="tx1"/>
                          </a:solidFill>
                        </a:rPr>
                        <a:t>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chemeClr val="tx1"/>
                          </a:solidFill>
                        </a:rPr>
                        <a:t>36 – 72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4836315"/>
                  </a:ext>
                </a:extLst>
              </a:tr>
              <a:tr h="581334">
                <a:tc>
                  <a:txBody>
                    <a:bodyPr/>
                    <a:lstStyle/>
                    <a:p>
                      <a:r>
                        <a:rPr lang="en-US" sz="1600">
                          <a:solidFill>
                            <a:schemeClr val="tx1"/>
                          </a:solidFill>
                        </a:rPr>
                        <a:t>Industrial</a:t>
                      </a:r>
                    </a:p>
                    <a:p>
                      <a:r>
                        <a:rPr lang="en-US" sz="1600">
                          <a:solidFill>
                            <a:schemeClr val="tx1"/>
                          </a:solidFill>
                        </a:rPr>
                        <a:t>HCs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chemeClr val="tx1"/>
                          </a:solidFill>
                        </a:rPr>
                        <a:t>many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chemeClr val="tx1"/>
                          </a:solidFill>
                        </a:rPr>
                        <a:t>5K – 17.5K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chemeClr val="tx1"/>
                          </a:solidFill>
                        </a:rPr>
                        <a:t>0.36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1097664"/>
                  </a:ext>
                </a:extLst>
              </a:tr>
            </a:tbl>
          </a:graphicData>
        </a:graphic>
      </p:graphicFrame>
      <p:sp>
        <p:nvSpPr>
          <p:cNvPr id="10" name="TextBox 9">
            <a:extLst>
              <a:ext uri="{FF2B5EF4-FFF2-40B4-BE49-F238E27FC236}">
                <a16:creationId xmlns:a16="http://schemas.microsoft.com/office/drawing/2014/main" id="{4355562A-C342-5047-9604-531134D76BB0}"/>
              </a:ext>
            </a:extLst>
          </p:cNvPr>
          <p:cNvSpPr txBox="1"/>
          <p:nvPr/>
        </p:nvSpPr>
        <p:spPr>
          <a:xfrm>
            <a:off x="691116" y="5670236"/>
            <a:ext cx="7545460" cy="738664"/>
          </a:xfrm>
          <a:prstGeom prst="rect">
            <a:avLst/>
          </a:prstGeom>
          <a:noFill/>
        </p:spPr>
        <p:txBody>
          <a:bodyPr wrap="square" rtlCol="0">
            <a:spAutoFit/>
          </a:bodyPr>
          <a:lstStyle/>
          <a:p>
            <a:r>
              <a:rPr lang="en-US" sz="1400">
                <a:cs typeface="Avenir Medium"/>
              </a:rPr>
              <a:t>GWP* = 20-year global warming potential</a:t>
            </a:r>
          </a:p>
          <a:p>
            <a:r>
              <a:rPr lang="en-US" sz="1400">
                <a:cs typeface="Avenir Medium"/>
              </a:rPr>
              <a:t>**% increase = atmospheric increase since 1750</a:t>
            </a:r>
          </a:p>
          <a:p>
            <a:r>
              <a:rPr lang="en-US" sz="1400">
                <a:cs typeface="Avenir Medium"/>
              </a:rPr>
              <a:t>Increased forcing*** = W/m2</a:t>
            </a:r>
          </a:p>
        </p:txBody>
      </p:sp>
    </p:spTree>
    <p:extLst>
      <p:ext uri="{BB962C8B-B14F-4D97-AF65-F5344CB8AC3E}">
        <p14:creationId xmlns:p14="http://schemas.microsoft.com/office/powerpoint/2010/main" val="3711120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69BE17-FA6B-1C4F-BC73-E4B7BEFDA445}"/>
              </a:ext>
            </a:extLst>
          </p:cNvPr>
          <p:cNvPicPr>
            <a:picLocks noChangeAspect="1"/>
          </p:cNvPicPr>
          <p:nvPr/>
        </p:nvPicPr>
        <p:blipFill>
          <a:blip r:embed="rId2"/>
          <a:stretch>
            <a:fillRect/>
          </a:stretch>
        </p:blipFill>
        <p:spPr>
          <a:xfrm>
            <a:off x="481638" y="1180615"/>
            <a:ext cx="8205640" cy="5403715"/>
          </a:xfrm>
          <a:prstGeom prst="rect">
            <a:avLst/>
          </a:prstGeom>
        </p:spPr>
      </p:pic>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a:solidFill>
                <a:prstClr val="black"/>
              </a:solidFill>
              <a:latin typeface="Calibri"/>
            </a:endParaRPr>
          </a:p>
        </p:txBody>
      </p:sp>
      <p:sp>
        <p:nvSpPr>
          <p:cNvPr id="5" name="TextBox 4"/>
          <p:cNvSpPr txBox="1"/>
          <p:nvPr/>
        </p:nvSpPr>
        <p:spPr>
          <a:xfrm>
            <a:off x="228600" y="49316"/>
            <a:ext cx="6163290" cy="584775"/>
          </a:xfrm>
          <a:prstGeom prst="rect">
            <a:avLst/>
          </a:prstGeom>
          <a:noFill/>
        </p:spPr>
        <p:txBody>
          <a:bodyPr wrap="none" rtlCol="0">
            <a:spAutoFit/>
          </a:bodyPr>
          <a:lstStyle/>
          <a:p>
            <a:pPr defTabSz="914400"/>
            <a:r>
              <a:rPr lang="en-US" sz="3200">
                <a:solidFill>
                  <a:prstClr val="white"/>
                </a:solidFill>
                <a:latin typeface="Avenir Heavy"/>
                <a:cs typeface="Avenir Heavy"/>
              </a:rPr>
              <a:t>GHG concentration are rising…</a:t>
            </a:r>
          </a:p>
        </p:txBody>
      </p:sp>
      <p:sp>
        <p:nvSpPr>
          <p:cNvPr id="12" name="TextBox 11"/>
          <p:cNvSpPr txBox="1"/>
          <p:nvPr/>
        </p:nvSpPr>
        <p:spPr>
          <a:xfrm>
            <a:off x="1690475" y="6550223"/>
            <a:ext cx="7428124" cy="307777"/>
          </a:xfrm>
          <a:prstGeom prst="rect">
            <a:avLst/>
          </a:prstGeom>
          <a:solidFill>
            <a:srgbClr val="FFFFFF"/>
          </a:solidFill>
        </p:spPr>
        <p:txBody>
          <a:bodyPr wrap="none" rtlCol="0">
            <a:spAutoFit/>
          </a:bodyPr>
          <a:lstStyle/>
          <a:p>
            <a:r>
              <a:rPr lang="en-US" sz="1400">
                <a:latin typeface="Avenir Medium"/>
                <a:cs typeface="Avenir Medium"/>
              </a:rPr>
              <a:t>https://</a:t>
            </a:r>
            <a:r>
              <a:rPr lang="en-US" sz="1400" err="1">
                <a:latin typeface="Avenir Medium"/>
                <a:cs typeface="Avenir Medium"/>
              </a:rPr>
              <a:t>www.globalchange.gov</a:t>
            </a:r>
            <a:r>
              <a:rPr lang="en-US" sz="1400">
                <a:latin typeface="Avenir Medium"/>
                <a:cs typeface="Avenir Medium"/>
              </a:rPr>
              <a:t>/browse/indicators/indicator-annual-greenhouse-gas-index</a:t>
            </a:r>
          </a:p>
        </p:txBody>
      </p:sp>
      <p:sp>
        <p:nvSpPr>
          <p:cNvPr id="15" name="TextBox 14">
            <a:extLst>
              <a:ext uri="{FF2B5EF4-FFF2-40B4-BE49-F238E27FC236}">
                <a16:creationId xmlns:a16="http://schemas.microsoft.com/office/drawing/2014/main" id="{5428CF89-E51E-D744-9A9A-153DB1F7D3AA}"/>
              </a:ext>
            </a:extLst>
          </p:cNvPr>
          <p:cNvSpPr txBox="1"/>
          <p:nvPr/>
        </p:nvSpPr>
        <p:spPr>
          <a:xfrm>
            <a:off x="228600" y="701570"/>
            <a:ext cx="8524449" cy="400110"/>
          </a:xfrm>
          <a:prstGeom prst="rect">
            <a:avLst/>
          </a:prstGeom>
          <a:noFill/>
        </p:spPr>
        <p:txBody>
          <a:bodyPr wrap="square" rtlCol="0">
            <a:spAutoFit/>
          </a:bodyPr>
          <a:lstStyle/>
          <a:p>
            <a:r>
              <a:rPr lang="en-US" sz="2000">
                <a:latin typeface="Avenir Medium" panose="02000503020000020003" pitchFamily="2" charset="0"/>
                <a:cs typeface="Avenir Medium"/>
              </a:rPr>
              <a:t>… as is their ‘radiative forcing’ effect, aka warming effect.</a:t>
            </a:r>
          </a:p>
        </p:txBody>
      </p:sp>
      <p:pic>
        <p:nvPicPr>
          <p:cNvPr id="14" name="Picture 13">
            <a:extLst>
              <a:ext uri="{FF2B5EF4-FFF2-40B4-BE49-F238E27FC236}">
                <a16:creationId xmlns:a16="http://schemas.microsoft.com/office/drawing/2014/main" id="{6774D0D7-D3FD-0546-AFDC-81AB05BFB0FD}"/>
              </a:ext>
            </a:extLst>
          </p:cNvPr>
          <p:cNvPicPr>
            <a:picLocks noChangeAspect="1"/>
          </p:cNvPicPr>
          <p:nvPr/>
        </p:nvPicPr>
        <p:blipFill>
          <a:blip r:embed="rId3">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2788325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a:solidFill>
                <a:prstClr val="black"/>
              </a:solidFill>
              <a:latin typeface="Calibri"/>
            </a:endParaRPr>
          </a:p>
        </p:txBody>
      </p:sp>
      <p:sp>
        <p:nvSpPr>
          <p:cNvPr id="5" name="TextBox 4"/>
          <p:cNvSpPr txBox="1"/>
          <p:nvPr/>
        </p:nvSpPr>
        <p:spPr>
          <a:xfrm>
            <a:off x="228600" y="49316"/>
            <a:ext cx="6978577" cy="584775"/>
          </a:xfrm>
          <a:prstGeom prst="rect">
            <a:avLst/>
          </a:prstGeom>
          <a:noFill/>
        </p:spPr>
        <p:txBody>
          <a:bodyPr wrap="none" rtlCol="0">
            <a:spAutoFit/>
          </a:bodyPr>
          <a:lstStyle/>
          <a:p>
            <a:pPr defTabSz="914400"/>
            <a:r>
              <a:rPr lang="en-US" sz="3200">
                <a:solidFill>
                  <a:prstClr val="white"/>
                </a:solidFill>
                <a:latin typeface="Avenir Heavy"/>
                <a:cs typeface="Avenir Heavy"/>
              </a:rPr>
              <a:t>Consensus about the cause of GHG</a:t>
            </a:r>
          </a:p>
        </p:txBody>
      </p:sp>
      <p:sp>
        <p:nvSpPr>
          <p:cNvPr id="12" name="TextBox 11"/>
          <p:cNvSpPr txBox="1"/>
          <p:nvPr/>
        </p:nvSpPr>
        <p:spPr>
          <a:xfrm>
            <a:off x="5232599" y="6520155"/>
            <a:ext cx="3886000" cy="307777"/>
          </a:xfrm>
          <a:prstGeom prst="rect">
            <a:avLst/>
          </a:prstGeom>
          <a:solidFill>
            <a:srgbClr val="FFFFFF"/>
          </a:solidFill>
        </p:spPr>
        <p:txBody>
          <a:bodyPr wrap="none" rtlCol="0">
            <a:spAutoFit/>
          </a:bodyPr>
          <a:lstStyle/>
          <a:p>
            <a:r>
              <a:rPr lang="en-US" sz="1400">
                <a:latin typeface="Avenir Medium"/>
                <a:cs typeface="Avenir Medium"/>
              </a:rPr>
              <a:t>https://</a:t>
            </a:r>
            <a:r>
              <a:rPr lang="en-US" sz="1400" err="1">
                <a:latin typeface="Avenir Medium"/>
                <a:cs typeface="Avenir Medium"/>
              </a:rPr>
              <a:t>climate.nasa.gov</a:t>
            </a:r>
            <a:r>
              <a:rPr lang="en-US" sz="1400">
                <a:latin typeface="Avenir Medium"/>
                <a:cs typeface="Avenir Medium"/>
              </a:rPr>
              <a:t>/scientific-consensus/</a:t>
            </a:r>
          </a:p>
        </p:txBody>
      </p:sp>
      <p:sp>
        <p:nvSpPr>
          <p:cNvPr id="15" name="TextBox 14">
            <a:extLst>
              <a:ext uri="{FF2B5EF4-FFF2-40B4-BE49-F238E27FC236}">
                <a16:creationId xmlns:a16="http://schemas.microsoft.com/office/drawing/2014/main" id="{5428CF89-E51E-D744-9A9A-153DB1F7D3AA}"/>
              </a:ext>
            </a:extLst>
          </p:cNvPr>
          <p:cNvSpPr txBox="1"/>
          <p:nvPr/>
        </p:nvSpPr>
        <p:spPr>
          <a:xfrm>
            <a:off x="309775" y="1037236"/>
            <a:ext cx="8645247" cy="3284041"/>
          </a:xfrm>
          <a:prstGeom prst="rect">
            <a:avLst/>
          </a:prstGeom>
          <a:noFill/>
        </p:spPr>
        <p:txBody>
          <a:bodyPr wrap="square" rtlCol="0">
            <a:spAutoFit/>
          </a:bodyPr>
          <a:lstStyle/>
          <a:p>
            <a:pPr>
              <a:lnSpc>
                <a:spcPct val="150000"/>
              </a:lnSpc>
            </a:pPr>
            <a:r>
              <a:rPr lang="en-US" sz="2000">
                <a:latin typeface="Avenir Medium" panose="02000503020000020003" pitchFamily="2" charset="0"/>
                <a:cs typeface="Avenir Medium"/>
              </a:rPr>
              <a:t>“Multiple studies published in peer-reviewed scientific journals show that </a:t>
            </a:r>
            <a:r>
              <a:rPr lang="en-US" sz="2000" b="1">
                <a:latin typeface="Avenir Black" panose="02000503020000020003" pitchFamily="2" charset="0"/>
                <a:cs typeface="Avenir Medium"/>
              </a:rPr>
              <a:t>97 percent or more of actively publishing climate scientists agree</a:t>
            </a:r>
            <a:r>
              <a:rPr lang="en-US" sz="2000">
                <a:latin typeface="Avenir Medium" panose="02000503020000020003" pitchFamily="2" charset="0"/>
                <a:cs typeface="Avenir Medium"/>
              </a:rPr>
              <a:t>*: Climate-warming trends over the past century are extremely likely due to human activities. In addition, most of the leading scientific organizations worldwide have issued public statements endorsing this position. The following is a partial list of these organizations, along with links to their published statements and a selection of related resources.”</a:t>
            </a:r>
          </a:p>
        </p:txBody>
      </p:sp>
      <p:pic>
        <p:nvPicPr>
          <p:cNvPr id="14" name="Picture 13">
            <a:extLst>
              <a:ext uri="{FF2B5EF4-FFF2-40B4-BE49-F238E27FC236}">
                <a16:creationId xmlns:a16="http://schemas.microsoft.com/office/drawing/2014/main" id="{6774D0D7-D3FD-0546-AFDC-81AB05BFB0FD}"/>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
        <p:nvSpPr>
          <p:cNvPr id="8" name="TextBox 7">
            <a:extLst>
              <a:ext uri="{FF2B5EF4-FFF2-40B4-BE49-F238E27FC236}">
                <a16:creationId xmlns:a16="http://schemas.microsoft.com/office/drawing/2014/main" id="{A13A24EA-EC23-8B4F-860D-6A346DC44E71}"/>
              </a:ext>
            </a:extLst>
          </p:cNvPr>
          <p:cNvSpPr txBox="1"/>
          <p:nvPr/>
        </p:nvSpPr>
        <p:spPr>
          <a:xfrm>
            <a:off x="430573" y="4882107"/>
            <a:ext cx="8524449" cy="1077218"/>
          </a:xfrm>
          <a:prstGeom prst="rect">
            <a:avLst/>
          </a:prstGeom>
          <a:noFill/>
        </p:spPr>
        <p:txBody>
          <a:bodyPr wrap="square" rtlCol="0">
            <a:spAutoFit/>
          </a:bodyPr>
          <a:lstStyle/>
          <a:p>
            <a:r>
              <a:rPr lang="en-US" sz="1600" i="1">
                <a:latin typeface="Avenir Medium" panose="02000503020000020003" pitchFamily="2" charset="0"/>
                <a:cs typeface="Avenir Medium"/>
              </a:rPr>
              <a:t>*Technically, a “consensus” is a general agreement of opinion, but the scientific method steers us away from this to an objective framework. In science, facts or observations are explained by a hypothesis (a statement of a possible explanation for some natural phenomenon), which can then be tested and retested until it is refuted (or disproved).</a:t>
            </a:r>
          </a:p>
        </p:txBody>
      </p:sp>
    </p:spTree>
    <p:extLst>
      <p:ext uri="{BB962C8B-B14F-4D97-AF65-F5344CB8AC3E}">
        <p14:creationId xmlns:p14="http://schemas.microsoft.com/office/powerpoint/2010/main" val="3810100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a:solidFill>
                <a:prstClr val="black"/>
              </a:solidFill>
              <a:latin typeface="Calibri"/>
            </a:endParaRPr>
          </a:p>
        </p:txBody>
      </p:sp>
      <p:sp>
        <p:nvSpPr>
          <p:cNvPr id="5" name="TextBox 4"/>
          <p:cNvSpPr txBox="1"/>
          <p:nvPr/>
        </p:nvSpPr>
        <p:spPr>
          <a:xfrm>
            <a:off x="228600" y="49316"/>
            <a:ext cx="7396448" cy="584775"/>
          </a:xfrm>
          <a:prstGeom prst="rect">
            <a:avLst/>
          </a:prstGeom>
          <a:noFill/>
        </p:spPr>
        <p:txBody>
          <a:bodyPr wrap="none" rtlCol="0">
            <a:spAutoFit/>
          </a:bodyPr>
          <a:lstStyle/>
          <a:p>
            <a:pPr defTabSz="914400"/>
            <a:r>
              <a:rPr lang="en-US" sz="3200">
                <a:solidFill>
                  <a:prstClr val="white"/>
                </a:solidFill>
                <a:latin typeface="Avenir Heavy"/>
                <a:cs typeface="Avenir Heavy"/>
              </a:rPr>
              <a:t>We’re living in the Anthropocene age</a:t>
            </a:r>
          </a:p>
        </p:txBody>
      </p:sp>
      <p:sp>
        <p:nvSpPr>
          <p:cNvPr id="12" name="TextBox 11"/>
          <p:cNvSpPr txBox="1"/>
          <p:nvPr/>
        </p:nvSpPr>
        <p:spPr>
          <a:xfrm rot="16200000">
            <a:off x="5900444" y="3640101"/>
            <a:ext cx="5999206" cy="276999"/>
          </a:xfrm>
          <a:prstGeom prst="rect">
            <a:avLst/>
          </a:prstGeom>
          <a:solidFill>
            <a:srgbClr val="FFFFFF"/>
          </a:solidFill>
        </p:spPr>
        <p:txBody>
          <a:bodyPr wrap="none" rtlCol="0">
            <a:spAutoFit/>
          </a:bodyPr>
          <a:lstStyle/>
          <a:p>
            <a:r>
              <a:rPr lang="en-US" sz="1200" err="1">
                <a:latin typeface="Avenir Medium"/>
                <a:cs typeface="Avenir Medium"/>
              </a:rPr>
              <a:t>en.wikipedia.org</a:t>
            </a:r>
            <a:r>
              <a:rPr lang="en-US" sz="1200">
                <a:latin typeface="Avenir Medium"/>
                <a:cs typeface="Avenir Medium"/>
              </a:rPr>
              <a:t>/wiki/</a:t>
            </a:r>
            <a:r>
              <a:rPr lang="en-US" sz="1200" err="1">
                <a:latin typeface="Avenir Medium"/>
                <a:cs typeface="Avenir Medium"/>
              </a:rPr>
              <a:t>Geologic_time_scale</a:t>
            </a:r>
            <a:r>
              <a:rPr lang="en-US" sz="1200">
                <a:latin typeface="Avenir Medium"/>
                <a:cs typeface="Avenir Medium"/>
              </a:rPr>
              <a:t>#/media/</a:t>
            </a:r>
            <a:r>
              <a:rPr lang="en-US" sz="1200" err="1">
                <a:latin typeface="Avenir Medium"/>
                <a:cs typeface="Avenir Medium"/>
              </a:rPr>
              <a:t>File:Geological_time_spiral.png</a:t>
            </a:r>
            <a:endParaRPr lang="en-US" sz="1200">
              <a:latin typeface="Avenir Medium"/>
              <a:cs typeface="Avenir Medium"/>
            </a:endParaRPr>
          </a:p>
        </p:txBody>
      </p:sp>
      <p:pic>
        <p:nvPicPr>
          <p:cNvPr id="14" name="Picture 13">
            <a:extLst>
              <a:ext uri="{FF2B5EF4-FFF2-40B4-BE49-F238E27FC236}">
                <a16:creationId xmlns:a16="http://schemas.microsoft.com/office/drawing/2014/main" id="{6774D0D7-D3FD-0546-AFDC-81AB05BFB0FD}"/>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
        <p:nvSpPr>
          <p:cNvPr id="11" name="TextBox 10">
            <a:extLst>
              <a:ext uri="{FF2B5EF4-FFF2-40B4-BE49-F238E27FC236}">
                <a16:creationId xmlns:a16="http://schemas.microsoft.com/office/drawing/2014/main" id="{7895EA70-8D77-1C4A-BC6A-23D9911FB63F}"/>
              </a:ext>
            </a:extLst>
          </p:cNvPr>
          <p:cNvSpPr txBox="1"/>
          <p:nvPr/>
        </p:nvSpPr>
        <p:spPr>
          <a:xfrm>
            <a:off x="228600" y="874455"/>
            <a:ext cx="8500730" cy="1631216"/>
          </a:xfrm>
          <a:prstGeom prst="rect">
            <a:avLst/>
          </a:prstGeom>
          <a:noFill/>
        </p:spPr>
        <p:txBody>
          <a:bodyPr wrap="square" rtlCol="0">
            <a:spAutoFit/>
          </a:bodyPr>
          <a:lstStyle/>
          <a:p>
            <a:r>
              <a:rPr lang="en-US" sz="2000" b="1">
                <a:latin typeface="Avenir Black" panose="02000503020000020003" pitchFamily="2" charset="0"/>
                <a:cs typeface="Avenir Medium"/>
              </a:rPr>
              <a:t>Human activity </a:t>
            </a:r>
            <a:r>
              <a:rPr lang="en-US" sz="2000">
                <a:latin typeface="Avenir Medium" panose="02000503020000020003" pitchFamily="2" charset="0"/>
                <a:cs typeface="Avenir Medium"/>
              </a:rPr>
              <a:t>has increased the concentration of GHGs in the atmosphere since the start of the industrial revolutions.</a:t>
            </a:r>
          </a:p>
          <a:p>
            <a:endParaRPr lang="en-US" sz="2000">
              <a:latin typeface="Avenir Medium" panose="02000503020000020003" pitchFamily="2" charset="0"/>
              <a:cs typeface="Avenir Medium"/>
            </a:endParaRPr>
          </a:p>
          <a:p>
            <a:r>
              <a:rPr lang="en-US" sz="2000">
                <a:latin typeface="Avenir Medium" panose="02000503020000020003" pitchFamily="2" charset="0"/>
                <a:cs typeface="Avenir Medium"/>
              </a:rPr>
              <a:t>Thus, GCC is </a:t>
            </a:r>
          </a:p>
          <a:p>
            <a:r>
              <a:rPr lang="en-US" sz="2000" b="1">
                <a:latin typeface="Avenir Black" panose="02000503020000020003" pitchFamily="2" charset="0"/>
                <a:cs typeface="Avenir Medium"/>
              </a:rPr>
              <a:t>anthropogenic.</a:t>
            </a:r>
          </a:p>
        </p:txBody>
      </p:sp>
      <p:pic>
        <p:nvPicPr>
          <p:cNvPr id="7" name="Picture 6">
            <a:extLst>
              <a:ext uri="{FF2B5EF4-FFF2-40B4-BE49-F238E27FC236}">
                <a16:creationId xmlns:a16="http://schemas.microsoft.com/office/drawing/2014/main" id="{29BEC4F7-323F-9842-8C04-32BF670480A4}"/>
              </a:ext>
            </a:extLst>
          </p:cNvPr>
          <p:cNvPicPr>
            <a:picLocks noChangeAspect="1"/>
          </p:cNvPicPr>
          <p:nvPr/>
        </p:nvPicPr>
        <p:blipFill>
          <a:blip r:embed="rId3"/>
          <a:stretch>
            <a:fillRect/>
          </a:stretch>
        </p:blipFill>
        <p:spPr>
          <a:xfrm>
            <a:off x="2462503" y="1562582"/>
            <a:ext cx="5985082" cy="5295418"/>
          </a:xfrm>
          <a:prstGeom prst="rect">
            <a:avLst/>
          </a:prstGeom>
        </p:spPr>
      </p:pic>
      <p:sp>
        <p:nvSpPr>
          <p:cNvPr id="16" name="TextBox 15">
            <a:extLst>
              <a:ext uri="{FF2B5EF4-FFF2-40B4-BE49-F238E27FC236}">
                <a16:creationId xmlns:a16="http://schemas.microsoft.com/office/drawing/2014/main" id="{5206F5A7-F925-524F-914A-9930A17BCC2B}"/>
              </a:ext>
            </a:extLst>
          </p:cNvPr>
          <p:cNvSpPr txBox="1"/>
          <p:nvPr/>
        </p:nvSpPr>
        <p:spPr>
          <a:xfrm>
            <a:off x="228599" y="3709000"/>
            <a:ext cx="2132635" cy="1323439"/>
          </a:xfrm>
          <a:prstGeom prst="rect">
            <a:avLst/>
          </a:prstGeom>
          <a:noFill/>
        </p:spPr>
        <p:txBody>
          <a:bodyPr wrap="square" rtlCol="0">
            <a:spAutoFit/>
          </a:bodyPr>
          <a:lstStyle/>
          <a:p>
            <a:r>
              <a:rPr lang="en-US" sz="2000" b="1">
                <a:latin typeface="Avenir Black" panose="02000503020000020003" pitchFamily="2" charset="0"/>
                <a:cs typeface="Avenir Medium"/>
              </a:rPr>
              <a:t>Holocene</a:t>
            </a:r>
            <a:br>
              <a:rPr lang="en-US" sz="2000" b="1">
                <a:latin typeface="Avenir Black" panose="02000503020000020003" pitchFamily="2" charset="0"/>
                <a:cs typeface="Avenir Medium"/>
              </a:rPr>
            </a:br>
            <a:r>
              <a:rPr lang="en-US" sz="2000">
                <a:latin typeface="Avenir Medium" panose="02000503020000020003" pitchFamily="2" charset="0"/>
                <a:cs typeface="Avenir Medium"/>
              </a:rPr>
              <a:t>since the end of the last glacial era</a:t>
            </a:r>
            <a:endParaRPr lang="en-US" sz="2000" b="1">
              <a:latin typeface="Avenir Black" panose="02000503020000020003" pitchFamily="2" charset="0"/>
              <a:cs typeface="Avenir Medium"/>
            </a:endParaRPr>
          </a:p>
        </p:txBody>
      </p:sp>
      <p:sp>
        <p:nvSpPr>
          <p:cNvPr id="17" name="TextBox 16">
            <a:extLst>
              <a:ext uri="{FF2B5EF4-FFF2-40B4-BE49-F238E27FC236}">
                <a16:creationId xmlns:a16="http://schemas.microsoft.com/office/drawing/2014/main" id="{9F509E9B-1107-9544-B444-1905408B2D30}"/>
              </a:ext>
            </a:extLst>
          </p:cNvPr>
          <p:cNvSpPr txBox="1"/>
          <p:nvPr/>
        </p:nvSpPr>
        <p:spPr>
          <a:xfrm>
            <a:off x="228600" y="5226783"/>
            <a:ext cx="2132635" cy="1015663"/>
          </a:xfrm>
          <a:prstGeom prst="rect">
            <a:avLst/>
          </a:prstGeom>
          <a:noFill/>
        </p:spPr>
        <p:txBody>
          <a:bodyPr wrap="square" rtlCol="0">
            <a:spAutoFit/>
          </a:bodyPr>
          <a:lstStyle/>
          <a:p>
            <a:r>
              <a:rPr lang="en-US" sz="2000" b="1" dirty="0">
                <a:latin typeface="Avenir Black" panose="02000503020000020003" pitchFamily="2" charset="0"/>
                <a:cs typeface="Avenir Medium"/>
              </a:rPr>
              <a:t>Anthropocene</a:t>
            </a:r>
            <a:br>
              <a:rPr lang="en-US" sz="2000" b="1" dirty="0">
                <a:latin typeface="Avenir Black" panose="02000503020000020003" pitchFamily="2" charset="0"/>
                <a:cs typeface="Avenir Medium"/>
              </a:rPr>
            </a:br>
            <a:r>
              <a:rPr lang="en-US" sz="2000" dirty="0">
                <a:latin typeface="Avenir Medium" panose="02000503020000020003" pitchFamily="2" charset="0"/>
                <a:cs typeface="Avenir Medium"/>
              </a:rPr>
              <a:t>age of human-caused GCC</a:t>
            </a:r>
            <a:endParaRPr lang="en-US" sz="2000" b="1" dirty="0">
              <a:latin typeface="Avenir Black" panose="02000503020000020003" pitchFamily="2" charset="0"/>
              <a:cs typeface="Avenir Medium"/>
            </a:endParaRPr>
          </a:p>
        </p:txBody>
      </p:sp>
    </p:spTree>
    <p:extLst>
      <p:ext uri="{BB962C8B-B14F-4D97-AF65-F5344CB8AC3E}">
        <p14:creationId xmlns:p14="http://schemas.microsoft.com/office/powerpoint/2010/main" val="416950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605</Words>
  <Application>Microsoft Macintosh PowerPoint</Application>
  <PresentationFormat>On-screen Show (4:3)</PresentationFormat>
  <Paragraphs>88</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Avenir Black</vt:lpstr>
      <vt:lpstr>Avenir Heavy</vt:lpstr>
      <vt:lpstr>Avenir Medium</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 Richmond-Hall</dc:creator>
  <cp:lastModifiedBy>Joan Richmond-Hall</cp:lastModifiedBy>
  <cp:revision>1</cp:revision>
  <dcterms:created xsi:type="dcterms:W3CDTF">2019-08-15T14:34:52Z</dcterms:created>
  <dcterms:modified xsi:type="dcterms:W3CDTF">2019-08-15T14:35:51Z</dcterms:modified>
</cp:coreProperties>
</file>