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52" r:id="rId3"/>
    <p:sldId id="311" r:id="rId4"/>
    <p:sldId id="322" r:id="rId5"/>
    <p:sldId id="347" r:id="rId6"/>
    <p:sldId id="411" r:id="rId7"/>
    <p:sldId id="392" r:id="rId8"/>
    <p:sldId id="393" r:id="rId9"/>
    <p:sldId id="394" r:id="rId10"/>
    <p:sldId id="396" r:id="rId11"/>
    <p:sldId id="397" r:id="rId12"/>
    <p:sldId id="398" r:id="rId13"/>
    <p:sldId id="3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1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0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0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7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8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63D4-00A7-3049-BBB3-B4668D8F87B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EDCF2-8AAC-6F44-9A5F-5D1220E9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pace.com/15684-nicolaus-copernicu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igitaltonto.com/2016/3-paradigm-shifts-that-will-drive-how-we-compete-in-the-21st-centur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B28mnn_PjAhWITt8KHej8AQUQjRx6BAgBEAQ&amp;url=https%3A%2F%2Ftwitter.com%2Fpvermeul_peter%2Fstatus%2F880181664797741061&amp;psig=AOvVaw0NpxWjmZsLqes0PuLxu5A8&amp;ust=156535265935278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el_Moky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chnological_revolut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Technological_revolutio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7828682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lack"/>
                <a:cs typeface="Avenir Black"/>
              </a:rPr>
              <a:t>2. Global climate change</a:t>
            </a:r>
          </a:p>
          <a:p>
            <a:endParaRPr lang="en-US" sz="900" dirty="0">
              <a:latin typeface="Avenir Black"/>
              <a:cs typeface="Avenir Black"/>
            </a:endParaRPr>
          </a:p>
          <a:p>
            <a:endParaRPr lang="en-US" sz="900" dirty="0">
              <a:latin typeface="Avenir Black"/>
              <a:cs typeface="Avenir Black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2.1:  </a:t>
            </a:r>
            <a:r>
              <a:rPr lang="en-US" sz="2400" dirty="0">
                <a:latin typeface="Avenir Medium"/>
                <a:cs typeface="Avenir Medium"/>
              </a:rPr>
              <a:t>The elephant in the room: What is GCC?</a:t>
            </a:r>
          </a:p>
          <a:p>
            <a:pPr lvl="1"/>
            <a:endParaRPr lang="en-US" sz="20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2.2:  </a:t>
            </a:r>
            <a:r>
              <a:rPr lang="en-US" sz="2400" dirty="0">
                <a:latin typeface="Avenir Medium"/>
                <a:cs typeface="Avenir Medium"/>
              </a:rPr>
              <a:t>What is the evidence of GCC?</a:t>
            </a:r>
          </a:p>
          <a:p>
            <a:pPr lvl="2"/>
            <a:endParaRPr lang="en-US" sz="20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2.3:  </a:t>
            </a:r>
            <a:r>
              <a:rPr lang="en-US" sz="2400" dirty="0">
                <a:latin typeface="Avenir Medium"/>
                <a:cs typeface="Avenir Medium"/>
              </a:rPr>
              <a:t>What are the cause(s) of GCC?</a:t>
            </a:r>
          </a:p>
          <a:p>
            <a:pPr lvl="1"/>
            <a:endParaRPr lang="en-US" sz="24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2.4:  </a:t>
            </a:r>
            <a:r>
              <a:rPr lang="en-US" sz="2400" dirty="0">
                <a:latin typeface="Avenir Medium"/>
                <a:cs typeface="Avenir Medium"/>
              </a:rPr>
              <a:t>Paradigms, change, revolutions and transitions</a:t>
            </a:r>
          </a:p>
          <a:p>
            <a:pPr lvl="1"/>
            <a:endParaRPr lang="en-US" sz="24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2.5:  </a:t>
            </a:r>
            <a:r>
              <a:rPr lang="en-US" sz="2400" dirty="0">
                <a:latin typeface="Avenir Medium"/>
                <a:cs typeface="Avenir Medium"/>
              </a:rPr>
              <a:t>Decarbonization and the energy trilemma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EA035-DF48-5247-84F4-ED9F15F0D8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442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Copernican revolution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812761" y="4628824"/>
            <a:ext cx="408272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  <a:hlinkClick r:id="rId2"/>
              </a:rPr>
              <a:t>https://www.space.com/15684-nicolaus-copernicus.html</a:t>
            </a:r>
            <a:endParaRPr lang="en-US" sz="12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The sun, not the earth, the center of the solar system.</a:t>
            </a:r>
            <a:endParaRPr lang="en-US" sz="2000" i="1"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6860A-5248-5F49-A0B0-05E3B88D1CC8}"/>
              </a:ext>
            </a:extLst>
          </p:cNvPr>
          <p:cNvSpPr txBox="1"/>
          <p:nvPr/>
        </p:nvSpPr>
        <p:spPr>
          <a:xfrm>
            <a:off x="363475" y="1213203"/>
            <a:ext cx="857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Resistance?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This new idea was contrary to Church doctrine that held that the Earth, created by God, was the center of the universe.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54B9E-A51C-3A4D-BE2F-7AF187C9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53" y="3075450"/>
            <a:ext cx="6629480" cy="37332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BE2841-21BB-624A-A6AB-7A841D8BA119}"/>
              </a:ext>
            </a:extLst>
          </p:cNvPr>
          <p:cNvSpPr txBox="1"/>
          <p:nvPr/>
        </p:nvSpPr>
        <p:spPr>
          <a:xfrm>
            <a:off x="363475" y="2260271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Although Copernicus dedicated his book (1543) to the pope, the church later banned it (1616).</a:t>
            </a:r>
          </a:p>
        </p:txBody>
      </p:sp>
    </p:spTree>
    <p:extLst>
      <p:ext uri="{BB962C8B-B14F-4D97-AF65-F5344CB8AC3E}">
        <p14:creationId xmlns:p14="http://schemas.microsoft.com/office/powerpoint/2010/main" val="31779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85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Darwin: evolution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025" y="6487302"/>
            <a:ext cx="335040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</a:rPr>
              <a:t>http://39769227.weebly.com/</a:t>
            </a:r>
            <a:r>
              <a:rPr lang="en-US" sz="1200" err="1">
                <a:latin typeface="Avenir Medium"/>
                <a:cs typeface="Avenir Medium"/>
              </a:rPr>
              <a:t>opposition.html</a:t>
            </a:r>
            <a:endParaRPr lang="en-US" sz="12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Organisms evolve from gradual modification of ancestors; each organism wasn’t specifically created by God.</a:t>
            </a:r>
            <a:endParaRPr lang="en-US" sz="2000" i="1"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6860A-5248-5F49-A0B0-05E3B88D1CC8}"/>
              </a:ext>
            </a:extLst>
          </p:cNvPr>
          <p:cNvSpPr txBox="1"/>
          <p:nvPr/>
        </p:nvSpPr>
        <p:spPr>
          <a:xfrm>
            <a:off x="363475" y="1583595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Resistance?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Again, resistance came from organized religion.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A8CAAD-8A46-F142-A5E3-8F85B83F3CD0}"/>
              </a:ext>
            </a:extLst>
          </p:cNvPr>
          <p:cNvSpPr txBox="1"/>
          <p:nvPr/>
        </p:nvSpPr>
        <p:spPr>
          <a:xfrm>
            <a:off x="609029" y="2804342"/>
            <a:ext cx="44379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venir Medium" panose="02000503020000020003" pitchFamily="2" charset="0"/>
              </a:rPr>
              <a:t>"Man's derived supremacy over the earth; man's power of articulate speech; man's gift of reason; man's free-will and responsibility [...] are all equally and utterly irreconcilable with the degrading notion of the brute origin of him who was created in the image of God." </a:t>
            </a:r>
            <a:br>
              <a:rPr lang="en-US" sz="2000" i="1" dirty="0">
                <a:latin typeface="Avenir Medium" panose="02000503020000020003" pitchFamily="2" charset="0"/>
              </a:rPr>
            </a:br>
            <a:endParaRPr lang="en-US" sz="2000" i="1" dirty="0">
              <a:latin typeface="Avenir Medium" panose="02000503020000020003" pitchFamily="2" charset="0"/>
            </a:endParaRPr>
          </a:p>
          <a:p>
            <a:r>
              <a:rPr lang="en-US" sz="2000" i="1" dirty="0">
                <a:latin typeface="Avenir Medium" panose="02000503020000020003" pitchFamily="2" charset="0"/>
              </a:rPr>
              <a:t>     </a:t>
            </a:r>
            <a:r>
              <a:rPr lang="en-US" sz="2000" dirty="0">
                <a:latin typeface="Avenir Medium" panose="02000503020000020003" pitchFamily="2" charset="0"/>
              </a:rPr>
              <a:t>- Bishop Samuel Wilberforce,    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          Opponent of Evolution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8DE48-560A-B849-971E-FCE67E84C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137" y="2283260"/>
            <a:ext cx="3717415" cy="45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987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Jenner: vaccination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025" y="6487302"/>
            <a:ext cx="348409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</a:rPr>
              <a:t>https://</a:t>
            </a:r>
            <a:r>
              <a:rPr lang="en-US" sz="1200" err="1">
                <a:latin typeface="Avenir Medium"/>
                <a:cs typeface="Avenir Medium"/>
              </a:rPr>
              <a:t>en.wikipedia.org</a:t>
            </a:r>
            <a:r>
              <a:rPr lang="en-US" sz="1200">
                <a:latin typeface="Avenir Medium"/>
                <a:cs typeface="Avenir Medium"/>
              </a:rPr>
              <a:t>/wiki/</a:t>
            </a:r>
            <a:r>
              <a:rPr lang="en-US" sz="1200" err="1">
                <a:latin typeface="Avenir Medium"/>
                <a:cs typeface="Avenir Medium"/>
              </a:rPr>
              <a:t>Smallpox_vaccine</a:t>
            </a:r>
            <a:endParaRPr lang="en-US" sz="12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Inoculation with dead, weakened or related microbes would protect people from disease caused by that microbe.</a:t>
            </a:r>
            <a:endParaRPr lang="en-US" sz="2000"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6860A-5248-5F49-A0B0-05E3B88D1CC8}"/>
              </a:ext>
            </a:extLst>
          </p:cNvPr>
          <p:cNvSpPr txBox="1"/>
          <p:nvPr/>
        </p:nvSpPr>
        <p:spPr>
          <a:xfrm>
            <a:off x="363476" y="1703369"/>
            <a:ext cx="21814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Resistance?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Jenner adapted a process started by the Chinese and protected people from deadly smallpox by inoculation with the weaker and related cowpox.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E90FF-7856-174A-A103-AF67A6EE5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959" y="1875161"/>
            <a:ext cx="6393492" cy="45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588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The Tony Soprano problem?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602911"/>
            <a:ext cx="7615739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  <a:hlinkClick r:id="rId2"/>
              </a:rPr>
              <a:t>https://www.digitaltonto.com/2016/3-paradigm-shifts-that-will-drive-how-we-compete-in-the-21st-century/</a:t>
            </a:r>
            <a:endParaRPr lang="en-US" sz="12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Tony claimed that he wanted to leave murder and extortion behind and went to therapy. His therapist helped him see that he wanted to change, and gave him suggestions.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5D114-E468-6F41-AA97-7A939D33C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98" y="2354751"/>
            <a:ext cx="6996404" cy="4286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5031DF-95C6-5B45-9A34-F0A0EADC1684}"/>
              </a:ext>
            </a:extLst>
          </p:cNvPr>
          <p:cNvSpPr txBox="1"/>
          <p:nvPr/>
        </p:nvSpPr>
        <p:spPr>
          <a:xfrm>
            <a:off x="363475" y="1910988"/>
            <a:ext cx="85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Did he change?</a:t>
            </a:r>
          </a:p>
        </p:txBody>
      </p:sp>
    </p:spTree>
    <p:extLst>
      <p:ext uri="{BB962C8B-B14F-4D97-AF65-F5344CB8AC3E}">
        <p14:creationId xmlns:p14="http://schemas.microsoft.com/office/powerpoint/2010/main" val="221857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66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2. Global climate 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7413" y="2811296"/>
            <a:ext cx="566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>
                <a:latin typeface="Avenir Black"/>
                <a:cs typeface="Avenir Black"/>
              </a:rPr>
              <a:t>2.4: Paradigms, change, revolutions and transitions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13A13-619F-D84E-8103-2D32DC37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Change: needed, constant… not popular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5C78E-D520-AF4D-8DC5-2D706FE00823}"/>
              </a:ext>
            </a:extLst>
          </p:cNvPr>
          <p:cNvSpPr txBox="1"/>
          <p:nvPr/>
        </p:nvSpPr>
        <p:spPr>
          <a:xfrm>
            <a:off x="169855" y="1794014"/>
            <a:ext cx="3830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Change is </a:t>
            </a:r>
            <a:r>
              <a:rPr lang="en-US" sz="2000" b="1" dirty="0">
                <a:latin typeface="Avenir Black" panose="02000503020000020003" pitchFamily="2" charset="0"/>
              </a:rPr>
              <a:t>nothing new </a:t>
            </a:r>
            <a:r>
              <a:rPr lang="en-US" sz="2000" dirty="0">
                <a:latin typeface="Avenir Medium" panose="02000503020000020003" pitchFamily="2" charset="0"/>
              </a:rPr>
              <a:t>and it’s one of the few things we can count 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23E1B-A773-A342-82C7-76D0353A67CF}"/>
              </a:ext>
            </a:extLst>
          </p:cNvPr>
          <p:cNvSpPr txBox="1"/>
          <p:nvPr/>
        </p:nvSpPr>
        <p:spPr>
          <a:xfrm>
            <a:off x="177800" y="876240"/>
            <a:ext cx="379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Change is </a:t>
            </a:r>
            <a:r>
              <a:rPr lang="en-US" sz="2000" b="1" u="sng">
                <a:latin typeface="Avenir Black" panose="02000503020000020003" pitchFamily="2" charset="0"/>
              </a:rPr>
              <a:t>needed</a:t>
            </a:r>
            <a:r>
              <a:rPr lang="en-US" sz="2000">
                <a:latin typeface="Avenir Medium" panose="02000503020000020003" pitchFamily="2" charset="0"/>
              </a:rPr>
              <a:t>, but it’s not easy and it’s seldom popular.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77BA0-1046-7B41-B34C-C4EE914455D9}"/>
              </a:ext>
            </a:extLst>
          </p:cNvPr>
          <p:cNvSpPr txBox="1"/>
          <p:nvPr/>
        </p:nvSpPr>
        <p:spPr>
          <a:xfrm>
            <a:off x="169855" y="4121091"/>
            <a:ext cx="85134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Change is said to be constant, </a:t>
            </a:r>
            <a:br>
              <a:rPr lang="en-US" sz="2000" dirty="0">
                <a:latin typeface="Avenir Medium" panose="02000503020000020003" pitchFamily="2" charset="0"/>
              </a:rPr>
            </a:br>
            <a:r>
              <a:rPr lang="en-US" sz="2000" dirty="0">
                <a:latin typeface="Avenir Medium" panose="02000503020000020003" pitchFamily="2" charset="0"/>
              </a:rPr>
              <a:t>but to us (human society) </a:t>
            </a:r>
            <a:br>
              <a:rPr lang="en-US" sz="2000" dirty="0">
                <a:latin typeface="Avenir Medium" panose="02000503020000020003" pitchFamily="2" charset="0"/>
              </a:rPr>
            </a:br>
            <a:r>
              <a:rPr lang="en-US" sz="2000" dirty="0">
                <a:latin typeface="Avenir Medium" panose="02000503020000020003" pitchFamily="2" charset="0"/>
              </a:rPr>
              <a:t>change often appears </a:t>
            </a:r>
            <a:r>
              <a:rPr lang="en-US" sz="2000" b="1" dirty="0">
                <a:latin typeface="Avenir Black" panose="02000503020000020003" pitchFamily="2" charset="0"/>
              </a:rPr>
              <a:t>episodic</a:t>
            </a:r>
            <a:r>
              <a:rPr lang="en-US" sz="2000" dirty="0">
                <a:latin typeface="Avenir Medium" panose="02000503020000020003" pitchFamily="2" charset="0"/>
              </a:rPr>
              <a:t>.</a:t>
            </a:r>
          </a:p>
          <a:p>
            <a:endParaRPr lang="en-US" sz="800" dirty="0">
              <a:latin typeface="Avenir Medium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Nothing big happens for a while… then boom! Big change.</a:t>
            </a:r>
          </a:p>
          <a:p>
            <a:endParaRPr lang="en-US" sz="800" dirty="0">
              <a:latin typeface="Avenir Medium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Scientists use the term ‘punctuated’.</a:t>
            </a:r>
          </a:p>
          <a:p>
            <a:endParaRPr lang="en-US" sz="800" dirty="0">
              <a:latin typeface="Avenir Medium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Historians and anthropologists use terms like ‘</a:t>
            </a:r>
            <a:r>
              <a:rPr lang="en-US" sz="2000" b="1" dirty="0">
                <a:latin typeface="Avenir Black" panose="02000503020000020003" pitchFamily="2" charset="0"/>
              </a:rPr>
              <a:t>revolution</a:t>
            </a:r>
            <a:r>
              <a:rPr lang="en-US" sz="2000" dirty="0">
                <a:latin typeface="Avenir Medium" panose="02000503020000020003" pitchFamily="2" charset="0"/>
              </a:rPr>
              <a:t>’ or ‘</a:t>
            </a:r>
            <a:r>
              <a:rPr lang="en-US" sz="2000" b="1" dirty="0">
                <a:latin typeface="Avenir Black" panose="02000503020000020003" pitchFamily="2" charset="0"/>
              </a:rPr>
              <a:t>transition</a:t>
            </a:r>
            <a:r>
              <a:rPr lang="en-US" sz="2000" dirty="0">
                <a:latin typeface="Avenir Medium" panose="02000503020000020003" pitchFamily="2" charset="0"/>
              </a:rPr>
              <a:t>’.</a:t>
            </a:r>
          </a:p>
        </p:txBody>
      </p:sp>
      <p:pic>
        <p:nvPicPr>
          <p:cNvPr id="1026" name="Picture 2" descr="Image result for the only one who likes change is a wet baby">
            <a:hlinkClick r:id="rId2"/>
            <a:extLst>
              <a:ext uri="{FF2B5EF4-FFF2-40B4-BE49-F238E27FC236}">
                <a16:creationId xmlns:a16="http://schemas.microsoft.com/office/drawing/2014/main" id="{591BDCDA-193A-7F44-A7AA-AEBEECEF9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99" y="833857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C6E0E4-DBE7-4949-B69B-A658406410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3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91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Technical revolutions in Western culture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3942" y="6502129"/>
            <a:ext cx="460664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</a:rPr>
              <a:t>https://</a:t>
            </a:r>
            <a:r>
              <a:rPr lang="en-US" sz="1400" err="1">
                <a:latin typeface="Avenir Medium"/>
                <a:cs typeface="Avenir Medium"/>
              </a:rPr>
              <a:t>en.wikipedia.org</a:t>
            </a:r>
            <a:r>
              <a:rPr lang="en-US" sz="1400">
                <a:latin typeface="Avenir Medium"/>
                <a:cs typeface="Avenir Medium"/>
              </a:rPr>
              <a:t>/wiki/</a:t>
            </a:r>
            <a:r>
              <a:rPr lang="en-US" sz="1400" err="1">
                <a:latin typeface="Avenir Medium"/>
                <a:cs typeface="Avenir Medium"/>
              </a:rPr>
              <a:t>Technological_revolution</a:t>
            </a:r>
            <a:endParaRPr lang="en-US" sz="1400">
              <a:latin typeface="Avenir Medium"/>
              <a:cs typeface="Avenir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355D7-561B-214C-8DCA-30E71D522BEA}"/>
              </a:ext>
            </a:extLst>
          </p:cNvPr>
          <p:cNvSpPr txBox="1"/>
          <p:nvPr/>
        </p:nvSpPr>
        <p:spPr>
          <a:xfrm>
            <a:off x="444500" y="2768600"/>
            <a:ext cx="84451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1600 - 1740 	Financial-agricultural revolution</a:t>
            </a:r>
          </a:p>
          <a:p>
            <a:endParaRPr lang="en-US" sz="2000">
              <a:latin typeface="Avenir Medium" panose="02000503020000020003" pitchFamily="2" charset="0"/>
            </a:endParaRPr>
          </a:p>
          <a:p>
            <a:r>
              <a:rPr lang="en-US" sz="2000">
                <a:latin typeface="Avenir Medium" panose="02000503020000020003" pitchFamily="2" charset="0"/>
              </a:rPr>
              <a:t>1780 – 1840	Industrial revolution</a:t>
            </a:r>
          </a:p>
          <a:p>
            <a:endParaRPr lang="en-US" sz="2000">
              <a:latin typeface="Avenir Medium" panose="02000503020000020003" pitchFamily="2" charset="0"/>
            </a:endParaRPr>
          </a:p>
          <a:p>
            <a:r>
              <a:rPr lang="en-US" sz="2000">
                <a:latin typeface="Avenir Medium" panose="02000503020000020003" pitchFamily="2" charset="0"/>
              </a:rPr>
              <a:t>1870 – 1920	Technical or second industrial revolution</a:t>
            </a:r>
          </a:p>
          <a:p>
            <a:endParaRPr lang="en-US" sz="2000">
              <a:latin typeface="Avenir Medium" panose="02000503020000020003" pitchFamily="2" charset="0"/>
            </a:endParaRPr>
          </a:p>
          <a:p>
            <a:r>
              <a:rPr lang="en-US" sz="2000">
                <a:latin typeface="Avenir Medium" panose="02000503020000020003" pitchFamily="2" charset="0"/>
              </a:rPr>
              <a:t>1940 – 1970	Scientific-technical revolution</a:t>
            </a:r>
          </a:p>
          <a:p>
            <a:endParaRPr lang="en-US" sz="2000">
              <a:latin typeface="Avenir Medium" panose="02000503020000020003" pitchFamily="2" charset="0"/>
            </a:endParaRPr>
          </a:p>
          <a:p>
            <a:r>
              <a:rPr lang="en-US" sz="2000">
                <a:latin typeface="Avenir Medium" panose="02000503020000020003" pitchFamily="2" charset="0"/>
              </a:rPr>
              <a:t>1975 – on		Information and telecommunications (digital) revolution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43FFB-2056-4E4F-866A-36AC16F91AE2}"/>
              </a:ext>
            </a:extLst>
          </p:cNvPr>
          <p:cNvSpPr txBox="1"/>
          <p:nvPr/>
        </p:nvSpPr>
        <p:spPr>
          <a:xfrm>
            <a:off x="444500" y="5805384"/>
            <a:ext cx="8570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Now?			Energy system transition, aka energy decarbonization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C29BC-D03C-BB43-8865-ACA7F209B76D}"/>
              </a:ext>
            </a:extLst>
          </p:cNvPr>
          <p:cNvSpPr txBox="1"/>
          <p:nvPr/>
        </p:nvSpPr>
        <p:spPr>
          <a:xfrm>
            <a:off x="444500" y="813109"/>
            <a:ext cx="857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Technical revolution: </a:t>
            </a:r>
            <a:r>
              <a:rPr lang="en-US" sz="2000" i="1" dirty="0">
                <a:latin typeface="Avenir Medium" panose="02000503020000020003" pitchFamily="2" charset="0"/>
              </a:rPr>
              <a:t>is a period in which one or more technologies is replaced by another technology in a short amount of time. </a:t>
            </a:r>
            <a:br>
              <a:rPr lang="en-US" sz="800" i="1" dirty="0">
                <a:latin typeface="Avenir Medium" panose="02000503020000020003" pitchFamily="2" charset="0"/>
              </a:rPr>
            </a:br>
            <a:endParaRPr lang="en-US" sz="800" i="1" dirty="0">
              <a:latin typeface="Avenir Medium" panose="02000503020000020003" pitchFamily="2" charset="0"/>
            </a:endParaRPr>
          </a:p>
          <a:p>
            <a:r>
              <a:rPr lang="en-US" sz="2000" i="1" dirty="0">
                <a:latin typeface="Avenir Medium" panose="02000503020000020003" pitchFamily="2" charset="0"/>
              </a:rPr>
              <a:t>It is an era of accelerated technological progress characterized by new innovations whose rapid application and diffusion cause an abrupt change in society.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132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Resistance to technological change?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23E1B-A773-A342-82C7-76D0353A67CF}"/>
              </a:ext>
            </a:extLst>
          </p:cNvPr>
          <p:cNvSpPr txBox="1"/>
          <p:nvPr/>
        </p:nvSpPr>
        <p:spPr>
          <a:xfrm>
            <a:off x="177800" y="876239"/>
            <a:ext cx="8513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When we look back on the the agricultural revolution, or the first industrial revolution, it’s hard to believe that the technologies involved didn’t catch on right away.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Black" panose="02000503020000020003" pitchFamily="2" charset="0"/>
              </a:rPr>
              <a:t>Indeed, there is nearly always a lag period before good ideas are widely adopted.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We’ve known this for years::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77BA0-1046-7B41-B34C-C4EE914455D9}"/>
              </a:ext>
            </a:extLst>
          </p:cNvPr>
          <p:cNvSpPr txBox="1"/>
          <p:nvPr/>
        </p:nvSpPr>
        <p:spPr>
          <a:xfrm>
            <a:off x="401348" y="2998347"/>
            <a:ext cx="85134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Avenir Medium" panose="02000503020000020003" pitchFamily="2" charset="0"/>
              </a:rPr>
              <a:t>“Although  the  inventor  often  times  drunk  with  the  opinion  of  his  own  merit,  thinks  all  the  world  will  invade  and </a:t>
            </a:r>
            <a:r>
              <a:rPr lang="en-US" sz="2000" i="1" err="1">
                <a:latin typeface="Avenir Medium" panose="02000503020000020003" pitchFamily="2" charset="0"/>
              </a:rPr>
              <a:t>incroach</a:t>
            </a:r>
            <a:r>
              <a:rPr lang="en-US" sz="2000" i="1">
                <a:latin typeface="Avenir Medium" panose="02000503020000020003" pitchFamily="2" charset="0"/>
              </a:rPr>
              <a:t> upon him, yet I have observed that the generality of men will scarce be hired to make  use  of  new  practices,  which  themselves  have  not  been  thoroughly  tried...  for  as  when  a  new  invention is first propounded, in the beginning every man objects, and the poor inventor runs the </a:t>
            </a:r>
            <a:r>
              <a:rPr lang="en-US" sz="2000" i="1" err="1">
                <a:latin typeface="Avenir Medium" panose="02000503020000020003" pitchFamily="2" charset="0"/>
              </a:rPr>
              <a:t>gantloop</a:t>
            </a:r>
            <a:r>
              <a:rPr lang="en-US" sz="2000" i="1">
                <a:latin typeface="Avenir Medium" panose="02000503020000020003" pitchFamily="2" charset="0"/>
              </a:rPr>
              <a:t> of all </a:t>
            </a:r>
            <a:r>
              <a:rPr lang="en-US" sz="2000" i="1" err="1">
                <a:latin typeface="Avenir Medium" panose="02000503020000020003" pitchFamily="2" charset="0"/>
              </a:rPr>
              <a:t>petulent</a:t>
            </a:r>
            <a:r>
              <a:rPr lang="en-US" sz="2000" i="1">
                <a:latin typeface="Avenir Medium" panose="02000503020000020003" pitchFamily="2" charset="0"/>
              </a:rPr>
              <a:t> wits...not one [inventor] of a hundred outlives this torture... and moreover, this commonly is so long a doing that the poor inventor is either dead or disabled by the debts contracted to pursue his design.”</a:t>
            </a:r>
          </a:p>
          <a:p>
            <a:r>
              <a:rPr lang="en-US" sz="2000" i="1">
                <a:latin typeface="Avenir Medium" panose="02000503020000020003" pitchFamily="2" charset="0"/>
              </a:rPr>
              <a:t>											-</a:t>
            </a:r>
            <a:r>
              <a:rPr lang="en-US" sz="2000">
                <a:latin typeface="Avenir Medium" panose="02000503020000020003" pitchFamily="2" charset="0"/>
              </a:rPr>
              <a:t> William Petty, 1679</a:t>
            </a:r>
            <a:endParaRPr lang="en-US" sz="2000" i="1">
              <a:latin typeface="Avenir Medium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2F9DFF-01EE-5C4B-907A-FBAF93CEA9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0B88CD-DA5D-9B4A-9F00-806610212E1B}"/>
              </a:ext>
            </a:extLst>
          </p:cNvPr>
          <p:cNvSpPr txBox="1"/>
          <p:nvPr/>
        </p:nvSpPr>
        <p:spPr>
          <a:xfrm>
            <a:off x="91736" y="6540889"/>
            <a:ext cx="900528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Mokyr (1977) The Political Economy of Technological Change: Resistance and Innovation in Economic History</a:t>
            </a:r>
          </a:p>
        </p:txBody>
      </p:sp>
    </p:spTree>
    <p:extLst>
      <p:ext uri="{BB962C8B-B14F-4D97-AF65-F5344CB8AC3E}">
        <p14:creationId xmlns:p14="http://schemas.microsoft.com/office/powerpoint/2010/main" val="20764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00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Entrenched interests and inertia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2F9DFF-01EE-5C4B-907A-FBAF93CEA9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E6BE8-FE88-4C4C-8E45-CD71B641E4E1}"/>
              </a:ext>
            </a:extLst>
          </p:cNvPr>
          <p:cNvSpPr txBox="1"/>
          <p:nvPr/>
        </p:nvSpPr>
        <p:spPr>
          <a:xfrm>
            <a:off x="91736" y="6219704"/>
            <a:ext cx="776103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Mokyr (1977) The Political Economy of Technological Change: Resistance and Innovation in Economic History</a:t>
            </a:r>
          </a:p>
          <a:p>
            <a:r>
              <a:rPr lang="en-US" sz="1200" dirty="0">
                <a:latin typeface="Avenir Medium"/>
                <a:cs typeface="Avenir Medium"/>
                <a:hlinkClick r:id="rId3"/>
              </a:rPr>
              <a:t>https://en.wikipedia.org/wiki/Joel_Mokyr</a:t>
            </a:r>
            <a:endParaRPr lang="en-US" sz="1200" dirty="0">
              <a:latin typeface="Avenir Medium"/>
              <a:cs typeface="Avenir Medium"/>
            </a:endParaRPr>
          </a:p>
          <a:p>
            <a:r>
              <a:rPr lang="en-US" sz="1200" dirty="0">
                <a:latin typeface="Avenir Medium"/>
                <a:cs typeface="Avenir Medium"/>
              </a:rPr>
              <a:t>http://</a:t>
            </a:r>
            <a:r>
              <a:rPr lang="en-US" sz="1200" dirty="0" err="1">
                <a:latin typeface="Avenir Medium"/>
                <a:cs typeface="Avenir Medium"/>
              </a:rPr>
              <a:t>eh.net</a:t>
            </a:r>
            <a:r>
              <a:rPr lang="en-US" sz="1200" dirty="0">
                <a:latin typeface="Avenir Medium"/>
                <a:cs typeface="Avenir Medium"/>
              </a:rPr>
              <a:t>/</a:t>
            </a:r>
            <a:r>
              <a:rPr lang="en-US" sz="1200" dirty="0" err="1">
                <a:latin typeface="Avenir Medium"/>
                <a:cs typeface="Avenir Medium"/>
              </a:rPr>
              <a:t>book_reviews</a:t>
            </a:r>
            <a:r>
              <a:rPr lang="en-US" sz="1200" dirty="0">
                <a:latin typeface="Avenir Medium"/>
                <a:cs typeface="Avenir Medium"/>
              </a:rPr>
              <a:t>/innovation-and-its-enemies-why-people-resist-new-technologies/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E3CF7-0353-1146-B045-6A76706D048F}"/>
              </a:ext>
            </a:extLst>
          </p:cNvPr>
          <p:cNvSpPr txBox="1"/>
          <p:nvPr/>
        </p:nvSpPr>
        <p:spPr>
          <a:xfrm>
            <a:off x="177799" y="4721016"/>
            <a:ext cx="8513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He also finds that a critical factor in the ability of a society or nation to change, or to be held back by inertia, is the </a:t>
            </a:r>
            <a:r>
              <a:rPr lang="en-US" sz="2000" b="1" dirty="0">
                <a:latin typeface="Avenir Black" panose="02000503020000020003" pitchFamily="2" charset="0"/>
              </a:rPr>
              <a:t>‘suitability of institutions to the successful adoption of new ideas’.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A64149-1090-C240-942F-829528048EB0}"/>
              </a:ext>
            </a:extLst>
          </p:cNvPr>
          <p:cNvSpPr txBox="1"/>
          <p:nvPr/>
        </p:nvSpPr>
        <p:spPr>
          <a:xfrm>
            <a:off x="199316" y="5755348"/>
            <a:ext cx="851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venir Black Oblique" panose="02000503020000020003" pitchFamily="2" charset="0"/>
              </a:rPr>
              <a:t>How suited to change are today’s American institutions?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97EB2-518D-C846-AAA3-AF2862130BA4}"/>
              </a:ext>
            </a:extLst>
          </p:cNvPr>
          <p:cNvSpPr txBox="1"/>
          <p:nvPr/>
        </p:nvSpPr>
        <p:spPr>
          <a:xfrm>
            <a:off x="228600" y="735116"/>
            <a:ext cx="8513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Why do societies resist technological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lack" panose="02000503020000020003" pitchFamily="2" charset="0"/>
              </a:rPr>
              <a:t>Incumbents</a:t>
            </a:r>
            <a:r>
              <a:rPr lang="en-US" sz="2000" dirty="0">
                <a:latin typeface="Avenir Medium" panose="02000503020000020003" pitchFamily="2" charset="0"/>
              </a:rPr>
              <a:t> who fear a threat to their power and economic rents (perceived market advantage)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Concern about broader </a:t>
            </a:r>
            <a:r>
              <a:rPr lang="en-US" sz="2000" b="1" dirty="0">
                <a:latin typeface="Avenir Black" panose="02000503020000020003" pitchFamily="2" charset="0"/>
              </a:rPr>
              <a:t>social and political repercussions </a:t>
            </a:r>
            <a:r>
              <a:rPr lang="en-US" sz="2000" dirty="0">
                <a:latin typeface="Avenir Medium" panose="02000503020000020003" pitchFamily="2" charset="0"/>
              </a:rPr>
              <a:t>("unintended ripple effects")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lack" panose="02000503020000020003" pitchFamily="2" charset="0"/>
              </a:rPr>
              <a:t>Risk and loss aversion</a:t>
            </a:r>
            <a:r>
              <a:rPr lang="en-US" sz="2000" dirty="0">
                <a:latin typeface="Avenir Medium" panose="02000503020000020003" pitchFamily="2" charset="0"/>
              </a:rPr>
              <a:t>: new technologies often have "unanticipated and unknowable consequences"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FF375-5C6B-594B-A625-81B9C4531A81}"/>
              </a:ext>
            </a:extLst>
          </p:cNvPr>
          <p:cNvSpPr txBox="1"/>
          <p:nvPr/>
        </p:nvSpPr>
        <p:spPr>
          <a:xfrm>
            <a:off x="828337" y="3016846"/>
            <a:ext cx="77768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venir Medium" panose="02000503020000020003" pitchFamily="2" charset="0"/>
              </a:rPr>
              <a:t>"These three motives often merge and create powerful forces that use political power and persuasion to thwart innovations. As a result, technological progress does not follow a linear and neat trajectory. It is, as social constructionists have been trying to tell us for decades, a </a:t>
            </a:r>
            <a:r>
              <a:rPr lang="en-US" sz="2000" b="1" dirty="0">
                <a:latin typeface="Avenir Black" panose="02000503020000020003" pitchFamily="2" charset="0"/>
              </a:rPr>
              <a:t>profoundly political process</a:t>
            </a:r>
            <a:r>
              <a:rPr lang="en-US" sz="2000" i="1" dirty="0">
                <a:latin typeface="Avenir Medium" panose="02000503020000020003" pitchFamily="2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7847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44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Revolutions are messy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7120" y="6459097"/>
            <a:ext cx="460664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</a:rPr>
              <a:t>https://</a:t>
            </a:r>
            <a:r>
              <a:rPr lang="en-US" sz="1400" err="1">
                <a:latin typeface="Avenir Medium"/>
                <a:cs typeface="Avenir Medium"/>
              </a:rPr>
              <a:t>en.wikipedia.org</a:t>
            </a:r>
            <a:r>
              <a:rPr lang="en-US" sz="1400">
                <a:latin typeface="Avenir Medium"/>
                <a:cs typeface="Avenir Medium"/>
              </a:rPr>
              <a:t>/wiki/</a:t>
            </a:r>
            <a:r>
              <a:rPr lang="en-US" sz="1400" err="1">
                <a:latin typeface="Avenir Medium"/>
                <a:cs typeface="Avenir Medium"/>
              </a:rPr>
              <a:t>Technological_revolution</a:t>
            </a:r>
            <a:endParaRPr lang="en-US" sz="14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E3B537-11B0-CE49-AEAE-21312245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40" y="3139256"/>
            <a:ext cx="5847627" cy="3288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8C3F7B-8BC5-8344-83F2-80EC435AC6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20"/>
          <a:stretch/>
        </p:blipFill>
        <p:spPr>
          <a:xfrm>
            <a:off x="101278" y="744194"/>
            <a:ext cx="5373547" cy="29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08007-5800-DC4C-B497-23BE66235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042"/>
            <a:ext cx="9144000" cy="4457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5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And technical revolutions are too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71418"/>
            <a:ext cx="872476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  <a:hlinkClick r:id="rId3"/>
              </a:rPr>
              <a:t>https://en.wikipedia.org/wiki/Technological_revolution</a:t>
            </a:r>
            <a:endParaRPr lang="en-US" sz="1200">
              <a:latin typeface="Avenir Medium"/>
              <a:cs typeface="Avenir Medium"/>
            </a:endParaRPr>
          </a:p>
          <a:p>
            <a:r>
              <a:rPr lang="en-US" sz="1200">
                <a:latin typeface="Avenir Medium"/>
                <a:cs typeface="Avenir Medium"/>
              </a:rPr>
              <a:t>https://</a:t>
            </a:r>
            <a:r>
              <a:rPr lang="en-US" sz="1200" err="1">
                <a:latin typeface="Avenir Medium"/>
                <a:cs typeface="Avenir Medium"/>
              </a:rPr>
              <a:t>www.cam.ac.uk</a:t>
            </a:r>
            <a:r>
              <a:rPr lang="en-US" sz="1200">
                <a:latin typeface="Avenir Medium"/>
                <a:cs typeface="Avenir Medium"/>
              </a:rPr>
              <a:t>/research/news/industrial-revolution-damaging-psychological-imprint-persists-in-todays-populations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Consider the effects of the </a:t>
            </a:r>
            <a:r>
              <a:rPr lang="en-US" sz="2000" b="1">
                <a:latin typeface="Avenir Black" panose="02000503020000020003" pitchFamily="2" charset="0"/>
              </a:rPr>
              <a:t>Industrial Revolution</a:t>
            </a:r>
            <a:r>
              <a:rPr lang="en-US" sz="2000">
                <a:latin typeface="Avenir Medium" panose="02000503020000020003" pitchFamily="2" charset="0"/>
              </a:rPr>
              <a:t> of the mid-1800s: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02054-2E42-8541-9F22-6A494867E0F3}"/>
              </a:ext>
            </a:extLst>
          </p:cNvPr>
          <p:cNvSpPr txBox="1"/>
          <p:nvPr/>
        </p:nvSpPr>
        <p:spPr>
          <a:xfrm>
            <a:off x="434854" y="1243301"/>
            <a:ext cx="8574976" cy="1938992"/>
          </a:xfrm>
          <a:prstGeom prst="rect">
            <a:avLst/>
          </a:prstGeom>
          <a:solidFill>
            <a:srgbClr val="FFFFFF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Pro: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Economic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Development of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Mechanization of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Faster communication and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Slow (reactive) improvements in sanitation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79C36-D471-7C47-BC09-52DBFE6E2FF3}"/>
              </a:ext>
            </a:extLst>
          </p:cNvPr>
          <p:cNvSpPr txBox="1"/>
          <p:nvPr/>
        </p:nvSpPr>
        <p:spPr>
          <a:xfrm>
            <a:off x="1309347" y="4124649"/>
            <a:ext cx="7181159" cy="2246769"/>
          </a:xfrm>
          <a:prstGeom prst="rect">
            <a:avLst/>
          </a:prstGeom>
          <a:solidFill>
            <a:srgbClr val="FFFFFF">
              <a:alpha val="8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Con: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Widened class divides (social and economic inequity)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Systemic child labor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Increased environmental pollution, particularly urban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Overcrowding of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Poor sanitary conditions that led to epidemics of infectious disease, particularly in poor areas of cities</a:t>
            </a:r>
          </a:p>
        </p:txBody>
      </p:sp>
    </p:spTree>
    <p:extLst>
      <p:ext uri="{BB962C8B-B14F-4D97-AF65-F5344CB8AC3E}">
        <p14:creationId xmlns:p14="http://schemas.microsoft.com/office/powerpoint/2010/main" val="23291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86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Today, we need a carbon paradigm shift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71418"/>
            <a:ext cx="872476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  <a:hlinkClick r:id="rId2"/>
              </a:rPr>
              <a:t>https://en.wikipedia.org/wiki/Technological_revolution</a:t>
            </a:r>
            <a:endParaRPr lang="en-US" sz="1200">
              <a:latin typeface="Avenir Medium"/>
              <a:cs typeface="Avenir Medium"/>
            </a:endParaRPr>
          </a:p>
          <a:p>
            <a:r>
              <a:rPr lang="en-US" sz="1200">
                <a:latin typeface="Avenir Medium"/>
                <a:cs typeface="Avenir Medium"/>
              </a:rPr>
              <a:t>https://</a:t>
            </a:r>
            <a:r>
              <a:rPr lang="en-US" sz="1200" err="1">
                <a:latin typeface="Avenir Medium"/>
                <a:cs typeface="Avenir Medium"/>
              </a:rPr>
              <a:t>www.cam.ac.uk</a:t>
            </a:r>
            <a:r>
              <a:rPr lang="en-US" sz="1200">
                <a:latin typeface="Avenir Medium"/>
                <a:cs typeface="Avenir Medium"/>
              </a:rPr>
              <a:t>/research/news/industrial-revolution-damaging-psychological-imprint-persists-in-todays-populations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966928" y="1606680"/>
            <a:ext cx="775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Paradigm: </a:t>
            </a:r>
            <a:r>
              <a:rPr lang="en-US" sz="2000" i="1" dirty="0">
                <a:latin typeface="Avenir Medium" panose="02000503020000020003" pitchFamily="2" charset="0"/>
              </a:rPr>
              <a:t>a theory or group of ideas about how something should be done, made or thought about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6860A-5248-5F49-A0B0-05E3B88D1CC8}"/>
              </a:ext>
            </a:extLst>
          </p:cNvPr>
          <p:cNvSpPr txBox="1"/>
          <p:nvPr/>
        </p:nvSpPr>
        <p:spPr>
          <a:xfrm>
            <a:off x="966927" y="2863645"/>
            <a:ext cx="797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Paradigm shift: </a:t>
            </a:r>
            <a:r>
              <a:rPr lang="en-US" sz="2000" i="1" dirty="0">
                <a:latin typeface="Avenir Medium" panose="02000503020000020003" pitchFamily="2" charset="0"/>
              </a:rPr>
              <a:t>important change that happens when the usual way of thinking about or doing something is discarded and replaced by a new and different way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37C898-79F3-554E-8624-AB1701E65D8A}"/>
              </a:ext>
            </a:extLst>
          </p:cNvPr>
          <p:cNvSpPr txBox="1"/>
          <p:nvPr/>
        </p:nvSpPr>
        <p:spPr>
          <a:xfrm>
            <a:off x="363475" y="4435997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Let’s look at a few examples of paradigm shift from history and how well they were received.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C373D-95D3-3345-9EDD-6B09533C4F0C}"/>
              </a:ext>
            </a:extLst>
          </p:cNvPr>
          <p:cNvSpPr txBox="1"/>
          <p:nvPr/>
        </p:nvSpPr>
        <p:spPr>
          <a:xfrm>
            <a:off x="363475" y="883691"/>
            <a:ext cx="85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Technical revolutions sometimes involve full-scale paradigm shifts.</a:t>
            </a:r>
          </a:p>
        </p:txBody>
      </p:sp>
    </p:spTree>
    <p:extLst>
      <p:ext uri="{BB962C8B-B14F-4D97-AF65-F5344CB8AC3E}">
        <p14:creationId xmlns:p14="http://schemas.microsoft.com/office/powerpoint/2010/main" val="37983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1065</Words>
  <Application>Microsoft Macintosh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Black</vt:lpstr>
      <vt:lpstr>Avenir Black Oblique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2019-08-15T14:35:56Z</dcterms:created>
  <dcterms:modified xsi:type="dcterms:W3CDTF">2019-08-15T14:37:02Z</dcterms:modified>
</cp:coreProperties>
</file>