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73"/>
  </p:handoutMasterIdLst>
  <p:sldIdLst>
    <p:sldId id="257" r:id="rId2"/>
    <p:sldId id="275" r:id="rId3"/>
    <p:sldId id="358" r:id="rId4"/>
    <p:sldId id="276" r:id="rId5"/>
    <p:sldId id="350" r:id="rId6"/>
    <p:sldId id="287" r:id="rId7"/>
    <p:sldId id="323" r:id="rId8"/>
    <p:sldId id="324" r:id="rId9"/>
    <p:sldId id="325" r:id="rId10"/>
    <p:sldId id="326" r:id="rId11"/>
    <p:sldId id="327" r:id="rId12"/>
    <p:sldId id="309" r:id="rId13"/>
    <p:sldId id="400" r:id="rId14"/>
    <p:sldId id="367" r:id="rId15"/>
    <p:sldId id="368" r:id="rId16"/>
    <p:sldId id="314" r:id="rId17"/>
    <p:sldId id="377" r:id="rId18"/>
    <p:sldId id="407" r:id="rId19"/>
    <p:sldId id="401" r:id="rId20"/>
    <p:sldId id="374" r:id="rId21"/>
    <p:sldId id="375" r:id="rId22"/>
    <p:sldId id="402" r:id="rId23"/>
    <p:sldId id="351" r:id="rId24"/>
    <p:sldId id="373" r:id="rId25"/>
    <p:sldId id="357" r:id="rId26"/>
    <p:sldId id="370" r:id="rId27"/>
    <p:sldId id="372" r:id="rId28"/>
    <p:sldId id="371" r:id="rId29"/>
    <p:sldId id="376" r:id="rId30"/>
    <p:sldId id="369" r:id="rId31"/>
    <p:sldId id="289" r:id="rId32"/>
    <p:sldId id="352" r:id="rId33"/>
    <p:sldId id="311" r:id="rId34"/>
    <p:sldId id="322" r:id="rId35"/>
    <p:sldId id="347" r:id="rId36"/>
    <p:sldId id="411" r:id="rId37"/>
    <p:sldId id="392" r:id="rId38"/>
    <p:sldId id="393" r:id="rId39"/>
    <p:sldId id="394" r:id="rId40"/>
    <p:sldId id="396" r:id="rId41"/>
    <p:sldId id="397" r:id="rId42"/>
    <p:sldId id="398" r:id="rId43"/>
    <p:sldId id="395" r:id="rId44"/>
    <p:sldId id="353" r:id="rId45"/>
    <p:sldId id="258" r:id="rId46"/>
    <p:sldId id="294" r:id="rId47"/>
    <p:sldId id="348" r:id="rId48"/>
    <p:sldId id="354" r:id="rId49"/>
    <p:sldId id="355" r:id="rId50"/>
    <p:sldId id="356" r:id="rId51"/>
    <p:sldId id="378" r:id="rId52"/>
    <p:sldId id="379" r:id="rId53"/>
    <p:sldId id="381" r:id="rId54"/>
    <p:sldId id="382" r:id="rId55"/>
    <p:sldId id="383" r:id="rId56"/>
    <p:sldId id="330" r:id="rId57"/>
    <p:sldId id="331" r:id="rId58"/>
    <p:sldId id="385" r:id="rId59"/>
    <p:sldId id="380" r:id="rId60"/>
    <p:sldId id="386" r:id="rId61"/>
    <p:sldId id="387" r:id="rId62"/>
    <p:sldId id="388" r:id="rId63"/>
    <p:sldId id="390" r:id="rId64"/>
    <p:sldId id="389" r:id="rId65"/>
    <p:sldId id="409" r:id="rId66"/>
    <p:sldId id="410" r:id="rId67"/>
    <p:sldId id="391" r:id="rId68"/>
    <p:sldId id="403" r:id="rId69"/>
    <p:sldId id="406" r:id="rId70"/>
    <p:sldId id="404" r:id="rId71"/>
    <p:sldId id="405"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7A81FF"/>
    <a:srgbClr val="FFFFFF"/>
    <a:srgbClr val="92A8FF"/>
    <a:srgbClr val="ABB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68"/>
    <p:restoredTop sz="94663"/>
  </p:normalViewPr>
  <p:slideViewPr>
    <p:cSldViewPr snapToGrid="0" snapToObjects="1">
      <p:cViewPr varScale="1">
        <p:scale>
          <a:sx n="119" d="100"/>
          <a:sy n="119" d="100"/>
        </p:scale>
        <p:origin x="200"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7BF877-2967-034D-944C-9681D835D1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8E3275-63CB-7040-A6FA-67880113BF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E78D9A-446A-8347-BD24-76B1CFCA4C3F}" type="datetimeFigureOut">
              <a:rPr lang="en-US" smtClean="0"/>
              <a:t>8/14/19</a:t>
            </a:fld>
            <a:endParaRPr lang="en-US"/>
          </a:p>
        </p:txBody>
      </p:sp>
      <p:sp>
        <p:nvSpPr>
          <p:cNvPr id="4" name="Footer Placeholder 3">
            <a:extLst>
              <a:ext uri="{FF2B5EF4-FFF2-40B4-BE49-F238E27FC236}">
                <a16:creationId xmlns:a16="http://schemas.microsoft.com/office/drawing/2014/main" id="{66F5139A-5862-4349-B2D3-D8652261C2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D5BA27-7923-AA4C-B708-CAF7EE5994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71AB57-D3DB-8F4F-A7DE-0274B56806CF}" type="slidenum">
              <a:rPr lang="en-US" smtClean="0"/>
              <a:t>‹#›</a:t>
            </a:fld>
            <a:endParaRPr lang="en-US"/>
          </a:p>
        </p:txBody>
      </p:sp>
    </p:spTree>
    <p:extLst>
      <p:ext uri="{BB962C8B-B14F-4D97-AF65-F5344CB8AC3E}">
        <p14:creationId xmlns:p14="http://schemas.microsoft.com/office/powerpoint/2010/main" val="12097439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4A76D3-1430-D842-A870-1DED4E1A9A58}" type="datetimeFigureOut">
              <a:rPr lang="en-US" smtClean="0"/>
              <a:t>8/14/19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402497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4A76D3-1430-D842-A870-1DED4E1A9A58}" type="datetimeFigureOut">
              <a:rPr lang="en-US" smtClean="0"/>
              <a:t>8/14/19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78184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4A76D3-1430-D842-A870-1DED4E1A9A58}" type="datetimeFigureOut">
              <a:rPr lang="en-US" smtClean="0"/>
              <a:t>8/14/19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506128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4A76D3-1430-D842-A870-1DED4E1A9A58}" type="datetimeFigureOut">
              <a:rPr lang="en-US" smtClean="0"/>
              <a:t>8/14/19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65791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A76D3-1430-D842-A870-1DED4E1A9A58}" type="datetimeFigureOut">
              <a:rPr lang="en-US" smtClean="0"/>
              <a:t>8/14/19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15775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4A76D3-1430-D842-A870-1DED4E1A9A58}" type="datetimeFigureOut">
              <a:rPr lang="en-US" smtClean="0"/>
              <a:t>8/14/19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11710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4A76D3-1430-D842-A870-1DED4E1A9A58}" type="datetimeFigureOut">
              <a:rPr lang="en-US" smtClean="0"/>
              <a:t>8/14/19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4178015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4A76D3-1430-D842-A870-1DED4E1A9A58}" type="datetimeFigureOut">
              <a:rPr lang="en-US" smtClean="0"/>
              <a:t>8/14/19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151776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A76D3-1430-D842-A870-1DED4E1A9A58}" type="datetimeFigureOut">
              <a:rPr lang="en-US" smtClean="0"/>
              <a:t>8/14/19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157721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A76D3-1430-D842-A870-1DED4E1A9A58}" type="datetimeFigureOut">
              <a:rPr lang="en-US" smtClean="0"/>
              <a:t>8/14/19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140781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A76D3-1430-D842-A870-1DED4E1A9A58}" type="datetimeFigureOut">
              <a:rPr lang="en-US" smtClean="0"/>
              <a:t>8/14/19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79464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A76D3-1430-D842-A870-1DED4E1A9A58}" type="datetimeFigureOut">
              <a:rPr lang="en-US" smtClean="0"/>
              <a:t>8/14/19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ABCF3-9B89-CB42-AB70-398B706C3991}" type="slidenum">
              <a:rPr lang="en-US" smtClean="0"/>
              <a:t>‹#›</a:t>
            </a:fld>
            <a:endParaRPr lang="en-US"/>
          </a:p>
        </p:txBody>
      </p:sp>
    </p:spTree>
    <p:extLst>
      <p:ext uri="{BB962C8B-B14F-4D97-AF65-F5344CB8AC3E}">
        <p14:creationId xmlns:p14="http://schemas.microsoft.com/office/powerpoint/2010/main" val="214574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washingtonpost.com/graphics/2019/national/climate-environment/climate-change-america/?wpisrc=nl_most&amp;wpmm=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washingtonpost.com/graphics/2019/national/climate-environment/climate-change-america/?wpisrc=nl_most&amp;wpmm=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com/url?sa=i&amp;rct=j&amp;q=&amp;esrc=s&amp;source=images&amp;cd=&amp;ved=2ahUKEwiB28mnn_PjAhWITt8KHej8AQUQjRx6BAgBEAQ&amp;url=https%3A%2F%2Ftwitter.com%2Fpvermeul_peter%2Fstatus%2F880181664797741061&amp;psig=AOvVaw0NpxWjmZsLqes0PuLxu5A8&amp;ust=1565352659352786"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Joel_Mokyr"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Technological_revolution" TargetMode="External"/><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Technological_revolution"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pace.com/15684-nicolaus-copernicus.html" TargetMode="Externa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digitaltonto.com/2016/3-paradigm-shifts-that-will-drive-how-we-compete-in-the-21st-century/" TargetMode="Externa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rbonbrief.org/solar-wind-nuclear-amazingly-low-carbon-footprints"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carbonbrief.org/solar-wind-nuclear-amazingly-low-carbon-footprint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Paris_Agreemen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nytimes.com/interactive/2017/03/21/climate/how-americans-think-about-climate-change-in-six-maps.html?_r=0"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forbes.com/sites/bowmanmarsico/2019/04/19/democrats-and-republicans-divided-on-climate-change/#78119c233198" TargetMode="External"/><Relationship Id="rId4" Type="http://schemas.openxmlformats.org/officeDocument/2006/relationships/hyperlink" Target="http://climatecommunication.yale.edu/visualizations-data/partisan-maps-2016/?est=happening&amp;group=rep&amp;type=value&amp;geo=c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hyperlink" Target="https://www.nytimes.com/interactive/2017/03/21/climate/how-americans-think-about-climate-change-in-six-maps.html?_r=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nytimes.com/interactive/2017/03/21/climate/how-americans-think-about-climate-change-in-six-maps.html?_r=0"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hyperlink" Target="https://www.nytimes.com/interactive/2017/03/21/climate/how-americans-think-about-climate-change-in-six-maps.html?_r=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carbonbrief.org/climate-rhetoric-whats-an-energy-trilemma"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trilemma.worldenergy.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hyperlink" Target="https://trilemma.worldenergy.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139700" y="49316"/>
            <a:ext cx="8404865"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SSC 2030: Energy Systems &amp; Sustainability</a:t>
            </a:r>
          </a:p>
        </p:txBody>
      </p:sp>
      <p:sp>
        <p:nvSpPr>
          <p:cNvPr id="8" name="TextBox 7"/>
          <p:cNvSpPr txBox="1"/>
          <p:nvPr/>
        </p:nvSpPr>
        <p:spPr>
          <a:xfrm>
            <a:off x="291417" y="856565"/>
            <a:ext cx="7828682" cy="4001095"/>
          </a:xfrm>
          <a:prstGeom prst="rect">
            <a:avLst/>
          </a:prstGeom>
          <a:noFill/>
        </p:spPr>
        <p:txBody>
          <a:bodyPr wrap="none" rtlCol="0">
            <a:spAutoFit/>
          </a:bodyPr>
          <a:lstStyle/>
          <a:p>
            <a:r>
              <a:rPr lang="en-US" sz="2800" dirty="0">
                <a:latin typeface="Avenir Black"/>
                <a:cs typeface="Avenir Black"/>
              </a:rPr>
              <a:t>2. Global climate change</a:t>
            </a:r>
          </a:p>
          <a:p>
            <a:endParaRPr lang="en-US" sz="900" dirty="0">
              <a:latin typeface="Avenir Black"/>
              <a:cs typeface="Avenir Black"/>
            </a:endParaRPr>
          </a:p>
          <a:p>
            <a:endParaRPr lang="en-US" sz="900" dirty="0">
              <a:latin typeface="Avenir Black"/>
              <a:cs typeface="Avenir Black"/>
            </a:endParaRPr>
          </a:p>
          <a:p>
            <a:pPr lvl="1"/>
            <a:r>
              <a:rPr lang="en-US" sz="2400" b="1" dirty="0">
                <a:latin typeface="Avenir Medium"/>
                <a:cs typeface="Avenir Medium"/>
              </a:rPr>
              <a:t>2.1:  </a:t>
            </a:r>
            <a:r>
              <a:rPr lang="en-US" sz="2400" dirty="0">
                <a:latin typeface="Avenir Medium"/>
                <a:cs typeface="Avenir Medium"/>
              </a:rPr>
              <a:t>The elephant in the room: What is GCC?</a:t>
            </a:r>
          </a:p>
          <a:p>
            <a:pPr lvl="1"/>
            <a:endParaRPr lang="en-US" sz="2000" dirty="0">
              <a:latin typeface="Avenir Medium"/>
              <a:cs typeface="Avenir Medium"/>
            </a:endParaRPr>
          </a:p>
          <a:p>
            <a:pPr lvl="1"/>
            <a:r>
              <a:rPr lang="en-US" sz="2400" b="1" dirty="0">
                <a:latin typeface="Avenir Medium"/>
                <a:cs typeface="Avenir Medium"/>
              </a:rPr>
              <a:t>2.2:  </a:t>
            </a:r>
            <a:r>
              <a:rPr lang="en-US" sz="2400" dirty="0">
                <a:latin typeface="Avenir Medium"/>
                <a:cs typeface="Avenir Medium"/>
              </a:rPr>
              <a:t>What is the evidence of GCC?</a:t>
            </a:r>
          </a:p>
          <a:p>
            <a:pPr lvl="2"/>
            <a:endParaRPr lang="en-US" sz="2000" dirty="0">
              <a:latin typeface="Avenir Medium"/>
              <a:cs typeface="Avenir Medium"/>
            </a:endParaRPr>
          </a:p>
          <a:p>
            <a:pPr lvl="1"/>
            <a:r>
              <a:rPr lang="en-US" sz="2400" b="1" dirty="0">
                <a:latin typeface="Avenir Medium"/>
                <a:cs typeface="Avenir Medium"/>
              </a:rPr>
              <a:t>2.3:  </a:t>
            </a:r>
            <a:r>
              <a:rPr lang="en-US" sz="2400" dirty="0">
                <a:latin typeface="Avenir Medium"/>
                <a:cs typeface="Avenir Medium"/>
              </a:rPr>
              <a:t>What are the cause(s) of GCC?</a:t>
            </a:r>
          </a:p>
          <a:p>
            <a:pPr lvl="1"/>
            <a:endParaRPr lang="en-US" sz="2400" dirty="0">
              <a:latin typeface="Avenir Medium"/>
              <a:cs typeface="Avenir Medium"/>
            </a:endParaRPr>
          </a:p>
          <a:p>
            <a:pPr lvl="1"/>
            <a:r>
              <a:rPr lang="en-US" sz="2400" b="1" dirty="0">
                <a:latin typeface="Avenir Medium"/>
                <a:cs typeface="Avenir Medium"/>
              </a:rPr>
              <a:t>2.4:  </a:t>
            </a:r>
            <a:r>
              <a:rPr lang="en-US" sz="2400" dirty="0">
                <a:latin typeface="Avenir Medium"/>
                <a:cs typeface="Avenir Medium"/>
              </a:rPr>
              <a:t>Paradigms, change, revolutions and transitions</a:t>
            </a:r>
          </a:p>
          <a:p>
            <a:pPr lvl="1"/>
            <a:endParaRPr lang="en-US" sz="2400" dirty="0">
              <a:latin typeface="Avenir Medium"/>
              <a:cs typeface="Avenir Medium"/>
            </a:endParaRPr>
          </a:p>
          <a:p>
            <a:pPr lvl="1"/>
            <a:r>
              <a:rPr lang="en-US" sz="2400" b="1" dirty="0">
                <a:latin typeface="Avenir Medium"/>
                <a:cs typeface="Avenir Medium"/>
              </a:rPr>
              <a:t>2.5:  </a:t>
            </a:r>
            <a:r>
              <a:rPr lang="en-US" sz="2400" dirty="0">
                <a:latin typeface="Avenir Medium"/>
                <a:cs typeface="Avenir Medium"/>
              </a:rPr>
              <a:t>Decarbonization and the energy trilemma</a:t>
            </a:r>
          </a:p>
        </p:txBody>
      </p:sp>
      <p:pic>
        <p:nvPicPr>
          <p:cNvPr id="3" name="Picture 2">
            <a:extLst>
              <a:ext uri="{FF2B5EF4-FFF2-40B4-BE49-F238E27FC236}">
                <a16:creationId xmlns:a16="http://schemas.microsoft.com/office/drawing/2014/main" id="{5EBEA035-DF48-5247-84F4-ED9F15F0D886}"/>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6840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277592"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Vital signs: ice sheets</a:t>
            </a:r>
          </a:p>
        </p:txBody>
      </p:sp>
      <p:sp>
        <p:nvSpPr>
          <p:cNvPr id="6" name="TextBox 5"/>
          <p:cNvSpPr txBox="1"/>
          <p:nvPr/>
        </p:nvSpPr>
        <p:spPr>
          <a:xfrm>
            <a:off x="6368881" y="6522000"/>
            <a:ext cx="2775119" cy="307777"/>
          </a:xfrm>
          <a:prstGeom prst="rect">
            <a:avLst/>
          </a:prstGeom>
          <a:noFill/>
        </p:spPr>
        <p:txBody>
          <a:bodyPr wrap="none" rtlCol="0">
            <a:spAutoFit/>
          </a:bodyPr>
          <a:lstStyle/>
          <a:p>
            <a:r>
              <a:rPr lang="en-US" sz="1400" dirty="0"/>
              <a:t>https://</a:t>
            </a:r>
            <a:r>
              <a:rPr lang="en-US" sz="1400" dirty="0" err="1"/>
              <a:t>climate.nasa.gov</a:t>
            </a:r>
            <a:r>
              <a:rPr lang="en-US" sz="1400" dirty="0"/>
              <a:t>/evidence/</a:t>
            </a:r>
          </a:p>
        </p:txBody>
      </p:sp>
      <p:pic>
        <p:nvPicPr>
          <p:cNvPr id="2" name="Picture 1" descr="Screen Shot 2018-08-27 at 6.31.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49" y="750300"/>
            <a:ext cx="8390770" cy="5828144"/>
          </a:xfrm>
          <a:prstGeom prst="rect">
            <a:avLst/>
          </a:prstGeom>
        </p:spPr>
      </p:pic>
      <p:pic>
        <p:nvPicPr>
          <p:cNvPr id="7" name="Picture 6">
            <a:extLst>
              <a:ext uri="{FF2B5EF4-FFF2-40B4-BE49-F238E27FC236}">
                <a16:creationId xmlns:a16="http://schemas.microsoft.com/office/drawing/2014/main" id="{76837B13-3594-2541-9B98-B168190BC986}"/>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864713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042458"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Vital signs: sea level</a:t>
            </a:r>
          </a:p>
        </p:txBody>
      </p:sp>
      <p:sp>
        <p:nvSpPr>
          <p:cNvPr id="6" name="TextBox 5"/>
          <p:cNvSpPr txBox="1"/>
          <p:nvPr/>
        </p:nvSpPr>
        <p:spPr>
          <a:xfrm>
            <a:off x="6368881" y="6522000"/>
            <a:ext cx="2775119" cy="307777"/>
          </a:xfrm>
          <a:prstGeom prst="rect">
            <a:avLst/>
          </a:prstGeom>
          <a:noFill/>
        </p:spPr>
        <p:txBody>
          <a:bodyPr wrap="none" rtlCol="0">
            <a:spAutoFit/>
          </a:bodyPr>
          <a:lstStyle/>
          <a:p>
            <a:r>
              <a:rPr lang="en-US" sz="1400" dirty="0"/>
              <a:t>https://</a:t>
            </a:r>
            <a:r>
              <a:rPr lang="en-US" sz="1400" dirty="0" err="1"/>
              <a:t>climate.nasa.gov</a:t>
            </a:r>
            <a:r>
              <a:rPr lang="en-US" sz="1400" dirty="0"/>
              <a:t>/evidence/</a:t>
            </a:r>
          </a:p>
        </p:txBody>
      </p:sp>
      <p:pic>
        <p:nvPicPr>
          <p:cNvPr id="3" name="Picture 2" descr="Screen Shot 2018-08-27 at 6.3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83" y="804334"/>
            <a:ext cx="8546221" cy="5672666"/>
          </a:xfrm>
          <a:prstGeom prst="rect">
            <a:avLst/>
          </a:prstGeom>
        </p:spPr>
      </p:pic>
      <p:pic>
        <p:nvPicPr>
          <p:cNvPr id="7" name="Picture 6">
            <a:extLst>
              <a:ext uri="{FF2B5EF4-FFF2-40B4-BE49-F238E27FC236}">
                <a16:creationId xmlns:a16="http://schemas.microsoft.com/office/drawing/2014/main" id="{33EAB56A-69A0-6244-86C0-986EE2A69553}"/>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28681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002623" cy="584775"/>
          </a:xfrm>
          <a:prstGeom prst="rect">
            <a:avLst/>
          </a:prstGeom>
          <a:noFill/>
        </p:spPr>
        <p:txBody>
          <a:bodyPr wrap="none" rtlCol="0">
            <a:spAutoFit/>
          </a:bodyPr>
          <a:lstStyle/>
          <a:p>
            <a:pPr defTabSz="914400"/>
            <a:r>
              <a:rPr lang="en-US" sz="3200">
                <a:solidFill>
                  <a:prstClr val="white"/>
                </a:solidFill>
                <a:latin typeface="Avenir Heavy"/>
                <a:cs typeface="Avenir Heavy"/>
              </a:rPr>
              <a:t>Example: Glacier National Park, MT</a:t>
            </a:r>
          </a:p>
        </p:txBody>
      </p:sp>
      <p:sp>
        <p:nvSpPr>
          <p:cNvPr id="12" name="TextBox 11"/>
          <p:cNvSpPr txBox="1"/>
          <p:nvPr/>
        </p:nvSpPr>
        <p:spPr>
          <a:xfrm>
            <a:off x="5012208" y="6436675"/>
            <a:ext cx="4049507" cy="307777"/>
          </a:xfrm>
          <a:prstGeom prst="rect">
            <a:avLst/>
          </a:prstGeom>
          <a:solidFill>
            <a:srgbClr val="FFFFFF"/>
          </a:solidFill>
        </p:spPr>
        <p:txBody>
          <a:bodyPr wrap="none" rtlCol="0">
            <a:spAutoFit/>
          </a:bodyPr>
          <a:lstStyle/>
          <a:p>
            <a:r>
              <a:rPr lang="en-US" sz="1400">
                <a:latin typeface="Avenir Medium"/>
                <a:cs typeface="Avenir Medium"/>
              </a:rPr>
              <a:t>National Geographic: Effects of global warming</a:t>
            </a:r>
          </a:p>
        </p:txBody>
      </p:sp>
      <p:sp>
        <p:nvSpPr>
          <p:cNvPr id="7" name="TextBox 6">
            <a:extLst>
              <a:ext uri="{FF2B5EF4-FFF2-40B4-BE49-F238E27FC236}">
                <a16:creationId xmlns:a16="http://schemas.microsoft.com/office/drawing/2014/main" id="{A1FF7622-35E3-CE49-9195-A14E739B09D9}"/>
              </a:ext>
            </a:extLst>
          </p:cNvPr>
          <p:cNvSpPr txBox="1"/>
          <p:nvPr/>
        </p:nvSpPr>
        <p:spPr>
          <a:xfrm>
            <a:off x="287664" y="766719"/>
            <a:ext cx="8571577" cy="400110"/>
          </a:xfrm>
          <a:prstGeom prst="rect">
            <a:avLst/>
          </a:prstGeom>
          <a:noFill/>
        </p:spPr>
        <p:txBody>
          <a:bodyPr wrap="square" rtlCol="0">
            <a:spAutoFit/>
          </a:bodyPr>
          <a:lstStyle/>
          <a:p>
            <a:r>
              <a:rPr lang="en-US" sz="2000" b="1">
                <a:latin typeface="Avenir Medium"/>
                <a:cs typeface="Avenir Medium"/>
              </a:rPr>
              <a:t>Montana’s Glacier National Park</a:t>
            </a:r>
            <a:endParaRPr lang="en-US" sz="2000">
              <a:latin typeface="Avenir Medium"/>
              <a:cs typeface="Avenir Medium"/>
            </a:endParaRPr>
          </a:p>
        </p:txBody>
      </p:sp>
      <p:sp>
        <p:nvSpPr>
          <p:cNvPr id="8" name="TextBox 7">
            <a:extLst>
              <a:ext uri="{FF2B5EF4-FFF2-40B4-BE49-F238E27FC236}">
                <a16:creationId xmlns:a16="http://schemas.microsoft.com/office/drawing/2014/main" id="{D0FA2F45-A3C2-F04E-B24E-48D2E593CAA1}"/>
              </a:ext>
            </a:extLst>
          </p:cNvPr>
          <p:cNvSpPr txBox="1"/>
          <p:nvPr/>
        </p:nvSpPr>
        <p:spPr>
          <a:xfrm>
            <a:off x="1592849" y="1691954"/>
            <a:ext cx="4284336" cy="646331"/>
          </a:xfrm>
          <a:prstGeom prst="rect">
            <a:avLst/>
          </a:prstGeom>
          <a:noFill/>
        </p:spPr>
        <p:txBody>
          <a:bodyPr wrap="square" rtlCol="0">
            <a:spAutoFit/>
          </a:bodyPr>
          <a:lstStyle/>
          <a:p>
            <a:r>
              <a:rPr lang="en-US" sz="3600" b="1">
                <a:latin typeface="Avenir Book" panose="02000503020000020003" pitchFamily="2" charset="0"/>
                <a:cs typeface="Avenir Medium"/>
              </a:rPr>
              <a:t>1910: </a:t>
            </a:r>
            <a:r>
              <a:rPr lang="en-US" sz="3600" b="1">
                <a:latin typeface="Avenir Black" panose="02000503020000020003" pitchFamily="2" charset="0"/>
                <a:cs typeface="Avenir Medium"/>
              </a:rPr>
              <a:t>150</a:t>
            </a:r>
            <a:r>
              <a:rPr lang="en-US" sz="3600" b="1">
                <a:latin typeface="Avenir Book" panose="02000503020000020003" pitchFamily="2" charset="0"/>
                <a:cs typeface="Avenir Medium"/>
              </a:rPr>
              <a:t> glaciers</a:t>
            </a:r>
            <a:endParaRPr lang="en-US" sz="3600">
              <a:latin typeface="Avenir Book" panose="02000503020000020003" pitchFamily="2" charset="0"/>
              <a:cs typeface="Avenir Medium"/>
            </a:endParaRPr>
          </a:p>
        </p:txBody>
      </p:sp>
      <p:sp>
        <p:nvSpPr>
          <p:cNvPr id="9" name="TextBox 8">
            <a:extLst>
              <a:ext uri="{FF2B5EF4-FFF2-40B4-BE49-F238E27FC236}">
                <a16:creationId xmlns:a16="http://schemas.microsoft.com/office/drawing/2014/main" id="{D5F20DBC-BD78-9C4B-9173-CC4399F7EFC8}"/>
              </a:ext>
            </a:extLst>
          </p:cNvPr>
          <p:cNvSpPr txBox="1"/>
          <p:nvPr/>
        </p:nvSpPr>
        <p:spPr>
          <a:xfrm>
            <a:off x="5200616" y="5305368"/>
            <a:ext cx="3709205" cy="646331"/>
          </a:xfrm>
          <a:prstGeom prst="rect">
            <a:avLst/>
          </a:prstGeom>
          <a:noFill/>
        </p:spPr>
        <p:txBody>
          <a:bodyPr wrap="square" rtlCol="0">
            <a:spAutoFit/>
          </a:bodyPr>
          <a:lstStyle/>
          <a:p>
            <a:r>
              <a:rPr lang="en-US" sz="3600">
                <a:solidFill>
                  <a:srgbClr val="6666FF"/>
                </a:solidFill>
                <a:latin typeface="Avenir Medium"/>
                <a:cs typeface="Avenir Medium"/>
              </a:rPr>
              <a:t>2019: </a:t>
            </a:r>
            <a:r>
              <a:rPr lang="en-US" sz="3600" b="1">
                <a:solidFill>
                  <a:srgbClr val="6666FF"/>
                </a:solidFill>
                <a:latin typeface="Avenir Black" panose="02000503020000020003" pitchFamily="2" charset="0"/>
                <a:cs typeface="Avenir Medium"/>
              </a:rPr>
              <a:t>30</a:t>
            </a:r>
            <a:r>
              <a:rPr lang="en-US" sz="3600">
                <a:solidFill>
                  <a:srgbClr val="6666FF"/>
                </a:solidFill>
                <a:latin typeface="Avenir Medium"/>
                <a:cs typeface="Avenir Medium"/>
              </a:rPr>
              <a:t> glaciers</a:t>
            </a:r>
          </a:p>
        </p:txBody>
      </p:sp>
      <p:cxnSp>
        <p:nvCxnSpPr>
          <p:cNvPr id="6" name="Straight Arrow Connector 5">
            <a:extLst>
              <a:ext uri="{FF2B5EF4-FFF2-40B4-BE49-F238E27FC236}">
                <a16:creationId xmlns:a16="http://schemas.microsoft.com/office/drawing/2014/main" id="{2901F468-E246-E84A-8E0D-C462E0CFB023}"/>
              </a:ext>
            </a:extLst>
          </p:cNvPr>
          <p:cNvCxnSpPr>
            <a:cxnSpLocks/>
          </p:cNvCxnSpPr>
          <p:nvPr/>
        </p:nvCxnSpPr>
        <p:spPr>
          <a:xfrm>
            <a:off x="5423899" y="2338285"/>
            <a:ext cx="0" cy="2902788"/>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0D0CD03-C2A1-4549-BB5D-91C33897DC5C}"/>
              </a:ext>
            </a:extLst>
          </p:cNvPr>
          <p:cNvSpPr txBox="1"/>
          <p:nvPr/>
        </p:nvSpPr>
        <p:spPr>
          <a:xfrm>
            <a:off x="686278" y="3411720"/>
            <a:ext cx="4284336" cy="1754326"/>
          </a:xfrm>
          <a:prstGeom prst="rect">
            <a:avLst/>
          </a:prstGeom>
          <a:noFill/>
        </p:spPr>
        <p:txBody>
          <a:bodyPr wrap="square" rtlCol="0">
            <a:spAutoFit/>
          </a:bodyPr>
          <a:lstStyle/>
          <a:p>
            <a:r>
              <a:rPr lang="en-US" sz="3600" i="1">
                <a:solidFill>
                  <a:srgbClr val="6666FF"/>
                </a:solidFill>
                <a:latin typeface="Avenir Medium"/>
                <a:cs typeface="Avenir Medium"/>
              </a:rPr>
              <a:t>Globally, glaciers store ¾ of the world’s freshwater.</a:t>
            </a:r>
          </a:p>
        </p:txBody>
      </p:sp>
      <p:pic>
        <p:nvPicPr>
          <p:cNvPr id="14" name="Picture 13">
            <a:extLst>
              <a:ext uri="{FF2B5EF4-FFF2-40B4-BE49-F238E27FC236}">
                <a16:creationId xmlns:a16="http://schemas.microsoft.com/office/drawing/2014/main" id="{C21247D2-3D73-994A-B9E2-6DFAC27EA345}"/>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96409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378815"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Iceland’s first glacier </a:t>
            </a:r>
            <a:r>
              <a:rPr lang="en-US" sz="3200">
                <a:solidFill>
                  <a:prstClr val="white"/>
                </a:solidFill>
                <a:latin typeface="Avenir Heavy"/>
                <a:cs typeface="Avenir Heavy"/>
              </a:rPr>
              <a:t>has disappeared</a:t>
            </a:r>
            <a:endParaRPr lang="en-US" sz="3200" dirty="0">
              <a:solidFill>
                <a:prstClr val="white"/>
              </a:solidFill>
              <a:latin typeface="Avenir Heavy"/>
              <a:cs typeface="Avenir Heavy"/>
            </a:endParaRPr>
          </a:p>
        </p:txBody>
      </p:sp>
      <p:sp>
        <p:nvSpPr>
          <p:cNvPr id="12" name="TextBox 11"/>
          <p:cNvSpPr txBox="1"/>
          <p:nvPr/>
        </p:nvSpPr>
        <p:spPr>
          <a:xfrm>
            <a:off x="1052623" y="6530777"/>
            <a:ext cx="7956024" cy="276999"/>
          </a:xfrm>
          <a:prstGeom prst="rect">
            <a:avLst/>
          </a:prstGeom>
          <a:solidFill>
            <a:srgbClr val="FFFFFF"/>
          </a:solidFill>
        </p:spPr>
        <p:txBody>
          <a:bodyPr wrap="none" rtlCol="0">
            <a:spAutoFit/>
          </a:bodyPr>
          <a:lstStyle/>
          <a:p>
            <a:r>
              <a:rPr lang="en-US" sz="1200" dirty="0">
                <a:latin typeface="Avenir Medium"/>
                <a:cs typeface="Avenir Medium"/>
              </a:rPr>
              <a:t>https://</a:t>
            </a:r>
            <a:r>
              <a:rPr lang="en-US" sz="1200" dirty="0" err="1">
                <a:latin typeface="Avenir Medium"/>
                <a:cs typeface="Avenir Medium"/>
              </a:rPr>
              <a:t>www.theguardian.com</a:t>
            </a:r>
            <a:r>
              <a:rPr lang="en-US" sz="1200" dirty="0">
                <a:latin typeface="Avenir Medium"/>
                <a:cs typeface="Avenir Medium"/>
              </a:rPr>
              <a:t>/environment/2019/</a:t>
            </a:r>
            <a:r>
              <a:rPr lang="en-US" sz="1200" dirty="0" err="1">
                <a:latin typeface="Avenir Medium"/>
                <a:cs typeface="Avenir Medium"/>
              </a:rPr>
              <a:t>jul</a:t>
            </a:r>
            <a:r>
              <a:rPr lang="en-US" sz="1200" dirty="0">
                <a:latin typeface="Avenir Medium"/>
                <a:cs typeface="Avenir Medium"/>
              </a:rPr>
              <a:t>/22/memorial-to-mark-</a:t>
            </a:r>
            <a:r>
              <a:rPr lang="en-US" sz="1200" dirty="0" err="1">
                <a:latin typeface="Avenir Medium"/>
                <a:cs typeface="Avenir Medium"/>
              </a:rPr>
              <a:t>icelandic</a:t>
            </a:r>
            <a:r>
              <a:rPr lang="en-US" sz="1200" dirty="0">
                <a:latin typeface="Avenir Medium"/>
                <a:cs typeface="Avenir Medium"/>
              </a:rPr>
              <a:t>-glacier-lost-to-climate-crisis</a:t>
            </a:r>
          </a:p>
        </p:txBody>
      </p:sp>
      <p:sp>
        <p:nvSpPr>
          <p:cNvPr id="7" name="TextBox 6">
            <a:extLst>
              <a:ext uri="{FF2B5EF4-FFF2-40B4-BE49-F238E27FC236}">
                <a16:creationId xmlns:a16="http://schemas.microsoft.com/office/drawing/2014/main" id="{A1FF7622-35E3-CE49-9195-A14E739B09D9}"/>
              </a:ext>
            </a:extLst>
          </p:cNvPr>
          <p:cNvSpPr txBox="1"/>
          <p:nvPr/>
        </p:nvSpPr>
        <p:spPr>
          <a:xfrm>
            <a:off x="287664" y="766719"/>
            <a:ext cx="8571577" cy="400110"/>
          </a:xfrm>
          <a:prstGeom prst="rect">
            <a:avLst/>
          </a:prstGeom>
          <a:noFill/>
        </p:spPr>
        <p:txBody>
          <a:bodyPr wrap="square" rtlCol="0">
            <a:spAutoFit/>
          </a:bodyPr>
          <a:lstStyle/>
          <a:p>
            <a:r>
              <a:rPr lang="en-US" sz="2000" dirty="0">
                <a:latin typeface="Avenir Medium" panose="02000503020000020003" pitchFamily="2" charset="0"/>
                <a:cs typeface="Avenir Medium"/>
              </a:rPr>
              <a:t>And a </a:t>
            </a:r>
            <a:r>
              <a:rPr lang="en-US" sz="2000" b="1" dirty="0">
                <a:latin typeface="Avenir Medium"/>
                <a:cs typeface="Avenir Medium"/>
              </a:rPr>
              <a:t>memorial plaque </a:t>
            </a:r>
            <a:r>
              <a:rPr lang="en-US" sz="2000" dirty="0">
                <a:latin typeface="Avenir Medium" panose="02000503020000020003" pitchFamily="2" charset="0"/>
                <a:cs typeface="Avenir Medium"/>
              </a:rPr>
              <a:t>has been placed at the site.</a:t>
            </a:r>
          </a:p>
        </p:txBody>
      </p:sp>
      <p:pic>
        <p:nvPicPr>
          <p:cNvPr id="14" name="Picture 13">
            <a:extLst>
              <a:ext uri="{FF2B5EF4-FFF2-40B4-BE49-F238E27FC236}">
                <a16:creationId xmlns:a16="http://schemas.microsoft.com/office/drawing/2014/main" id="{C21247D2-3D73-994A-B9E2-6DFAC27EA345}"/>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11" name="Picture 10">
            <a:extLst>
              <a:ext uri="{FF2B5EF4-FFF2-40B4-BE49-F238E27FC236}">
                <a16:creationId xmlns:a16="http://schemas.microsoft.com/office/drawing/2014/main" id="{83AC4C86-5AE1-DE41-84A0-E383F1CD1F64}"/>
              </a:ext>
            </a:extLst>
          </p:cNvPr>
          <p:cNvPicPr>
            <a:picLocks noChangeAspect="1"/>
          </p:cNvPicPr>
          <p:nvPr/>
        </p:nvPicPr>
        <p:blipFill>
          <a:blip r:embed="rId3"/>
          <a:stretch>
            <a:fillRect/>
          </a:stretch>
        </p:blipFill>
        <p:spPr>
          <a:xfrm>
            <a:off x="384493" y="1191778"/>
            <a:ext cx="5123941" cy="4661879"/>
          </a:xfrm>
          <a:prstGeom prst="rect">
            <a:avLst/>
          </a:prstGeom>
        </p:spPr>
      </p:pic>
      <p:pic>
        <p:nvPicPr>
          <p:cNvPr id="3" name="Picture 2">
            <a:extLst>
              <a:ext uri="{FF2B5EF4-FFF2-40B4-BE49-F238E27FC236}">
                <a16:creationId xmlns:a16="http://schemas.microsoft.com/office/drawing/2014/main" id="{A9AF2FE0-F78C-1D46-8EA9-EF11A13051DB}"/>
              </a:ext>
            </a:extLst>
          </p:cNvPr>
          <p:cNvPicPr>
            <a:picLocks noChangeAspect="1"/>
          </p:cNvPicPr>
          <p:nvPr/>
        </p:nvPicPr>
        <p:blipFill>
          <a:blip r:embed="rId4"/>
          <a:stretch>
            <a:fillRect/>
          </a:stretch>
        </p:blipFill>
        <p:spPr>
          <a:xfrm>
            <a:off x="3623847" y="1614968"/>
            <a:ext cx="5384800" cy="4864100"/>
          </a:xfrm>
          <a:prstGeom prst="rect">
            <a:avLst/>
          </a:prstGeom>
        </p:spPr>
      </p:pic>
    </p:spTree>
    <p:extLst>
      <p:ext uri="{BB962C8B-B14F-4D97-AF65-F5344CB8AC3E}">
        <p14:creationId xmlns:p14="http://schemas.microsoft.com/office/powerpoint/2010/main" val="217728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4877682" cy="584775"/>
          </a:xfrm>
          <a:prstGeom prst="rect">
            <a:avLst/>
          </a:prstGeom>
          <a:noFill/>
        </p:spPr>
        <p:txBody>
          <a:bodyPr wrap="none" rtlCol="0">
            <a:spAutoFit/>
          </a:bodyPr>
          <a:lstStyle/>
          <a:p>
            <a:pPr defTabSz="914400"/>
            <a:r>
              <a:rPr lang="en-US" sz="3200">
                <a:solidFill>
                  <a:prstClr val="white"/>
                </a:solidFill>
                <a:latin typeface="Avenir Heavy"/>
                <a:cs typeface="Avenir Heavy"/>
              </a:rPr>
              <a:t>Extreme weather events</a:t>
            </a:r>
          </a:p>
        </p:txBody>
      </p:sp>
      <p:sp>
        <p:nvSpPr>
          <p:cNvPr id="12" name="TextBox 11"/>
          <p:cNvSpPr txBox="1"/>
          <p:nvPr/>
        </p:nvSpPr>
        <p:spPr>
          <a:xfrm>
            <a:off x="709694" y="6330856"/>
            <a:ext cx="8408905" cy="523220"/>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a:p>
            <a:r>
              <a:rPr lang="en-US" sz="1400">
                <a:latin typeface="Avenir Medium"/>
                <a:cs typeface="Avenir Medium"/>
              </a:rPr>
              <a:t>https://</a:t>
            </a:r>
            <a:r>
              <a:rPr lang="en-US" sz="1400" err="1">
                <a:latin typeface="Avenir Medium"/>
                <a:cs typeface="Avenir Medium"/>
              </a:rPr>
              <a:t>www.dw.com</a:t>
            </a:r>
            <a:r>
              <a:rPr lang="en-US" sz="1400">
                <a:latin typeface="Avenir Medium"/>
                <a:cs typeface="Avenir Medium"/>
              </a:rPr>
              <a:t>/</a:t>
            </a:r>
            <a:r>
              <a:rPr lang="en-US" sz="1400" err="1">
                <a:latin typeface="Avenir Medium"/>
                <a:cs typeface="Avenir Medium"/>
              </a:rPr>
              <a:t>en</a:t>
            </a:r>
            <a:r>
              <a:rPr lang="en-US" sz="1400">
                <a:latin typeface="Avenir Medium"/>
                <a:cs typeface="Avenir Medium"/>
              </a:rPr>
              <a:t>/climate-change-and-extreme-weather-science-is-proving-the-link/a-43323706</a:t>
            </a:r>
          </a:p>
        </p:txBody>
      </p:sp>
      <p:sp>
        <p:nvSpPr>
          <p:cNvPr id="15" name="TextBox 14">
            <a:extLst>
              <a:ext uri="{FF2B5EF4-FFF2-40B4-BE49-F238E27FC236}">
                <a16:creationId xmlns:a16="http://schemas.microsoft.com/office/drawing/2014/main" id="{5428CF89-E51E-D744-9A9A-153DB1F7D3AA}"/>
              </a:ext>
            </a:extLst>
          </p:cNvPr>
          <p:cNvSpPr txBox="1"/>
          <p:nvPr/>
        </p:nvSpPr>
        <p:spPr>
          <a:xfrm>
            <a:off x="228600" y="701570"/>
            <a:ext cx="8524449" cy="1437381"/>
          </a:xfrm>
          <a:prstGeom prst="rect">
            <a:avLst/>
          </a:prstGeom>
          <a:noFill/>
        </p:spPr>
        <p:txBody>
          <a:bodyPr wrap="square" rtlCol="0">
            <a:spAutoFit/>
          </a:bodyPr>
          <a:lstStyle/>
          <a:p>
            <a:pPr>
              <a:lnSpc>
                <a:spcPct val="150000"/>
              </a:lnSpc>
            </a:pPr>
            <a:r>
              <a:rPr lang="en-US" sz="2000">
                <a:latin typeface="Avenir Medium" panose="02000503020000020003" pitchFamily="2" charset="0"/>
                <a:cs typeface="Avenir Medium"/>
              </a:rPr>
              <a:t>Increasing:</a:t>
            </a:r>
          </a:p>
          <a:p>
            <a:pPr marL="800100" lvl="1" indent="-342900">
              <a:lnSpc>
                <a:spcPct val="150000"/>
              </a:lnSpc>
              <a:buFont typeface="Arial" panose="020B0604020202020204" pitchFamily="34" charset="0"/>
              <a:buChar char="•"/>
            </a:pPr>
            <a:r>
              <a:rPr lang="en-US" sz="2000">
                <a:latin typeface="Avenir Medium" panose="02000503020000020003" pitchFamily="2" charset="0"/>
                <a:cs typeface="Avenir Medium"/>
              </a:rPr>
              <a:t>Record high temperature events (decreasing lows);</a:t>
            </a:r>
          </a:p>
          <a:p>
            <a:pPr marL="800100" lvl="1" indent="-342900">
              <a:lnSpc>
                <a:spcPct val="150000"/>
              </a:lnSpc>
              <a:buFont typeface="Arial" panose="020B0604020202020204" pitchFamily="34" charset="0"/>
              <a:buChar char="•"/>
            </a:pPr>
            <a:r>
              <a:rPr lang="en-US" sz="2000">
                <a:latin typeface="Avenir Medium" panose="02000503020000020003" pitchFamily="2" charset="0"/>
                <a:cs typeface="Avenir Medium"/>
              </a:rPr>
              <a:t>Intense rainfall and storm events.</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13" name="TextBox 12">
            <a:extLst>
              <a:ext uri="{FF2B5EF4-FFF2-40B4-BE49-F238E27FC236}">
                <a16:creationId xmlns:a16="http://schemas.microsoft.com/office/drawing/2014/main" id="{968916F0-F429-4B45-B956-B48DAB31C842}"/>
              </a:ext>
            </a:extLst>
          </p:cNvPr>
          <p:cNvSpPr txBox="1"/>
          <p:nvPr/>
        </p:nvSpPr>
        <p:spPr>
          <a:xfrm>
            <a:off x="2019424" y="3429000"/>
            <a:ext cx="4761047" cy="369332"/>
          </a:xfrm>
          <a:prstGeom prst="rect">
            <a:avLst/>
          </a:prstGeom>
          <a:solidFill>
            <a:schemeClr val="bg1"/>
          </a:solidFill>
        </p:spPr>
        <p:txBody>
          <a:bodyPr wrap="none" rtlCol="0">
            <a:spAutoFit/>
          </a:bodyPr>
          <a:lstStyle/>
          <a:p>
            <a:r>
              <a:rPr lang="en-US" b="1"/>
              <a:t>2012 Arctic Sea ice minimum – lowest on record</a:t>
            </a:r>
          </a:p>
        </p:txBody>
      </p:sp>
      <p:pic>
        <p:nvPicPr>
          <p:cNvPr id="6" name="Picture 5">
            <a:extLst>
              <a:ext uri="{FF2B5EF4-FFF2-40B4-BE49-F238E27FC236}">
                <a16:creationId xmlns:a16="http://schemas.microsoft.com/office/drawing/2014/main" id="{899F6EB4-DA6F-7C49-B2FB-0ABA58F0C08B}"/>
              </a:ext>
            </a:extLst>
          </p:cNvPr>
          <p:cNvPicPr>
            <a:picLocks noChangeAspect="1"/>
          </p:cNvPicPr>
          <p:nvPr/>
        </p:nvPicPr>
        <p:blipFill>
          <a:blip r:embed="rId4"/>
          <a:stretch>
            <a:fillRect/>
          </a:stretch>
        </p:blipFill>
        <p:spPr>
          <a:xfrm>
            <a:off x="752603" y="2110630"/>
            <a:ext cx="7476441" cy="4220226"/>
          </a:xfrm>
          <a:prstGeom prst="rect">
            <a:avLst/>
          </a:prstGeom>
        </p:spPr>
      </p:pic>
    </p:spTree>
    <p:extLst>
      <p:ext uri="{BB962C8B-B14F-4D97-AF65-F5344CB8AC3E}">
        <p14:creationId xmlns:p14="http://schemas.microsoft.com/office/powerpoint/2010/main" val="1304893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3848298" cy="584775"/>
          </a:xfrm>
          <a:prstGeom prst="rect">
            <a:avLst/>
          </a:prstGeom>
          <a:noFill/>
        </p:spPr>
        <p:txBody>
          <a:bodyPr wrap="none" rtlCol="0">
            <a:spAutoFit/>
          </a:bodyPr>
          <a:lstStyle/>
          <a:p>
            <a:pPr defTabSz="914400"/>
            <a:r>
              <a:rPr lang="en-US" sz="3200">
                <a:solidFill>
                  <a:prstClr val="white"/>
                </a:solidFill>
                <a:latin typeface="Avenir Heavy"/>
                <a:cs typeface="Avenir Heavy"/>
              </a:rPr>
              <a:t>Ocean acidification</a:t>
            </a:r>
          </a:p>
        </p:txBody>
      </p:sp>
      <p:sp>
        <p:nvSpPr>
          <p:cNvPr id="12" name="TextBox 11"/>
          <p:cNvSpPr txBox="1"/>
          <p:nvPr/>
        </p:nvSpPr>
        <p:spPr>
          <a:xfrm>
            <a:off x="4069464" y="6334780"/>
            <a:ext cx="5014258" cy="523220"/>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a:p>
            <a:r>
              <a:rPr lang="en-US" sz="1400">
                <a:latin typeface="Avenir Medium"/>
                <a:cs typeface="Avenir Medium"/>
              </a:rPr>
              <a:t>https://</a:t>
            </a:r>
            <a:r>
              <a:rPr lang="en-US" sz="1400" err="1">
                <a:latin typeface="Avenir Medium"/>
                <a:cs typeface="Avenir Medium"/>
              </a:rPr>
              <a:t>www.pmel.noaa.gov</a:t>
            </a:r>
            <a:r>
              <a:rPr lang="en-US" sz="1400">
                <a:latin typeface="Avenir Medium"/>
                <a:cs typeface="Avenir Medium"/>
              </a:rPr>
              <a:t>/co2/story/</a:t>
            </a:r>
            <a:r>
              <a:rPr lang="en-US" sz="1400" err="1">
                <a:latin typeface="Avenir Medium"/>
                <a:cs typeface="Avenir Medium"/>
              </a:rPr>
              <a:t>Ocean+Acidification</a:t>
            </a:r>
            <a:endParaRPr lang="en-US" sz="1400">
              <a:latin typeface="Avenir Medium"/>
              <a:cs typeface="Avenir Medium"/>
            </a:endParaRPr>
          </a:p>
        </p:txBody>
      </p:sp>
      <p:sp>
        <p:nvSpPr>
          <p:cNvPr id="15" name="TextBox 14">
            <a:extLst>
              <a:ext uri="{FF2B5EF4-FFF2-40B4-BE49-F238E27FC236}">
                <a16:creationId xmlns:a16="http://schemas.microsoft.com/office/drawing/2014/main" id="{5428CF89-E51E-D744-9A9A-153DB1F7D3AA}"/>
              </a:ext>
            </a:extLst>
          </p:cNvPr>
          <p:cNvSpPr txBox="1"/>
          <p:nvPr/>
        </p:nvSpPr>
        <p:spPr>
          <a:xfrm>
            <a:off x="228600" y="701570"/>
            <a:ext cx="8524449" cy="1015663"/>
          </a:xfrm>
          <a:prstGeom prst="rect">
            <a:avLst/>
          </a:prstGeom>
          <a:noFill/>
        </p:spPr>
        <p:txBody>
          <a:bodyPr wrap="square" rtlCol="0">
            <a:spAutoFit/>
          </a:bodyPr>
          <a:lstStyle/>
          <a:p>
            <a:r>
              <a:rPr lang="en-US" sz="2000">
                <a:latin typeface="Avenir Medium" panose="02000503020000020003" pitchFamily="2" charset="0"/>
                <a:cs typeface="Avenir Medium"/>
              </a:rPr>
              <a:t>Since the industrial revolution (starting in the 1860’s) acidity of surface waters has increased by 30% due to increased carbon emissions.</a:t>
            </a:r>
          </a:p>
          <a:p>
            <a:pPr marL="800100" lvl="1" indent="-342900">
              <a:buFont typeface="Arial" panose="020B0604020202020204" pitchFamily="34" charset="0"/>
              <a:buChar char="•"/>
            </a:pPr>
            <a:r>
              <a:rPr lang="en-US" sz="2000">
                <a:latin typeface="Avenir Medium" panose="02000503020000020003" pitchFamily="2" charset="0"/>
                <a:cs typeface="Avenir Medium"/>
              </a:rPr>
              <a:t>CO2 absorbed by the ocean has increased by 2 b tons/year</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pic>
        <p:nvPicPr>
          <p:cNvPr id="3" name="Picture 2">
            <a:extLst>
              <a:ext uri="{FF2B5EF4-FFF2-40B4-BE49-F238E27FC236}">
                <a16:creationId xmlns:a16="http://schemas.microsoft.com/office/drawing/2014/main" id="{B983BF9F-49CB-0747-8786-CA345ECBC196}"/>
              </a:ext>
            </a:extLst>
          </p:cNvPr>
          <p:cNvPicPr>
            <a:picLocks noChangeAspect="1"/>
          </p:cNvPicPr>
          <p:nvPr/>
        </p:nvPicPr>
        <p:blipFill>
          <a:blip r:embed="rId4"/>
          <a:stretch>
            <a:fillRect/>
          </a:stretch>
        </p:blipFill>
        <p:spPr>
          <a:xfrm>
            <a:off x="466922" y="1717233"/>
            <a:ext cx="8210156" cy="4645219"/>
          </a:xfrm>
          <a:prstGeom prst="rect">
            <a:avLst/>
          </a:prstGeom>
        </p:spPr>
      </p:pic>
    </p:spTree>
    <p:extLst>
      <p:ext uri="{BB962C8B-B14F-4D97-AF65-F5344CB8AC3E}">
        <p14:creationId xmlns:p14="http://schemas.microsoft.com/office/powerpoint/2010/main" val="1001514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117748" cy="584775"/>
          </a:xfrm>
          <a:prstGeom prst="rect">
            <a:avLst/>
          </a:prstGeom>
          <a:noFill/>
        </p:spPr>
        <p:txBody>
          <a:bodyPr wrap="none" rtlCol="0">
            <a:spAutoFit/>
          </a:bodyPr>
          <a:lstStyle/>
          <a:p>
            <a:pPr defTabSz="914400"/>
            <a:r>
              <a:rPr lang="en-US" sz="3200">
                <a:solidFill>
                  <a:prstClr val="white"/>
                </a:solidFill>
                <a:latin typeface="Avenir Heavy"/>
                <a:cs typeface="Avenir Heavy"/>
              </a:rPr>
              <a:t>Ecosystems are changing </a:t>
            </a:r>
          </a:p>
        </p:txBody>
      </p:sp>
      <p:sp>
        <p:nvSpPr>
          <p:cNvPr id="6" name="TextBox 5">
            <a:extLst>
              <a:ext uri="{FF2B5EF4-FFF2-40B4-BE49-F238E27FC236}">
                <a16:creationId xmlns:a16="http://schemas.microsoft.com/office/drawing/2014/main" id="{F92E4536-FA3F-494C-9C29-EA267AC86848}"/>
              </a:ext>
            </a:extLst>
          </p:cNvPr>
          <p:cNvSpPr txBox="1"/>
          <p:nvPr/>
        </p:nvSpPr>
        <p:spPr>
          <a:xfrm>
            <a:off x="5012208" y="6436675"/>
            <a:ext cx="4049507" cy="307777"/>
          </a:xfrm>
          <a:prstGeom prst="rect">
            <a:avLst/>
          </a:prstGeom>
          <a:solidFill>
            <a:srgbClr val="FFFFFF"/>
          </a:solidFill>
        </p:spPr>
        <p:txBody>
          <a:bodyPr wrap="none" rtlCol="0">
            <a:spAutoFit/>
          </a:bodyPr>
          <a:lstStyle/>
          <a:p>
            <a:r>
              <a:rPr lang="en-US" sz="1400">
                <a:latin typeface="Avenir Medium"/>
                <a:cs typeface="Avenir Medium"/>
              </a:rPr>
              <a:t>National Geographic: Effects of global warming</a:t>
            </a:r>
          </a:p>
        </p:txBody>
      </p:sp>
      <p:cxnSp>
        <p:nvCxnSpPr>
          <p:cNvPr id="7" name="Straight Arrow Connector 6">
            <a:extLst>
              <a:ext uri="{FF2B5EF4-FFF2-40B4-BE49-F238E27FC236}">
                <a16:creationId xmlns:a16="http://schemas.microsoft.com/office/drawing/2014/main" id="{1D4AA366-0B4C-374D-ADF8-7B22F608EA4D}"/>
              </a:ext>
            </a:extLst>
          </p:cNvPr>
          <p:cNvCxnSpPr>
            <a:cxnSpLocks/>
          </p:cNvCxnSpPr>
          <p:nvPr/>
        </p:nvCxnSpPr>
        <p:spPr>
          <a:xfrm flipV="1">
            <a:off x="1108381" y="1605776"/>
            <a:ext cx="0" cy="3485230"/>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F04DC2D-DE5B-2547-B167-6C1A90BC9A23}"/>
              </a:ext>
            </a:extLst>
          </p:cNvPr>
          <p:cNvSpPr txBox="1"/>
          <p:nvPr/>
        </p:nvSpPr>
        <p:spPr>
          <a:xfrm>
            <a:off x="228600" y="5091006"/>
            <a:ext cx="2949498" cy="1754326"/>
          </a:xfrm>
          <a:prstGeom prst="rect">
            <a:avLst/>
          </a:prstGeom>
          <a:noFill/>
        </p:spPr>
        <p:txBody>
          <a:bodyPr wrap="square" rtlCol="0">
            <a:spAutoFit/>
          </a:bodyPr>
          <a:lstStyle/>
          <a:p>
            <a:r>
              <a:rPr lang="en-US" sz="3600">
                <a:solidFill>
                  <a:srgbClr val="6666FF"/>
                </a:solidFill>
                <a:latin typeface="Avenir Medium"/>
                <a:cs typeface="Avenir Medium"/>
              </a:rPr>
              <a:t>butterflies</a:t>
            </a:r>
          </a:p>
          <a:p>
            <a:r>
              <a:rPr lang="en-US" sz="3600">
                <a:solidFill>
                  <a:srgbClr val="6666FF"/>
                </a:solidFill>
                <a:latin typeface="Avenir Medium"/>
                <a:cs typeface="Avenir Medium"/>
              </a:rPr>
              <a:t>foxes</a:t>
            </a:r>
          </a:p>
          <a:p>
            <a:r>
              <a:rPr lang="en-US" sz="3600">
                <a:solidFill>
                  <a:srgbClr val="6666FF"/>
                </a:solidFill>
                <a:latin typeface="Avenir Medium"/>
                <a:cs typeface="Avenir Medium"/>
              </a:rPr>
              <a:t>alpine plants</a:t>
            </a:r>
          </a:p>
        </p:txBody>
      </p:sp>
      <p:sp>
        <p:nvSpPr>
          <p:cNvPr id="9" name="TextBox 8">
            <a:extLst>
              <a:ext uri="{FF2B5EF4-FFF2-40B4-BE49-F238E27FC236}">
                <a16:creationId xmlns:a16="http://schemas.microsoft.com/office/drawing/2014/main" id="{AFB9B5DE-A45D-374A-8C79-4ECB3CA05206}"/>
              </a:ext>
            </a:extLst>
          </p:cNvPr>
          <p:cNvSpPr txBox="1"/>
          <p:nvPr/>
        </p:nvSpPr>
        <p:spPr>
          <a:xfrm>
            <a:off x="2094885" y="1810940"/>
            <a:ext cx="3524788" cy="1754326"/>
          </a:xfrm>
          <a:prstGeom prst="rect">
            <a:avLst/>
          </a:prstGeom>
          <a:solidFill>
            <a:schemeClr val="bg1"/>
          </a:solidFill>
        </p:spPr>
        <p:txBody>
          <a:bodyPr wrap="square" rtlCol="0">
            <a:spAutoFit/>
          </a:bodyPr>
          <a:lstStyle/>
          <a:p>
            <a:r>
              <a:rPr lang="en-US" sz="3600" err="1">
                <a:solidFill>
                  <a:srgbClr val="6666FF"/>
                </a:solidFill>
                <a:latin typeface="Avenir Medium"/>
                <a:cs typeface="Avenir Medium"/>
              </a:rPr>
              <a:t>Adelie</a:t>
            </a:r>
            <a:r>
              <a:rPr lang="en-US" sz="3600">
                <a:solidFill>
                  <a:srgbClr val="6666FF"/>
                </a:solidFill>
                <a:latin typeface="Avenir Medium"/>
                <a:cs typeface="Avenir Medium"/>
              </a:rPr>
              <a:t> penguin populations are collapsing</a:t>
            </a:r>
          </a:p>
        </p:txBody>
      </p:sp>
      <p:sp>
        <p:nvSpPr>
          <p:cNvPr id="10" name="TextBox 9">
            <a:extLst>
              <a:ext uri="{FF2B5EF4-FFF2-40B4-BE49-F238E27FC236}">
                <a16:creationId xmlns:a16="http://schemas.microsoft.com/office/drawing/2014/main" id="{A15A58EA-3D0B-3743-8ED2-3C4E93B0926F}"/>
              </a:ext>
            </a:extLst>
          </p:cNvPr>
          <p:cNvSpPr txBox="1"/>
          <p:nvPr/>
        </p:nvSpPr>
        <p:spPr>
          <a:xfrm>
            <a:off x="287664" y="766719"/>
            <a:ext cx="8571577" cy="400110"/>
          </a:xfrm>
          <a:prstGeom prst="rect">
            <a:avLst/>
          </a:prstGeom>
          <a:noFill/>
        </p:spPr>
        <p:txBody>
          <a:bodyPr wrap="square" rtlCol="0">
            <a:spAutoFit/>
          </a:bodyPr>
          <a:lstStyle/>
          <a:p>
            <a:r>
              <a:rPr lang="en-US" sz="2000" b="1">
                <a:latin typeface="Avenir Medium"/>
                <a:cs typeface="Avenir Medium"/>
              </a:rPr>
              <a:t>And species are moving.</a:t>
            </a:r>
            <a:endParaRPr lang="en-US" sz="2000">
              <a:latin typeface="Avenir Medium"/>
              <a:cs typeface="Avenir Medium"/>
            </a:endParaRPr>
          </a:p>
        </p:txBody>
      </p:sp>
      <p:cxnSp>
        <p:nvCxnSpPr>
          <p:cNvPr id="13" name="Straight Arrow Connector 12">
            <a:extLst>
              <a:ext uri="{FF2B5EF4-FFF2-40B4-BE49-F238E27FC236}">
                <a16:creationId xmlns:a16="http://schemas.microsoft.com/office/drawing/2014/main" id="{7A2F2691-E930-744A-8848-B8E61C009851}"/>
              </a:ext>
            </a:extLst>
          </p:cNvPr>
          <p:cNvCxnSpPr>
            <a:cxnSpLocks/>
          </p:cNvCxnSpPr>
          <p:nvPr/>
        </p:nvCxnSpPr>
        <p:spPr>
          <a:xfrm>
            <a:off x="3857279" y="3565266"/>
            <a:ext cx="0" cy="1561979"/>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71F3E6B-5358-A74D-937F-DCB37FD9C5CC}"/>
              </a:ext>
            </a:extLst>
          </p:cNvPr>
          <p:cNvSpPr txBox="1"/>
          <p:nvPr/>
        </p:nvSpPr>
        <p:spPr>
          <a:xfrm>
            <a:off x="522945" y="3128917"/>
            <a:ext cx="585436" cy="646331"/>
          </a:xfrm>
          <a:prstGeom prst="rect">
            <a:avLst/>
          </a:prstGeom>
          <a:noFill/>
        </p:spPr>
        <p:txBody>
          <a:bodyPr wrap="square" rtlCol="0">
            <a:spAutoFit/>
          </a:bodyPr>
          <a:lstStyle/>
          <a:p>
            <a:r>
              <a:rPr lang="en-US" sz="3600">
                <a:solidFill>
                  <a:srgbClr val="6666FF"/>
                </a:solidFill>
                <a:latin typeface="Avenir Medium"/>
                <a:cs typeface="Avenir Medium"/>
              </a:rPr>
              <a:t>N</a:t>
            </a:r>
          </a:p>
        </p:txBody>
      </p:sp>
      <p:sp>
        <p:nvSpPr>
          <p:cNvPr id="14" name="TextBox 13">
            <a:extLst>
              <a:ext uri="{FF2B5EF4-FFF2-40B4-BE49-F238E27FC236}">
                <a16:creationId xmlns:a16="http://schemas.microsoft.com/office/drawing/2014/main" id="{DE22037E-43C1-3E4D-A8A8-9D4EBE1B8113}"/>
              </a:ext>
            </a:extLst>
          </p:cNvPr>
          <p:cNvSpPr txBox="1"/>
          <p:nvPr/>
        </p:nvSpPr>
        <p:spPr>
          <a:xfrm>
            <a:off x="6251196" y="3292013"/>
            <a:ext cx="2369859" cy="2862322"/>
          </a:xfrm>
          <a:prstGeom prst="rect">
            <a:avLst/>
          </a:prstGeom>
          <a:solidFill>
            <a:schemeClr val="bg1"/>
          </a:solidFill>
        </p:spPr>
        <p:txBody>
          <a:bodyPr wrap="square" rtlCol="0">
            <a:spAutoFit/>
          </a:bodyPr>
          <a:lstStyle/>
          <a:p>
            <a:r>
              <a:rPr lang="en-US" sz="3600">
                <a:solidFill>
                  <a:srgbClr val="6666FF"/>
                </a:solidFill>
                <a:latin typeface="Avenir Medium"/>
                <a:cs typeface="Avenir Medium"/>
              </a:rPr>
              <a:t>mosquitos</a:t>
            </a:r>
          </a:p>
          <a:p>
            <a:r>
              <a:rPr lang="en-US" sz="3600">
                <a:solidFill>
                  <a:srgbClr val="6666FF"/>
                </a:solidFill>
                <a:latin typeface="Avenir Medium"/>
                <a:cs typeface="Avenir Medium"/>
              </a:rPr>
              <a:t>ticks</a:t>
            </a:r>
          </a:p>
          <a:p>
            <a:r>
              <a:rPr lang="en-US" sz="3600">
                <a:solidFill>
                  <a:srgbClr val="6666FF"/>
                </a:solidFill>
                <a:latin typeface="Avenir Medium"/>
                <a:cs typeface="Avenir Medium"/>
              </a:rPr>
              <a:t>jellyfish</a:t>
            </a:r>
          </a:p>
          <a:p>
            <a:r>
              <a:rPr lang="en-US" sz="3600">
                <a:solidFill>
                  <a:srgbClr val="6666FF"/>
                </a:solidFill>
                <a:latin typeface="Avenir Medium"/>
                <a:cs typeface="Avenir Medium"/>
              </a:rPr>
              <a:t>crop pests</a:t>
            </a:r>
          </a:p>
          <a:p>
            <a:r>
              <a:rPr lang="en-US" sz="3600">
                <a:solidFill>
                  <a:srgbClr val="6666FF"/>
                </a:solidFill>
                <a:latin typeface="Avenir Medium"/>
                <a:cs typeface="Avenir Medium"/>
              </a:rPr>
              <a:t>diseases</a:t>
            </a:r>
          </a:p>
        </p:txBody>
      </p:sp>
      <p:cxnSp>
        <p:nvCxnSpPr>
          <p:cNvPr id="15" name="Straight Arrow Connector 14">
            <a:extLst>
              <a:ext uri="{FF2B5EF4-FFF2-40B4-BE49-F238E27FC236}">
                <a16:creationId xmlns:a16="http://schemas.microsoft.com/office/drawing/2014/main" id="{9D27ACE8-EAF7-364C-A2C5-6669D8450843}"/>
              </a:ext>
            </a:extLst>
          </p:cNvPr>
          <p:cNvCxnSpPr>
            <a:cxnSpLocks/>
          </p:cNvCxnSpPr>
          <p:nvPr/>
        </p:nvCxnSpPr>
        <p:spPr>
          <a:xfrm>
            <a:off x="7985331" y="4481722"/>
            <a:ext cx="824071" cy="0"/>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D919E10-534F-9C49-A329-FEB643195AF5}"/>
              </a:ext>
            </a:extLst>
          </p:cNvPr>
          <p:cNvCxnSpPr>
            <a:cxnSpLocks/>
          </p:cNvCxnSpPr>
          <p:nvPr/>
        </p:nvCxnSpPr>
        <p:spPr>
          <a:xfrm flipH="1">
            <a:off x="5404624" y="5542438"/>
            <a:ext cx="819873" cy="339859"/>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5BE59A3-6BBE-904E-A2C8-2F4A84B11016}"/>
              </a:ext>
            </a:extLst>
          </p:cNvPr>
          <p:cNvCxnSpPr>
            <a:cxnSpLocks/>
          </p:cNvCxnSpPr>
          <p:nvPr/>
        </p:nvCxnSpPr>
        <p:spPr>
          <a:xfrm flipH="1">
            <a:off x="5286722" y="4526861"/>
            <a:ext cx="868350" cy="0"/>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3E3825B-3BD4-5F48-A071-4F26F822F6A9}"/>
              </a:ext>
            </a:extLst>
          </p:cNvPr>
          <p:cNvCxnSpPr>
            <a:cxnSpLocks/>
          </p:cNvCxnSpPr>
          <p:nvPr/>
        </p:nvCxnSpPr>
        <p:spPr>
          <a:xfrm flipH="1" flipV="1">
            <a:off x="7226567" y="2477959"/>
            <a:ext cx="1" cy="814054"/>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F0A81A5-F0E9-B649-BF08-09421C525F39}"/>
              </a:ext>
            </a:extLst>
          </p:cNvPr>
          <p:cNvCxnSpPr>
            <a:cxnSpLocks/>
          </p:cNvCxnSpPr>
          <p:nvPr/>
        </p:nvCxnSpPr>
        <p:spPr>
          <a:xfrm flipH="1" flipV="1">
            <a:off x="7226567" y="2602646"/>
            <a:ext cx="1" cy="814054"/>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401398E-B9D5-3044-AE1E-F689B03876B8}"/>
              </a:ext>
            </a:extLst>
          </p:cNvPr>
          <p:cNvCxnSpPr>
            <a:cxnSpLocks/>
          </p:cNvCxnSpPr>
          <p:nvPr/>
        </p:nvCxnSpPr>
        <p:spPr>
          <a:xfrm>
            <a:off x="8053307" y="5567456"/>
            <a:ext cx="688118" cy="523825"/>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1082F56-1E93-E84B-B988-5A2B9951C48A}"/>
              </a:ext>
            </a:extLst>
          </p:cNvPr>
          <p:cNvCxnSpPr>
            <a:cxnSpLocks/>
          </p:cNvCxnSpPr>
          <p:nvPr/>
        </p:nvCxnSpPr>
        <p:spPr>
          <a:xfrm flipV="1">
            <a:off x="8053307" y="2709756"/>
            <a:ext cx="344059" cy="570340"/>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D163492-9C24-ED4C-B4EC-FFD3C8C062E6}"/>
              </a:ext>
            </a:extLst>
          </p:cNvPr>
          <p:cNvCxnSpPr>
            <a:cxnSpLocks/>
          </p:cNvCxnSpPr>
          <p:nvPr/>
        </p:nvCxnSpPr>
        <p:spPr>
          <a:xfrm flipH="1" flipV="1">
            <a:off x="5610864" y="3452082"/>
            <a:ext cx="574519" cy="368229"/>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C7EFFECF-8B58-C349-9C23-4325E28F3A8B}"/>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14372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539722" cy="584775"/>
          </a:xfrm>
          <a:prstGeom prst="rect">
            <a:avLst/>
          </a:prstGeom>
          <a:noFill/>
        </p:spPr>
        <p:txBody>
          <a:bodyPr wrap="none" rtlCol="0">
            <a:spAutoFit/>
          </a:bodyPr>
          <a:lstStyle/>
          <a:p>
            <a:pPr defTabSz="914400"/>
            <a:r>
              <a:rPr lang="en-US" sz="3200">
                <a:solidFill>
                  <a:prstClr val="white"/>
                </a:solidFill>
                <a:latin typeface="Avenir Heavy"/>
                <a:cs typeface="Avenir Heavy"/>
              </a:rPr>
              <a:t>Today’s planetary vital signs</a:t>
            </a:r>
          </a:p>
        </p:txBody>
      </p:sp>
      <p:sp>
        <p:nvSpPr>
          <p:cNvPr id="12" name="TextBox 11"/>
          <p:cNvSpPr txBox="1"/>
          <p:nvPr/>
        </p:nvSpPr>
        <p:spPr>
          <a:xfrm>
            <a:off x="6101426" y="6499999"/>
            <a:ext cx="3017173" cy="307777"/>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p:txBody>
      </p:sp>
      <p:sp>
        <p:nvSpPr>
          <p:cNvPr id="15" name="TextBox 14">
            <a:extLst>
              <a:ext uri="{FF2B5EF4-FFF2-40B4-BE49-F238E27FC236}">
                <a16:creationId xmlns:a16="http://schemas.microsoft.com/office/drawing/2014/main" id="{5428CF89-E51E-D744-9A9A-153DB1F7D3AA}"/>
              </a:ext>
            </a:extLst>
          </p:cNvPr>
          <p:cNvSpPr txBox="1"/>
          <p:nvPr/>
        </p:nvSpPr>
        <p:spPr>
          <a:xfrm>
            <a:off x="2520388" y="1673843"/>
            <a:ext cx="3706792" cy="523220"/>
          </a:xfrm>
          <a:prstGeom prst="rect">
            <a:avLst/>
          </a:prstGeom>
          <a:noFill/>
        </p:spPr>
        <p:txBody>
          <a:bodyPr wrap="square" rtlCol="0">
            <a:spAutoFit/>
          </a:bodyPr>
          <a:lstStyle/>
          <a:p>
            <a:r>
              <a:rPr lang="en-US" sz="2800" b="1">
                <a:latin typeface="Avenir Black" panose="02000503020000020003" pitchFamily="2" charset="0"/>
                <a:cs typeface="Avenir Medium"/>
              </a:rPr>
              <a:t>CO</a:t>
            </a:r>
            <a:r>
              <a:rPr lang="en-US" sz="2800" b="1" baseline="-25000">
                <a:latin typeface="Avenir Black" panose="02000503020000020003" pitchFamily="2" charset="0"/>
                <a:cs typeface="Avenir Medium"/>
              </a:rPr>
              <a:t>2 </a:t>
            </a:r>
            <a:r>
              <a:rPr lang="en-US" sz="2800" b="1">
                <a:latin typeface="Avenir Black" panose="02000503020000020003" pitchFamily="2" charset="0"/>
                <a:cs typeface="Avenir Medium"/>
              </a:rPr>
              <a:t> =  412 ppm</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CF278139-E236-4244-947C-55B8D9D7EE8D}"/>
              </a:ext>
            </a:extLst>
          </p:cNvPr>
          <p:cNvSpPr txBox="1"/>
          <p:nvPr/>
        </p:nvSpPr>
        <p:spPr>
          <a:xfrm>
            <a:off x="2520387" y="2441131"/>
            <a:ext cx="4875836" cy="523220"/>
          </a:xfrm>
          <a:prstGeom prst="rect">
            <a:avLst/>
          </a:prstGeom>
          <a:noFill/>
        </p:spPr>
        <p:txBody>
          <a:bodyPr wrap="square" rtlCol="0">
            <a:spAutoFit/>
          </a:bodyPr>
          <a:lstStyle/>
          <a:p>
            <a:r>
              <a:rPr lang="en-US" sz="2800" b="1">
                <a:latin typeface="Avenir Black" panose="02000503020000020003" pitchFamily="2" charset="0"/>
                <a:cs typeface="Avenir Medium"/>
              </a:rPr>
              <a:t>Temperature up 0.8ºC</a:t>
            </a:r>
          </a:p>
        </p:txBody>
      </p:sp>
      <p:sp>
        <p:nvSpPr>
          <p:cNvPr id="9" name="TextBox 8">
            <a:extLst>
              <a:ext uri="{FF2B5EF4-FFF2-40B4-BE49-F238E27FC236}">
                <a16:creationId xmlns:a16="http://schemas.microsoft.com/office/drawing/2014/main" id="{B2F6A576-C67F-F14D-8A92-46CAA194D8A7}"/>
              </a:ext>
            </a:extLst>
          </p:cNvPr>
          <p:cNvSpPr txBox="1"/>
          <p:nvPr/>
        </p:nvSpPr>
        <p:spPr>
          <a:xfrm>
            <a:off x="2520387" y="3208419"/>
            <a:ext cx="4875836" cy="523220"/>
          </a:xfrm>
          <a:prstGeom prst="rect">
            <a:avLst/>
          </a:prstGeom>
          <a:noFill/>
        </p:spPr>
        <p:txBody>
          <a:bodyPr wrap="square" rtlCol="0">
            <a:spAutoFit/>
          </a:bodyPr>
          <a:lstStyle/>
          <a:p>
            <a:r>
              <a:rPr lang="en-US" sz="2800" b="1">
                <a:latin typeface="Avenir Black" panose="02000503020000020003" pitchFamily="2" charset="0"/>
                <a:cs typeface="Avenir Medium"/>
              </a:rPr>
              <a:t>Arctic Sea ice down 12.8%</a:t>
            </a:r>
          </a:p>
        </p:txBody>
      </p:sp>
      <p:sp>
        <p:nvSpPr>
          <p:cNvPr id="10" name="TextBox 9">
            <a:extLst>
              <a:ext uri="{FF2B5EF4-FFF2-40B4-BE49-F238E27FC236}">
                <a16:creationId xmlns:a16="http://schemas.microsoft.com/office/drawing/2014/main" id="{39DF4BF8-580F-3D48-BBCB-BF311C62C3F3}"/>
              </a:ext>
            </a:extLst>
          </p:cNvPr>
          <p:cNvSpPr txBox="1"/>
          <p:nvPr/>
        </p:nvSpPr>
        <p:spPr>
          <a:xfrm>
            <a:off x="2520387" y="3975707"/>
            <a:ext cx="4875836" cy="523220"/>
          </a:xfrm>
          <a:prstGeom prst="rect">
            <a:avLst/>
          </a:prstGeom>
          <a:noFill/>
        </p:spPr>
        <p:txBody>
          <a:bodyPr wrap="square" rtlCol="0">
            <a:spAutoFit/>
          </a:bodyPr>
          <a:lstStyle/>
          <a:p>
            <a:r>
              <a:rPr lang="en-US" sz="2800" b="1">
                <a:latin typeface="Avenir Black" panose="02000503020000020003" pitchFamily="2" charset="0"/>
                <a:cs typeface="Avenir Medium"/>
              </a:rPr>
              <a:t>Ice sheets down 127.0%</a:t>
            </a:r>
          </a:p>
        </p:txBody>
      </p:sp>
      <p:sp>
        <p:nvSpPr>
          <p:cNvPr id="11" name="TextBox 10">
            <a:extLst>
              <a:ext uri="{FF2B5EF4-FFF2-40B4-BE49-F238E27FC236}">
                <a16:creationId xmlns:a16="http://schemas.microsoft.com/office/drawing/2014/main" id="{27923258-BCD0-EA41-8A75-8871EB0DE840}"/>
              </a:ext>
            </a:extLst>
          </p:cNvPr>
          <p:cNvSpPr txBox="1"/>
          <p:nvPr/>
        </p:nvSpPr>
        <p:spPr>
          <a:xfrm>
            <a:off x="2520387" y="4742996"/>
            <a:ext cx="4875836" cy="523220"/>
          </a:xfrm>
          <a:prstGeom prst="rect">
            <a:avLst/>
          </a:prstGeom>
          <a:noFill/>
        </p:spPr>
        <p:txBody>
          <a:bodyPr wrap="square" rtlCol="0">
            <a:spAutoFit/>
          </a:bodyPr>
          <a:lstStyle/>
          <a:p>
            <a:r>
              <a:rPr lang="en-US" sz="2800" b="1">
                <a:latin typeface="Avenir Black" panose="02000503020000020003" pitchFamily="2" charset="0"/>
                <a:cs typeface="Avenir Medium"/>
              </a:rPr>
              <a:t>Sea levels up 3.3%</a:t>
            </a:r>
          </a:p>
        </p:txBody>
      </p:sp>
    </p:spTree>
    <p:extLst>
      <p:ext uri="{BB962C8B-B14F-4D97-AF65-F5344CB8AC3E}">
        <p14:creationId xmlns:p14="http://schemas.microsoft.com/office/powerpoint/2010/main" val="2895599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8107091"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US: warming more quickly than expected</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7" name="Picture 6">
            <a:extLst>
              <a:ext uri="{FF2B5EF4-FFF2-40B4-BE49-F238E27FC236}">
                <a16:creationId xmlns:a16="http://schemas.microsoft.com/office/drawing/2014/main" id="{087431A7-F4A0-444F-8E1C-96B11698DB97}"/>
              </a:ext>
            </a:extLst>
          </p:cNvPr>
          <p:cNvPicPr>
            <a:picLocks noChangeAspect="1"/>
          </p:cNvPicPr>
          <p:nvPr/>
        </p:nvPicPr>
        <p:blipFill>
          <a:blip r:embed="rId3"/>
          <a:stretch>
            <a:fillRect/>
          </a:stretch>
        </p:blipFill>
        <p:spPr>
          <a:xfrm>
            <a:off x="14157" y="1101680"/>
            <a:ext cx="9004145" cy="5516990"/>
          </a:xfrm>
          <a:prstGeom prst="rect">
            <a:avLst/>
          </a:prstGeom>
        </p:spPr>
      </p:pic>
      <p:sp>
        <p:nvSpPr>
          <p:cNvPr id="13" name="TextBox 12">
            <a:extLst>
              <a:ext uri="{FF2B5EF4-FFF2-40B4-BE49-F238E27FC236}">
                <a16:creationId xmlns:a16="http://schemas.microsoft.com/office/drawing/2014/main" id="{822D770E-6307-5F44-8378-714646451F2E}"/>
              </a:ext>
            </a:extLst>
          </p:cNvPr>
          <p:cNvSpPr txBox="1"/>
          <p:nvPr/>
        </p:nvSpPr>
        <p:spPr>
          <a:xfrm>
            <a:off x="228594" y="701570"/>
            <a:ext cx="8524449" cy="400110"/>
          </a:xfrm>
          <a:prstGeom prst="rect">
            <a:avLst/>
          </a:prstGeom>
          <a:noFill/>
        </p:spPr>
        <p:txBody>
          <a:bodyPr wrap="square" rtlCol="0">
            <a:spAutoFit/>
          </a:bodyPr>
          <a:lstStyle/>
          <a:p>
            <a:r>
              <a:rPr lang="en-US" sz="2000" b="1" dirty="0">
                <a:latin typeface="Avenir Black" panose="02000503020000020003" pitchFamily="2" charset="0"/>
                <a:cs typeface="Avenir Medium"/>
              </a:rPr>
              <a:t>NB: The Paris Accord suggested a maximal 2ºC increase.</a:t>
            </a:r>
            <a:endParaRPr lang="en-US" sz="2000" dirty="0">
              <a:latin typeface="Avenir Medium" panose="02000503020000020003" pitchFamily="2" charset="0"/>
              <a:cs typeface="Avenir Medium"/>
            </a:endParaRPr>
          </a:p>
        </p:txBody>
      </p:sp>
      <p:sp>
        <p:nvSpPr>
          <p:cNvPr id="12" name="TextBox 11"/>
          <p:cNvSpPr txBox="1"/>
          <p:nvPr/>
        </p:nvSpPr>
        <p:spPr>
          <a:xfrm>
            <a:off x="0" y="6494000"/>
            <a:ext cx="5764720" cy="430887"/>
          </a:xfrm>
          <a:prstGeom prst="rect">
            <a:avLst/>
          </a:prstGeom>
          <a:solidFill>
            <a:srgbClr val="FFFFFF"/>
          </a:solidFill>
        </p:spPr>
        <p:txBody>
          <a:bodyPr wrap="none" rtlCol="0">
            <a:spAutoFit/>
          </a:bodyPr>
          <a:lstStyle/>
          <a:p>
            <a:r>
              <a:rPr lang="en-US" sz="1100" dirty="0">
                <a:latin typeface="Avenir Medium"/>
                <a:cs typeface="Avenir Medium"/>
                <a:hlinkClick r:id="rId4"/>
              </a:rPr>
              <a:t>https://www.washingtonpost.com/graphics/2019/national/climate-environment/climate</a:t>
            </a:r>
            <a:br>
              <a:rPr lang="en-US" sz="1100" dirty="0">
                <a:latin typeface="Avenir Medium"/>
                <a:cs typeface="Avenir Medium"/>
                <a:hlinkClick r:id="rId4"/>
              </a:rPr>
            </a:br>
            <a:r>
              <a:rPr lang="en-US" sz="1100" dirty="0">
                <a:latin typeface="Avenir Medium"/>
                <a:cs typeface="Avenir Medium"/>
                <a:hlinkClick r:id="rId4"/>
              </a:rPr>
              <a:t>-change-america/?wpisrc=nl_most&amp;wpmm=1</a:t>
            </a:r>
            <a:endParaRPr lang="en-US" sz="1100" dirty="0">
              <a:latin typeface="Avenir Medium"/>
              <a:cs typeface="Avenir Medium"/>
            </a:endParaRPr>
          </a:p>
        </p:txBody>
      </p:sp>
      <p:sp>
        <p:nvSpPr>
          <p:cNvPr id="16" name="TextBox 15">
            <a:extLst>
              <a:ext uri="{FF2B5EF4-FFF2-40B4-BE49-F238E27FC236}">
                <a16:creationId xmlns:a16="http://schemas.microsoft.com/office/drawing/2014/main" id="{A2AB333F-62F1-3C4B-B724-D15AD447753E}"/>
              </a:ext>
            </a:extLst>
          </p:cNvPr>
          <p:cNvSpPr txBox="1"/>
          <p:nvPr/>
        </p:nvSpPr>
        <p:spPr>
          <a:xfrm>
            <a:off x="125698" y="5302924"/>
            <a:ext cx="2550289" cy="1169551"/>
          </a:xfrm>
          <a:prstGeom prst="rect">
            <a:avLst/>
          </a:prstGeom>
          <a:noFill/>
        </p:spPr>
        <p:txBody>
          <a:bodyPr wrap="square" rtlCol="0">
            <a:spAutoFit/>
          </a:bodyPr>
          <a:lstStyle/>
          <a:p>
            <a:r>
              <a:rPr lang="en-US" sz="1400" i="1" dirty="0">
                <a:latin typeface="Avenir Medium" panose="02000503020000020003" pitchFamily="2" charset="0"/>
                <a:cs typeface="Avenir Medium"/>
              </a:rPr>
              <a:t>Washington Post analysis of more than a century of NOAA temperature data across the Lower 48 states and 3,107 counties </a:t>
            </a:r>
          </a:p>
        </p:txBody>
      </p:sp>
      <p:sp>
        <p:nvSpPr>
          <p:cNvPr id="17" name="TextBox 16">
            <a:extLst>
              <a:ext uri="{FF2B5EF4-FFF2-40B4-BE49-F238E27FC236}">
                <a16:creationId xmlns:a16="http://schemas.microsoft.com/office/drawing/2014/main" id="{91ACF785-7E17-2A46-A966-F438DECE182C}"/>
              </a:ext>
            </a:extLst>
          </p:cNvPr>
          <p:cNvSpPr txBox="1"/>
          <p:nvPr/>
        </p:nvSpPr>
        <p:spPr>
          <a:xfrm>
            <a:off x="7874684" y="4801362"/>
            <a:ext cx="1143618" cy="1077218"/>
          </a:xfrm>
          <a:prstGeom prst="rect">
            <a:avLst/>
          </a:prstGeom>
          <a:noFill/>
        </p:spPr>
        <p:txBody>
          <a:bodyPr wrap="square" rtlCol="0">
            <a:spAutoFit/>
          </a:bodyPr>
          <a:lstStyle/>
          <a:p>
            <a:r>
              <a:rPr lang="en-US" sz="1600" dirty="0">
                <a:latin typeface="Avenir Medium" panose="02000503020000020003" pitchFamily="2" charset="0"/>
                <a:cs typeface="Avenir Medium"/>
              </a:rPr>
              <a:t>Alaska is warming most quickly.</a:t>
            </a:r>
          </a:p>
        </p:txBody>
      </p:sp>
      <p:sp>
        <p:nvSpPr>
          <p:cNvPr id="18" name="TextBox 17">
            <a:extLst>
              <a:ext uri="{FF2B5EF4-FFF2-40B4-BE49-F238E27FC236}">
                <a16:creationId xmlns:a16="http://schemas.microsoft.com/office/drawing/2014/main" id="{E5CBA912-3F47-E74E-8C96-47C0ACC7B9E6}"/>
              </a:ext>
            </a:extLst>
          </p:cNvPr>
          <p:cNvSpPr txBox="1"/>
          <p:nvPr/>
        </p:nvSpPr>
        <p:spPr>
          <a:xfrm>
            <a:off x="7784583" y="979420"/>
            <a:ext cx="661910" cy="261610"/>
          </a:xfrm>
          <a:prstGeom prst="rect">
            <a:avLst/>
          </a:prstGeom>
          <a:noFill/>
        </p:spPr>
        <p:txBody>
          <a:bodyPr wrap="square" rtlCol="0">
            <a:spAutoFit/>
          </a:bodyPr>
          <a:lstStyle/>
          <a:p>
            <a:r>
              <a:rPr lang="en-US" sz="1100" b="1" dirty="0">
                <a:latin typeface="Avenir Medium" panose="02000503020000020003" pitchFamily="2" charset="0"/>
                <a:cs typeface="Avenir Medium"/>
              </a:rPr>
              <a:t>5.4ºF</a:t>
            </a:r>
          </a:p>
        </p:txBody>
      </p:sp>
      <p:cxnSp>
        <p:nvCxnSpPr>
          <p:cNvPr id="20" name="Straight Arrow Connector 19">
            <a:extLst>
              <a:ext uri="{FF2B5EF4-FFF2-40B4-BE49-F238E27FC236}">
                <a16:creationId xmlns:a16="http://schemas.microsoft.com/office/drawing/2014/main" id="{5347C0EC-9310-EE41-BBB9-6EE9511F7FE0}"/>
              </a:ext>
            </a:extLst>
          </p:cNvPr>
          <p:cNvCxnSpPr>
            <a:cxnSpLocks/>
          </p:cNvCxnSpPr>
          <p:nvPr/>
        </p:nvCxnSpPr>
        <p:spPr>
          <a:xfrm flipH="1">
            <a:off x="8044406" y="1217880"/>
            <a:ext cx="117432" cy="367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973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134191"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NE is a hotspot</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3" name="Picture 2">
            <a:extLst>
              <a:ext uri="{FF2B5EF4-FFF2-40B4-BE49-F238E27FC236}">
                <a16:creationId xmlns:a16="http://schemas.microsoft.com/office/drawing/2014/main" id="{45FAB568-B31A-054F-A9D4-AF6D288E27BC}"/>
              </a:ext>
            </a:extLst>
          </p:cNvPr>
          <p:cNvPicPr>
            <a:picLocks noChangeAspect="1"/>
          </p:cNvPicPr>
          <p:nvPr/>
        </p:nvPicPr>
        <p:blipFill>
          <a:blip r:embed="rId3"/>
          <a:stretch>
            <a:fillRect/>
          </a:stretch>
        </p:blipFill>
        <p:spPr>
          <a:xfrm>
            <a:off x="2482092" y="868603"/>
            <a:ext cx="6368175" cy="5909733"/>
          </a:xfrm>
          <a:prstGeom prst="rect">
            <a:avLst/>
          </a:prstGeom>
        </p:spPr>
      </p:pic>
      <p:sp>
        <p:nvSpPr>
          <p:cNvPr id="12" name="TextBox 11"/>
          <p:cNvSpPr txBox="1"/>
          <p:nvPr/>
        </p:nvSpPr>
        <p:spPr>
          <a:xfrm rot="16200000">
            <a:off x="5967907" y="3726040"/>
            <a:ext cx="5764720" cy="430887"/>
          </a:xfrm>
          <a:prstGeom prst="rect">
            <a:avLst/>
          </a:prstGeom>
          <a:solidFill>
            <a:srgbClr val="FFFFFF"/>
          </a:solidFill>
        </p:spPr>
        <p:txBody>
          <a:bodyPr wrap="none" rtlCol="0">
            <a:spAutoFit/>
          </a:bodyPr>
          <a:lstStyle/>
          <a:p>
            <a:r>
              <a:rPr lang="en-US" sz="1100" dirty="0">
                <a:latin typeface="Avenir Medium"/>
                <a:cs typeface="Avenir Medium"/>
                <a:hlinkClick r:id="rId4"/>
              </a:rPr>
              <a:t>https://www.washingtonpost.com/graphics/2019/national/climate-environment/climate</a:t>
            </a:r>
            <a:br>
              <a:rPr lang="en-US" sz="1100" dirty="0">
                <a:latin typeface="Avenir Medium"/>
                <a:cs typeface="Avenir Medium"/>
                <a:hlinkClick r:id="rId4"/>
              </a:rPr>
            </a:br>
            <a:r>
              <a:rPr lang="en-US" sz="1100" dirty="0">
                <a:latin typeface="Avenir Medium"/>
                <a:cs typeface="Avenir Medium"/>
                <a:hlinkClick r:id="rId4"/>
              </a:rPr>
              <a:t>-change-america/?wpisrc=nl_most&amp;wpmm=1</a:t>
            </a:r>
            <a:endParaRPr lang="en-US" sz="1100" dirty="0">
              <a:latin typeface="Avenir Medium"/>
              <a:cs typeface="Avenir Medium"/>
            </a:endParaRPr>
          </a:p>
        </p:txBody>
      </p:sp>
      <p:sp>
        <p:nvSpPr>
          <p:cNvPr id="13" name="TextBox 12">
            <a:extLst>
              <a:ext uri="{FF2B5EF4-FFF2-40B4-BE49-F238E27FC236}">
                <a16:creationId xmlns:a16="http://schemas.microsoft.com/office/drawing/2014/main" id="{822D770E-6307-5F44-8378-714646451F2E}"/>
              </a:ext>
            </a:extLst>
          </p:cNvPr>
          <p:cNvSpPr txBox="1"/>
          <p:nvPr/>
        </p:nvSpPr>
        <p:spPr>
          <a:xfrm>
            <a:off x="228594" y="701570"/>
            <a:ext cx="3134197" cy="3293209"/>
          </a:xfrm>
          <a:prstGeom prst="rect">
            <a:avLst/>
          </a:prstGeom>
          <a:noFill/>
        </p:spPr>
        <p:txBody>
          <a:bodyPr wrap="square" rtlCol="0">
            <a:spAutoFit/>
          </a:bodyPr>
          <a:lstStyle/>
          <a:p>
            <a:r>
              <a:rPr lang="en-US" sz="2000" b="1" dirty="0">
                <a:latin typeface="Avenir Black" panose="02000503020000020003" pitchFamily="2" charset="0"/>
                <a:cs typeface="Avenir Medium"/>
              </a:rPr>
              <a:t>Why?</a:t>
            </a:r>
          </a:p>
          <a:p>
            <a:endParaRPr lang="en-US" sz="2000" b="1" dirty="0">
              <a:latin typeface="Avenir Black" panose="02000503020000020003" pitchFamily="2" charset="0"/>
              <a:cs typeface="Avenir Medium"/>
            </a:endParaRPr>
          </a:p>
          <a:p>
            <a:pPr marL="342900" indent="-342900">
              <a:buFont typeface="Arial" panose="020B0604020202020204" pitchFamily="34" charset="0"/>
              <a:buChar char="•"/>
            </a:pPr>
            <a:r>
              <a:rPr lang="en-US" sz="2000" dirty="0">
                <a:latin typeface="Avenir Black" panose="02000503020000020003" pitchFamily="2" charset="0"/>
                <a:cs typeface="Avenir Medium"/>
              </a:rPr>
              <a:t>Losing winters </a:t>
            </a:r>
            <a:r>
              <a:rPr lang="en-US" sz="2000" dirty="0">
                <a:latin typeface="Avenir Medium" panose="02000503020000020003" pitchFamily="2" charset="0"/>
                <a:cs typeface="Avenir Medium"/>
              </a:rPr>
              <a:t>that</a:t>
            </a:r>
            <a:br>
              <a:rPr lang="en-US" sz="2000" dirty="0">
                <a:latin typeface="Avenir Medium" panose="02000503020000020003" pitchFamily="2" charset="0"/>
                <a:cs typeface="Avenir Medium"/>
              </a:rPr>
            </a:br>
            <a:r>
              <a:rPr lang="en-US" sz="2000" dirty="0">
                <a:latin typeface="Avenir Medium" panose="02000503020000020003" pitchFamily="2" charset="0"/>
                <a:cs typeface="Avenir Medium"/>
              </a:rPr>
              <a:t>lower our average</a:t>
            </a:r>
            <a:br>
              <a:rPr lang="en-US" sz="2000" dirty="0">
                <a:latin typeface="Avenir Medium" panose="02000503020000020003" pitchFamily="2" charset="0"/>
                <a:cs typeface="Avenir Medium"/>
              </a:rPr>
            </a:br>
            <a:r>
              <a:rPr lang="en-US" sz="2000" dirty="0">
                <a:latin typeface="Avenir Medium" panose="02000503020000020003" pitchFamily="2" charset="0"/>
                <a:cs typeface="Avenir Medium"/>
              </a:rPr>
              <a:t>annual temperatures.</a:t>
            </a:r>
            <a:br>
              <a:rPr lang="en-US" sz="800" dirty="0">
                <a:latin typeface="Avenir Medium" panose="02000503020000020003" pitchFamily="2" charset="0"/>
                <a:cs typeface="Avenir Medium"/>
              </a:rPr>
            </a:br>
            <a:br>
              <a:rPr lang="en-US" sz="800" dirty="0">
                <a:latin typeface="Avenir Medium" panose="02000503020000020003" pitchFamily="2" charset="0"/>
                <a:cs typeface="Avenir Medium"/>
              </a:rPr>
            </a:br>
            <a:r>
              <a:rPr lang="en-US" sz="2000" dirty="0">
                <a:latin typeface="Avenir Medium" panose="02000503020000020003" pitchFamily="2" charset="0"/>
                <a:cs typeface="Avenir Medium"/>
              </a:rPr>
              <a:t>Loss of the albedo</a:t>
            </a:r>
            <a:br>
              <a:rPr lang="en-US" sz="2000" dirty="0">
                <a:latin typeface="Avenir Medium" panose="02000503020000020003" pitchFamily="2" charset="0"/>
                <a:cs typeface="Avenir Medium"/>
              </a:rPr>
            </a:br>
            <a:r>
              <a:rPr lang="en-US" sz="2000" dirty="0">
                <a:latin typeface="Avenir Medium" panose="02000503020000020003" pitchFamily="2" charset="0"/>
                <a:cs typeface="Avenir Medium"/>
              </a:rPr>
              <a:t>effect.</a:t>
            </a:r>
          </a:p>
          <a:p>
            <a:pPr marL="342900" indent="-342900">
              <a:buFont typeface="Arial" panose="020B0604020202020204" pitchFamily="34" charset="0"/>
              <a:buChar char="•"/>
            </a:pPr>
            <a:endParaRPr lang="en-US" sz="2000" dirty="0">
              <a:latin typeface="Avenir Medium" panose="02000503020000020003" pitchFamily="2" charset="0"/>
              <a:cs typeface="Avenir Medium"/>
            </a:endParaRPr>
          </a:p>
          <a:p>
            <a:pPr marL="342900" indent="-342900">
              <a:buFont typeface="Arial" panose="020B0604020202020204" pitchFamily="34" charset="0"/>
              <a:buChar char="•"/>
            </a:pPr>
            <a:r>
              <a:rPr lang="en-US" sz="2000" b="1" dirty="0">
                <a:latin typeface="Avenir Medium" panose="02000503020000020003" pitchFamily="2" charset="0"/>
                <a:cs typeface="Avenir Medium"/>
              </a:rPr>
              <a:t>Warming waters</a:t>
            </a:r>
            <a:br>
              <a:rPr lang="en-US" sz="2000" dirty="0">
                <a:latin typeface="Avenir Medium" panose="02000503020000020003" pitchFamily="2" charset="0"/>
                <a:cs typeface="Avenir Medium"/>
              </a:rPr>
            </a:br>
            <a:r>
              <a:rPr lang="en-US" sz="2000" dirty="0">
                <a:latin typeface="Avenir Medium" panose="02000503020000020003" pitchFamily="2" charset="0"/>
                <a:cs typeface="Avenir Medium"/>
              </a:rPr>
              <a:t>along the coast.</a:t>
            </a:r>
          </a:p>
        </p:txBody>
      </p:sp>
    </p:spTree>
    <p:extLst>
      <p:ext uri="{BB962C8B-B14F-4D97-AF65-F5344CB8AC3E}">
        <p14:creationId xmlns:p14="http://schemas.microsoft.com/office/powerpoint/2010/main" val="34564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066195"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2. Global climate change</a:t>
            </a:r>
          </a:p>
        </p:txBody>
      </p:sp>
      <p:sp>
        <p:nvSpPr>
          <p:cNvPr id="8" name="TextBox 7"/>
          <p:cNvSpPr txBox="1"/>
          <p:nvPr/>
        </p:nvSpPr>
        <p:spPr>
          <a:xfrm>
            <a:off x="1792781" y="2938887"/>
            <a:ext cx="5668475" cy="954107"/>
          </a:xfrm>
          <a:prstGeom prst="rect">
            <a:avLst/>
          </a:prstGeom>
          <a:noFill/>
        </p:spPr>
        <p:txBody>
          <a:bodyPr wrap="none" rtlCol="0">
            <a:spAutoFit/>
          </a:bodyPr>
          <a:lstStyle/>
          <a:p>
            <a:pPr lvl="1" algn="ctr"/>
            <a:r>
              <a:rPr lang="en-US" sz="2800" i="1" dirty="0">
                <a:latin typeface="Avenir Black"/>
                <a:cs typeface="Avenir Black"/>
              </a:rPr>
              <a:t>2.1: The elephant in the room</a:t>
            </a:r>
          </a:p>
          <a:p>
            <a:pPr lvl="1" algn="ctr"/>
            <a:r>
              <a:rPr lang="en-US" sz="2800" i="1" dirty="0">
                <a:latin typeface="Avenir Black"/>
                <a:cs typeface="Avenir Black"/>
              </a:rPr>
              <a:t>What is GCC?</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606357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714804" cy="584775"/>
          </a:xfrm>
          <a:prstGeom prst="rect">
            <a:avLst/>
          </a:prstGeom>
          <a:noFill/>
        </p:spPr>
        <p:txBody>
          <a:bodyPr wrap="none" rtlCol="0">
            <a:spAutoFit/>
          </a:bodyPr>
          <a:lstStyle/>
          <a:p>
            <a:pPr defTabSz="914400"/>
            <a:r>
              <a:rPr lang="en-US" sz="3200">
                <a:solidFill>
                  <a:prstClr val="white"/>
                </a:solidFill>
                <a:latin typeface="Avenir Heavy"/>
                <a:cs typeface="Avenir Heavy"/>
              </a:rPr>
              <a:t>Predictions of future change in the US?</a:t>
            </a:r>
          </a:p>
        </p:txBody>
      </p:sp>
      <p:sp>
        <p:nvSpPr>
          <p:cNvPr id="12" name="TextBox 11"/>
          <p:cNvSpPr txBox="1"/>
          <p:nvPr/>
        </p:nvSpPr>
        <p:spPr>
          <a:xfrm>
            <a:off x="6070712" y="6499999"/>
            <a:ext cx="3017173" cy="307777"/>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p:txBody>
      </p:sp>
      <p:sp>
        <p:nvSpPr>
          <p:cNvPr id="15" name="TextBox 14">
            <a:extLst>
              <a:ext uri="{FF2B5EF4-FFF2-40B4-BE49-F238E27FC236}">
                <a16:creationId xmlns:a16="http://schemas.microsoft.com/office/drawing/2014/main" id="{5428CF89-E51E-D744-9A9A-153DB1F7D3AA}"/>
              </a:ext>
            </a:extLst>
          </p:cNvPr>
          <p:cNvSpPr txBox="1"/>
          <p:nvPr/>
        </p:nvSpPr>
        <p:spPr>
          <a:xfrm>
            <a:off x="228594" y="701570"/>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Avenir Black" panose="02000503020000020003" pitchFamily="2" charset="0"/>
                <a:cs typeface="Avenir Medium"/>
              </a:rPr>
              <a:t>Change will continue </a:t>
            </a:r>
            <a:r>
              <a:rPr lang="en-US" sz="2000">
                <a:latin typeface="Avenir Medium" panose="02000503020000020003" pitchFamily="2" charset="0"/>
                <a:cs typeface="Avenir Medium"/>
              </a:rPr>
              <a:t>through 2100…. And on.</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6462D5F3-4026-244F-94F6-B2D7D3001E6E}"/>
              </a:ext>
            </a:extLst>
          </p:cNvPr>
          <p:cNvSpPr txBox="1"/>
          <p:nvPr/>
        </p:nvSpPr>
        <p:spPr>
          <a:xfrm>
            <a:off x="228594" y="1297148"/>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Avenir Black" panose="02000503020000020003" pitchFamily="2" charset="0"/>
                <a:cs typeface="Avenir Medium"/>
              </a:rPr>
              <a:t>Temperatures</a:t>
            </a:r>
            <a:r>
              <a:rPr lang="en-US" sz="2000">
                <a:latin typeface="Avenir Medium" panose="02000503020000020003" pitchFamily="2" charset="0"/>
                <a:cs typeface="Avenir Medium"/>
              </a:rPr>
              <a:t> will continue to rise.</a:t>
            </a:r>
          </a:p>
        </p:txBody>
      </p:sp>
      <p:sp>
        <p:nvSpPr>
          <p:cNvPr id="9" name="TextBox 8">
            <a:extLst>
              <a:ext uri="{FF2B5EF4-FFF2-40B4-BE49-F238E27FC236}">
                <a16:creationId xmlns:a16="http://schemas.microsoft.com/office/drawing/2014/main" id="{1885AB1F-0D2C-2144-A715-54950E038C76}"/>
              </a:ext>
            </a:extLst>
          </p:cNvPr>
          <p:cNvSpPr txBox="1"/>
          <p:nvPr/>
        </p:nvSpPr>
        <p:spPr>
          <a:xfrm>
            <a:off x="228594" y="1892726"/>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Avenir Black" panose="02000503020000020003" pitchFamily="2" charset="0"/>
                <a:cs typeface="Avenir Medium"/>
              </a:rPr>
              <a:t>Growing seasons </a:t>
            </a:r>
            <a:r>
              <a:rPr lang="en-US" sz="2000">
                <a:latin typeface="Avenir Medium" panose="02000503020000020003" pitchFamily="2" charset="0"/>
                <a:cs typeface="Avenir Medium"/>
              </a:rPr>
              <a:t>will lengthen.</a:t>
            </a:r>
          </a:p>
        </p:txBody>
      </p:sp>
      <p:sp>
        <p:nvSpPr>
          <p:cNvPr id="10" name="TextBox 9">
            <a:extLst>
              <a:ext uri="{FF2B5EF4-FFF2-40B4-BE49-F238E27FC236}">
                <a16:creationId xmlns:a16="http://schemas.microsoft.com/office/drawing/2014/main" id="{70DEA61A-83D7-C646-B991-D63913564AF6}"/>
              </a:ext>
            </a:extLst>
          </p:cNvPr>
          <p:cNvSpPr txBox="1"/>
          <p:nvPr/>
        </p:nvSpPr>
        <p:spPr>
          <a:xfrm>
            <a:off x="228594" y="2488304"/>
            <a:ext cx="8524449"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venir Medium" panose="02000503020000020003" pitchFamily="2" charset="0"/>
                <a:cs typeface="Avenir Medium"/>
              </a:rPr>
              <a:t>Northern US: </a:t>
            </a:r>
            <a:r>
              <a:rPr lang="en-US" sz="2000" b="1">
                <a:latin typeface="Avenir Black" panose="02000503020000020003" pitchFamily="2" charset="0"/>
                <a:cs typeface="Avenir Medium"/>
              </a:rPr>
              <a:t>more</a:t>
            </a:r>
            <a:r>
              <a:rPr lang="en-US" sz="2000">
                <a:latin typeface="Avenir Medium" panose="02000503020000020003" pitchFamily="2" charset="0"/>
                <a:cs typeface="Avenir Medium"/>
              </a:rPr>
              <a:t> winter and spring precipitation</a:t>
            </a:r>
            <a:br>
              <a:rPr lang="en-US" sz="2000">
                <a:latin typeface="Avenir Medium" panose="02000503020000020003" pitchFamily="2" charset="0"/>
                <a:cs typeface="Avenir Medium"/>
              </a:rPr>
            </a:br>
            <a:r>
              <a:rPr lang="en-US" sz="2000">
                <a:latin typeface="Avenir Medium" panose="02000503020000020003" pitchFamily="2" charset="0"/>
                <a:cs typeface="Avenir Medium"/>
              </a:rPr>
              <a:t>Southwest US: </a:t>
            </a:r>
            <a:r>
              <a:rPr lang="en-US" sz="2000" b="1">
                <a:latin typeface="Avenir Black" panose="02000503020000020003" pitchFamily="2" charset="0"/>
                <a:cs typeface="Avenir Medium"/>
              </a:rPr>
              <a:t>less</a:t>
            </a:r>
            <a:r>
              <a:rPr lang="en-US" sz="2000">
                <a:latin typeface="Avenir Medium" panose="02000503020000020003" pitchFamily="2" charset="0"/>
                <a:cs typeface="Avenir Medium"/>
              </a:rPr>
              <a:t> precipitation</a:t>
            </a:r>
          </a:p>
        </p:txBody>
      </p:sp>
      <p:sp>
        <p:nvSpPr>
          <p:cNvPr id="11" name="TextBox 10">
            <a:extLst>
              <a:ext uri="{FF2B5EF4-FFF2-40B4-BE49-F238E27FC236}">
                <a16:creationId xmlns:a16="http://schemas.microsoft.com/office/drawing/2014/main" id="{9734BDD2-26ED-3047-89FF-BC0E387E325C}"/>
              </a:ext>
            </a:extLst>
          </p:cNvPr>
          <p:cNvSpPr txBox="1"/>
          <p:nvPr/>
        </p:nvSpPr>
        <p:spPr>
          <a:xfrm>
            <a:off x="228594" y="3391658"/>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Avenir Black" panose="02000503020000020003" pitchFamily="2" charset="0"/>
                <a:cs typeface="Avenir Medium"/>
              </a:rPr>
              <a:t>Droughts</a:t>
            </a:r>
            <a:r>
              <a:rPr lang="en-US" sz="2000">
                <a:latin typeface="Avenir Medium" panose="02000503020000020003" pitchFamily="2" charset="0"/>
                <a:cs typeface="Avenir Medium"/>
              </a:rPr>
              <a:t> in the Southwest</a:t>
            </a:r>
          </a:p>
        </p:txBody>
      </p:sp>
      <p:sp>
        <p:nvSpPr>
          <p:cNvPr id="13" name="TextBox 12">
            <a:extLst>
              <a:ext uri="{FF2B5EF4-FFF2-40B4-BE49-F238E27FC236}">
                <a16:creationId xmlns:a16="http://schemas.microsoft.com/office/drawing/2014/main" id="{BBB71257-7ED9-FC49-8650-CB3F664A0E48}"/>
              </a:ext>
            </a:extLst>
          </p:cNvPr>
          <p:cNvSpPr txBox="1"/>
          <p:nvPr/>
        </p:nvSpPr>
        <p:spPr>
          <a:xfrm>
            <a:off x="228594" y="3987236"/>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Avenir Black" panose="02000503020000020003" pitchFamily="2" charset="0"/>
                <a:cs typeface="Avenir Medium"/>
              </a:rPr>
              <a:t>Heatwaves</a:t>
            </a:r>
            <a:r>
              <a:rPr lang="en-US" sz="2000">
                <a:latin typeface="Avenir Medium" panose="02000503020000020003" pitchFamily="2" charset="0"/>
                <a:cs typeface="Avenir Medium"/>
              </a:rPr>
              <a:t> will increase across the country.</a:t>
            </a:r>
          </a:p>
        </p:txBody>
      </p:sp>
      <p:sp>
        <p:nvSpPr>
          <p:cNvPr id="16" name="TextBox 15">
            <a:extLst>
              <a:ext uri="{FF2B5EF4-FFF2-40B4-BE49-F238E27FC236}">
                <a16:creationId xmlns:a16="http://schemas.microsoft.com/office/drawing/2014/main" id="{EB3AF4C4-4137-0742-97B6-C5CBA707B529}"/>
              </a:ext>
            </a:extLst>
          </p:cNvPr>
          <p:cNvSpPr txBox="1"/>
          <p:nvPr/>
        </p:nvSpPr>
        <p:spPr>
          <a:xfrm>
            <a:off x="228594" y="4582814"/>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Avenir Black" panose="02000503020000020003" pitchFamily="2" charset="0"/>
                <a:cs typeface="Avenir Medium"/>
              </a:rPr>
              <a:t>Hurricanes</a:t>
            </a:r>
            <a:r>
              <a:rPr lang="en-US" sz="2000">
                <a:latin typeface="Avenir Medium" panose="02000503020000020003" pitchFamily="2" charset="0"/>
                <a:cs typeface="Avenir Medium"/>
              </a:rPr>
              <a:t> will become stronger and more intense.</a:t>
            </a:r>
          </a:p>
        </p:txBody>
      </p:sp>
      <p:sp>
        <p:nvSpPr>
          <p:cNvPr id="17" name="TextBox 16">
            <a:extLst>
              <a:ext uri="{FF2B5EF4-FFF2-40B4-BE49-F238E27FC236}">
                <a16:creationId xmlns:a16="http://schemas.microsoft.com/office/drawing/2014/main" id="{9D0686F8-4786-C442-9218-633643D313A0}"/>
              </a:ext>
            </a:extLst>
          </p:cNvPr>
          <p:cNvSpPr txBox="1"/>
          <p:nvPr/>
        </p:nvSpPr>
        <p:spPr>
          <a:xfrm>
            <a:off x="228594" y="5178392"/>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Avenir Black" panose="02000503020000020003" pitchFamily="2" charset="0"/>
                <a:cs typeface="Avenir Medium"/>
              </a:rPr>
              <a:t>Sea level </a:t>
            </a:r>
            <a:r>
              <a:rPr lang="en-US" sz="2000">
                <a:latin typeface="Avenir Medium" panose="02000503020000020003" pitchFamily="2" charset="0"/>
                <a:cs typeface="Avenir Medium"/>
              </a:rPr>
              <a:t>will rise 1 - 4 feet by 2100.</a:t>
            </a:r>
          </a:p>
        </p:txBody>
      </p:sp>
      <p:sp>
        <p:nvSpPr>
          <p:cNvPr id="18" name="TextBox 17">
            <a:extLst>
              <a:ext uri="{FF2B5EF4-FFF2-40B4-BE49-F238E27FC236}">
                <a16:creationId xmlns:a16="http://schemas.microsoft.com/office/drawing/2014/main" id="{CA6D5F6D-6B66-9341-9F44-EFFA68363D95}"/>
              </a:ext>
            </a:extLst>
          </p:cNvPr>
          <p:cNvSpPr txBox="1"/>
          <p:nvPr/>
        </p:nvSpPr>
        <p:spPr>
          <a:xfrm>
            <a:off x="228594" y="5773973"/>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venir Medium" panose="02000503020000020003" pitchFamily="2" charset="0"/>
                <a:cs typeface="Avenir Medium"/>
              </a:rPr>
              <a:t>Arctic Sea will become </a:t>
            </a:r>
            <a:r>
              <a:rPr lang="en-US" sz="2000" b="1">
                <a:latin typeface="Avenir Black" panose="02000503020000020003" pitchFamily="2" charset="0"/>
                <a:cs typeface="Avenir Medium"/>
              </a:rPr>
              <a:t>ice-free</a:t>
            </a:r>
            <a:r>
              <a:rPr lang="en-US" sz="2000">
                <a:latin typeface="Avenir Medium" panose="02000503020000020003" pitchFamily="2" charset="0"/>
                <a:cs typeface="Avenir Medium"/>
              </a:rPr>
              <a:t> in summer by ~2050.</a:t>
            </a:r>
          </a:p>
        </p:txBody>
      </p:sp>
    </p:spTree>
    <p:extLst>
      <p:ext uri="{BB962C8B-B14F-4D97-AF65-F5344CB8AC3E}">
        <p14:creationId xmlns:p14="http://schemas.microsoft.com/office/powerpoint/2010/main" val="28744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4124655" cy="584775"/>
          </a:xfrm>
          <a:prstGeom prst="rect">
            <a:avLst/>
          </a:prstGeom>
          <a:noFill/>
        </p:spPr>
        <p:txBody>
          <a:bodyPr wrap="none" rtlCol="0">
            <a:spAutoFit/>
          </a:bodyPr>
          <a:lstStyle/>
          <a:p>
            <a:pPr defTabSz="914400"/>
            <a:r>
              <a:rPr lang="en-US" sz="3200">
                <a:solidFill>
                  <a:prstClr val="white"/>
                </a:solidFill>
                <a:latin typeface="Avenir Heavy"/>
                <a:cs typeface="Avenir Heavy"/>
              </a:rPr>
              <a:t>Regional predictions</a:t>
            </a:r>
          </a:p>
        </p:txBody>
      </p:sp>
      <p:sp>
        <p:nvSpPr>
          <p:cNvPr id="12" name="TextBox 11"/>
          <p:cNvSpPr txBox="1"/>
          <p:nvPr/>
        </p:nvSpPr>
        <p:spPr>
          <a:xfrm>
            <a:off x="6070712" y="6499999"/>
            <a:ext cx="3017173" cy="307777"/>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p:txBody>
      </p:sp>
      <p:sp>
        <p:nvSpPr>
          <p:cNvPr id="15" name="TextBox 14">
            <a:extLst>
              <a:ext uri="{FF2B5EF4-FFF2-40B4-BE49-F238E27FC236}">
                <a16:creationId xmlns:a16="http://schemas.microsoft.com/office/drawing/2014/main" id="{5428CF89-E51E-D744-9A9A-153DB1F7D3AA}"/>
              </a:ext>
            </a:extLst>
          </p:cNvPr>
          <p:cNvSpPr txBox="1"/>
          <p:nvPr/>
        </p:nvSpPr>
        <p:spPr>
          <a:xfrm>
            <a:off x="228594" y="733469"/>
            <a:ext cx="8524449" cy="1015663"/>
          </a:xfrm>
          <a:prstGeom prst="rect">
            <a:avLst/>
          </a:prstGeom>
          <a:noFill/>
        </p:spPr>
        <p:txBody>
          <a:bodyPr wrap="square" rtlCol="0">
            <a:spAutoFit/>
          </a:bodyPr>
          <a:lstStyle/>
          <a:p>
            <a:r>
              <a:rPr lang="en-US" sz="2000" b="1">
                <a:latin typeface="Avenir Black" panose="02000503020000020003" pitchFamily="2" charset="0"/>
                <a:cs typeface="Avenir Medium"/>
              </a:rPr>
              <a:t>Northeast:</a:t>
            </a:r>
            <a:r>
              <a:rPr lang="en-US" sz="2000">
                <a:latin typeface="Avenir Medium" panose="02000503020000020003" pitchFamily="2" charset="0"/>
                <a:cs typeface="Avenir Medium"/>
              </a:rPr>
              <a:t>		heat waves</a:t>
            </a:r>
          </a:p>
          <a:p>
            <a:r>
              <a:rPr lang="en-US" sz="2000">
                <a:latin typeface="Avenir Medium" panose="02000503020000020003" pitchFamily="2" charset="0"/>
                <a:cs typeface="Avenir Medium"/>
              </a:rPr>
              <a:t>				heavy downpours</a:t>
            </a:r>
          </a:p>
          <a:p>
            <a:r>
              <a:rPr lang="en-US" sz="2000">
                <a:latin typeface="Avenir Medium" panose="02000503020000020003" pitchFamily="2" charset="0"/>
                <a:cs typeface="Avenir Medium"/>
              </a:rPr>
              <a:t>				sea-level rise</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19" name="TextBox 18">
            <a:extLst>
              <a:ext uri="{FF2B5EF4-FFF2-40B4-BE49-F238E27FC236}">
                <a16:creationId xmlns:a16="http://schemas.microsoft.com/office/drawing/2014/main" id="{45CD70B4-4968-8249-A6F9-D27A218C2D78}"/>
              </a:ext>
            </a:extLst>
          </p:cNvPr>
          <p:cNvSpPr txBox="1"/>
          <p:nvPr/>
        </p:nvSpPr>
        <p:spPr>
          <a:xfrm>
            <a:off x="228593" y="1853430"/>
            <a:ext cx="8524449" cy="1631216"/>
          </a:xfrm>
          <a:prstGeom prst="rect">
            <a:avLst/>
          </a:prstGeom>
          <a:noFill/>
        </p:spPr>
        <p:txBody>
          <a:bodyPr wrap="square" rtlCol="0">
            <a:spAutoFit/>
          </a:bodyPr>
          <a:lstStyle/>
          <a:p>
            <a:r>
              <a:rPr lang="en-US" sz="2000" b="1">
                <a:latin typeface="Avenir Black" panose="02000503020000020003" pitchFamily="2" charset="0"/>
                <a:cs typeface="Avenir Medium"/>
              </a:rPr>
              <a:t>Northwest:</a:t>
            </a:r>
            <a:r>
              <a:rPr lang="en-US" sz="2000">
                <a:latin typeface="Avenir Medium" panose="02000503020000020003" pitchFamily="2" charset="0"/>
                <a:cs typeface="Avenir Medium"/>
              </a:rPr>
              <a:t>		reduced supplies of freshwater</a:t>
            </a:r>
          </a:p>
          <a:p>
            <a:r>
              <a:rPr lang="en-US" sz="2000">
                <a:latin typeface="Avenir Medium" panose="02000503020000020003" pitchFamily="2" charset="0"/>
                <a:cs typeface="Avenir Medium"/>
              </a:rPr>
              <a:t>				sea-level rise</a:t>
            </a:r>
          </a:p>
          <a:p>
            <a:r>
              <a:rPr lang="en-US" sz="2000">
                <a:latin typeface="Avenir Medium" panose="02000503020000020003" pitchFamily="2" charset="0"/>
                <a:cs typeface="Avenir Medium"/>
              </a:rPr>
              <a:t>				erosion and inundation</a:t>
            </a:r>
          </a:p>
          <a:p>
            <a:r>
              <a:rPr lang="en-US" sz="2000">
                <a:latin typeface="Avenir Medium" panose="02000503020000020003" pitchFamily="2" charset="0"/>
                <a:cs typeface="Avenir Medium"/>
              </a:rPr>
              <a:t>				effects from increasing ocean acidity</a:t>
            </a:r>
          </a:p>
          <a:p>
            <a:r>
              <a:rPr lang="en-US" sz="2000">
                <a:latin typeface="Avenir Medium" panose="02000503020000020003" pitchFamily="2" charset="0"/>
                <a:cs typeface="Avenir Medium"/>
              </a:rPr>
              <a:t>				increasing wildfire, insect damage to forests</a:t>
            </a:r>
          </a:p>
        </p:txBody>
      </p:sp>
      <p:sp>
        <p:nvSpPr>
          <p:cNvPr id="20" name="TextBox 19">
            <a:extLst>
              <a:ext uri="{FF2B5EF4-FFF2-40B4-BE49-F238E27FC236}">
                <a16:creationId xmlns:a16="http://schemas.microsoft.com/office/drawing/2014/main" id="{00A8B897-4536-D747-B5DD-F56F57B49947}"/>
              </a:ext>
            </a:extLst>
          </p:cNvPr>
          <p:cNvSpPr txBox="1"/>
          <p:nvPr/>
        </p:nvSpPr>
        <p:spPr>
          <a:xfrm>
            <a:off x="228592" y="3538906"/>
            <a:ext cx="8524449" cy="1015663"/>
          </a:xfrm>
          <a:prstGeom prst="rect">
            <a:avLst/>
          </a:prstGeom>
          <a:noFill/>
        </p:spPr>
        <p:txBody>
          <a:bodyPr wrap="square" rtlCol="0">
            <a:spAutoFit/>
          </a:bodyPr>
          <a:lstStyle/>
          <a:p>
            <a:r>
              <a:rPr lang="en-US" sz="2000" b="1">
                <a:latin typeface="Avenir Black" panose="02000503020000020003" pitchFamily="2" charset="0"/>
                <a:cs typeface="Avenir Medium"/>
              </a:rPr>
              <a:t>Southeast:</a:t>
            </a:r>
            <a:r>
              <a:rPr lang="en-US" sz="2000">
                <a:latin typeface="Avenir Medium" panose="02000503020000020003" pitchFamily="2" charset="0"/>
                <a:cs typeface="Avenir Medium"/>
              </a:rPr>
              <a:t>		sea-level rise</a:t>
            </a:r>
          </a:p>
          <a:p>
            <a:r>
              <a:rPr lang="en-US" sz="2000">
                <a:latin typeface="Avenir Medium" panose="02000503020000020003" pitchFamily="2" charset="0"/>
                <a:cs typeface="Avenir Medium"/>
              </a:rPr>
              <a:t>				extreme heat</a:t>
            </a:r>
          </a:p>
          <a:p>
            <a:r>
              <a:rPr lang="en-US" sz="2000">
                <a:latin typeface="Avenir Medium" panose="02000503020000020003" pitchFamily="2" charset="0"/>
                <a:cs typeface="Avenir Medium"/>
              </a:rPr>
              <a:t>				decreased availability of freshwater</a:t>
            </a:r>
          </a:p>
        </p:txBody>
      </p:sp>
      <p:sp>
        <p:nvSpPr>
          <p:cNvPr id="21" name="TextBox 20">
            <a:extLst>
              <a:ext uri="{FF2B5EF4-FFF2-40B4-BE49-F238E27FC236}">
                <a16:creationId xmlns:a16="http://schemas.microsoft.com/office/drawing/2014/main" id="{A4ECD713-E17E-6D4A-A5A0-7732CDB9E551}"/>
              </a:ext>
            </a:extLst>
          </p:cNvPr>
          <p:cNvSpPr txBox="1"/>
          <p:nvPr/>
        </p:nvSpPr>
        <p:spPr>
          <a:xfrm>
            <a:off x="228591" y="4618322"/>
            <a:ext cx="8524449" cy="1015663"/>
          </a:xfrm>
          <a:prstGeom prst="rect">
            <a:avLst/>
          </a:prstGeom>
          <a:noFill/>
        </p:spPr>
        <p:txBody>
          <a:bodyPr wrap="square" rtlCol="0">
            <a:spAutoFit/>
          </a:bodyPr>
          <a:lstStyle/>
          <a:p>
            <a:r>
              <a:rPr lang="en-US" sz="2000" b="1">
                <a:latin typeface="Avenir Black" panose="02000503020000020003" pitchFamily="2" charset="0"/>
                <a:cs typeface="Avenir Medium"/>
              </a:rPr>
              <a:t>Midwest:</a:t>
            </a:r>
            <a:r>
              <a:rPr lang="en-US" sz="2000">
                <a:latin typeface="Avenir Medium" panose="02000503020000020003" pitchFamily="2" charset="0"/>
                <a:cs typeface="Avenir Medium"/>
              </a:rPr>
              <a:t>		extreme heat</a:t>
            </a:r>
          </a:p>
          <a:p>
            <a:r>
              <a:rPr lang="en-US" sz="2000">
                <a:latin typeface="Avenir Medium" panose="02000503020000020003" pitchFamily="2" charset="0"/>
                <a:cs typeface="Avenir Medium"/>
              </a:rPr>
              <a:t>				heavy downpours and flooding</a:t>
            </a:r>
          </a:p>
          <a:p>
            <a:r>
              <a:rPr lang="en-US" sz="2000">
                <a:latin typeface="Avenir Medium" panose="02000503020000020003" pitchFamily="2" charset="0"/>
                <a:cs typeface="Avenir Medium"/>
              </a:rPr>
              <a:t>				many changes and risks to Great Lakes</a:t>
            </a:r>
          </a:p>
        </p:txBody>
      </p:sp>
      <p:sp>
        <p:nvSpPr>
          <p:cNvPr id="22" name="TextBox 21">
            <a:extLst>
              <a:ext uri="{FF2B5EF4-FFF2-40B4-BE49-F238E27FC236}">
                <a16:creationId xmlns:a16="http://schemas.microsoft.com/office/drawing/2014/main" id="{847CD9B4-A7EB-594C-A13A-0857BE90241E}"/>
              </a:ext>
            </a:extLst>
          </p:cNvPr>
          <p:cNvSpPr txBox="1"/>
          <p:nvPr/>
        </p:nvSpPr>
        <p:spPr>
          <a:xfrm>
            <a:off x="228590" y="5687105"/>
            <a:ext cx="8524449" cy="1015663"/>
          </a:xfrm>
          <a:prstGeom prst="rect">
            <a:avLst/>
          </a:prstGeom>
          <a:noFill/>
        </p:spPr>
        <p:txBody>
          <a:bodyPr wrap="square" rtlCol="0">
            <a:spAutoFit/>
          </a:bodyPr>
          <a:lstStyle/>
          <a:p>
            <a:r>
              <a:rPr lang="en-US" sz="2000" b="1">
                <a:latin typeface="Avenir Black" panose="02000503020000020003" pitchFamily="2" charset="0"/>
                <a:cs typeface="Avenir Medium"/>
              </a:rPr>
              <a:t>Southwest:</a:t>
            </a:r>
            <a:r>
              <a:rPr lang="en-US" sz="2000">
                <a:latin typeface="Avenir Medium" panose="02000503020000020003" pitchFamily="2" charset="0"/>
                <a:cs typeface="Avenir Medium"/>
              </a:rPr>
              <a:t>		increased and extreme heat</a:t>
            </a:r>
          </a:p>
          <a:p>
            <a:r>
              <a:rPr lang="en-US" sz="2000">
                <a:latin typeface="Avenir Medium" panose="02000503020000020003" pitchFamily="2" charset="0"/>
                <a:cs typeface="Avenir Medium"/>
              </a:rPr>
              <a:t>				drought</a:t>
            </a:r>
          </a:p>
          <a:p>
            <a:r>
              <a:rPr lang="en-US" sz="2000">
                <a:latin typeface="Avenir Medium" panose="02000503020000020003" pitchFamily="2" charset="0"/>
                <a:cs typeface="Avenir Medium"/>
              </a:rPr>
              <a:t>				wildfires and insect outbreaks</a:t>
            </a:r>
          </a:p>
        </p:txBody>
      </p:sp>
      <p:sp>
        <p:nvSpPr>
          <p:cNvPr id="2" name="Right Bracket 1">
            <a:extLst>
              <a:ext uri="{FF2B5EF4-FFF2-40B4-BE49-F238E27FC236}">
                <a16:creationId xmlns:a16="http://schemas.microsoft.com/office/drawing/2014/main" id="{1E925067-D118-4E4F-A17D-63548C131D50}"/>
              </a:ext>
            </a:extLst>
          </p:cNvPr>
          <p:cNvSpPr/>
          <p:nvPr/>
        </p:nvSpPr>
        <p:spPr>
          <a:xfrm>
            <a:off x="7201202" y="790098"/>
            <a:ext cx="85060" cy="5709901"/>
          </a:xfrm>
          <a:prstGeom prst="righ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E34A1910-8571-874B-BD03-CA663116B29F}"/>
              </a:ext>
            </a:extLst>
          </p:cNvPr>
          <p:cNvSpPr txBox="1"/>
          <p:nvPr/>
        </p:nvSpPr>
        <p:spPr>
          <a:xfrm>
            <a:off x="6843640" y="3645048"/>
            <a:ext cx="2076822" cy="2554545"/>
          </a:xfrm>
          <a:prstGeom prst="rect">
            <a:avLst/>
          </a:prstGeom>
          <a:solidFill>
            <a:schemeClr val="bg1"/>
          </a:solidFill>
        </p:spPr>
        <p:txBody>
          <a:bodyPr wrap="square" rtlCol="0">
            <a:spAutoFit/>
          </a:bodyPr>
          <a:lstStyle/>
          <a:p>
            <a:r>
              <a:rPr lang="en-US" sz="2000" b="1">
                <a:latin typeface="Avenir Black" panose="02000503020000020003" pitchFamily="2" charset="0"/>
                <a:cs typeface="Avenir Medium"/>
              </a:rPr>
              <a:t>ecosystems</a:t>
            </a:r>
          </a:p>
          <a:p>
            <a:r>
              <a:rPr lang="en-US" sz="2000" b="1">
                <a:latin typeface="Avenir Black" panose="02000503020000020003" pitchFamily="2" charset="0"/>
                <a:cs typeface="Avenir Medium"/>
              </a:rPr>
              <a:t>agriculture</a:t>
            </a:r>
          </a:p>
          <a:p>
            <a:r>
              <a:rPr lang="en-US" sz="2000" b="1">
                <a:latin typeface="Avenir Black" panose="02000503020000020003" pitchFamily="2" charset="0"/>
                <a:cs typeface="Avenir Medium"/>
              </a:rPr>
              <a:t>fisheries</a:t>
            </a:r>
          </a:p>
          <a:p>
            <a:r>
              <a:rPr lang="en-US" sz="2000" b="1">
                <a:latin typeface="Avenir Black" panose="02000503020000020003" pitchFamily="2" charset="0"/>
                <a:cs typeface="Avenir Medium"/>
              </a:rPr>
              <a:t>water supplies</a:t>
            </a:r>
          </a:p>
          <a:p>
            <a:r>
              <a:rPr lang="en-US" sz="2000" b="1">
                <a:latin typeface="Avenir Black" panose="02000503020000020003" pitchFamily="2" charset="0"/>
                <a:cs typeface="Avenir Medium"/>
              </a:rPr>
              <a:t>health</a:t>
            </a:r>
          </a:p>
          <a:p>
            <a:r>
              <a:rPr lang="en-US" sz="2000" b="1">
                <a:latin typeface="Avenir Black" panose="02000503020000020003" pitchFamily="2" charset="0"/>
                <a:cs typeface="Avenir Medium"/>
              </a:rPr>
              <a:t>Infrastructure</a:t>
            </a:r>
          </a:p>
          <a:p>
            <a:endParaRPr lang="en-US" sz="2000" b="1">
              <a:latin typeface="Avenir Black" panose="02000503020000020003" pitchFamily="2" charset="0"/>
              <a:cs typeface="Avenir Medium"/>
            </a:endParaRPr>
          </a:p>
          <a:p>
            <a:r>
              <a:rPr lang="en-US" sz="2000" b="1">
                <a:latin typeface="Avenir Black" panose="02000503020000020003" pitchFamily="2" charset="0"/>
                <a:cs typeface="Avenir Medium"/>
              </a:rPr>
              <a:t>economy</a:t>
            </a:r>
            <a:endParaRPr lang="en-US" sz="2000">
              <a:latin typeface="Avenir Medium" panose="02000503020000020003" pitchFamily="2" charset="0"/>
              <a:cs typeface="Avenir Medium"/>
            </a:endParaRPr>
          </a:p>
        </p:txBody>
      </p:sp>
    </p:spTree>
    <p:extLst>
      <p:ext uri="{BB962C8B-B14F-4D97-AF65-F5344CB8AC3E}">
        <p14:creationId xmlns:p14="http://schemas.microsoft.com/office/powerpoint/2010/main" val="17901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4779514"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Predictions for Vermont</a:t>
            </a:r>
          </a:p>
        </p:txBody>
      </p:sp>
      <p:sp>
        <p:nvSpPr>
          <p:cNvPr id="12" name="TextBox 11"/>
          <p:cNvSpPr txBox="1"/>
          <p:nvPr/>
        </p:nvSpPr>
        <p:spPr>
          <a:xfrm>
            <a:off x="4772794" y="6337752"/>
            <a:ext cx="4345805" cy="523220"/>
          </a:xfrm>
          <a:prstGeom prst="rect">
            <a:avLst/>
          </a:prstGeom>
          <a:solidFill>
            <a:srgbClr val="FFFFFF"/>
          </a:solidFill>
        </p:spPr>
        <p:txBody>
          <a:bodyPr wrap="none" rtlCol="0">
            <a:spAutoFit/>
          </a:bodyPr>
          <a:lstStyle/>
          <a:p>
            <a:r>
              <a:rPr lang="en-US" sz="1400" dirty="0">
                <a:latin typeface="Avenir Medium"/>
                <a:cs typeface="Avenir Medium"/>
              </a:rPr>
              <a:t>Roger Hill, Climate change comes to Vermont</a:t>
            </a:r>
          </a:p>
          <a:p>
            <a:r>
              <a:rPr lang="en-US" sz="1400" dirty="0">
                <a:latin typeface="Avenir Medium"/>
                <a:cs typeface="Avenir Medium"/>
              </a:rPr>
              <a:t>https://</a:t>
            </a:r>
            <a:r>
              <a:rPr lang="en-US" sz="1400" dirty="0" err="1">
                <a:latin typeface="Avenir Medium"/>
                <a:cs typeface="Avenir Medium"/>
              </a:rPr>
              <a:t>www.youtube.com</a:t>
            </a:r>
            <a:r>
              <a:rPr lang="en-US" sz="1400" dirty="0">
                <a:latin typeface="Avenir Medium"/>
                <a:cs typeface="Avenir Medium"/>
              </a:rPr>
              <a:t>/</a:t>
            </a:r>
            <a:r>
              <a:rPr lang="en-US" sz="1400" dirty="0" err="1">
                <a:latin typeface="Avenir Medium"/>
                <a:cs typeface="Avenir Medium"/>
              </a:rPr>
              <a:t>watch?v</a:t>
            </a:r>
            <a:r>
              <a:rPr lang="en-US" sz="1400" dirty="0">
                <a:latin typeface="Avenir Medium"/>
                <a:cs typeface="Avenir Medium"/>
              </a:rPr>
              <a:t>=5A03kOcTLdA</a:t>
            </a:r>
          </a:p>
        </p:txBody>
      </p:sp>
      <p:sp>
        <p:nvSpPr>
          <p:cNvPr id="15" name="TextBox 14">
            <a:extLst>
              <a:ext uri="{FF2B5EF4-FFF2-40B4-BE49-F238E27FC236}">
                <a16:creationId xmlns:a16="http://schemas.microsoft.com/office/drawing/2014/main" id="{5428CF89-E51E-D744-9A9A-153DB1F7D3AA}"/>
              </a:ext>
            </a:extLst>
          </p:cNvPr>
          <p:cNvSpPr txBox="1"/>
          <p:nvPr/>
        </p:nvSpPr>
        <p:spPr>
          <a:xfrm>
            <a:off x="228594" y="733469"/>
            <a:ext cx="8524449" cy="707886"/>
          </a:xfrm>
          <a:prstGeom prst="rect">
            <a:avLst/>
          </a:prstGeom>
          <a:noFill/>
        </p:spPr>
        <p:txBody>
          <a:bodyPr wrap="square" rtlCol="0">
            <a:spAutoFit/>
          </a:bodyPr>
          <a:lstStyle/>
          <a:p>
            <a:r>
              <a:rPr lang="en-US" sz="2000" dirty="0">
                <a:latin typeface="Avenir Medium" panose="02000503020000020003" pitchFamily="2" charset="0"/>
                <a:cs typeface="Avenir Medium"/>
              </a:rPr>
              <a:t>Roger Hill, longtime Vermont weather forecaster, recently gave a talk about the what Vermont can expect to see from climate change.</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6" name="Picture 5">
            <a:extLst>
              <a:ext uri="{FF2B5EF4-FFF2-40B4-BE49-F238E27FC236}">
                <a16:creationId xmlns:a16="http://schemas.microsoft.com/office/drawing/2014/main" id="{68B20F42-26EA-C149-9FE5-D28554A5B24E}"/>
              </a:ext>
            </a:extLst>
          </p:cNvPr>
          <p:cNvPicPr>
            <a:picLocks noChangeAspect="1"/>
          </p:cNvPicPr>
          <p:nvPr/>
        </p:nvPicPr>
        <p:blipFill>
          <a:blip r:embed="rId3"/>
          <a:stretch>
            <a:fillRect/>
          </a:stretch>
        </p:blipFill>
        <p:spPr>
          <a:xfrm>
            <a:off x="155588" y="1427599"/>
            <a:ext cx="8832823" cy="4976375"/>
          </a:xfrm>
          <a:prstGeom prst="rect">
            <a:avLst/>
          </a:prstGeom>
        </p:spPr>
      </p:pic>
      <p:sp>
        <p:nvSpPr>
          <p:cNvPr id="16" name="TextBox 15">
            <a:extLst>
              <a:ext uri="{FF2B5EF4-FFF2-40B4-BE49-F238E27FC236}">
                <a16:creationId xmlns:a16="http://schemas.microsoft.com/office/drawing/2014/main" id="{C05E5C2A-F9BB-AE45-8D67-4CF92D6D4BDE}"/>
              </a:ext>
            </a:extLst>
          </p:cNvPr>
          <p:cNvSpPr txBox="1"/>
          <p:nvPr/>
        </p:nvSpPr>
        <p:spPr>
          <a:xfrm>
            <a:off x="309774" y="1580350"/>
            <a:ext cx="8524449" cy="400110"/>
          </a:xfrm>
          <a:prstGeom prst="rect">
            <a:avLst/>
          </a:prstGeom>
          <a:solidFill>
            <a:schemeClr val="bg1">
              <a:alpha val="90000"/>
            </a:schemeClr>
          </a:solidFill>
        </p:spPr>
        <p:txBody>
          <a:bodyPr wrap="square" rtlCol="0">
            <a:spAutoFit/>
          </a:bodyPr>
          <a:lstStyle/>
          <a:p>
            <a:pPr marL="342900" indent="-342900">
              <a:buFont typeface="Arial" panose="020B0604020202020204" pitchFamily="34" charset="0"/>
              <a:buChar char="•"/>
            </a:pPr>
            <a:r>
              <a:rPr lang="en-US" sz="2000" dirty="0">
                <a:latin typeface="Avenir Medium" panose="02000503020000020003" pitchFamily="2" charset="0"/>
                <a:cs typeface="Avenir Medium"/>
              </a:rPr>
              <a:t>100 years storms may come every 10 years</a:t>
            </a:r>
          </a:p>
        </p:txBody>
      </p:sp>
      <p:sp>
        <p:nvSpPr>
          <p:cNvPr id="17" name="TextBox 16">
            <a:extLst>
              <a:ext uri="{FF2B5EF4-FFF2-40B4-BE49-F238E27FC236}">
                <a16:creationId xmlns:a16="http://schemas.microsoft.com/office/drawing/2014/main" id="{6CAADF73-D329-0749-8CAB-AB29ED90AAD9}"/>
              </a:ext>
            </a:extLst>
          </p:cNvPr>
          <p:cNvSpPr txBox="1"/>
          <p:nvPr/>
        </p:nvSpPr>
        <p:spPr>
          <a:xfrm>
            <a:off x="309774" y="2337728"/>
            <a:ext cx="8524449" cy="707886"/>
          </a:xfrm>
          <a:prstGeom prst="rect">
            <a:avLst/>
          </a:prstGeom>
          <a:solidFill>
            <a:schemeClr val="bg1">
              <a:alpha val="90000"/>
            </a:schemeClr>
          </a:solidFill>
        </p:spPr>
        <p:txBody>
          <a:bodyPr wrap="square" rtlCol="0">
            <a:spAutoFit/>
          </a:bodyPr>
          <a:lstStyle/>
          <a:p>
            <a:pPr marL="342900" indent="-342900">
              <a:buFont typeface="Arial" panose="020B0604020202020204" pitchFamily="34" charset="0"/>
              <a:buChar char="•"/>
            </a:pPr>
            <a:r>
              <a:rPr lang="en-US" sz="2000" dirty="0">
                <a:latin typeface="Avenir Medium" panose="02000503020000020003" pitchFamily="2" charset="0"/>
                <a:cs typeface="Avenir Medium"/>
              </a:rPr>
              <a:t>Within 20 years, summers will be like those in Kentucky though we will still have some winter snows</a:t>
            </a:r>
          </a:p>
        </p:txBody>
      </p:sp>
      <p:sp>
        <p:nvSpPr>
          <p:cNvPr id="18" name="TextBox 17">
            <a:extLst>
              <a:ext uri="{FF2B5EF4-FFF2-40B4-BE49-F238E27FC236}">
                <a16:creationId xmlns:a16="http://schemas.microsoft.com/office/drawing/2014/main" id="{7DBA7A1C-BF76-CC4D-81C6-D866FE9115E1}"/>
              </a:ext>
            </a:extLst>
          </p:cNvPr>
          <p:cNvSpPr txBox="1"/>
          <p:nvPr/>
        </p:nvSpPr>
        <p:spPr>
          <a:xfrm>
            <a:off x="309774" y="3402882"/>
            <a:ext cx="8524449" cy="707886"/>
          </a:xfrm>
          <a:prstGeom prst="rect">
            <a:avLst/>
          </a:prstGeom>
          <a:solidFill>
            <a:schemeClr val="bg1">
              <a:alpha val="90000"/>
            </a:schemeClr>
          </a:solidFill>
        </p:spPr>
        <p:txBody>
          <a:bodyPr wrap="square" rtlCol="0">
            <a:spAutoFit/>
          </a:bodyPr>
          <a:lstStyle/>
          <a:p>
            <a:pPr marL="342900" indent="-342900">
              <a:buFont typeface="Arial" panose="020B0604020202020204" pitchFamily="34" charset="0"/>
              <a:buChar char="•"/>
            </a:pPr>
            <a:r>
              <a:rPr lang="en-US" sz="2000" dirty="0">
                <a:latin typeface="Avenir Medium" panose="02000503020000020003" pitchFamily="2" charset="0"/>
                <a:cs typeface="Avenir Medium"/>
              </a:rPr>
              <a:t>Weather chaos is the first phase of change, so heavy snowfalls – perhaps 6 – 10 feet on </a:t>
            </a:r>
            <a:r>
              <a:rPr lang="en-US" sz="2000" dirty="0" err="1">
                <a:latin typeface="Avenir Medium" panose="02000503020000020003" pitchFamily="2" charset="0"/>
                <a:cs typeface="Avenir Medium"/>
              </a:rPr>
              <a:t>ocaission</a:t>
            </a:r>
            <a:r>
              <a:rPr lang="en-US" sz="2000" dirty="0">
                <a:latin typeface="Avenir Medium" panose="02000503020000020003" pitchFamily="2" charset="0"/>
                <a:cs typeface="Avenir Medium"/>
              </a:rPr>
              <a:t>, will still occur</a:t>
            </a:r>
          </a:p>
        </p:txBody>
      </p:sp>
      <p:sp>
        <p:nvSpPr>
          <p:cNvPr id="24" name="TextBox 23">
            <a:extLst>
              <a:ext uri="{FF2B5EF4-FFF2-40B4-BE49-F238E27FC236}">
                <a16:creationId xmlns:a16="http://schemas.microsoft.com/office/drawing/2014/main" id="{9ACCB9EB-A3E2-6342-8F8F-96C9C787CDC5}"/>
              </a:ext>
            </a:extLst>
          </p:cNvPr>
          <p:cNvSpPr txBox="1"/>
          <p:nvPr/>
        </p:nvSpPr>
        <p:spPr>
          <a:xfrm>
            <a:off x="309774" y="4468035"/>
            <a:ext cx="8524449" cy="400110"/>
          </a:xfrm>
          <a:prstGeom prst="rect">
            <a:avLst/>
          </a:prstGeom>
          <a:solidFill>
            <a:schemeClr val="bg1">
              <a:alpha val="90000"/>
            </a:schemeClr>
          </a:solidFill>
        </p:spPr>
        <p:txBody>
          <a:bodyPr wrap="square" rtlCol="0">
            <a:spAutoFit/>
          </a:bodyPr>
          <a:lstStyle/>
          <a:p>
            <a:pPr marL="342900" indent="-342900">
              <a:buFont typeface="Arial" panose="020B0604020202020204" pitchFamily="34" charset="0"/>
              <a:buChar char="•"/>
            </a:pPr>
            <a:r>
              <a:rPr lang="en-US" sz="2000" dirty="0">
                <a:latin typeface="Avenir Medium" panose="02000503020000020003" pitchFamily="2" charset="0"/>
                <a:cs typeface="Avenir Medium"/>
              </a:rPr>
              <a:t>Significant increases in flooding, particularly in river valleys</a:t>
            </a:r>
          </a:p>
        </p:txBody>
      </p:sp>
    </p:spTree>
    <p:extLst>
      <p:ext uri="{BB962C8B-B14F-4D97-AF65-F5344CB8AC3E}">
        <p14:creationId xmlns:p14="http://schemas.microsoft.com/office/powerpoint/2010/main" val="33301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066195" cy="584775"/>
          </a:xfrm>
          <a:prstGeom prst="rect">
            <a:avLst/>
          </a:prstGeom>
          <a:noFill/>
        </p:spPr>
        <p:txBody>
          <a:bodyPr wrap="none" rtlCol="0">
            <a:spAutoFit/>
          </a:bodyPr>
          <a:lstStyle/>
          <a:p>
            <a:pPr defTabSz="914400"/>
            <a:r>
              <a:rPr lang="en-US" sz="3200">
                <a:solidFill>
                  <a:prstClr val="white"/>
                </a:solidFill>
                <a:latin typeface="Avenir Heavy"/>
                <a:cs typeface="Avenir Heavy"/>
              </a:rPr>
              <a:t>2. Global climate change</a:t>
            </a:r>
          </a:p>
        </p:txBody>
      </p:sp>
      <p:sp>
        <p:nvSpPr>
          <p:cNvPr id="8" name="TextBox 7"/>
          <p:cNvSpPr txBox="1"/>
          <p:nvPr/>
        </p:nvSpPr>
        <p:spPr>
          <a:xfrm>
            <a:off x="1336736" y="2938887"/>
            <a:ext cx="6580584" cy="523220"/>
          </a:xfrm>
          <a:prstGeom prst="rect">
            <a:avLst/>
          </a:prstGeom>
          <a:noFill/>
        </p:spPr>
        <p:txBody>
          <a:bodyPr wrap="none" rtlCol="0">
            <a:spAutoFit/>
          </a:bodyPr>
          <a:lstStyle/>
          <a:p>
            <a:pPr lvl="1" algn="ctr"/>
            <a:r>
              <a:rPr lang="en-US" sz="2800" i="1">
                <a:latin typeface="Avenir Black"/>
                <a:cs typeface="Avenir Black"/>
              </a:rPr>
              <a:t>2.3: What are the cause(s) of GCC?</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625148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158207" cy="584775"/>
          </a:xfrm>
          <a:prstGeom prst="rect">
            <a:avLst/>
          </a:prstGeom>
          <a:noFill/>
        </p:spPr>
        <p:txBody>
          <a:bodyPr wrap="none" rtlCol="0">
            <a:spAutoFit/>
          </a:bodyPr>
          <a:lstStyle/>
          <a:p>
            <a:pPr defTabSz="914400"/>
            <a:r>
              <a:rPr lang="en-US" sz="3200">
                <a:solidFill>
                  <a:prstClr val="white"/>
                </a:solidFill>
                <a:latin typeface="Avenir Heavy"/>
                <a:cs typeface="Avenir Heavy"/>
              </a:rPr>
              <a:t>The earth is a greenhouse</a:t>
            </a:r>
          </a:p>
        </p:txBody>
      </p:sp>
      <p:sp>
        <p:nvSpPr>
          <p:cNvPr id="12" name="TextBox 11"/>
          <p:cNvSpPr txBox="1"/>
          <p:nvPr/>
        </p:nvSpPr>
        <p:spPr>
          <a:xfrm>
            <a:off x="6126827" y="6499999"/>
            <a:ext cx="3017173" cy="307777"/>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B774768F-D40F-4646-BFFA-AB3321D1FA31}"/>
              </a:ext>
            </a:extLst>
          </p:cNvPr>
          <p:cNvSpPr txBox="1"/>
          <p:nvPr/>
        </p:nvSpPr>
        <p:spPr>
          <a:xfrm>
            <a:off x="398723" y="797267"/>
            <a:ext cx="8524449" cy="4207370"/>
          </a:xfrm>
          <a:prstGeom prst="rect">
            <a:avLst/>
          </a:prstGeom>
          <a:noFill/>
        </p:spPr>
        <p:txBody>
          <a:bodyPr wrap="square" rtlCol="0">
            <a:spAutoFit/>
          </a:bodyPr>
          <a:lstStyle/>
          <a:p>
            <a:pPr>
              <a:lnSpc>
                <a:spcPct val="150000"/>
              </a:lnSpc>
            </a:pPr>
            <a:r>
              <a:rPr lang="en-US" sz="2000">
                <a:latin typeface="Avenir Medium" panose="02000503020000020003" pitchFamily="2" charset="0"/>
                <a:cs typeface="Avenir Medium"/>
              </a:rPr>
              <a:t>“Life on Earth depends on energy coming from the Sun. </a:t>
            </a:r>
          </a:p>
          <a:p>
            <a:pPr>
              <a:lnSpc>
                <a:spcPct val="150000"/>
              </a:lnSpc>
            </a:pPr>
            <a:endParaRPr lang="en-US" sz="1000">
              <a:latin typeface="Avenir Medium" panose="02000503020000020003" pitchFamily="2" charset="0"/>
              <a:cs typeface="Avenir Medium"/>
            </a:endParaRPr>
          </a:p>
          <a:p>
            <a:pPr marL="342900" indent="-342900">
              <a:lnSpc>
                <a:spcPct val="150000"/>
              </a:lnSpc>
              <a:buFont typeface="Arial" panose="020B0604020202020204" pitchFamily="34" charset="0"/>
              <a:buChar char="•"/>
            </a:pPr>
            <a:r>
              <a:rPr lang="en-US" sz="2000">
                <a:latin typeface="Avenir Medium" panose="02000503020000020003" pitchFamily="2" charset="0"/>
                <a:cs typeface="Avenir Medium"/>
              </a:rPr>
              <a:t>About half the light reaching Earth's atmosphere passes through the air and clouds to the surface, where it is absorbed and then radiated upward in the form of infrared heat. </a:t>
            </a:r>
          </a:p>
          <a:p>
            <a:pPr>
              <a:lnSpc>
                <a:spcPct val="150000"/>
              </a:lnSpc>
            </a:pPr>
            <a:endParaRPr lang="en-US" sz="1000">
              <a:latin typeface="Avenir Medium" panose="02000503020000020003" pitchFamily="2" charset="0"/>
              <a:cs typeface="Avenir Medium"/>
            </a:endParaRPr>
          </a:p>
          <a:p>
            <a:pPr marL="342900" indent="-342900">
              <a:lnSpc>
                <a:spcPct val="150000"/>
              </a:lnSpc>
              <a:buFont typeface="Arial" panose="020B0604020202020204" pitchFamily="34" charset="0"/>
              <a:buChar char="•"/>
            </a:pPr>
            <a:r>
              <a:rPr lang="en-US" sz="2000">
                <a:latin typeface="Avenir Medium" panose="02000503020000020003" pitchFamily="2" charset="0"/>
                <a:cs typeface="Avenir Medium"/>
              </a:rPr>
              <a:t>About 90 percent of this heat is then absorbed by the </a:t>
            </a:r>
            <a:r>
              <a:rPr lang="en-US" sz="2000" b="1">
                <a:latin typeface="Avenir Black" panose="02000503020000020003" pitchFamily="2" charset="0"/>
                <a:cs typeface="Avenir Medium"/>
              </a:rPr>
              <a:t>greenhouse gases </a:t>
            </a:r>
            <a:r>
              <a:rPr lang="en-US" sz="2000">
                <a:latin typeface="Avenir Medium" panose="02000503020000020003" pitchFamily="2" charset="0"/>
                <a:cs typeface="Avenir Medium"/>
              </a:rPr>
              <a:t>and radiated back toward the surface, which is warmed to a life-supporting average of 59 degrees Fahrenheit (15 degrees Celsius).“</a:t>
            </a:r>
          </a:p>
        </p:txBody>
      </p:sp>
    </p:spTree>
    <p:extLst>
      <p:ext uri="{BB962C8B-B14F-4D97-AF65-F5344CB8AC3E}">
        <p14:creationId xmlns:p14="http://schemas.microsoft.com/office/powerpoint/2010/main" val="4204211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3485249" cy="584775"/>
          </a:xfrm>
          <a:prstGeom prst="rect">
            <a:avLst/>
          </a:prstGeom>
          <a:noFill/>
        </p:spPr>
        <p:txBody>
          <a:bodyPr wrap="none" rtlCol="0">
            <a:spAutoFit/>
          </a:bodyPr>
          <a:lstStyle/>
          <a:p>
            <a:pPr defTabSz="914400"/>
            <a:r>
              <a:rPr lang="en-US" sz="3200">
                <a:solidFill>
                  <a:prstClr val="white"/>
                </a:solidFill>
                <a:latin typeface="Avenir Heavy"/>
                <a:cs typeface="Avenir Heavy"/>
              </a:rPr>
              <a:t>A quick overview</a:t>
            </a:r>
          </a:p>
        </p:txBody>
      </p:sp>
      <p:pic>
        <p:nvPicPr>
          <p:cNvPr id="7" name="Picture 6">
            <a:extLst>
              <a:ext uri="{FF2B5EF4-FFF2-40B4-BE49-F238E27FC236}">
                <a16:creationId xmlns:a16="http://schemas.microsoft.com/office/drawing/2014/main" id="{8003A7AE-FDD7-E942-B4F2-EA852EBF4701}"/>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9" name="Picture 8">
            <a:extLst>
              <a:ext uri="{FF2B5EF4-FFF2-40B4-BE49-F238E27FC236}">
                <a16:creationId xmlns:a16="http://schemas.microsoft.com/office/drawing/2014/main" id="{C676C58B-D39C-974A-86C3-DBBBB2B8BD88}"/>
              </a:ext>
            </a:extLst>
          </p:cNvPr>
          <p:cNvPicPr>
            <a:picLocks noChangeAspect="1"/>
          </p:cNvPicPr>
          <p:nvPr/>
        </p:nvPicPr>
        <p:blipFill>
          <a:blip r:embed="rId3"/>
          <a:stretch>
            <a:fillRect/>
          </a:stretch>
        </p:blipFill>
        <p:spPr>
          <a:xfrm>
            <a:off x="12330" y="1046261"/>
            <a:ext cx="9144000" cy="5143500"/>
          </a:xfrm>
          <a:prstGeom prst="rect">
            <a:avLst/>
          </a:prstGeom>
        </p:spPr>
      </p:pic>
      <p:sp>
        <p:nvSpPr>
          <p:cNvPr id="11" name="TextBox 10">
            <a:extLst>
              <a:ext uri="{FF2B5EF4-FFF2-40B4-BE49-F238E27FC236}">
                <a16:creationId xmlns:a16="http://schemas.microsoft.com/office/drawing/2014/main" id="{5018EE76-FDC1-234F-9794-A60CEDFAF8C0}"/>
              </a:ext>
            </a:extLst>
          </p:cNvPr>
          <p:cNvSpPr txBox="1"/>
          <p:nvPr/>
        </p:nvSpPr>
        <p:spPr>
          <a:xfrm>
            <a:off x="221835" y="6268493"/>
            <a:ext cx="8700330" cy="338554"/>
          </a:xfrm>
          <a:prstGeom prst="rect">
            <a:avLst/>
          </a:prstGeom>
          <a:noFill/>
        </p:spPr>
        <p:txBody>
          <a:bodyPr wrap="none" rtlCol="0">
            <a:spAutoFit/>
          </a:bodyPr>
          <a:lstStyle/>
          <a:p>
            <a:r>
              <a:rPr lang="en-US" sz="1600">
                <a:latin typeface="Avenir Medium"/>
                <a:cs typeface="Avenir Medium"/>
              </a:rPr>
              <a:t>https://</a:t>
            </a:r>
            <a:r>
              <a:rPr lang="en-US" sz="1600" err="1">
                <a:latin typeface="Avenir Medium"/>
                <a:cs typeface="Avenir Medium"/>
              </a:rPr>
              <a:t>www.nationalgeographic.com</a:t>
            </a:r>
            <a:r>
              <a:rPr lang="en-US" sz="1600">
                <a:latin typeface="Avenir Medium"/>
                <a:cs typeface="Avenir Medium"/>
              </a:rPr>
              <a:t>/environment/global-warming/global-warming-effects/</a:t>
            </a:r>
          </a:p>
        </p:txBody>
      </p:sp>
    </p:spTree>
    <p:extLst>
      <p:ext uri="{BB962C8B-B14F-4D97-AF65-F5344CB8AC3E}">
        <p14:creationId xmlns:p14="http://schemas.microsoft.com/office/powerpoint/2010/main" val="1423814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3838743" cy="584775"/>
          </a:xfrm>
          <a:prstGeom prst="rect">
            <a:avLst/>
          </a:prstGeom>
          <a:noFill/>
        </p:spPr>
        <p:txBody>
          <a:bodyPr wrap="none" rtlCol="0">
            <a:spAutoFit/>
          </a:bodyPr>
          <a:lstStyle/>
          <a:p>
            <a:pPr defTabSz="914400"/>
            <a:r>
              <a:rPr lang="en-US" sz="3200">
                <a:solidFill>
                  <a:prstClr val="white"/>
                </a:solidFill>
                <a:latin typeface="Avenir Heavy"/>
                <a:cs typeface="Avenir Heavy"/>
              </a:rPr>
              <a:t>It’s not just the sun</a:t>
            </a:r>
          </a:p>
        </p:txBody>
      </p:sp>
      <p:sp>
        <p:nvSpPr>
          <p:cNvPr id="12" name="TextBox 11"/>
          <p:cNvSpPr txBox="1"/>
          <p:nvPr/>
        </p:nvSpPr>
        <p:spPr>
          <a:xfrm rot="16200000">
            <a:off x="-1279987" y="5195525"/>
            <a:ext cx="3017173" cy="307777"/>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pic>
        <p:nvPicPr>
          <p:cNvPr id="3" name="Picture 2">
            <a:extLst>
              <a:ext uri="{FF2B5EF4-FFF2-40B4-BE49-F238E27FC236}">
                <a16:creationId xmlns:a16="http://schemas.microsoft.com/office/drawing/2014/main" id="{F4F0B756-CCC5-014E-ACC6-FA36C2B5029E}"/>
              </a:ext>
            </a:extLst>
          </p:cNvPr>
          <p:cNvPicPr>
            <a:picLocks noChangeAspect="1"/>
          </p:cNvPicPr>
          <p:nvPr/>
        </p:nvPicPr>
        <p:blipFill>
          <a:blip r:embed="rId4"/>
          <a:stretch>
            <a:fillRect/>
          </a:stretch>
        </p:blipFill>
        <p:spPr>
          <a:xfrm>
            <a:off x="619246" y="735116"/>
            <a:ext cx="7905508" cy="5998429"/>
          </a:xfrm>
          <a:prstGeom prst="rect">
            <a:avLst/>
          </a:prstGeom>
        </p:spPr>
      </p:pic>
    </p:spTree>
    <p:extLst>
      <p:ext uri="{BB962C8B-B14F-4D97-AF65-F5344CB8AC3E}">
        <p14:creationId xmlns:p14="http://schemas.microsoft.com/office/powerpoint/2010/main" val="1753709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2544671" cy="584775"/>
          </a:xfrm>
          <a:prstGeom prst="rect">
            <a:avLst/>
          </a:prstGeom>
          <a:noFill/>
        </p:spPr>
        <p:txBody>
          <a:bodyPr wrap="none" rtlCol="0">
            <a:spAutoFit/>
          </a:bodyPr>
          <a:lstStyle/>
          <a:p>
            <a:pPr defTabSz="914400"/>
            <a:r>
              <a:rPr lang="en-US" sz="3200">
                <a:solidFill>
                  <a:prstClr val="white"/>
                </a:solidFill>
                <a:latin typeface="Avenir Heavy"/>
                <a:cs typeface="Avenir Heavy"/>
              </a:rPr>
              <a:t>Is it natural?</a:t>
            </a:r>
          </a:p>
        </p:txBody>
      </p:sp>
      <p:sp>
        <p:nvSpPr>
          <p:cNvPr id="12" name="TextBox 11"/>
          <p:cNvSpPr txBox="1"/>
          <p:nvPr/>
        </p:nvSpPr>
        <p:spPr>
          <a:xfrm>
            <a:off x="5162067" y="6306388"/>
            <a:ext cx="3956532" cy="523220"/>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a:p>
            <a:r>
              <a:rPr lang="en-US" sz="1400">
                <a:latin typeface="Avenir Medium"/>
                <a:cs typeface="Avenir Medium"/>
              </a:rPr>
              <a:t>https://</a:t>
            </a:r>
            <a:r>
              <a:rPr lang="en-US" sz="1400" err="1">
                <a:latin typeface="Avenir Medium"/>
                <a:cs typeface="Avenir Medium"/>
              </a:rPr>
              <a:t>en.wikipedia.org</a:t>
            </a:r>
            <a:r>
              <a:rPr lang="en-US" sz="1400">
                <a:latin typeface="Avenir Medium"/>
                <a:cs typeface="Avenir Medium"/>
              </a:rPr>
              <a:t>/wiki/</a:t>
            </a:r>
            <a:r>
              <a:rPr lang="en-US" sz="1400" err="1">
                <a:latin typeface="Avenir Medium"/>
                <a:cs typeface="Avenir Medium"/>
              </a:rPr>
              <a:t>Greenhouse_gas</a:t>
            </a:r>
            <a:endParaRPr lang="en-US" sz="1400">
              <a:latin typeface="Avenir Medium"/>
              <a:cs typeface="Avenir Medium"/>
            </a:endParaRPr>
          </a:p>
        </p:txBody>
      </p:sp>
      <p:sp>
        <p:nvSpPr>
          <p:cNvPr id="15" name="TextBox 14">
            <a:extLst>
              <a:ext uri="{FF2B5EF4-FFF2-40B4-BE49-F238E27FC236}">
                <a16:creationId xmlns:a16="http://schemas.microsoft.com/office/drawing/2014/main" id="{5428CF89-E51E-D744-9A9A-153DB1F7D3AA}"/>
              </a:ext>
            </a:extLst>
          </p:cNvPr>
          <p:cNvSpPr txBox="1"/>
          <p:nvPr/>
        </p:nvSpPr>
        <p:spPr>
          <a:xfrm>
            <a:off x="228600" y="701570"/>
            <a:ext cx="8524449" cy="1015663"/>
          </a:xfrm>
          <a:prstGeom prst="rect">
            <a:avLst/>
          </a:prstGeom>
          <a:noFill/>
        </p:spPr>
        <p:txBody>
          <a:bodyPr wrap="square" rtlCol="0">
            <a:spAutoFit/>
          </a:bodyPr>
          <a:lstStyle/>
          <a:p>
            <a:r>
              <a:rPr lang="en-US" sz="2000">
                <a:latin typeface="Avenir Medium" panose="02000503020000020003" pitchFamily="2" charset="0"/>
                <a:cs typeface="Avenir Medium"/>
              </a:rPr>
              <a:t>Yes!</a:t>
            </a:r>
            <a:endParaRPr lang="en-US" sz="1000">
              <a:latin typeface="Avenir Medium" panose="02000503020000020003" pitchFamily="2" charset="0"/>
              <a:cs typeface="Avenir Medium"/>
            </a:endParaRPr>
          </a:p>
          <a:p>
            <a:r>
              <a:rPr lang="en-US" sz="2000">
                <a:latin typeface="Avenir Medium" panose="02000503020000020003" pitchFamily="2" charset="0"/>
                <a:cs typeface="Avenir Medium"/>
              </a:rPr>
              <a:t>GCC is a </a:t>
            </a:r>
            <a:r>
              <a:rPr lang="en-US" sz="2000" b="1">
                <a:latin typeface="Avenir Black" panose="02000503020000020003" pitchFamily="2" charset="0"/>
                <a:cs typeface="Avenir Medium"/>
              </a:rPr>
              <a:t>natural climatic response </a:t>
            </a:r>
            <a:r>
              <a:rPr lang="en-US" sz="2000">
                <a:latin typeface="Avenir Medium" panose="02000503020000020003" pitchFamily="2" charset="0"/>
                <a:cs typeface="Avenir Medium"/>
              </a:rPr>
              <a:t>to increasing levels of CO</a:t>
            </a:r>
            <a:r>
              <a:rPr lang="en-US" sz="2000" baseline="-25000">
                <a:latin typeface="Avenir Medium" panose="02000503020000020003" pitchFamily="2" charset="0"/>
                <a:cs typeface="Avenir Medium"/>
              </a:rPr>
              <a:t>2</a:t>
            </a:r>
            <a:r>
              <a:rPr lang="en-US" sz="2000">
                <a:latin typeface="Avenir Medium" panose="02000503020000020003" pitchFamily="2" charset="0"/>
                <a:cs typeface="Avenir Medium"/>
              </a:rPr>
              <a:t> and other GHGs (greenhouse gases) in the atmosphere.</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graphicFrame>
        <p:nvGraphicFramePr>
          <p:cNvPr id="2" name="Table 1">
            <a:extLst>
              <a:ext uri="{FF2B5EF4-FFF2-40B4-BE49-F238E27FC236}">
                <a16:creationId xmlns:a16="http://schemas.microsoft.com/office/drawing/2014/main" id="{9C46549E-9A88-AD43-84FA-0AE679E15FFB}"/>
              </a:ext>
            </a:extLst>
          </p:cNvPr>
          <p:cNvGraphicFramePr>
            <a:graphicFrameLocks noGrp="1"/>
          </p:cNvGraphicFramePr>
          <p:nvPr>
            <p:extLst>
              <p:ext uri="{D42A27DB-BD31-4B8C-83A1-F6EECF244321}">
                <p14:modId xmlns:p14="http://schemas.microsoft.com/office/powerpoint/2010/main" val="836900814"/>
              </p:ext>
            </p:extLst>
          </p:nvPr>
        </p:nvGraphicFramePr>
        <p:xfrm>
          <a:off x="691116" y="1855458"/>
          <a:ext cx="7368364" cy="3723679"/>
        </p:xfrm>
        <a:graphic>
          <a:graphicData uri="http://schemas.openxmlformats.org/drawingml/2006/table">
            <a:tbl>
              <a:tblPr firstRow="1" bandRow="1">
                <a:tableStyleId>{5C22544A-7EE6-4342-B048-85BDC9FD1C3A}</a:tableStyleId>
              </a:tblPr>
              <a:tblGrid>
                <a:gridCol w="1288543">
                  <a:extLst>
                    <a:ext uri="{9D8B030D-6E8A-4147-A177-3AD203B41FA5}">
                      <a16:colId xmlns:a16="http://schemas.microsoft.com/office/drawing/2014/main" val="1090974428"/>
                    </a:ext>
                  </a:extLst>
                </a:gridCol>
                <a:gridCol w="1029355">
                  <a:extLst>
                    <a:ext uri="{9D8B030D-6E8A-4147-A177-3AD203B41FA5}">
                      <a16:colId xmlns:a16="http://schemas.microsoft.com/office/drawing/2014/main" val="330896684"/>
                    </a:ext>
                  </a:extLst>
                </a:gridCol>
                <a:gridCol w="925033">
                  <a:extLst>
                    <a:ext uri="{9D8B030D-6E8A-4147-A177-3AD203B41FA5}">
                      <a16:colId xmlns:a16="http://schemas.microsoft.com/office/drawing/2014/main" val="649071090"/>
                    </a:ext>
                  </a:extLst>
                </a:gridCol>
                <a:gridCol w="1073888">
                  <a:extLst>
                    <a:ext uri="{9D8B030D-6E8A-4147-A177-3AD203B41FA5}">
                      <a16:colId xmlns:a16="http://schemas.microsoft.com/office/drawing/2014/main" val="639687025"/>
                    </a:ext>
                  </a:extLst>
                </a:gridCol>
                <a:gridCol w="1541721">
                  <a:extLst>
                    <a:ext uri="{9D8B030D-6E8A-4147-A177-3AD203B41FA5}">
                      <a16:colId xmlns:a16="http://schemas.microsoft.com/office/drawing/2014/main" val="3150430668"/>
                    </a:ext>
                  </a:extLst>
                </a:gridCol>
                <a:gridCol w="1509824">
                  <a:extLst>
                    <a:ext uri="{9D8B030D-6E8A-4147-A177-3AD203B41FA5}">
                      <a16:colId xmlns:a16="http://schemas.microsoft.com/office/drawing/2014/main" val="4007005939"/>
                    </a:ext>
                  </a:extLst>
                </a:gridCol>
              </a:tblGrid>
              <a:tr h="653827">
                <a:tc>
                  <a:txBody>
                    <a:bodyPr/>
                    <a:lstStyle/>
                    <a:p>
                      <a:r>
                        <a:rPr lang="en-US" sz="1600">
                          <a:solidFill>
                            <a:schemeClr val="bg1"/>
                          </a:solidFill>
                        </a:rPr>
                        <a:t>gas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r>
                        <a:rPr lang="en-US" sz="1600">
                          <a:solidFill>
                            <a:schemeClr val="bg1"/>
                          </a:solidFill>
                        </a:rPr>
                        <a:t>formula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r>
                        <a:rPr lang="en-US" sz="1600">
                          <a:solidFill>
                            <a:schemeClr val="bg1"/>
                          </a:solidFill>
                        </a:rPr>
                        <a:t>GWP*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r>
                        <a:rPr lang="en-US" sz="1600">
                          <a:solidFill>
                            <a:schemeClr val="bg1"/>
                          </a:solidFill>
                        </a:rPr>
                        <a:t>** % increase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r>
                        <a:rPr lang="en-US" sz="1600">
                          <a:solidFill>
                            <a:schemeClr val="bg1"/>
                          </a:solidFill>
                        </a:rPr>
                        <a:t>increased forcing***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r>
                        <a:rPr lang="en-US" sz="1600">
                          <a:solidFill>
                            <a:schemeClr val="bg1"/>
                          </a:solidFill>
                        </a:rPr>
                        <a:t>contribution</a:t>
                      </a:r>
                    </a:p>
                    <a:p>
                      <a:pPr algn="ctr"/>
                      <a:r>
                        <a:rPr lang="en-US" sz="1600">
                          <a:solidFill>
                            <a:schemeClr val="bg1"/>
                          </a:solidFill>
                        </a:rPr>
                        <a:t>to GCC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extLst>
                  <a:ext uri="{0D108BD9-81ED-4DB2-BD59-A6C34878D82A}">
                    <a16:rowId xmlns:a16="http://schemas.microsoft.com/office/drawing/2014/main" val="3385806538"/>
                  </a:ext>
                </a:extLst>
              </a:tr>
              <a:tr h="581334">
                <a:tc>
                  <a:txBody>
                    <a:bodyPr/>
                    <a:lstStyle/>
                    <a:p>
                      <a:r>
                        <a:rPr lang="en-US" sz="1600">
                          <a:solidFill>
                            <a:schemeClr val="tx1"/>
                          </a:solidFill>
                        </a:rPr>
                        <a:t>carbon dioxide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CO</a:t>
                      </a:r>
                      <a:r>
                        <a:rPr lang="en-US" sz="1600" baseline="-2500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41.2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1.88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9 - 26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2167737"/>
                  </a:ext>
                </a:extLst>
              </a:tr>
              <a:tr h="581334">
                <a:tc>
                  <a:txBody>
                    <a:bodyPr/>
                    <a:lstStyle/>
                    <a:p>
                      <a:r>
                        <a:rPr lang="en-US" sz="1600">
                          <a:solidFill>
                            <a:schemeClr val="tx1"/>
                          </a:solidFill>
                        </a:rPr>
                        <a:t>methane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CH</a:t>
                      </a:r>
                      <a:r>
                        <a:rPr lang="en-US" sz="1600" baseline="-2500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84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151 - 170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0.49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4 - 9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808639"/>
                  </a:ext>
                </a:extLst>
              </a:tr>
              <a:tr h="581334">
                <a:tc>
                  <a:txBody>
                    <a:bodyPr/>
                    <a:lstStyle/>
                    <a:p>
                      <a:r>
                        <a:rPr lang="en-US" sz="1600">
                          <a:solidFill>
                            <a:schemeClr val="tx1"/>
                          </a:solidFill>
                        </a:rPr>
                        <a:t>nitrous oxide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N</a:t>
                      </a:r>
                      <a:r>
                        <a:rPr lang="en-US" sz="1600" baseline="-25000">
                          <a:solidFill>
                            <a:schemeClr val="tx1"/>
                          </a:solidFill>
                        </a:rPr>
                        <a:t>2</a:t>
                      </a:r>
                      <a:r>
                        <a:rPr lang="en-US" sz="1600">
                          <a:solidFill>
                            <a:schemeClr val="tx1"/>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264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0.17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357727"/>
                  </a:ext>
                </a:extLst>
              </a:tr>
              <a:tr h="372258">
                <a:tc>
                  <a:txBody>
                    <a:bodyPr/>
                    <a:lstStyle/>
                    <a:p>
                      <a:r>
                        <a:rPr lang="en-US" sz="1600">
                          <a:solidFill>
                            <a:schemeClr val="tx1"/>
                          </a:solidFill>
                        </a:rPr>
                        <a:t>ozone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O</a:t>
                      </a:r>
                      <a:r>
                        <a:rPr lang="en-US" sz="1600" baseline="-25000">
                          <a:solidFill>
                            <a:schemeClr val="tx1"/>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3 - 7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426694"/>
                  </a:ext>
                </a:extLst>
              </a:tr>
              <a:tr h="372258">
                <a:tc>
                  <a:txBody>
                    <a:bodyPr/>
                    <a:lstStyle/>
                    <a:p>
                      <a:r>
                        <a:rPr lang="en-US" sz="1600">
                          <a:solidFill>
                            <a:schemeClr val="tx1"/>
                          </a:solidFill>
                        </a:rPr>
                        <a:t>water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H</a:t>
                      </a:r>
                      <a:r>
                        <a:rPr lang="en-US" sz="1600" baseline="-25000">
                          <a:solidFill>
                            <a:schemeClr val="tx1"/>
                          </a:solidFill>
                        </a:rPr>
                        <a:t>2</a:t>
                      </a:r>
                      <a:r>
                        <a:rPr lang="en-US" sz="1600">
                          <a:solidFill>
                            <a:schemeClr val="tx1"/>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36 – 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4836315"/>
                  </a:ext>
                </a:extLst>
              </a:tr>
              <a:tr h="581334">
                <a:tc>
                  <a:txBody>
                    <a:bodyPr/>
                    <a:lstStyle/>
                    <a:p>
                      <a:r>
                        <a:rPr lang="en-US" sz="1600">
                          <a:solidFill>
                            <a:schemeClr val="tx1"/>
                          </a:solidFill>
                        </a:rPr>
                        <a:t>Industrial</a:t>
                      </a:r>
                    </a:p>
                    <a:p>
                      <a:r>
                        <a:rPr lang="en-US" sz="1600">
                          <a:solidFill>
                            <a:schemeClr val="tx1"/>
                          </a:solidFill>
                        </a:rPr>
                        <a:t>HCs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many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5K – 17.5K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0.36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1097664"/>
                  </a:ext>
                </a:extLst>
              </a:tr>
            </a:tbl>
          </a:graphicData>
        </a:graphic>
      </p:graphicFrame>
      <p:sp>
        <p:nvSpPr>
          <p:cNvPr id="10" name="TextBox 9">
            <a:extLst>
              <a:ext uri="{FF2B5EF4-FFF2-40B4-BE49-F238E27FC236}">
                <a16:creationId xmlns:a16="http://schemas.microsoft.com/office/drawing/2014/main" id="{4355562A-C342-5047-9604-531134D76BB0}"/>
              </a:ext>
            </a:extLst>
          </p:cNvPr>
          <p:cNvSpPr txBox="1"/>
          <p:nvPr/>
        </p:nvSpPr>
        <p:spPr>
          <a:xfrm>
            <a:off x="691116" y="5670236"/>
            <a:ext cx="7545460" cy="738664"/>
          </a:xfrm>
          <a:prstGeom prst="rect">
            <a:avLst/>
          </a:prstGeom>
          <a:noFill/>
        </p:spPr>
        <p:txBody>
          <a:bodyPr wrap="square" rtlCol="0">
            <a:spAutoFit/>
          </a:bodyPr>
          <a:lstStyle/>
          <a:p>
            <a:r>
              <a:rPr lang="en-US" sz="1400">
                <a:cs typeface="Avenir Medium"/>
              </a:rPr>
              <a:t>GWP* = 20-year global warming potential</a:t>
            </a:r>
          </a:p>
          <a:p>
            <a:r>
              <a:rPr lang="en-US" sz="1400">
                <a:cs typeface="Avenir Medium"/>
              </a:rPr>
              <a:t>**% increase = atmospheric increase since 1750</a:t>
            </a:r>
          </a:p>
          <a:p>
            <a:r>
              <a:rPr lang="en-US" sz="1400">
                <a:cs typeface="Avenir Medium"/>
              </a:rPr>
              <a:t>Increased forcing*** = W/m2</a:t>
            </a:r>
          </a:p>
        </p:txBody>
      </p:sp>
    </p:spTree>
    <p:extLst>
      <p:ext uri="{BB962C8B-B14F-4D97-AF65-F5344CB8AC3E}">
        <p14:creationId xmlns:p14="http://schemas.microsoft.com/office/powerpoint/2010/main" val="3715631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9BE17-FA6B-1C4F-BC73-E4B7BEFDA445}"/>
              </a:ext>
            </a:extLst>
          </p:cNvPr>
          <p:cNvPicPr>
            <a:picLocks noChangeAspect="1"/>
          </p:cNvPicPr>
          <p:nvPr/>
        </p:nvPicPr>
        <p:blipFill>
          <a:blip r:embed="rId2"/>
          <a:stretch>
            <a:fillRect/>
          </a:stretch>
        </p:blipFill>
        <p:spPr>
          <a:xfrm>
            <a:off x="481638" y="1180615"/>
            <a:ext cx="8205640" cy="5403715"/>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6163290" cy="584775"/>
          </a:xfrm>
          <a:prstGeom prst="rect">
            <a:avLst/>
          </a:prstGeom>
          <a:noFill/>
        </p:spPr>
        <p:txBody>
          <a:bodyPr wrap="none" rtlCol="0">
            <a:spAutoFit/>
          </a:bodyPr>
          <a:lstStyle/>
          <a:p>
            <a:pPr defTabSz="914400"/>
            <a:r>
              <a:rPr lang="en-US" sz="3200">
                <a:solidFill>
                  <a:prstClr val="white"/>
                </a:solidFill>
                <a:latin typeface="Avenir Heavy"/>
                <a:cs typeface="Avenir Heavy"/>
              </a:rPr>
              <a:t>GHG concentration are rising…</a:t>
            </a:r>
          </a:p>
        </p:txBody>
      </p:sp>
      <p:sp>
        <p:nvSpPr>
          <p:cNvPr id="12" name="TextBox 11"/>
          <p:cNvSpPr txBox="1"/>
          <p:nvPr/>
        </p:nvSpPr>
        <p:spPr>
          <a:xfrm>
            <a:off x="1690475" y="6550223"/>
            <a:ext cx="7428124" cy="307777"/>
          </a:xfrm>
          <a:prstGeom prst="rect">
            <a:avLst/>
          </a:prstGeom>
          <a:solidFill>
            <a:srgbClr val="FFFFFF"/>
          </a:solidFill>
        </p:spPr>
        <p:txBody>
          <a:bodyPr wrap="none" rtlCol="0">
            <a:spAutoFit/>
          </a:bodyPr>
          <a:lstStyle/>
          <a:p>
            <a:r>
              <a:rPr lang="en-US" sz="1400">
                <a:latin typeface="Avenir Medium"/>
                <a:cs typeface="Avenir Medium"/>
              </a:rPr>
              <a:t>https://</a:t>
            </a:r>
            <a:r>
              <a:rPr lang="en-US" sz="1400" err="1">
                <a:latin typeface="Avenir Medium"/>
                <a:cs typeface="Avenir Medium"/>
              </a:rPr>
              <a:t>www.globalchange.gov</a:t>
            </a:r>
            <a:r>
              <a:rPr lang="en-US" sz="1400">
                <a:latin typeface="Avenir Medium"/>
                <a:cs typeface="Avenir Medium"/>
              </a:rPr>
              <a:t>/browse/indicators/indicator-annual-greenhouse-gas-index</a:t>
            </a:r>
          </a:p>
        </p:txBody>
      </p:sp>
      <p:sp>
        <p:nvSpPr>
          <p:cNvPr id="15" name="TextBox 14">
            <a:extLst>
              <a:ext uri="{FF2B5EF4-FFF2-40B4-BE49-F238E27FC236}">
                <a16:creationId xmlns:a16="http://schemas.microsoft.com/office/drawing/2014/main" id="{5428CF89-E51E-D744-9A9A-153DB1F7D3AA}"/>
              </a:ext>
            </a:extLst>
          </p:cNvPr>
          <p:cNvSpPr txBox="1"/>
          <p:nvPr/>
        </p:nvSpPr>
        <p:spPr>
          <a:xfrm>
            <a:off x="228600" y="701570"/>
            <a:ext cx="8524449" cy="400110"/>
          </a:xfrm>
          <a:prstGeom prst="rect">
            <a:avLst/>
          </a:prstGeom>
          <a:noFill/>
        </p:spPr>
        <p:txBody>
          <a:bodyPr wrap="square" rtlCol="0">
            <a:spAutoFit/>
          </a:bodyPr>
          <a:lstStyle/>
          <a:p>
            <a:r>
              <a:rPr lang="en-US" sz="2000">
                <a:latin typeface="Avenir Medium" panose="02000503020000020003" pitchFamily="2" charset="0"/>
                <a:cs typeface="Avenir Medium"/>
              </a:rPr>
              <a:t>… as is their ‘radiative forcing’ effect, aka warming effect.</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946695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6978577" cy="584775"/>
          </a:xfrm>
          <a:prstGeom prst="rect">
            <a:avLst/>
          </a:prstGeom>
          <a:noFill/>
        </p:spPr>
        <p:txBody>
          <a:bodyPr wrap="none" rtlCol="0">
            <a:spAutoFit/>
          </a:bodyPr>
          <a:lstStyle/>
          <a:p>
            <a:pPr defTabSz="914400"/>
            <a:r>
              <a:rPr lang="en-US" sz="3200">
                <a:solidFill>
                  <a:prstClr val="white"/>
                </a:solidFill>
                <a:latin typeface="Avenir Heavy"/>
                <a:cs typeface="Avenir Heavy"/>
              </a:rPr>
              <a:t>Consensus about the cause of GHG</a:t>
            </a:r>
          </a:p>
        </p:txBody>
      </p:sp>
      <p:sp>
        <p:nvSpPr>
          <p:cNvPr id="12" name="TextBox 11"/>
          <p:cNvSpPr txBox="1"/>
          <p:nvPr/>
        </p:nvSpPr>
        <p:spPr>
          <a:xfrm>
            <a:off x="5232599" y="6520155"/>
            <a:ext cx="3886000" cy="307777"/>
          </a:xfrm>
          <a:prstGeom prst="rect">
            <a:avLst/>
          </a:prstGeom>
          <a:solidFill>
            <a:srgbClr val="FFFFFF"/>
          </a:solidFill>
        </p:spPr>
        <p:txBody>
          <a:bodyPr wrap="none" rtlCol="0">
            <a:spAutoFit/>
          </a:bodyPr>
          <a:lstStyle/>
          <a:p>
            <a:r>
              <a:rPr lang="en-US" sz="1400">
                <a:latin typeface="Avenir Medium"/>
                <a:cs typeface="Avenir Medium"/>
              </a:rPr>
              <a:t>https://</a:t>
            </a:r>
            <a:r>
              <a:rPr lang="en-US" sz="1400" err="1">
                <a:latin typeface="Avenir Medium"/>
                <a:cs typeface="Avenir Medium"/>
              </a:rPr>
              <a:t>climate.nasa.gov</a:t>
            </a:r>
            <a:r>
              <a:rPr lang="en-US" sz="1400">
                <a:latin typeface="Avenir Medium"/>
                <a:cs typeface="Avenir Medium"/>
              </a:rPr>
              <a:t>/scientific-consensus/</a:t>
            </a:r>
          </a:p>
        </p:txBody>
      </p:sp>
      <p:sp>
        <p:nvSpPr>
          <p:cNvPr id="15" name="TextBox 14">
            <a:extLst>
              <a:ext uri="{FF2B5EF4-FFF2-40B4-BE49-F238E27FC236}">
                <a16:creationId xmlns:a16="http://schemas.microsoft.com/office/drawing/2014/main" id="{5428CF89-E51E-D744-9A9A-153DB1F7D3AA}"/>
              </a:ext>
            </a:extLst>
          </p:cNvPr>
          <p:cNvSpPr txBox="1"/>
          <p:nvPr/>
        </p:nvSpPr>
        <p:spPr>
          <a:xfrm>
            <a:off x="309775" y="1037236"/>
            <a:ext cx="8645247" cy="3284041"/>
          </a:xfrm>
          <a:prstGeom prst="rect">
            <a:avLst/>
          </a:prstGeom>
          <a:noFill/>
        </p:spPr>
        <p:txBody>
          <a:bodyPr wrap="square" rtlCol="0">
            <a:spAutoFit/>
          </a:bodyPr>
          <a:lstStyle/>
          <a:p>
            <a:pPr>
              <a:lnSpc>
                <a:spcPct val="150000"/>
              </a:lnSpc>
            </a:pPr>
            <a:r>
              <a:rPr lang="en-US" sz="2000">
                <a:latin typeface="Avenir Medium" panose="02000503020000020003" pitchFamily="2" charset="0"/>
                <a:cs typeface="Avenir Medium"/>
              </a:rPr>
              <a:t>“Multiple studies published in peer-reviewed scientific journals show that </a:t>
            </a:r>
            <a:r>
              <a:rPr lang="en-US" sz="2000" b="1">
                <a:latin typeface="Avenir Black" panose="02000503020000020003" pitchFamily="2" charset="0"/>
                <a:cs typeface="Avenir Medium"/>
              </a:rPr>
              <a:t>97 percent or more of actively publishing climate scientists agree</a:t>
            </a:r>
            <a:r>
              <a:rPr lang="en-US" sz="2000">
                <a:latin typeface="Avenir Medium" panose="02000503020000020003" pitchFamily="2" charset="0"/>
                <a:cs typeface="Avenir Medium"/>
              </a:rPr>
              <a:t>*: Climate-warming trends over the past century are extremely likely due to human activities. In addition, most of the leading scientific organizations worldwide have issued public statements endorsing this position. The following is a partial list of these organizations, along with links to their published statements and a selection of related resources.”</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A13A24EA-EC23-8B4F-860D-6A346DC44E71}"/>
              </a:ext>
            </a:extLst>
          </p:cNvPr>
          <p:cNvSpPr txBox="1"/>
          <p:nvPr/>
        </p:nvSpPr>
        <p:spPr>
          <a:xfrm>
            <a:off x="430573" y="4882107"/>
            <a:ext cx="8524449" cy="1077218"/>
          </a:xfrm>
          <a:prstGeom prst="rect">
            <a:avLst/>
          </a:prstGeom>
          <a:noFill/>
        </p:spPr>
        <p:txBody>
          <a:bodyPr wrap="square" rtlCol="0">
            <a:spAutoFit/>
          </a:bodyPr>
          <a:lstStyle/>
          <a:p>
            <a:r>
              <a:rPr lang="en-US" sz="1600" i="1">
                <a:latin typeface="Avenir Medium" panose="02000503020000020003" pitchFamily="2" charset="0"/>
                <a:cs typeface="Avenir Medium"/>
              </a:rPr>
              <a:t>*Technically, a “consensus” is a general agreement of opinion, but the scientific method steers us away from this to an objective framework. In science, facts or observations are explained by a hypothesis (a statement of a possible explanation for some natural phenomenon), which can then be tested and retested until it is refuted (or disproved).</a:t>
            </a:r>
          </a:p>
        </p:txBody>
      </p:sp>
    </p:spTree>
    <p:extLst>
      <p:ext uri="{BB962C8B-B14F-4D97-AF65-F5344CB8AC3E}">
        <p14:creationId xmlns:p14="http://schemas.microsoft.com/office/powerpoint/2010/main" val="264452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57492"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The elephant in the room (???)</a:t>
            </a:r>
          </a:p>
        </p:txBody>
      </p:sp>
      <p:sp>
        <p:nvSpPr>
          <p:cNvPr id="3" name="TextBox 2"/>
          <p:cNvSpPr txBox="1"/>
          <p:nvPr/>
        </p:nvSpPr>
        <p:spPr>
          <a:xfrm>
            <a:off x="-16117" y="6418980"/>
            <a:ext cx="9172447" cy="523220"/>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www.northeastipm.org</a:t>
            </a:r>
            <a:r>
              <a:rPr lang="en-US" sz="1400">
                <a:latin typeface="Avenir Medium"/>
                <a:cs typeface="Avenir Medium"/>
              </a:rPr>
              <a:t>/about-us/publications/</a:t>
            </a:r>
            <a:r>
              <a:rPr lang="en-US" sz="1400" err="1">
                <a:latin typeface="Avenir Medium"/>
                <a:cs typeface="Avenir Medium"/>
              </a:rPr>
              <a:t>ipm</a:t>
            </a:r>
            <a:r>
              <a:rPr lang="en-US" sz="1400">
                <a:latin typeface="Avenir Medium"/>
                <a:cs typeface="Avenir Medium"/>
              </a:rPr>
              <a:t>-insights/climate-change-is-the-elephant-in-the-room/</a:t>
            </a:r>
          </a:p>
          <a:p>
            <a:r>
              <a:rPr lang="en-US" sz="1400">
                <a:latin typeface="Avenir Medium"/>
                <a:cs typeface="Avenir Medium"/>
              </a:rPr>
              <a:t>http://</a:t>
            </a:r>
            <a:r>
              <a:rPr lang="en-US" sz="1400" err="1">
                <a:latin typeface="Avenir Medium"/>
                <a:cs typeface="Avenir Medium"/>
              </a:rPr>
              <a:t>northsideforum.org.au</a:t>
            </a:r>
            <a:r>
              <a:rPr lang="en-US" sz="1400">
                <a:latin typeface="Avenir Medium"/>
                <a:cs typeface="Avenir Medium"/>
              </a:rPr>
              <a:t>/forum-71-climate-change-the-election-the-elephant-in-the-room/</a:t>
            </a:r>
          </a:p>
        </p:txBody>
      </p:sp>
      <p:pic>
        <p:nvPicPr>
          <p:cNvPr id="7" name="Picture 6">
            <a:extLst>
              <a:ext uri="{FF2B5EF4-FFF2-40B4-BE49-F238E27FC236}">
                <a16:creationId xmlns:a16="http://schemas.microsoft.com/office/drawing/2014/main" id="{8003A7AE-FDD7-E942-B4F2-EA852EBF4701}"/>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9" name="TextBox 8">
            <a:extLst>
              <a:ext uri="{FF2B5EF4-FFF2-40B4-BE49-F238E27FC236}">
                <a16:creationId xmlns:a16="http://schemas.microsoft.com/office/drawing/2014/main" id="{10781EE7-648C-0B4A-9330-027B023C36B6}"/>
              </a:ext>
            </a:extLst>
          </p:cNvPr>
          <p:cNvSpPr txBox="1"/>
          <p:nvPr/>
        </p:nvSpPr>
        <p:spPr>
          <a:xfrm>
            <a:off x="228600" y="898339"/>
            <a:ext cx="8524449" cy="1323439"/>
          </a:xfrm>
          <a:prstGeom prst="rect">
            <a:avLst/>
          </a:prstGeom>
          <a:noFill/>
        </p:spPr>
        <p:txBody>
          <a:bodyPr wrap="square" rtlCol="0">
            <a:spAutoFit/>
          </a:bodyPr>
          <a:lstStyle/>
          <a:p>
            <a:r>
              <a:rPr lang="en-US" sz="2000" i="1">
                <a:latin typeface="Avenir Medium" panose="02000503020000020003" pitchFamily="2" charset="0"/>
                <a:cs typeface="Avenir Black"/>
              </a:rPr>
              <a:t>“Five blind people encounter an elephant. One pats the stubbly flank, another feels the hot breath, a third grasps a bony tusk, another the bristly tail, and yet another the soft winding trunk. </a:t>
            </a:r>
            <a:br>
              <a:rPr lang="en-US" sz="2000" i="1">
                <a:latin typeface="Avenir Medium" panose="02000503020000020003" pitchFamily="2" charset="0"/>
                <a:cs typeface="Avenir Black"/>
              </a:rPr>
            </a:br>
            <a:endParaRPr lang="en-US" sz="2000" i="1">
              <a:latin typeface="Avenir Medium" panose="02000503020000020003" pitchFamily="2" charset="0"/>
              <a:cs typeface="Avenir Medium"/>
            </a:endParaRPr>
          </a:p>
        </p:txBody>
      </p:sp>
      <p:pic>
        <p:nvPicPr>
          <p:cNvPr id="13" name="Picture 12">
            <a:extLst>
              <a:ext uri="{FF2B5EF4-FFF2-40B4-BE49-F238E27FC236}">
                <a16:creationId xmlns:a16="http://schemas.microsoft.com/office/drawing/2014/main" id="{0C41ACBD-0F74-DE4F-A20F-87F73CB2F143}"/>
              </a:ext>
            </a:extLst>
          </p:cNvPr>
          <p:cNvPicPr>
            <a:picLocks noChangeAspect="1"/>
          </p:cNvPicPr>
          <p:nvPr/>
        </p:nvPicPr>
        <p:blipFill>
          <a:blip r:embed="rId3"/>
          <a:stretch>
            <a:fillRect/>
          </a:stretch>
        </p:blipFill>
        <p:spPr>
          <a:xfrm>
            <a:off x="3181449" y="1929027"/>
            <a:ext cx="5664200" cy="4508500"/>
          </a:xfrm>
          <a:prstGeom prst="rect">
            <a:avLst/>
          </a:prstGeom>
        </p:spPr>
      </p:pic>
      <p:sp>
        <p:nvSpPr>
          <p:cNvPr id="14" name="TextBox 13">
            <a:extLst>
              <a:ext uri="{FF2B5EF4-FFF2-40B4-BE49-F238E27FC236}">
                <a16:creationId xmlns:a16="http://schemas.microsoft.com/office/drawing/2014/main" id="{5F8C98D1-324A-1E4F-9F88-8476B1F783C3}"/>
              </a:ext>
            </a:extLst>
          </p:cNvPr>
          <p:cNvSpPr txBox="1"/>
          <p:nvPr/>
        </p:nvSpPr>
        <p:spPr>
          <a:xfrm>
            <a:off x="228600" y="1917452"/>
            <a:ext cx="8524449" cy="1938992"/>
          </a:xfrm>
          <a:prstGeom prst="rect">
            <a:avLst/>
          </a:prstGeom>
          <a:noFill/>
        </p:spPr>
        <p:txBody>
          <a:bodyPr wrap="square" rtlCol="0">
            <a:spAutoFit/>
          </a:bodyPr>
          <a:lstStyle/>
          <a:p>
            <a:r>
              <a:rPr lang="en-US" sz="2000" i="1">
                <a:latin typeface="Avenir Medium" panose="02000503020000020003" pitchFamily="2" charset="0"/>
                <a:cs typeface="Avenir Black"/>
              </a:rPr>
              <a:t>They find that their </a:t>
            </a:r>
          </a:p>
          <a:p>
            <a:r>
              <a:rPr lang="en-US" sz="2000" i="1">
                <a:latin typeface="Avenir Medium" panose="02000503020000020003" pitchFamily="2" charset="0"/>
                <a:cs typeface="Avenir Black"/>
              </a:rPr>
              <a:t>individual observations </a:t>
            </a:r>
          </a:p>
          <a:p>
            <a:r>
              <a:rPr lang="en-US" sz="2000" i="1">
                <a:latin typeface="Avenir Medium" panose="02000503020000020003" pitchFamily="2" charset="0"/>
                <a:cs typeface="Avenir Black"/>
              </a:rPr>
              <a:t>give completely </a:t>
            </a:r>
          </a:p>
          <a:p>
            <a:r>
              <a:rPr lang="en-US" sz="2000" i="1">
                <a:latin typeface="Avenir Medium" panose="02000503020000020003" pitchFamily="2" charset="0"/>
                <a:cs typeface="Avenir Black"/>
              </a:rPr>
              <a:t>different impressions </a:t>
            </a:r>
          </a:p>
          <a:p>
            <a:r>
              <a:rPr lang="en-US" sz="2000" i="1">
                <a:latin typeface="Avenir Medium" panose="02000503020000020003" pitchFamily="2" charset="0"/>
                <a:cs typeface="Avenir Black"/>
              </a:rPr>
              <a:t>of the thing they are </a:t>
            </a:r>
          </a:p>
          <a:p>
            <a:r>
              <a:rPr lang="en-US" sz="2000" i="1">
                <a:latin typeface="Avenir Medium" panose="02000503020000020003" pitchFamily="2" charset="0"/>
                <a:cs typeface="Avenir Black"/>
              </a:rPr>
              <a:t>trying to describe. </a:t>
            </a:r>
            <a:endParaRPr lang="en-US" sz="2000" i="1">
              <a:latin typeface="Avenir Medium" panose="02000503020000020003" pitchFamily="2" charset="0"/>
              <a:cs typeface="Avenir Medium"/>
            </a:endParaRPr>
          </a:p>
        </p:txBody>
      </p:sp>
      <p:sp>
        <p:nvSpPr>
          <p:cNvPr id="15" name="TextBox 14">
            <a:extLst>
              <a:ext uri="{FF2B5EF4-FFF2-40B4-BE49-F238E27FC236}">
                <a16:creationId xmlns:a16="http://schemas.microsoft.com/office/drawing/2014/main" id="{6E878BBC-A560-3C4D-B02E-99514B248438}"/>
              </a:ext>
            </a:extLst>
          </p:cNvPr>
          <p:cNvSpPr txBox="1"/>
          <p:nvPr/>
        </p:nvSpPr>
        <p:spPr>
          <a:xfrm>
            <a:off x="228600" y="3835876"/>
            <a:ext cx="8524449" cy="2554545"/>
          </a:xfrm>
          <a:prstGeom prst="rect">
            <a:avLst/>
          </a:prstGeom>
          <a:noFill/>
        </p:spPr>
        <p:txBody>
          <a:bodyPr wrap="square" rtlCol="0">
            <a:spAutoFit/>
          </a:bodyPr>
          <a:lstStyle/>
          <a:p>
            <a:r>
              <a:rPr lang="en-US" sz="2000" i="1">
                <a:latin typeface="Avenir Medium" panose="02000503020000020003" pitchFamily="2" charset="0"/>
                <a:cs typeface="Avenir Black"/>
              </a:rPr>
              <a:t>I recently talked to a </a:t>
            </a:r>
          </a:p>
          <a:p>
            <a:r>
              <a:rPr lang="en-US" sz="2000" i="1">
                <a:latin typeface="Avenir Medium" panose="02000503020000020003" pitchFamily="2" charset="0"/>
                <a:cs typeface="Avenir Black"/>
              </a:rPr>
              <a:t>scientist and a </a:t>
            </a:r>
          </a:p>
          <a:p>
            <a:r>
              <a:rPr lang="en-US" sz="2000" i="1">
                <a:latin typeface="Avenir Medium" panose="02000503020000020003" pitchFamily="2" charset="0"/>
                <a:cs typeface="Avenir Black"/>
              </a:rPr>
              <a:t>corporate official </a:t>
            </a:r>
          </a:p>
          <a:p>
            <a:r>
              <a:rPr lang="en-US" sz="2000" i="1">
                <a:latin typeface="Avenir Medium" panose="02000503020000020003" pitchFamily="2" charset="0"/>
                <a:cs typeface="Avenir Black"/>
              </a:rPr>
              <a:t>about climate change, </a:t>
            </a:r>
          </a:p>
          <a:p>
            <a:r>
              <a:rPr lang="en-US" sz="2000" i="1">
                <a:latin typeface="Avenir Medium" panose="02000503020000020003" pitchFamily="2" charset="0"/>
                <a:cs typeface="Avenir Black"/>
              </a:rPr>
              <a:t>and it reminded me of </a:t>
            </a:r>
          </a:p>
          <a:p>
            <a:r>
              <a:rPr lang="en-US" sz="2000" i="1">
                <a:latin typeface="Avenir Medium" panose="02000503020000020003" pitchFamily="2" charset="0"/>
                <a:cs typeface="Avenir Black"/>
              </a:rPr>
              <a:t>the story about the </a:t>
            </a:r>
          </a:p>
          <a:p>
            <a:r>
              <a:rPr lang="en-US" sz="2000" i="1">
                <a:latin typeface="Avenir Medium" panose="02000503020000020003" pitchFamily="2" charset="0"/>
                <a:cs typeface="Avenir Black"/>
              </a:rPr>
              <a:t>blind people </a:t>
            </a:r>
          </a:p>
          <a:p>
            <a:r>
              <a:rPr lang="en-US" sz="2000" i="1">
                <a:latin typeface="Avenir Medium" panose="02000503020000020003" pitchFamily="2" charset="0"/>
                <a:cs typeface="Avenir Black"/>
              </a:rPr>
              <a:t>describing an elephant.”</a:t>
            </a:r>
            <a:endParaRPr lang="en-US" sz="2000" i="1">
              <a:latin typeface="Avenir Medium" panose="02000503020000020003" pitchFamily="2" charset="0"/>
              <a:cs typeface="Avenir Medium"/>
            </a:endParaRPr>
          </a:p>
        </p:txBody>
      </p:sp>
    </p:spTree>
    <p:extLst>
      <p:ext uri="{BB962C8B-B14F-4D97-AF65-F5344CB8AC3E}">
        <p14:creationId xmlns:p14="http://schemas.microsoft.com/office/powerpoint/2010/main" val="8829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396448" cy="584775"/>
          </a:xfrm>
          <a:prstGeom prst="rect">
            <a:avLst/>
          </a:prstGeom>
          <a:noFill/>
        </p:spPr>
        <p:txBody>
          <a:bodyPr wrap="none" rtlCol="0">
            <a:spAutoFit/>
          </a:bodyPr>
          <a:lstStyle/>
          <a:p>
            <a:pPr defTabSz="914400"/>
            <a:r>
              <a:rPr lang="en-US" sz="3200">
                <a:solidFill>
                  <a:prstClr val="white"/>
                </a:solidFill>
                <a:latin typeface="Avenir Heavy"/>
                <a:cs typeface="Avenir Heavy"/>
              </a:rPr>
              <a:t>We’re living in the Anthropocene age</a:t>
            </a:r>
          </a:p>
        </p:txBody>
      </p:sp>
      <p:sp>
        <p:nvSpPr>
          <p:cNvPr id="12" name="TextBox 11"/>
          <p:cNvSpPr txBox="1"/>
          <p:nvPr/>
        </p:nvSpPr>
        <p:spPr>
          <a:xfrm rot="16200000">
            <a:off x="5900444" y="3640101"/>
            <a:ext cx="5999206" cy="276999"/>
          </a:xfrm>
          <a:prstGeom prst="rect">
            <a:avLst/>
          </a:prstGeom>
          <a:solidFill>
            <a:srgbClr val="FFFFFF"/>
          </a:solidFill>
        </p:spPr>
        <p:txBody>
          <a:bodyPr wrap="none" rtlCol="0">
            <a:spAutoFit/>
          </a:bodyPr>
          <a:lstStyle/>
          <a:p>
            <a:r>
              <a:rPr lang="en-US" sz="1200" err="1">
                <a:latin typeface="Avenir Medium"/>
                <a:cs typeface="Avenir Medium"/>
              </a:rPr>
              <a:t>en.wikipedia.org</a:t>
            </a:r>
            <a:r>
              <a:rPr lang="en-US" sz="1200">
                <a:latin typeface="Avenir Medium"/>
                <a:cs typeface="Avenir Medium"/>
              </a:rPr>
              <a:t>/wiki/</a:t>
            </a:r>
            <a:r>
              <a:rPr lang="en-US" sz="1200" err="1">
                <a:latin typeface="Avenir Medium"/>
                <a:cs typeface="Avenir Medium"/>
              </a:rPr>
              <a:t>Geologic_time_scale</a:t>
            </a:r>
            <a:r>
              <a:rPr lang="en-US" sz="1200">
                <a:latin typeface="Avenir Medium"/>
                <a:cs typeface="Avenir Medium"/>
              </a:rPr>
              <a:t>#/media/</a:t>
            </a:r>
            <a:r>
              <a:rPr lang="en-US" sz="1200" err="1">
                <a:latin typeface="Avenir Medium"/>
                <a:cs typeface="Avenir Medium"/>
              </a:rPr>
              <a:t>File:Geological_time_spiral.png</a:t>
            </a:r>
            <a:endParaRPr lang="en-US" sz="1200">
              <a:latin typeface="Avenir Medium"/>
              <a:cs typeface="Avenir Medium"/>
            </a:endParaRP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11" name="TextBox 10">
            <a:extLst>
              <a:ext uri="{FF2B5EF4-FFF2-40B4-BE49-F238E27FC236}">
                <a16:creationId xmlns:a16="http://schemas.microsoft.com/office/drawing/2014/main" id="{7895EA70-8D77-1C4A-BC6A-23D9911FB63F}"/>
              </a:ext>
            </a:extLst>
          </p:cNvPr>
          <p:cNvSpPr txBox="1"/>
          <p:nvPr/>
        </p:nvSpPr>
        <p:spPr>
          <a:xfrm>
            <a:off x="228600" y="874455"/>
            <a:ext cx="8500730" cy="1631216"/>
          </a:xfrm>
          <a:prstGeom prst="rect">
            <a:avLst/>
          </a:prstGeom>
          <a:noFill/>
        </p:spPr>
        <p:txBody>
          <a:bodyPr wrap="square" rtlCol="0">
            <a:spAutoFit/>
          </a:bodyPr>
          <a:lstStyle/>
          <a:p>
            <a:r>
              <a:rPr lang="en-US" sz="2000" b="1">
                <a:latin typeface="Avenir Black" panose="02000503020000020003" pitchFamily="2" charset="0"/>
                <a:cs typeface="Avenir Medium"/>
              </a:rPr>
              <a:t>Human activity </a:t>
            </a:r>
            <a:r>
              <a:rPr lang="en-US" sz="2000">
                <a:latin typeface="Avenir Medium" panose="02000503020000020003" pitchFamily="2" charset="0"/>
                <a:cs typeface="Avenir Medium"/>
              </a:rPr>
              <a:t>has increased the concentration of GHGs in the atmosphere since the start of the industrial revolutions.</a:t>
            </a:r>
          </a:p>
          <a:p>
            <a:endParaRPr lang="en-US" sz="2000">
              <a:latin typeface="Avenir Medium" panose="02000503020000020003" pitchFamily="2" charset="0"/>
              <a:cs typeface="Avenir Medium"/>
            </a:endParaRPr>
          </a:p>
          <a:p>
            <a:r>
              <a:rPr lang="en-US" sz="2000">
                <a:latin typeface="Avenir Medium" panose="02000503020000020003" pitchFamily="2" charset="0"/>
                <a:cs typeface="Avenir Medium"/>
              </a:rPr>
              <a:t>Thus, GCC is </a:t>
            </a:r>
          </a:p>
          <a:p>
            <a:r>
              <a:rPr lang="en-US" sz="2000" b="1">
                <a:latin typeface="Avenir Black" panose="02000503020000020003" pitchFamily="2" charset="0"/>
                <a:cs typeface="Avenir Medium"/>
              </a:rPr>
              <a:t>anthropogenic.</a:t>
            </a:r>
          </a:p>
        </p:txBody>
      </p:sp>
      <p:pic>
        <p:nvPicPr>
          <p:cNvPr id="7" name="Picture 6">
            <a:extLst>
              <a:ext uri="{FF2B5EF4-FFF2-40B4-BE49-F238E27FC236}">
                <a16:creationId xmlns:a16="http://schemas.microsoft.com/office/drawing/2014/main" id="{29BEC4F7-323F-9842-8C04-32BF670480A4}"/>
              </a:ext>
            </a:extLst>
          </p:cNvPr>
          <p:cNvPicPr>
            <a:picLocks noChangeAspect="1"/>
          </p:cNvPicPr>
          <p:nvPr/>
        </p:nvPicPr>
        <p:blipFill>
          <a:blip r:embed="rId3"/>
          <a:stretch>
            <a:fillRect/>
          </a:stretch>
        </p:blipFill>
        <p:spPr>
          <a:xfrm>
            <a:off x="2462503" y="1562582"/>
            <a:ext cx="5985082" cy="5295418"/>
          </a:xfrm>
          <a:prstGeom prst="rect">
            <a:avLst/>
          </a:prstGeom>
        </p:spPr>
      </p:pic>
      <p:sp>
        <p:nvSpPr>
          <p:cNvPr id="16" name="TextBox 15">
            <a:extLst>
              <a:ext uri="{FF2B5EF4-FFF2-40B4-BE49-F238E27FC236}">
                <a16:creationId xmlns:a16="http://schemas.microsoft.com/office/drawing/2014/main" id="{5206F5A7-F925-524F-914A-9930A17BCC2B}"/>
              </a:ext>
            </a:extLst>
          </p:cNvPr>
          <p:cNvSpPr txBox="1"/>
          <p:nvPr/>
        </p:nvSpPr>
        <p:spPr>
          <a:xfrm>
            <a:off x="228599" y="3709000"/>
            <a:ext cx="2132635" cy="1323439"/>
          </a:xfrm>
          <a:prstGeom prst="rect">
            <a:avLst/>
          </a:prstGeom>
          <a:noFill/>
        </p:spPr>
        <p:txBody>
          <a:bodyPr wrap="square" rtlCol="0">
            <a:spAutoFit/>
          </a:bodyPr>
          <a:lstStyle/>
          <a:p>
            <a:r>
              <a:rPr lang="en-US" sz="2000" b="1">
                <a:latin typeface="Avenir Black" panose="02000503020000020003" pitchFamily="2" charset="0"/>
                <a:cs typeface="Avenir Medium"/>
              </a:rPr>
              <a:t>Holocene</a:t>
            </a:r>
            <a:br>
              <a:rPr lang="en-US" sz="2000" b="1">
                <a:latin typeface="Avenir Black" panose="02000503020000020003" pitchFamily="2" charset="0"/>
                <a:cs typeface="Avenir Medium"/>
              </a:rPr>
            </a:br>
            <a:r>
              <a:rPr lang="en-US" sz="2000">
                <a:latin typeface="Avenir Medium" panose="02000503020000020003" pitchFamily="2" charset="0"/>
                <a:cs typeface="Avenir Medium"/>
              </a:rPr>
              <a:t>since the end of the last glacial era</a:t>
            </a:r>
            <a:endParaRPr lang="en-US" sz="2000" b="1">
              <a:latin typeface="Avenir Black" panose="02000503020000020003" pitchFamily="2" charset="0"/>
              <a:cs typeface="Avenir Medium"/>
            </a:endParaRPr>
          </a:p>
        </p:txBody>
      </p:sp>
      <p:sp>
        <p:nvSpPr>
          <p:cNvPr id="17" name="TextBox 16">
            <a:extLst>
              <a:ext uri="{FF2B5EF4-FFF2-40B4-BE49-F238E27FC236}">
                <a16:creationId xmlns:a16="http://schemas.microsoft.com/office/drawing/2014/main" id="{9F509E9B-1107-9544-B444-1905408B2D30}"/>
              </a:ext>
            </a:extLst>
          </p:cNvPr>
          <p:cNvSpPr txBox="1"/>
          <p:nvPr/>
        </p:nvSpPr>
        <p:spPr>
          <a:xfrm>
            <a:off x="228600" y="5226783"/>
            <a:ext cx="2132635" cy="1015663"/>
          </a:xfrm>
          <a:prstGeom prst="rect">
            <a:avLst/>
          </a:prstGeom>
          <a:noFill/>
        </p:spPr>
        <p:txBody>
          <a:bodyPr wrap="square" rtlCol="0">
            <a:spAutoFit/>
          </a:bodyPr>
          <a:lstStyle/>
          <a:p>
            <a:r>
              <a:rPr lang="en-US" sz="2000" b="1" dirty="0">
                <a:latin typeface="Avenir Black" panose="02000503020000020003" pitchFamily="2" charset="0"/>
                <a:cs typeface="Avenir Medium"/>
              </a:rPr>
              <a:t>Anthropocene</a:t>
            </a:r>
            <a:br>
              <a:rPr lang="en-US" sz="2000" b="1" dirty="0">
                <a:latin typeface="Avenir Black" panose="02000503020000020003" pitchFamily="2" charset="0"/>
                <a:cs typeface="Avenir Medium"/>
              </a:rPr>
            </a:br>
            <a:r>
              <a:rPr lang="en-US" sz="2000" dirty="0">
                <a:latin typeface="Avenir Medium" panose="02000503020000020003" pitchFamily="2" charset="0"/>
                <a:cs typeface="Avenir Medium"/>
              </a:rPr>
              <a:t>age of human-caused GCC</a:t>
            </a:r>
            <a:endParaRPr lang="en-US" sz="2000" b="1" dirty="0">
              <a:latin typeface="Avenir Black" panose="02000503020000020003" pitchFamily="2" charset="0"/>
              <a:cs typeface="Avenir Medium"/>
            </a:endParaRPr>
          </a:p>
        </p:txBody>
      </p:sp>
    </p:spTree>
    <p:extLst>
      <p:ext uri="{BB962C8B-B14F-4D97-AF65-F5344CB8AC3E}">
        <p14:creationId xmlns:p14="http://schemas.microsoft.com/office/powerpoint/2010/main" val="11917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C287AF-C70A-874E-AF91-E1612378B35F}"/>
              </a:ext>
            </a:extLst>
          </p:cNvPr>
          <p:cNvPicPr>
            <a:picLocks noChangeAspect="1"/>
          </p:cNvPicPr>
          <p:nvPr/>
        </p:nvPicPr>
        <p:blipFill rotWithShape="1">
          <a:blip r:embed="rId2"/>
          <a:srcRect l="1266" t="1692"/>
          <a:stretch/>
        </p:blipFill>
        <p:spPr>
          <a:xfrm>
            <a:off x="57873" y="703542"/>
            <a:ext cx="9028253" cy="5941694"/>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157537"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Modeling: natural vs. anthropogenic</a:t>
            </a:r>
          </a:p>
        </p:txBody>
      </p:sp>
      <p:sp>
        <p:nvSpPr>
          <p:cNvPr id="12" name="TextBox 11"/>
          <p:cNvSpPr txBox="1"/>
          <p:nvPr/>
        </p:nvSpPr>
        <p:spPr>
          <a:xfrm>
            <a:off x="2388459" y="6503677"/>
            <a:ext cx="6697667" cy="307777"/>
          </a:xfrm>
          <a:prstGeom prst="rect">
            <a:avLst/>
          </a:prstGeom>
          <a:solidFill>
            <a:srgbClr val="FFFFFF"/>
          </a:solidFill>
        </p:spPr>
        <p:txBody>
          <a:bodyPr wrap="none" rtlCol="0">
            <a:spAutoFit/>
          </a:bodyPr>
          <a:lstStyle/>
          <a:p>
            <a:r>
              <a:rPr lang="en-US" sz="1400" dirty="0">
                <a:latin typeface="Avenir Medium"/>
                <a:cs typeface="Avenir Medium"/>
              </a:rPr>
              <a:t>https://</a:t>
            </a:r>
            <a:r>
              <a:rPr lang="en-US" sz="1400" dirty="0" err="1">
                <a:latin typeface="Avenir Medium"/>
                <a:cs typeface="Avenir Medium"/>
              </a:rPr>
              <a:t>archive.epa.gov</a:t>
            </a:r>
            <a:r>
              <a:rPr lang="en-US" sz="1400" dirty="0">
                <a:latin typeface="Avenir Medium"/>
                <a:cs typeface="Avenir Medium"/>
              </a:rPr>
              <a:t>/</a:t>
            </a:r>
            <a:r>
              <a:rPr lang="en-US" sz="1400" dirty="0" err="1">
                <a:latin typeface="Avenir Medium"/>
                <a:cs typeface="Avenir Medium"/>
              </a:rPr>
              <a:t>epa</a:t>
            </a:r>
            <a:r>
              <a:rPr lang="en-US" sz="1400" dirty="0">
                <a:latin typeface="Avenir Medium"/>
                <a:cs typeface="Avenir Medium"/>
              </a:rPr>
              <a:t>/climate-change-science/causes-climate-</a:t>
            </a:r>
            <a:r>
              <a:rPr lang="en-US" sz="1400" dirty="0" err="1">
                <a:latin typeface="Avenir Medium"/>
                <a:cs typeface="Avenir Medium"/>
              </a:rPr>
              <a:t>change.html</a:t>
            </a:r>
            <a:endParaRPr lang="en-US" sz="1400" dirty="0">
              <a:latin typeface="Avenir Medium"/>
              <a:cs typeface="Avenir Medium"/>
            </a:endParaRPr>
          </a:p>
        </p:txBody>
      </p:sp>
      <p:pic>
        <p:nvPicPr>
          <p:cNvPr id="13" name="Picture 12">
            <a:extLst>
              <a:ext uri="{FF2B5EF4-FFF2-40B4-BE49-F238E27FC236}">
                <a16:creationId xmlns:a16="http://schemas.microsoft.com/office/drawing/2014/main" id="{F1CAFFFE-A35C-4F4C-A2F1-10F7D71AB5AE}"/>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871696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066195" cy="584775"/>
          </a:xfrm>
          <a:prstGeom prst="rect">
            <a:avLst/>
          </a:prstGeom>
          <a:noFill/>
        </p:spPr>
        <p:txBody>
          <a:bodyPr wrap="none" rtlCol="0">
            <a:spAutoFit/>
          </a:bodyPr>
          <a:lstStyle/>
          <a:p>
            <a:pPr defTabSz="914400"/>
            <a:r>
              <a:rPr lang="en-US" sz="3200">
                <a:solidFill>
                  <a:prstClr val="white"/>
                </a:solidFill>
                <a:latin typeface="Avenir Heavy"/>
                <a:cs typeface="Avenir Heavy"/>
              </a:rPr>
              <a:t>2. Global climate change</a:t>
            </a:r>
          </a:p>
        </p:txBody>
      </p:sp>
      <p:sp>
        <p:nvSpPr>
          <p:cNvPr id="8" name="TextBox 7"/>
          <p:cNvSpPr txBox="1"/>
          <p:nvPr/>
        </p:nvSpPr>
        <p:spPr>
          <a:xfrm>
            <a:off x="1637413" y="2811296"/>
            <a:ext cx="5667153" cy="954107"/>
          </a:xfrm>
          <a:prstGeom prst="rect">
            <a:avLst/>
          </a:prstGeom>
          <a:noFill/>
        </p:spPr>
        <p:txBody>
          <a:bodyPr wrap="square" rtlCol="0">
            <a:spAutoFit/>
          </a:bodyPr>
          <a:lstStyle/>
          <a:p>
            <a:pPr lvl="1" algn="ctr"/>
            <a:r>
              <a:rPr lang="en-US" sz="2800" i="1">
                <a:latin typeface="Avenir Black"/>
                <a:cs typeface="Avenir Black"/>
              </a:rPr>
              <a:t>2.4: Paradigms, change, revolutions and transitions</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566200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8026556" cy="584775"/>
          </a:xfrm>
          <a:prstGeom prst="rect">
            <a:avLst/>
          </a:prstGeom>
          <a:noFill/>
        </p:spPr>
        <p:txBody>
          <a:bodyPr wrap="none" rtlCol="0">
            <a:spAutoFit/>
          </a:bodyPr>
          <a:lstStyle/>
          <a:p>
            <a:pPr defTabSz="914400"/>
            <a:r>
              <a:rPr lang="en-US" sz="3200">
                <a:solidFill>
                  <a:prstClr val="white"/>
                </a:solidFill>
                <a:latin typeface="Avenir Heavy"/>
                <a:cs typeface="Avenir Heavy"/>
              </a:rPr>
              <a:t>Change: needed, constant… not popular</a:t>
            </a:r>
          </a:p>
        </p:txBody>
      </p:sp>
      <p:sp>
        <p:nvSpPr>
          <p:cNvPr id="7" name="TextBox 6">
            <a:extLst>
              <a:ext uri="{FF2B5EF4-FFF2-40B4-BE49-F238E27FC236}">
                <a16:creationId xmlns:a16="http://schemas.microsoft.com/office/drawing/2014/main" id="{C9B5C78E-D520-AF4D-8DC5-2D706FE00823}"/>
              </a:ext>
            </a:extLst>
          </p:cNvPr>
          <p:cNvSpPr txBox="1"/>
          <p:nvPr/>
        </p:nvSpPr>
        <p:spPr>
          <a:xfrm>
            <a:off x="169855" y="1794014"/>
            <a:ext cx="3830644" cy="1015663"/>
          </a:xfrm>
          <a:prstGeom prst="rect">
            <a:avLst/>
          </a:prstGeom>
          <a:noFill/>
        </p:spPr>
        <p:txBody>
          <a:bodyPr wrap="square" rtlCol="0">
            <a:spAutoFit/>
          </a:bodyPr>
          <a:lstStyle/>
          <a:p>
            <a:r>
              <a:rPr lang="en-US" sz="2000" dirty="0">
                <a:latin typeface="Avenir Medium" panose="02000503020000020003" pitchFamily="2" charset="0"/>
              </a:rPr>
              <a:t>Change is </a:t>
            </a:r>
            <a:r>
              <a:rPr lang="en-US" sz="2000" b="1" dirty="0">
                <a:latin typeface="Avenir Black" panose="02000503020000020003" pitchFamily="2" charset="0"/>
              </a:rPr>
              <a:t>nothing new </a:t>
            </a:r>
            <a:r>
              <a:rPr lang="en-US" sz="2000" dirty="0">
                <a:latin typeface="Avenir Medium" panose="02000503020000020003" pitchFamily="2" charset="0"/>
              </a:rPr>
              <a:t>and it’s one of the few things we can count on.</a:t>
            </a:r>
          </a:p>
        </p:txBody>
      </p:sp>
      <p:sp>
        <p:nvSpPr>
          <p:cNvPr id="8" name="TextBox 7">
            <a:extLst>
              <a:ext uri="{FF2B5EF4-FFF2-40B4-BE49-F238E27FC236}">
                <a16:creationId xmlns:a16="http://schemas.microsoft.com/office/drawing/2014/main" id="{58123E1B-A773-A342-82C7-76D0353A67CF}"/>
              </a:ext>
            </a:extLst>
          </p:cNvPr>
          <p:cNvSpPr txBox="1"/>
          <p:nvPr/>
        </p:nvSpPr>
        <p:spPr>
          <a:xfrm>
            <a:off x="177800" y="876240"/>
            <a:ext cx="3797299" cy="707886"/>
          </a:xfrm>
          <a:prstGeom prst="rect">
            <a:avLst/>
          </a:prstGeom>
          <a:noFill/>
        </p:spPr>
        <p:txBody>
          <a:bodyPr wrap="square" rtlCol="0">
            <a:spAutoFit/>
          </a:bodyPr>
          <a:lstStyle/>
          <a:p>
            <a:r>
              <a:rPr lang="en-US" sz="2000">
                <a:latin typeface="Avenir Medium" panose="02000503020000020003" pitchFamily="2" charset="0"/>
              </a:rPr>
              <a:t>Change is </a:t>
            </a:r>
            <a:r>
              <a:rPr lang="en-US" sz="2000" b="1" u="sng">
                <a:latin typeface="Avenir Black" panose="02000503020000020003" pitchFamily="2" charset="0"/>
              </a:rPr>
              <a:t>needed</a:t>
            </a:r>
            <a:r>
              <a:rPr lang="en-US" sz="2000">
                <a:latin typeface="Avenir Medium" panose="02000503020000020003" pitchFamily="2" charset="0"/>
              </a:rPr>
              <a:t>, but it’s not easy and it’s seldom popular.</a:t>
            </a:r>
          </a:p>
        </p:txBody>
      </p:sp>
      <p:sp>
        <p:nvSpPr>
          <p:cNvPr id="9" name="TextBox 8">
            <a:extLst>
              <a:ext uri="{FF2B5EF4-FFF2-40B4-BE49-F238E27FC236}">
                <a16:creationId xmlns:a16="http://schemas.microsoft.com/office/drawing/2014/main" id="{E2E77BA0-1046-7B41-B34C-C4EE914455D9}"/>
              </a:ext>
            </a:extLst>
          </p:cNvPr>
          <p:cNvSpPr txBox="1"/>
          <p:nvPr/>
        </p:nvSpPr>
        <p:spPr>
          <a:xfrm>
            <a:off x="169855" y="4121091"/>
            <a:ext cx="8513445" cy="2616101"/>
          </a:xfrm>
          <a:prstGeom prst="rect">
            <a:avLst/>
          </a:prstGeom>
          <a:noFill/>
        </p:spPr>
        <p:txBody>
          <a:bodyPr wrap="square" rtlCol="0">
            <a:spAutoFit/>
          </a:bodyPr>
          <a:lstStyle/>
          <a:p>
            <a:r>
              <a:rPr lang="en-US" sz="2000" dirty="0">
                <a:latin typeface="Avenir Medium" panose="02000503020000020003" pitchFamily="2" charset="0"/>
              </a:rPr>
              <a:t>Change is said to be constant, </a:t>
            </a:r>
            <a:br>
              <a:rPr lang="en-US" sz="2000" dirty="0">
                <a:latin typeface="Avenir Medium" panose="02000503020000020003" pitchFamily="2" charset="0"/>
              </a:rPr>
            </a:br>
            <a:r>
              <a:rPr lang="en-US" sz="2000" dirty="0">
                <a:latin typeface="Avenir Medium" panose="02000503020000020003" pitchFamily="2" charset="0"/>
              </a:rPr>
              <a:t>but to us (human society) </a:t>
            </a:r>
            <a:br>
              <a:rPr lang="en-US" sz="2000" dirty="0">
                <a:latin typeface="Avenir Medium" panose="02000503020000020003" pitchFamily="2" charset="0"/>
              </a:rPr>
            </a:br>
            <a:r>
              <a:rPr lang="en-US" sz="2000" dirty="0">
                <a:latin typeface="Avenir Medium" panose="02000503020000020003" pitchFamily="2" charset="0"/>
              </a:rPr>
              <a:t>change often appears </a:t>
            </a:r>
            <a:r>
              <a:rPr lang="en-US" sz="2000" b="1" dirty="0">
                <a:latin typeface="Avenir Black" panose="02000503020000020003" pitchFamily="2" charset="0"/>
              </a:rPr>
              <a:t>episodic</a:t>
            </a:r>
            <a:r>
              <a:rPr lang="en-US" sz="2000" dirty="0">
                <a:latin typeface="Avenir Medium" panose="02000503020000020003" pitchFamily="2" charset="0"/>
              </a:rPr>
              <a:t>.</a:t>
            </a:r>
          </a:p>
          <a:p>
            <a:endParaRPr lang="en-US" sz="800" dirty="0">
              <a:latin typeface="Avenir Medium" panose="02000503020000020003" pitchFamily="2" charset="0"/>
            </a:endParaRPr>
          </a:p>
          <a:p>
            <a:pPr marL="342900" indent="-342900">
              <a:buFont typeface="Arial" panose="020B0604020202020204" pitchFamily="34" charset="0"/>
              <a:buChar char="•"/>
            </a:pPr>
            <a:r>
              <a:rPr lang="en-US" sz="2000" dirty="0">
                <a:latin typeface="Avenir Medium" panose="02000503020000020003" pitchFamily="2" charset="0"/>
              </a:rPr>
              <a:t>Nothing big happens for a while… then boom! Big change.</a:t>
            </a:r>
          </a:p>
          <a:p>
            <a:endParaRPr lang="en-US" sz="800" dirty="0">
              <a:latin typeface="Avenir Medium" panose="02000503020000020003" pitchFamily="2" charset="0"/>
            </a:endParaRPr>
          </a:p>
          <a:p>
            <a:pPr marL="342900" indent="-342900">
              <a:buFont typeface="Arial" panose="020B0604020202020204" pitchFamily="34" charset="0"/>
              <a:buChar char="•"/>
            </a:pPr>
            <a:r>
              <a:rPr lang="en-US" sz="2000" dirty="0">
                <a:latin typeface="Avenir Medium" panose="02000503020000020003" pitchFamily="2" charset="0"/>
              </a:rPr>
              <a:t>Scientists use the term ‘punctuated’.</a:t>
            </a:r>
          </a:p>
          <a:p>
            <a:endParaRPr lang="en-US" sz="800" dirty="0">
              <a:latin typeface="Avenir Medium" panose="02000503020000020003" pitchFamily="2" charset="0"/>
            </a:endParaRPr>
          </a:p>
          <a:p>
            <a:pPr marL="342900" indent="-342900">
              <a:buFont typeface="Arial" panose="020B0604020202020204" pitchFamily="34" charset="0"/>
              <a:buChar char="•"/>
            </a:pPr>
            <a:r>
              <a:rPr lang="en-US" sz="2000" dirty="0">
                <a:latin typeface="Avenir Medium" panose="02000503020000020003" pitchFamily="2" charset="0"/>
              </a:rPr>
              <a:t>Historians and anthropologists use terms like ‘</a:t>
            </a:r>
            <a:r>
              <a:rPr lang="en-US" sz="2000" b="1" dirty="0">
                <a:latin typeface="Avenir Black" panose="02000503020000020003" pitchFamily="2" charset="0"/>
              </a:rPr>
              <a:t>revolution</a:t>
            </a:r>
            <a:r>
              <a:rPr lang="en-US" sz="2000" dirty="0">
                <a:latin typeface="Avenir Medium" panose="02000503020000020003" pitchFamily="2" charset="0"/>
              </a:rPr>
              <a:t>’ or ‘</a:t>
            </a:r>
            <a:r>
              <a:rPr lang="en-US" sz="2000" b="1" dirty="0">
                <a:latin typeface="Avenir Black" panose="02000503020000020003" pitchFamily="2" charset="0"/>
              </a:rPr>
              <a:t>transition</a:t>
            </a:r>
            <a:r>
              <a:rPr lang="en-US" sz="2000" dirty="0">
                <a:latin typeface="Avenir Medium" panose="02000503020000020003" pitchFamily="2" charset="0"/>
              </a:rPr>
              <a:t>’.</a:t>
            </a:r>
          </a:p>
        </p:txBody>
      </p:sp>
      <p:pic>
        <p:nvPicPr>
          <p:cNvPr id="1026" name="Picture 2" descr="Image result for the only one who likes change is a wet baby">
            <a:hlinkClick r:id="rId2"/>
            <a:extLst>
              <a:ext uri="{FF2B5EF4-FFF2-40B4-BE49-F238E27FC236}">
                <a16:creationId xmlns:a16="http://schemas.microsoft.com/office/drawing/2014/main" id="{591BDCDA-193A-7F44-A7AA-AEBEECEF9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899" y="833857"/>
            <a:ext cx="508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4C6E0E4-DBE7-4949-B69B-A658406410AA}"/>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0173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915116" cy="584775"/>
          </a:xfrm>
          <a:prstGeom prst="rect">
            <a:avLst/>
          </a:prstGeom>
          <a:noFill/>
        </p:spPr>
        <p:txBody>
          <a:bodyPr wrap="none" rtlCol="0">
            <a:spAutoFit/>
          </a:bodyPr>
          <a:lstStyle/>
          <a:p>
            <a:pPr defTabSz="914400"/>
            <a:r>
              <a:rPr lang="en-US" sz="3200">
                <a:solidFill>
                  <a:prstClr val="white"/>
                </a:solidFill>
                <a:latin typeface="Avenir Heavy"/>
                <a:cs typeface="Avenir Heavy"/>
              </a:rPr>
              <a:t>Technical revolutions in Western culture</a:t>
            </a:r>
          </a:p>
        </p:txBody>
      </p:sp>
      <p:sp>
        <p:nvSpPr>
          <p:cNvPr id="12" name="TextBox 11"/>
          <p:cNvSpPr txBox="1"/>
          <p:nvPr/>
        </p:nvSpPr>
        <p:spPr>
          <a:xfrm>
            <a:off x="4483942" y="6502129"/>
            <a:ext cx="4606646" cy="307777"/>
          </a:xfrm>
          <a:prstGeom prst="rect">
            <a:avLst/>
          </a:prstGeom>
          <a:solidFill>
            <a:srgbClr val="FFFFFF"/>
          </a:solidFill>
        </p:spPr>
        <p:txBody>
          <a:bodyPr wrap="none" rtlCol="0">
            <a:spAutoFit/>
          </a:bodyPr>
          <a:lstStyle/>
          <a:p>
            <a:r>
              <a:rPr lang="en-US" sz="1400">
                <a:latin typeface="Avenir Medium"/>
                <a:cs typeface="Avenir Medium"/>
              </a:rPr>
              <a:t>https://</a:t>
            </a:r>
            <a:r>
              <a:rPr lang="en-US" sz="1400" err="1">
                <a:latin typeface="Avenir Medium"/>
                <a:cs typeface="Avenir Medium"/>
              </a:rPr>
              <a:t>en.wikipedia.org</a:t>
            </a:r>
            <a:r>
              <a:rPr lang="en-US" sz="1400">
                <a:latin typeface="Avenir Medium"/>
                <a:cs typeface="Avenir Medium"/>
              </a:rPr>
              <a:t>/wiki/</a:t>
            </a:r>
            <a:r>
              <a:rPr lang="en-US" sz="1400" err="1">
                <a:latin typeface="Avenir Medium"/>
                <a:cs typeface="Avenir Medium"/>
              </a:rPr>
              <a:t>Technological_revolution</a:t>
            </a:r>
            <a:endParaRPr lang="en-US" sz="1400">
              <a:latin typeface="Avenir Medium"/>
              <a:cs typeface="Avenir Medium"/>
            </a:endParaRPr>
          </a:p>
        </p:txBody>
      </p:sp>
      <p:sp>
        <p:nvSpPr>
          <p:cNvPr id="2" name="TextBox 1">
            <a:extLst>
              <a:ext uri="{FF2B5EF4-FFF2-40B4-BE49-F238E27FC236}">
                <a16:creationId xmlns:a16="http://schemas.microsoft.com/office/drawing/2014/main" id="{15C355D7-561B-214C-8DCA-30E71D522BEA}"/>
              </a:ext>
            </a:extLst>
          </p:cNvPr>
          <p:cNvSpPr txBox="1"/>
          <p:nvPr/>
        </p:nvSpPr>
        <p:spPr>
          <a:xfrm>
            <a:off x="444500" y="2768600"/>
            <a:ext cx="8445132" cy="2862322"/>
          </a:xfrm>
          <a:prstGeom prst="rect">
            <a:avLst/>
          </a:prstGeom>
          <a:noFill/>
        </p:spPr>
        <p:txBody>
          <a:bodyPr wrap="none" rtlCol="0">
            <a:spAutoFit/>
          </a:bodyPr>
          <a:lstStyle/>
          <a:p>
            <a:r>
              <a:rPr lang="en-US" sz="2000">
                <a:latin typeface="Avenir Medium" panose="02000503020000020003" pitchFamily="2" charset="0"/>
              </a:rPr>
              <a:t>1600 - 1740 	Financial-agricultural revolution</a:t>
            </a:r>
          </a:p>
          <a:p>
            <a:endParaRPr lang="en-US" sz="2000">
              <a:latin typeface="Avenir Medium" panose="02000503020000020003" pitchFamily="2" charset="0"/>
            </a:endParaRPr>
          </a:p>
          <a:p>
            <a:r>
              <a:rPr lang="en-US" sz="2000">
                <a:latin typeface="Avenir Medium" panose="02000503020000020003" pitchFamily="2" charset="0"/>
              </a:rPr>
              <a:t>1780 – 1840	Industrial revolution</a:t>
            </a:r>
          </a:p>
          <a:p>
            <a:endParaRPr lang="en-US" sz="2000">
              <a:latin typeface="Avenir Medium" panose="02000503020000020003" pitchFamily="2" charset="0"/>
            </a:endParaRPr>
          </a:p>
          <a:p>
            <a:r>
              <a:rPr lang="en-US" sz="2000">
                <a:latin typeface="Avenir Medium" panose="02000503020000020003" pitchFamily="2" charset="0"/>
              </a:rPr>
              <a:t>1870 – 1920	Technical or second industrial revolution</a:t>
            </a:r>
          </a:p>
          <a:p>
            <a:endParaRPr lang="en-US" sz="2000">
              <a:latin typeface="Avenir Medium" panose="02000503020000020003" pitchFamily="2" charset="0"/>
            </a:endParaRPr>
          </a:p>
          <a:p>
            <a:r>
              <a:rPr lang="en-US" sz="2000">
                <a:latin typeface="Avenir Medium" panose="02000503020000020003" pitchFamily="2" charset="0"/>
              </a:rPr>
              <a:t>1940 – 1970	Scientific-technical revolution</a:t>
            </a:r>
          </a:p>
          <a:p>
            <a:endParaRPr lang="en-US" sz="2000">
              <a:latin typeface="Avenir Medium" panose="02000503020000020003" pitchFamily="2" charset="0"/>
            </a:endParaRPr>
          </a:p>
          <a:p>
            <a:r>
              <a:rPr lang="en-US" sz="2000">
                <a:latin typeface="Avenir Medium" panose="02000503020000020003" pitchFamily="2" charset="0"/>
              </a:rPr>
              <a:t>1975 – on		Information and telecommunications (digital) revolution</a:t>
            </a:r>
          </a:p>
        </p:txBody>
      </p:sp>
      <p:sp>
        <p:nvSpPr>
          <p:cNvPr id="8" name="TextBox 7">
            <a:extLst>
              <a:ext uri="{FF2B5EF4-FFF2-40B4-BE49-F238E27FC236}">
                <a16:creationId xmlns:a16="http://schemas.microsoft.com/office/drawing/2014/main" id="{9B543FFB-2056-4E4F-866A-36AC16F91AE2}"/>
              </a:ext>
            </a:extLst>
          </p:cNvPr>
          <p:cNvSpPr txBox="1"/>
          <p:nvPr/>
        </p:nvSpPr>
        <p:spPr>
          <a:xfrm>
            <a:off x="444500" y="5805384"/>
            <a:ext cx="8570359" cy="400110"/>
          </a:xfrm>
          <a:prstGeom prst="rect">
            <a:avLst/>
          </a:prstGeom>
          <a:noFill/>
        </p:spPr>
        <p:txBody>
          <a:bodyPr wrap="none" rtlCol="0">
            <a:spAutoFit/>
          </a:bodyPr>
          <a:lstStyle/>
          <a:p>
            <a:r>
              <a:rPr lang="en-US" sz="2000" b="1">
                <a:latin typeface="Avenir Black" panose="02000503020000020003" pitchFamily="2" charset="0"/>
              </a:rPr>
              <a:t>Now?			Energy system transition, aka energy decarbonization</a:t>
            </a:r>
          </a:p>
        </p:txBody>
      </p:sp>
      <p:sp>
        <p:nvSpPr>
          <p:cNvPr id="9" name="TextBox 8">
            <a:extLst>
              <a:ext uri="{FF2B5EF4-FFF2-40B4-BE49-F238E27FC236}">
                <a16:creationId xmlns:a16="http://schemas.microsoft.com/office/drawing/2014/main" id="{1FCC29BC-D03C-BB43-8865-ACA7F209B76D}"/>
              </a:ext>
            </a:extLst>
          </p:cNvPr>
          <p:cNvSpPr txBox="1"/>
          <p:nvPr/>
        </p:nvSpPr>
        <p:spPr>
          <a:xfrm>
            <a:off x="444500" y="813109"/>
            <a:ext cx="8574976" cy="1754326"/>
          </a:xfrm>
          <a:prstGeom prst="rect">
            <a:avLst/>
          </a:prstGeom>
          <a:noFill/>
        </p:spPr>
        <p:txBody>
          <a:bodyPr wrap="square" rtlCol="0">
            <a:spAutoFit/>
          </a:bodyPr>
          <a:lstStyle/>
          <a:p>
            <a:r>
              <a:rPr lang="en-US" sz="2000" b="1" dirty="0">
                <a:latin typeface="Avenir Black" panose="02000503020000020003" pitchFamily="2" charset="0"/>
              </a:rPr>
              <a:t>Technical revolution: </a:t>
            </a:r>
            <a:r>
              <a:rPr lang="en-US" sz="2000" i="1" dirty="0">
                <a:latin typeface="Avenir Medium" panose="02000503020000020003" pitchFamily="2" charset="0"/>
              </a:rPr>
              <a:t>is a period in which one or more technologies is replaced by another technology in a short amount of time. </a:t>
            </a:r>
            <a:br>
              <a:rPr lang="en-US" sz="800" i="1" dirty="0">
                <a:latin typeface="Avenir Medium" panose="02000503020000020003" pitchFamily="2" charset="0"/>
              </a:rPr>
            </a:br>
            <a:endParaRPr lang="en-US" sz="800" i="1" dirty="0">
              <a:latin typeface="Avenir Medium" panose="02000503020000020003" pitchFamily="2" charset="0"/>
            </a:endParaRPr>
          </a:p>
          <a:p>
            <a:r>
              <a:rPr lang="en-US" sz="2000" i="1" dirty="0">
                <a:latin typeface="Avenir Medium" panose="02000503020000020003" pitchFamily="2" charset="0"/>
              </a:rPr>
              <a:t>It is an era of accelerated technological progress characterized by new innovations whose rapid application and diffusion cause an abrupt change in society.</a:t>
            </a: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67548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132081" cy="584775"/>
          </a:xfrm>
          <a:prstGeom prst="rect">
            <a:avLst/>
          </a:prstGeom>
          <a:noFill/>
        </p:spPr>
        <p:txBody>
          <a:bodyPr wrap="none" rtlCol="0">
            <a:spAutoFit/>
          </a:bodyPr>
          <a:lstStyle/>
          <a:p>
            <a:pPr defTabSz="914400"/>
            <a:r>
              <a:rPr lang="en-US" sz="3200">
                <a:solidFill>
                  <a:prstClr val="white"/>
                </a:solidFill>
                <a:latin typeface="Avenir Heavy"/>
                <a:cs typeface="Avenir Heavy"/>
              </a:rPr>
              <a:t>Resistance to technological change?</a:t>
            </a:r>
          </a:p>
        </p:txBody>
      </p:sp>
      <p:sp>
        <p:nvSpPr>
          <p:cNvPr id="8" name="TextBox 7">
            <a:extLst>
              <a:ext uri="{FF2B5EF4-FFF2-40B4-BE49-F238E27FC236}">
                <a16:creationId xmlns:a16="http://schemas.microsoft.com/office/drawing/2014/main" id="{58123E1B-A773-A342-82C7-76D0353A67CF}"/>
              </a:ext>
            </a:extLst>
          </p:cNvPr>
          <p:cNvSpPr txBox="1"/>
          <p:nvPr/>
        </p:nvSpPr>
        <p:spPr>
          <a:xfrm>
            <a:off x="177800" y="876239"/>
            <a:ext cx="8513445" cy="1938992"/>
          </a:xfrm>
          <a:prstGeom prst="rect">
            <a:avLst/>
          </a:prstGeom>
          <a:noFill/>
        </p:spPr>
        <p:txBody>
          <a:bodyPr wrap="square" rtlCol="0">
            <a:spAutoFit/>
          </a:bodyPr>
          <a:lstStyle/>
          <a:p>
            <a:r>
              <a:rPr lang="en-US" sz="2000">
                <a:latin typeface="Avenir Medium" panose="02000503020000020003" pitchFamily="2" charset="0"/>
              </a:rPr>
              <a:t>When we look back on the the agricultural revolution, or the first industrial revolution, it’s hard to believe that the technologies involved didn’t catch on right away. </a:t>
            </a:r>
          </a:p>
          <a:p>
            <a:pPr marL="342900" indent="-342900">
              <a:buFont typeface="Arial" panose="020B0604020202020204" pitchFamily="34" charset="0"/>
              <a:buChar char="•"/>
            </a:pPr>
            <a:r>
              <a:rPr lang="en-US" sz="2000" b="1">
                <a:latin typeface="Avenir Black" panose="02000503020000020003" pitchFamily="2" charset="0"/>
              </a:rPr>
              <a:t>Indeed, there is nearly always a lag period before good ideas are widely adopted.</a:t>
            </a:r>
          </a:p>
          <a:p>
            <a:pPr marL="342900" indent="-342900">
              <a:buFont typeface="Arial" panose="020B0604020202020204" pitchFamily="34" charset="0"/>
              <a:buChar char="•"/>
            </a:pPr>
            <a:r>
              <a:rPr lang="en-US" sz="2000">
                <a:latin typeface="Avenir Medium" panose="02000503020000020003" pitchFamily="2" charset="0"/>
              </a:rPr>
              <a:t>We’ve known this for years::</a:t>
            </a:r>
          </a:p>
        </p:txBody>
      </p:sp>
      <p:sp>
        <p:nvSpPr>
          <p:cNvPr id="9" name="TextBox 8">
            <a:extLst>
              <a:ext uri="{FF2B5EF4-FFF2-40B4-BE49-F238E27FC236}">
                <a16:creationId xmlns:a16="http://schemas.microsoft.com/office/drawing/2014/main" id="{E2E77BA0-1046-7B41-B34C-C4EE914455D9}"/>
              </a:ext>
            </a:extLst>
          </p:cNvPr>
          <p:cNvSpPr txBox="1"/>
          <p:nvPr/>
        </p:nvSpPr>
        <p:spPr>
          <a:xfrm>
            <a:off x="401348" y="2998347"/>
            <a:ext cx="8513445" cy="3477875"/>
          </a:xfrm>
          <a:prstGeom prst="rect">
            <a:avLst/>
          </a:prstGeom>
          <a:noFill/>
        </p:spPr>
        <p:txBody>
          <a:bodyPr wrap="square" rtlCol="0">
            <a:spAutoFit/>
          </a:bodyPr>
          <a:lstStyle/>
          <a:p>
            <a:r>
              <a:rPr lang="en-US" sz="2000" i="1">
                <a:latin typeface="Avenir Medium" panose="02000503020000020003" pitchFamily="2" charset="0"/>
              </a:rPr>
              <a:t>“Although  the  inventor  often  times  drunk  with  the  opinion  of  his  own  merit,  thinks  all  the  world  will  invade  and </a:t>
            </a:r>
            <a:r>
              <a:rPr lang="en-US" sz="2000" i="1" err="1">
                <a:latin typeface="Avenir Medium" panose="02000503020000020003" pitchFamily="2" charset="0"/>
              </a:rPr>
              <a:t>incroach</a:t>
            </a:r>
            <a:r>
              <a:rPr lang="en-US" sz="2000" i="1">
                <a:latin typeface="Avenir Medium" panose="02000503020000020003" pitchFamily="2" charset="0"/>
              </a:rPr>
              <a:t> upon him, yet I have observed that the generality of men will scarce be hired to make  use  of  new  practices,  which  themselves  have  not  been  thoroughly  tried...  for  as  when  a  new  invention is first propounded, in the beginning every man objects, and the poor inventor runs the </a:t>
            </a:r>
            <a:r>
              <a:rPr lang="en-US" sz="2000" i="1" err="1">
                <a:latin typeface="Avenir Medium" panose="02000503020000020003" pitchFamily="2" charset="0"/>
              </a:rPr>
              <a:t>gantloop</a:t>
            </a:r>
            <a:r>
              <a:rPr lang="en-US" sz="2000" i="1">
                <a:latin typeface="Avenir Medium" panose="02000503020000020003" pitchFamily="2" charset="0"/>
              </a:rPr>
              <a:t> of all </a:t>
            </a:r>
            <a:r>
              <a:rPr lang="en-US" sz="2000" i="1" err="1">
                <a:latin typeface="Avenir Medium" panose="02000503020000020003" pitchFamily="2" charset="0"/>
              </a:rPr>
              <a:t>petulent</a:t>
            </a:r>
            <a:r>
              <a:rPr lang="en-US" sz="2000" i="1">
                <a:latin typeface="Avenir Medium" panose="02000503020000020003" pitchFamily="2" charset="0"/>
              </a:rPr>
              <a:t> wits...not one [inventor] of a hundred outlives this torture... and moreover, this commonly is so long a doing that the poor inventor is either dead or disabled by the debts contracted to pursue his design.”</a:t>
            </a:r>
          </a:p>
          <a:p>
            <a:r>
              <a:rPr lang="en-US" sz="2000" i="1">
                <a:latin typeface="Avenir Medium" panose="02000503020000020003" pitchFamily="2" charset="0"/>
              </a:rPr>
              <a:t>											-</a:t>
            </a:r>
            <a:r>
              <a:rPr lang="en-US" sz="2000">
                <a:latin typeface="Avenir Medium" panose="02000503020000020003" pitchFamily="2" charset="0"/>
              </a:rPr>
              <a:t> William Petty, 1679</a:t>
            </a:r>
            <a:endParaRPr lang="en-US" sz="2000" i="1">
              <a:latin typeface="Avenir Medium" panose="02000503020000020003" pitchFamily="2" charset="0"/>
            </a:endParaRPr>
          </a:p>
        </p:txBody>
      </p:sp>
      <p:pic>
        <p:nvPicPr>
          <p:cNvPr id="10" name="Picture 9">
            <a:extLst>
              <a:ext uri="{FF2B5EF4-FFF2-40B4-BE49-F238E27FC236}">
                <a16:creationId xmlns:a16="http://schemas.microsoft.com/office/drawing/2014/main" id="{662F9DFF-01EE-5C4B-907A-FBAF93CEA985}"/>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760B88CD-DA5D-9B4A-9F00-806610212E1B}"/>
              </a:ext>
            </a:extLst>
          </p:cNvPr>
          <p:cNvSpPr txBox="1"/>
          <p:nvPr/>
        </p:nvSpPr>
        <p:spPr>
          <a:xfrm>
            <a:off x="91736" y="6540889"/>
            <a:ext cx="9005286" cy="307777"/>
          </a:xfrm>
          <a:prstGeom prst="rect">
            <a:avLst/>
          </a:prstGeom>
          <a:solidFill>
            <a:srgbClr val="FFFFFF"/>
          </a:solidFill>
        </p:spPr>
        <p:txBody>
          <a:bodyPr wrap="none" rtlCol="0">
            <a:spAutoFit/>
          </a:bodyPr>
          <a:lstStyle/>
          <a:p>
            <a:r>
              <a:rPr lang="en-US" sz="1400" dirty="0">
                <a:latin typeface="Avenir Medium"/>
                <a:cs typeface="Avenir Medium"/>
              </a:rPr>
              <a:t>Mokyr (1977) The Political Economy of Technological Change: Resistance and Innovation in Economic History</a:t>
            </a:r>
          </a:p>
        </p:txBody>
      </p:sp>
    </p:spTree>
    <p:extLst>
      <p:ext uri="{BB962C8B-B14F-4D97-AF65-F5344CB8AC3E}">
        <p14:creationId xmlns:p14="http://schemas.microsoft.com/office/powerpoint/2010/main" val="345834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6500562"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Entrenched interests and inertia</a:t>
            </a:r>
          </a:p>
        </p:txBody>
      </p:sp>
      <p:pic>
        <p:nvPicPr>
          <p:cNvPr id="10" name="Picture 9">
            <a:extLst>
              <a:ext uri="{FF2B5EF4-FFF2-40B4-BE49-F238E27FC236}">
                <a16:creationId xmlns:a16="http://schemas.microsoft.com/office/drawing/2014/main" id="{662F9DFF-01EE-5C4B-907A-FBAF93CEA985}"/>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6" name="TextBox 5">
            <a:extLst>
              <a:ext uri="{FF2B5EF4-FFF2-40B4-BE49-F238E27FC236}">
                <a16:creationId xmlns:a16="http://schemas.microsoft.com/office/drawing/2014/main" id="{AABE6BE8-FE88-4C4C-8E45-CD71B641E4E1}"/>
              </a:ext>
            </a:extLst>
          </p:cNvPr>
          <p:cNvSpPr txBox="1"/>
          <p:nvPr/>
        </p:nvSpPr>
        <p:spPr>
          <a:xfrm>
            <a:off x="91736" y="6219704"/>
            <a:ext cx="7761035" cy="646331"/>
          </a:xfrm>
          <a:prstGeom prst="rect">
            <a:avLst/>
          </a:prstGeom>
          <a:solidFill>
            <a:srgbClr val="FFFFFF"/>
          </a:solidFill>
        </p:spPr>
        <p:txBody>
          <a:bodyPr wrap="none" rtlCol="0">
            <a:spAutoFit/>
          </a:bodyPr>
          <a:lstStyle/>
          <a:p>
            <a:r>
              <a:rPr lang="en-US" sz="1200" dirty="0">
                <a:latin typeface="Avenir Medium"/>
                <a:cs typeface="Avenir Medium"/>
              </a:rPr>
              <a:t>Mokyr (1977) The Political Economy of Technological Change: Resistance and Innovation in Economic History</a:t>
            </a:r>
          </a:p>
          <a:p>
            <a:r>
              <a:rPr lang="en-US" sz="1200" dirty="0">
                <a:latin typeface="Avenir Medium"/>
                <a:cs typeface="Avenir Medium"/>
                <a:hlinkClick r:id="rId3"/>
              </a:rPr>
              <a:t>https://en.wikipedia.org/wiki/Joel_Mokyr</a:t>
            </a:r>
            <a:endParaRPr lang="en-US" sz="1200" dirty="0">
              <a:latin typeface="Avenir Medium"/>
              <a:cs typeface="Avenir Medium"/>
            </a:endParaRPr>
          </a:p>
          <a:p>
            <a:r>
              <a:rPr lang="en-US" sz="1200" dirty="0">
                <a:latin typeface="Avenir Medium"/>
                <a:cs typeface="Avenir Medium"/>
              </a:rPr>
              <a:t>http://</a:t>
            </a:r>
            <a:r>
              <a:rPr lang="en-US" sz="1200" dirty="0" err="1">
                <a:latin typeface="Avenir Medium"/>
                <a:cs typeface="Avenir Medium"/>
              </a:rPr>
              <a:t>eh.net</a:t>
            </a:r>
            <a:r>
              <a:rPr lang="en-US" sz="1200" dirty="0">
                <a:latin typeface="Avenir Medium"/>
                <a:cs typeface="Avenir Medium"/>
              </a:rPr>
              <a:t>/</a:t>
            </a:r>
            <a:r>
              <a:rPr lang="en-US" sz="1200" dirty="0" err="1">
                <a:latin typeface="Avenir Medium"/>
                <a:cs typeface="Avenir Medium"/>
              </a:rPr>
              <a:t>book_reviews</a:t>
            </a:r>
            <a:r>
              <a:rPr lang="en-US" sz="1200" dirty="0">
                <a:latin typeface="Avenir Medium"/>
                <a:cs typeface="Avenir Medium"/>
              </a:rPr>
              <a:t>/innovation-and-its-enemies-why-people-resist-new-technologies/</a:t>
            </a:r>
          </a:p>
        </p:txBody>
      </p:sp>
      <p:sp>
        <p:nvSpPr>
          <p:cNvPr id="7" name="TextBox 6">
            <a:extLst>
              <a:ext uri="{FF2B5EF4-FFF2-40B4-BE49-F238E27FC236}">
                <a16:creationId xmlns:a16="http://schemas.microsoft.com/office/drawing/2014/main" id="{FC5E3CF7-0353-1146-B045-6A76706D048F}"/>
              </a:ext>
            </a:extLst>
          </p:cNvPr>
          <p:cNvSpPr txBox="1"/>
          <p:nvPr/>
        </p:nvSpPr>
        <p:spPr>
          <a:xfrm>
            <a:off x="177799" y="4721016"/>
            <a:ext cx="8513445" cy="1015663"/>
          </a:xfrm>
          <a:prstGeom prst="rect">
            <a:avLst/>
          </a:prstGeom>
          <a:noFill/>
        </p:spPr>
        <p:txBody>
          <a:bodyPr wrap="square" rtlCol="0">
            <a:spAutoFit/>
          </a:bodyPr>
          <a:lstStyle/>
          <a:p>
            <a:r>
              <a:rPr lang="en-US" sz="2000" dirty="0">
                <a:latin typeface="Avenir Medium" panose="02000503020000020003" pitchFamily="2" charset="0"/>
              </a:rPr>
              <a:t>He also finds that a critical factor in the ability of a society or nation to change, or to be held back by inertia, is the </a:t>
            </a:r>
            <a:r>
              <a:rPr lang="en-US" sz="2000" b="1" dirty="0">
                <a:latin typeface="Avenir Black" panose="02000503020000020003" pitchFamily="2" charset="0"/>
              </a:rPr>
              <a:t>‘suitability of institutions to the successful adoption of new ideas’.</a:t>
            </a:r>
          </a:p>
        </p:txBody>
      </p:sp>
      <p:sp>
        <p:nvSpPr>
          <p:cNvPr id="9" name="TextBox 8">
            <a:extLst>
              <a:ext uri="{FF2B5EF4-FFF2-40B4-BE49-F238E27FC236}">
                <a16:creationId xmlns:a16="http://schemas.microsoft.com/office/drawing/2014/main" id="{0EA64149-1090-C240-942F-829528048EB0}"/>
              </a:ext>
            </a:extLst>
          </p:cNvPr>
          <p:cNvSpPr txBox="1"/>
          <p:nvPr/>
        </p:nvSpPr>
        <p:spPr>
          <a:xfrm>
            <a:off x="199316" y="5755348"/>
            <a:ext cx="8513445" cy="400110"/>
          </a:xfrm>
          <a:prstGeom prst="rect">
            <a:avLst/>
          </a:prstGeom>
          <a:noFill/>
        </p:spPr>
        <p:txBody>
          <a:bodyPr wrap="square" rtlCol="0">
            <a:spAutoFit/>
          </a:bodyPr>
          <a:lstStyle/>
          <a:p>
            <a:r>
              <a:rPr lang="en-US" sz="2000" b="1" i="1" dirty="0">
                <a:latin typeface="Avenir Black Oblique" panose="02000503020000020003" pitchFamily="2" charset="0"/>
              </a:rPr>
              <a:t>How suited to change are today’s American institutions?</a:t>
            </a:r>
          </a:p>
        </p:txBody>
      </p:sp>
      <p:sp>
        <p:nvSpPr>
          <p:cNvPr id="11" name="TextBox 10">
            <a:extLst>
              <a:ext uri="{FF2B5EF4-FFF2-40B4-BE49-F238E27FC236}">
                <a16:creationId xmlns:a16="http://schemas.microsoft.com/office/drawing/2014/main" id="{51097EB2-518D-C846-AAA3-AF2862130BA4}"/>
              </a:ext>
            </a:extLst>
          </p:cNvPr>
          <p:cNvSpPr txBox="1"/>
          <p:nvPr/>
        </p:nvSpPr>
        <p:spPr>
          <a:xfrm>
            <a:off x="228600" y="735116"/>
            <a:ext cx="8513445" cy="2246769"/>
          </a:xfrm>
          <a:prstGeom prst="rect">
            <a:avLst/>
          </a:prstGeom>
          <a:noFill/>
        </p:spPr>
        <p:txBody>
          <a:bodyPr wrap="square" rtlCol="0">
            <a:spAutoFit/>
          </a:bodyPr>
          <a:lstStyle/>
          <a:p>
            <a:r>
              <a:rPr lang="en-US" sz="2000" dirty="0">
                <a:latin typeface="Avenir Medium" panose="02000503020000020003" pitchFamily="2" charset="0"/>
              </a:rPr>
              <a:t>Why do societies resist technological change?</a:t>
            </a:r>
          </a:p>
          <a:p>
            <a:pPr marL="342900" indent="-342900">
              <a:buFont typeface="Arial" panose="020B0604020202020204" pitchFamily="34" charset="0"/>
              <a:buChar char="•"/>
            </a:pPr>
            <a:r>
              <a:rPr lang="en-US" sz="2000" b="1" dirty="0">
                <a:latin typeface="Avenir Black" panose="02000503020000020003" pitchFamily="2" charset="0"/>
              </a:rPr>
              <a:t>Incumbents</a:t>
            </a:r>
            <a:r>
              <a:rPr lang="en-US" sz="2000" dirty="0">
                <a:latin typeface="Avenir Medium" panose="02000503020000020003" pitchFamily="2" charset="0"/>
              </a:rPr>
              <a:t> who fear a threat to their power and economic rents (perceived market advantage)</a:t>
            </a:r>
          </a:p>
          <a:p>
            <a:pPr marL="342900" indent="-342900">
              <a:buFont typeface="Arial" panose="020B0604020202020204" pitchFamily="34" charset="0"/>
              <a:buChar char="•"/>
            </a:pPr>
            <a:r>
              <a:rPr lang="en-US" sz="2000" dirty="0">
                <a:latin typeface="Avenir Medium" panose="02000503020000020003" pitchFamily="2" charset="0"/>
              </a:rPr>
              <a:t>Concern about broader </a:t>
            </a:r>
            <a:r>
              <a:rPr lang="en-US" sz="2000" b="1" dirty="0">
                <a:latin typeface="Avenir Black" panose="02000503020000020003" pitchFamily="2" charset="0"/>
              </a:rPr>
              <a:t>social and political repercussions </a:t>
            </a:r>
            <a:r>
              <a:rPr lang="en-US" sz="2000" dirty="0">
                <a:latin typeface="Avenir Medium" panose="02000503020000020003" pitchFamily="2" charset="0"/>
              </a:rPr>
              <a:t>("unintended ripple effects")</a:t>
            </a:r>
          </a:p>
          <a:p>
            <a:pPr marL="342900" indent="-342900">
              <a:buFont typeface="Arial" panose="020B0604020202020204" pitchFamily="34" charset="0"/>
              <a:buChar char="•"/>
            </a:pPr>
            <a:r>
              <a:rPr lang="en-US" sz="2000" b="1" dirty="0">
                <a:latin typeface="Avenir Black" panose="02000503020000020003" pitchFamily="2" charset="0"/>
              </a:rPr>
              <a:t>Risk and loss aversion</a:t>
            </a:r>
            <a:r>
              <a:rPr lang="en-US" sz="2000" dirty="0">
                <a:latin typeface="Avenir Medium" panose="02000503020000020003" pitchFamily="2" charset="0"/>
              </a:rPr>
              <a:t>: new technologies often have "unanticipated and unknowable consequences"</a:t>
            </a:r>
          </a:p>
        </p:txBody>
      </p:sp>
      <p:sp>
        <p:nvSpPr>
          <p:cNvPr id="12" name="TextBox 11">
            <a:extLst>
              <a:ext uri="{FF2B5EF4-FFF2-40B4-BE49-F238E27FC236}">
                <a16:creationId xmlns:a16="http://schemas.microsoft.com/office/drawing/2014/main" id="{5BCFF375-5C6B-594B-A625-81B9C4531A81}"/>
              </a:ext>
            </a:extLst>
          </p:cNvPr>
          <p:cNvSpPr txBox="1"/>
          <p:nvPr/>
        </p:nvSpPr>
        <p:spPr>
          <a:xfrm>
            <a:off x="828337" y="3016846"/>
            <a:ext cx="7776844" cy="1631216"/>
          </a:xfrm>
          <a:prstGeom prst="rect">
            <a:avLst/>
          </a:prstGeom>
          <a:noFill/>
        </p:spPr>
        <p:txBody>
          <a:bodyPr wrap="square" rtlCol="0">
            <a:spAutoFit/>
          </a:bodyPr>
          <a:lstStyle/>
          <a:p>
            <a:r>
              <a:rPr lang="en-US" sz="2000" i="1" dirty="0">
                <a:latin typeface="Avenir Medium" panose="02000503020000020003" pitchFamily="2" charset="0"/>
              </a:rPr>
              <a:t>"These three motives often merge and create powerful forces that use political power and persuasion to thwart innovations. As a result, technological progress does not follow a linear and neat trajectory. It is, as social constructionists have been trying to tell us for decades, a </a:t>
            </a:r>
            <a:r>
              <a:rPr lang="en-US" sz="2000" b="1" dirty="0">
                <a:latin typeface="Avenir Black" panose="02000503020000020003" pitchFamily="2" charset="0"/>
              </a:rPr>
              <a:t>profoundly political process</a:t>
            </a:r>
            <a:r>
              <a:rPr lang="en-US" sz="2000" i="1" dirty="0">
                <a:latin typeface="Avenir Medium" panose="02000503020000020003" pitchFamily="2" charset="0"/>
              </a:rPr>
              <a:t>."</a:t>
            </a:r>
          </a:p>
        </p:txBody>
      </p:sp>
    </p:spTree>
    <p:extLst>
      <p:ext uri="{BB962C8B-B14F-4D97-AF65-F5344CB8AC3E}">
        <p14:creationId xmlns:p14="http://schemas.microsoft.com/office/powerpoint/2010/main" val="224348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4444871" cy="584775"/>
          </a:xfrm>
          <a:prstGeom prst="rect">
            <a:avLst/>
          </a:prstGeom>
          <a:noFill/>
        </p:spPr>
        <p:txBody>
          <a:bodyPr wrap="none" rtlCol="0">
            <a:spAutoFit/>
          </a:bodyPr>
          <a:lstStyle/>
          <a:p>
            <a:pPr defTabSz="914400"/>
            <a:r>
              <a:rPr lang="en-US" sz="3200">
                <a:solidFill>
                  <a:prstClr val="white"/>
                </a:solidFill>
                <a:latin typeface="Avenir Heavy"/>
                <a:cs typeface="Avenir Heavy"/>
              </a:rPr>
              <a:t>Revolutions are messy</a:t>
            </a:r>
          </a:p>
        </p:txBody>
      </p:sp>
      <p:sp>
        <p:nvSpPr>
          <p:cNvPr id="12" name="TextBox 11"/>
          <p:cNvSpPr txBox="1"/>
          <p:nvPr/>
        </p:nvSpPr>
        <p:spPr>
          <a:xfrm>
            <a:off x="4387120" y="6459097"/>
            <a:ext cx="4606646" cy="307777"/>
          </a:xfrm>
          <a:prstGeom prst="rect">
            <a:avLst/>
          </a:prstGeom>
          <a:solidFill>
            <a:srgbClr val="FFFFFF"/>
          </a:solidFill>
        </p:spPr>
        <p:txBody>
          <a:bodyPr wrap="none" rtlCol="0">
            <a:spAutoFit/>
          </a:bodyPr>
          <a:lstStyle/>
          <a:p>
            <a:r>
              <a:rPr lang="en-US" sz="1400">
                <a:latin typeface="Avenir Medium"/>
                <a:cs typeface="Avenir Medium"/>
              </a:rPr>
              <a:t>https://</a:t>
            </a:r>
            <a:r>
              <a:rPr lang="en-US" sz="1400" err="1">
                <a:latin typeface="Avenir Medium"/>
                <a:cs typeface="Avenir Medium"/>
              </a:rPr>
              <a:t>en.wikipedia.org</a:t>
            </a:r>
            <a:r>
              <a:rPr lang="en-US" sz="1400">
                <a:latin typeface="Avenir Medium"/>
                <a:cs typeface="Avenir Medium"/>
              </a:rPr>
              <a:t>/wiki/</a:t>
            </a:r>
            <a:r>
              <a:rPr lang="en-US" sz="1400" err="1">
                <a:latin typeface="Avenir Medium"/>
                <a:cs typeface="Avenir Medium"/>
              </a:rPr>
              <a:t>Technological_revolution</a:t>
            </a:r>
            <a:endParaRPr lang="en-US" sz="1400">
              <a:latin typeface="Avenir Medium"/>
              <a:cs typeface="Avenir Medium"/>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6" name="Picture 5">
            <a:extLst>
              <a:ext uri="{FF2B5EF4-FFF2-40B4-BE49-F238E27FC236}">
                <a16:creationId xmlns:a16="http://schemas.microsoft.com/office/drawing/2014/main" id="{9EE3B537-11B0-CE49-AEAE-213122458510}"/>
              </a:ext>
            </a:extLst>
          </p:cNvPr>
          <p:cNvPicPr>
            <a:picLocks noChangeAspect="1"/>
          </p:cNvPicPr>
          <p:nvPr/>
        </p:nvPicPr>
        <p:blipFill>
          <a:blip r:embed="rId3"/>
          <a:stretch>
            <a:fillRect/>
          </a:stretch>
        </p:blipFill>
        <p:spPr>
          <a:xfrm>
            <a:off x="3090440" y="3139256"/>
            <a:ext cx="5847627" cy="3288152"/>
          </a:xfrm>
          <a:prstGeom prst="rect">
            <a:avLst/>
          </a:prstGeom>
        </p:spPr>
      </p:pic>
      <p:pic>
        <p:nvPicPr>
          <p:cNvPr id="11" name="Picture 10">
            <a:extLst>
              <a:ext uri="{FF2B5EF4-FFF2-40B4-BE49-F238E27FC236}">
                <a16:creationId xmlns:a16="http://schemas.microsoft.com/office/drawing/2014/main" id="{708C3F7B-8BC5-8344-83F2-80EC435AC615}"/>
              </a:ext>
            </a:extLst>
          </p:cNvPr>
          <p:cNvPicPr>
            <a:picLocks noChangeAspect="1"/>
          </p:cNvPicPr>
          <p:nvPr/>
        </p:nvPicPr>
        <p:blipFill rotWithShape="1">
          <a:blip r:embed="rId4"/>
          <a:srcRect t="3720"/>
          <a:stretch/>
        </p:blipFill>
        <p:spPr>
          <a:xfrm>
            <a:off x="101278" y="744194"/>
            <a:ext cx="5373547" cy="2940889"/>
          </a:xfrm>
          <a:prstGeom prst="rect">
            <a:avLst/>
          </a:prstGeom>
        </p:spPr>
      </p:pic>
    </p:spTree>
    <p:extLst>
      <p:ext uri="{BB962C8B-B14F-4D97-AF65-F5344CB8AC3E}">
        <p14:creationId xmlns:p14="http://schemas.microsoft.com/office/powerpoint/2010/main" val="4245989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08007-5800-DC4C-B497-23BE66235B13}"/>
              </a:ext>
            </a:extLst>
          </p:cNvPr>
          <p:cNvPicPr>
            <a:picLocks noChangeAspect="1"/>
          </p:cNvPicPr>
          <p:nvPr/>
        </p:nvPicPr>
        <p:blipFill>
          <a:blip r:embed="rId2"/>
          <a:stretch>
            <a:fillRect/>
          </a:stretch>
        </p:blipFill>
        <p:spPr>
          <a:xfrm>
            <a:off x="0" y="1281042"/>
            <a:ext cx="9144000" cy="4457959"/>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6558270"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And technical revolutions are too</a:t>
            </a:r>
          </a:p>
        </p:txBody>
      </p:sp>
      <p:sp>
        <p:nvSpPr>
          <p:cNvPr id="12" name="TextBox 11"/>
          <p:cNvSpPr txBox="1"/>
          <p:nvPr/>
        </p:nvSpPr>
        <p:spPr>
          <a:xfrm>
            <a:off x="0" y="6371418"/>
            <a:ext cx="8724761" cy="461665"/>
          </a:xfrm>
          <a:prstGeom prst="rect">
            <a:avLst/>
          </a:prstGeom>
          <a:solidFill>
            <a:srgbClr val="FFFFFF"/>
          </a:solidFill>
        </p:spPr>
        <p:txBody>
          <a:bodyPr wrap="none" rtlCol="0">
            <a:spAutoFit/>
          </a:bodyPr>
          <a:lstStyle/>
          <a:p>
            <a:r>
              <a:rPr lang="en-US" sz="1200">
                <a:latin typeface="Avenir Medium"/>
                <a:cs typeface="Avenir Medium"/>
                <a:hlinkClick r:id="rId3"/>
              </a:rPr>
              <a:t>https://en.wikipedia.org/wiki/Technological_revolution</a:t>
            </a:r>
            <a:endParaRPr lang="en-US" sz="1200">
              <a:latin typeface="Avenir Medium"/>
              <a:cs typeface="Avenir Medium"/>
            </a:endParaRPr>
          </a:p>
          <a:p>
            <a:r>
              <a:rPr lang="en-US" sz="1200">
                <a:latin typeface="Avenir Medium"/>
                <a:cs typeface="Avenir Medium"/>
              </a:rPr>
              <a:t>https://</a:t>
            </a:r>
            <a:r>
              <a:rPr lang="en-US" sz="1200" err="1">
                <a:latin typeface="Avenir Medium"/>
                <a:cs typeface="Avenir Medium"/>
              </a:rPr>
              <a:t>www.cam.ac.uk</a:t>
            </a:r>
            <a:r>
              <a:rPr lang="en-US" sz="1200">
                <a:latin typeface="Avenir Medium"/>
                <a:cs typeface="Avenir Medium"/>
              </a:rPr>
              <a:t>/research/news/industrial-revolution-damaging-psychological-imprint-persists-in-todays-populations</a:t>
            </a: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363475" y="813109"/>
            <a:ext cx="8574976" cy="400110"/>
          </a:xfrm>
          <a:prstGeom prst="rect">
            <a:avLst/>
          </a:prstGeom>
          <a:noFill/>
        </p:spPr>
        <p:txBody>
          <a:bodyPr wrap="square" rtlCol="0">
            <a:spAutoFit/>
          </a:bodyPr>
          <a:lstStyle/>
          <a:p>
            <a:r>
              <a:rPr lang="en-US" sz="2000">
                <a:latin typeface="Avenir Medium" panose="02000503020000020003" pitchFamily="2" charset="0"/>
              </a:rPr>
              <a:t>Consider the effects of the </a:t>
            </a:r>
            <a:r>
              <a:rPr lang="en-US" sz="2000" b="1">
                <a:latin typeface="Avenir Black" panose="02000503020000020003" pitchFamily="2" charset="0"/>
              </a:rPr>
              <a:t>Industrial Revolution</a:t>
            </a:r>
            <a:r>
              <a:rPr lang="en-US" sz="2000">
                <a:latin typeface="Avenir Medium" panose="02000503020000020003" pitchFamily="2" charset="0"/>
              </a:rPr>
              <a:t> of the mid-1800s:</a:t>
            </a:r>
          </a:p>
        </p:txBody>
      </p:sp>
      <p:sp>
        <p:nvSpPr>
          <p:cNvPr id="9" name="TextBox 8">
            <a:extLst>
              <a:ext uri="{FF2B5EF4-FFF2-40B4-BE49-F238E27FC236}">
                <a16:creationId xmlns:a16="http://schemas.microsoft.com/office/drawing/2014/main" id="{9A102054-2E42-8541-9F22-6A494867E0F3}"/>
              </a:ext>
            </a:extLst>
          </p:cNvPr>
          <p:cNvSpPr txBox="1"/>
          <p:nvPr/>
        </p:nvSpPr>
        <p:spPr>
          <a:xfrm>
            <a:off x="434854" y="1243301"/>
            <a:ext cx="8574976" cy="1938992"/>
          </a:xfrm>
          <a:prstGeom prst="rect">
            <a:avLst/>
          </a:prstGeom>
          <a:solidFill>
            <a:srgbClr val="FFFFFF">
              <a:alpha val="55000"/>
            </a:srgbClr>
          </a:solidFill>
        </p:spPr>
        <p:txBody>
          <a:bodyPr wrap="square" rtlCol="0">
            <a:spAutoFit/>
          </a:bodyPr>
          <a:lstStyle/>
          <a:p>
            <a:r>
              <a:rPr lang="en-US" sz="2000" b="1">
                <a:latin typeface="Avenir Black" panose="02000503020000020003" pitchFamily="2" charset="0"/>
              </a:rPr>
              <a:t>Pro:</a:t>
            </a:r>
          </a:p>
          <a:p>
            <a:pPr marL="342900" indent="-342900">
              <a:buFont typeface="Arial" panose="020B0604020202020204" pitchFamily="34" charset="0"/>
              <a:buChar char="•"/>
            </a:pPr>
            <a:r>
              <a:rPr lang="en-US" sz="2000">
                <a:latin typeface="Avenir Medium" panose="02000503020000020003" pitchFamily="2" charset="0"/>
              </a:rPr>
              <a:t>Economic growth</a:t>
            </a:r>
          </a:p>
          <a:p>
            <a:pPr marL="342900" indent="-342900">
              <a:buFont typeface="Arial" panose="020B0604020202020204" pitchFamily="34" charset="0"/>
              <a:buChar char="•"/>
            </a:pPr>
            <a:r>
              <a:rPr lang="en-US" sz="2000">
                <a:latin typeface="Avenir Medium" panose="02000503020000020003" pitchFamily="2" charset="0"/>
              </a:rPr>
              <a:t>Development of machines</a:t>
            </a:r>
          </a:p>
          <a:p>
            <a:pPr marL="342900" indent="-342900">
              <a:buFont typeface="Arial" panose="020B0604020202020204" pitchFamily="34" charset="0"/>
              <a:buChar char="•"/>
            </a:pPr>
            <a:r>
              <a:rPr lang="en-US" sz="2000">
                <a:latin typeface="Avenir Medium" panose="02000503020000020003" pitchFamily="2" charset="0"/>
              </a:rPr>
              <a:t>Mechanization of agriculture</a:t>
            </a:r>
          </a:p>
          <a:p>
            <a:pPr marL="342900" indent="-342900">
              <a:buFont typeface="Arial" panose="020B0604020202020204" pitchFamily="34" charset="0"/>
              <a:buChar char="•"/>
            </a:pPr>
            <a:r>
              <a:rPr lang="en-US" sz="2000">
                <a:latin typeface="Avenir Medium" panose="02000503020000020003" pitchFamily="2" charset="0"/>
              </a:rPr>
              <a:t>Faster communication and transportation</a:t>
            </a:r>
          </a:p>
          <a:p>
            <a:pPr marL="342900" indent="-342900">
              <a:buFont typeface="Arial" panose="020B0604020202020204" pitchFamily="34" charset="0"/>
              <a:buChar char="•"/>
            </a:pPr>
            <a:r>
              <a:rPr lang="en-US" sz="2000">
                <a:latin typeface="Avenir Medium" panose="02000503020000020003" pitchFamily="2" charset="0"/>
              </a:rPr>
              <a:t>Slow (reactive) improvements in sanitation</a:t>
            </a:r>
          </a:p>
        </p:txBody>
      </p:sp>
      <p:sp>
        <p:nvSpPr>
          <p:cNvPr id="13" name="TextBox 12">
            <a:extLst>
              <a:ext uri="{FF2B5EF4-FFF2-40B4-BE49-F238E27FC236}">
                <a16:creationId xmlns:a16="http://schemas.microsoft.com/office/drawing/2014/main" id="{DCA79C36-D471-7C47-BC09-52DBFE6E2FF3}"/>
              </a:ext>
            </a:extLst>
          </p:cNvPr>
          <p:cNvSpPr txBox="1"/>
          <p:nvPr/>
        </p:nvSpPr>
        <p:spPr>
          <a:xfrm>
            <a:off x="1309347" y="4124649"/>
            <a:ext cx="7181159" cy="2246769"/>
          </a:xfrm>
          <a:prstGeom prst="rect">
            <a:avLst/>
          </a:prstGeom>
          <a:solidFill>
            <a:srgbClr val="FFFFFF">
              <a:alpha val="83000"/>
            </a:srgbClr>
          </a:solidFill>
        </p:spPr>
        <p:txBody>
          <a:bodyPr wrap="square" rtlCol="0">
            <a:spAutoFit/>
          </a:bodyPr>
          <a:lstStyle/>
          <a:p>
            <a:r>
              <a:rPr lang="en-US" sz="2000" b="1">
                <a:latin typeface="Avenir Black" panose="02000503020000020003" pitchFamily="2" charset="0"/>
              </a:rPr>
              <a:t>Con:</a:t>
            </a:r>
          </a:p>
          <a:p>
            <a:pPr marL="342900" indent="-342900">
              <a:buFont typeface="Arial" panose="020B0604020202020204" pitchFamily="34" charset="0"/>
              <a:buChar char="•"/>
            </a:pPr>
            <a:r>
              <a:rPr lang="en-US" sz="2000">
                <a:latin typeface="Avenir Medium" panose="02000503020000020003" pitchFamily="2" charset="0"/>
              </a:rPr>
              <a:t>Widened class divides (social and economic inequity)</a:t>
            </a:r>
          </a:p>
          <a:p>
            <a:pPr marL="342900" indent="-342900">
              <a:buFont typeface="Arial" panose="020B0604020202020204" pitchFamily="34" charset="0"/>
              <a:buChar char="•"/>
            </a:pPr>
            <a:r>
              <a:rPr lang="en-US" sz="2000">
                <a:latin typeface="Avenir Medium" panose="02000503020000020003" pitchFamily="2" charset="0"/>
              </a:rPr>
              <a:t>Systemic child labor</a:t>
            </a:r>
          </a:p>
          <a:p>
            <a:pPr marL="342900" indent="-342900">
              <a:buFont typeface="Arial" panose="020B0604020202020204" pitchFamily="34" charset="0"/>
              <a:buChar char="•"/>
            </a:pPr>
            <a:r>
              <a:rPr lang="en-US" sz="2000">
                <a:latin typeface="Avenir Medium" panose="02000503020000020003" pitchFamily="2" charset="0"/>
              </a:rPr>
              <a:t>Increased environmental pollution, particularly urban</a:t>
            </a:r>
          </a:p>
          <a:p>
            <a:pPr marL="342900" indent="-342900">
              <a:buFont typeface="Arial" panose="020B0604020202020204" pitchFamily="34" charset="0"/>
              <a:buChar char="•"/>
            </a:pPr>
            <a:r>
              <a:rPr lang="en-US" sz="2000">
                <a:latin typeface="Avenir Medium" panose="02000503020000020003" pitchFamily="2" charset="0"/>
              </a:rPr>
              <a:t>Overcrowding of cities</a:t>
            </a:r>
          </a:p>
          <a:p>
            <a:pPr marL="342900" indent="-342900">
              <a:buFont typeface="Arial" panose="020B0604020202020204" pitchFamily="34" charset="0"/>
              <a:buChar char="•"/>
            </a:pPr>
            <a:r>
              <a:rPr lang="en-US" sz="2000">
                <a:latin typeface="Avenir Medium" panose="02000503020000020003" pitchFamily="2" charset="0"/>
              </a:rPr>
              <a:t>Poor sanitary conditions that led to epidemics of infectious disease, particularly in poor areas of cities</a:t>
            </a:r>
          </a:p>
        </p:txBody>
      </p:sp>
    </p:spTree>
    <p:extLst>
      <p:ext uri="{BB962C8B-B14F-4D97-AF65-F5344CB8AC3E}">
        <p14:creationId xmlns:p14="http://schemas.microsoft.com/office/powerpoint/2010/main" val="18647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868308"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Today, we need a carbon paradigm shift</a:t>
            </a:r>
          </a:p>
        </p:txBody>
      </p:sp>
      <p:sp>
        <p:nvSpPr>
          <p:cNvPr id="12" name="TextBox 11"/>
          <p:cNvSpPr txBox="1"/>
          <p:nvPr/>
        </p:nvSpPr>
        <p:spPr>
          <a:xfrm>
            <a:off x="0" y="6371418"/>
            <a:ext cx="8724761" cy="461665"/>
          </a:xfrm>
          <a:prstGeom prst="rect">
            <a:avLst/>
          </a:prstGeom>
          <a:solidFill>
            <a:srgbClr val="FFFFFF"/>
          </a:solidFill>
        </p:spPr>
        <p:txBody>
          <a:bodyPr wrap="none" rtlCol="0">
            <a:spAutoFit/>
          </a:bodyPr>
          <a:lstStyle/>
          <a:p>
            <a:r>
              <a:rPr lang="en-US" sz="1200">
                <a:latin typeface="Avenir Medium"/>
                <a:cs typeface="Avenir Medium"/>
                <a:hlinkClick r:id="rId2"/>
              </a:rPr>
              <a:t>https://en.wikipedia.org/wiki/Technological_revolution</a:t>
            </a:r>
            <a:endParaRPr lang="en-US" sz="1200">
              <a:latin typeface="Avenir Medium"/>
              <a:cs typeface="Avenir Medium"/>
            </a:endParaRPr>
          </a:p>
          <a:p>
            <a:r>
              <a:rPr lang="en-US" sz="1200">
                <a:latin typeface="Avenir Medium"/>
                <a:cs typeface="Avenir Medium"/>
              </a:rPr>
              <a:t>https://</a:t>
            </a:r>
            <a:r>
              <a:rPr lang="en-US" sz="1200" err="1">
                <a:latin typeface="Avenir Medium"/>
                <a:cs typeface="Avenir Medium"/>
              </a:rPr>
              <a:t>www.cam.ac.uk</a:t>
            </a:r>
            <a:r>
              <a:rPr lang="en-US" sz="1200">
                <a:latin typeface="Avenir Medium"/>
                <a:cs typeface="Avenir Medium"/>
              </a:rPr>
              <a:t>/research/news/industrial-revolution-damaging-psychological-imprint-persists-in-todays-populations</a:t>
            </a: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966928" y="1606680"/>
            <a:ext cx="7757833" cy="707886"/>
          </a:xfrm>
          <a:prstGeom prst="rect">
            <a:avLst/>
          </a:prstGeom>
          <a:noFill/>
        </p:spPr>
        <p:txBody>
          <a:bodyPr wrap="square" rtlCol="0">
            <a:spAutoFit/>
          </a:bodyPr>
          <a:lstStyle/>
          <a:p>
            <a:r>
              <a:rPr lang="en-US" sz="2000" b="1" dirty="0">
                <a:latin typeface="Avenir Black" panose="02000503020000020003" pitchFamily="2" charset="0"/>
              </a:rPr>
              <a:t>Paradigm: </a:t>
            </a:r>
            <a:r>
              <a:rPr lang="en-US" sz="2000" i="1" dirty="0">
                <a:latin typeface="Avenir Medium" panose="02000503020000020003" pitchFamily="2" charset="0"/>
              </a:rPr>
              <a:t>a theory or group of ideas about how something should be done, made or thought about</a:t>
            </a:r>
          </a:p>
        </p:txBody>
      </p:sp>
      <p:sp>
        <p:nvSpPr>
          <p:cNvPr id="11" name="TextBox 10">
            <a:extLst>
              <a:ext uri="{FF2B5EF4-FFF2-40B4-BE49-F238E27FC236}">
                <a16:creationId xmlns:a16="http://schemas.microsoft.com/office/drawing/2014/main" id="{A316860A-5248-5F49-A0B0-05E3B88D1CC8}"/>
              </a:ext>
            </a:extLst>
          </p:cNvPr>
          <p:cNvSpPr txBox="1"/>
          <p:nvPr/>
        </p:nvSpPr>
        <p:spPr>
          <a:xfrm>
            <a:off x="966927" y="2863645"/>
            <a:ext cx="7971523" cy="1015663"/>
          </a:xfrm>
          <a:prstGeom prst="rect">
            <a:avLst/>
          </a:prstGeom>
          <a:noFill/>
        </p:spPr>
        <p:txBody>
          <a:bodyPr wrap="square" rtlCol="0">
            <a:spAutoFit/>
          </a:bodyPr>
          <a:lstStyle/>
          <a:p>
            <a:r>
              <a:rPr lang="en-US" sz="2000" b="1" dirty="0">
                <a:latin typeface="Avenir Black" panose="02000503020000020003" pitchFamily="2" charset="0"/>
              </a:rPr>
              <a:t>Paradigm shift: </a:t>
            </a:r>
            <a:r>
              <a:rPr lang="en-US" sz="2000" i="1" dirty="0">
                <a:latin typeface="Avenir Medium" panose="02000503020000020003" pitchFamily="2" charset="0"/>
              </a:rPr>
              <a:t>important change that happens when the usual way of thinking about or doing something is discarded and replaced by a new and different way</a:t>
            </a:r>
          </a:p>
        </p:txBody>
      </p:sp>
      <p:sp>
        <p:nvSpPr>
          <p:cNvPr id="14" name="TextBox 13">
            <a:extLst>
              <a:ext uri="{FF2B5EF4-FFF2-40B4-BE49-F238E27FC236}">
                <a16:creationId xmlns:a16="http://schemas.microsoft.com/office/drawing/2014/main" id="{8237C898-79F3-554E-8624-AB1701E65D8A}"/>
              </a:ext>
            </a:extLst>
          </p:cNvPr>
          <p:cNvSpPr txBox="1"/>
          <p:nvPr/>
        </p:nvSpPr>
        <p:spPr>
          <a:xfrm>
            <a:off x="363475" y="4435997"/>
            <a:ext cx="8574976" cy="707886"/>
          </a:xfrm>
          <a:prstGeom prst="rect">
            <a:avLst/>
          </a:prstGeom>
          <a:noFill/>
        </p:spPr>
        <p:txBody>
          <a:bodyPr wrap="square" rtlCol="0">
            <a:spAutoFit/>
          </a:bodyPr>
          <a:lstStyle/>
          <a:p>
            <a:r>
              <a:rPr lang="en-US" sz="2000" dirty="0">
                <a:latin typeface="Avenir Medium" panose="02000503020000020003" pitchFamily="2" charset="0"/>
              </a:rPr>
              <a:t>Let’s look at a few examples of paradigm shift from history and how well they were received.</a:t>
            </a:r>
          </a:p>
        </p:txBody>
      </p:sp>
      <p:sp>
        <p:nvSpPr>
          <p:cNvPr id="15" name="TextBox 14">
            <a:extLst>
              <a:ext uri="{FF2B5EF4-FFF2-40B4-BE49-F238E27FC236}">
                <a16:creationId xmlns:a16="http://schemas.microsoft.com/office/drawing/2014/main" id="{72BC373D-95D3-3345-9EDD-6B09533C4F0C}"/>
              </a:ext>
            </a:extLst>
          </p:cNvPr>
          <p:cNvSpPr txBox="1"/>
          <p:nvPr/>
        </p:nvSpPr>
        <p:spPr>
          <a:xfrm>
            <a:off x="363475" y="883691"/>
            <a:ext cx="8574976" cy="400110"/>
          </a:xfrm>
          <a:prstGeom prst="rect">
            <a:avLst/>
          </a:prstGeom>
          <a:noFill/>
        </p:spPr>
        <p:txBody>
          <a:bodyPr wrap="square" rtlCol="0">
            <a:spAutoFit/>
          </a:bodyPr>
          <a:lstStyle/>
          <a:p>
            <a:r>
              <a:rPr lang="en-US" sz="2000">
                <a:latin typeface="Avenir Medium" panose="02000503020000020003" pitchFamily="2" charset="0"/>
              </a:rPr>
              <a:t>Technical revolutions sometimes involve full-scale paradigm shifts.</a:t>
            </a:r>
          </a:p>
        </p:txBody>
      </p:sp>
    </p:spTree>
    <p:extLst>
      <p:ext uri="{BB962C8B-B14F-4D97-AF65-F5344CB8AC3E}">
        <p14:creationId xmlns:p14="http://schemas.microsoft.com/office/powerpoint/2010/main" val="81045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3666838" cy="584775"/>
          </a:xfrm>
          <a:prstGeom prst="rect">
            <a:avLst/>
          </a:prstGeom>
          <a:noFill/>
        </p:spPr>
        <p:txBody>
          <a:bodyPr wrap="none" rtlCol="0">
            <a:spAutoFit/>
          </a:bodyPr>
          <a:lstStyle/>
          <a:p>
            <a:pPr defTabSz="914400"/>
            <a:r>
              <a:rPr lang="en-US" sz="3200">
                <a:solidFill>
                  <a:prstClr val="white"/>
                </a:solidFill>
                <a:latin typeface="Avenir Heavy"/>
                <a:cs typeface="Avenir Heavy"/>
              </a:rPr>
              <a:t>What’s in a name?</a:t>
            </a:r>
          </a:p>
        </p:txBody>
      </p:sp>
      <p:sp>
        <p:nvSpPr>
          <p:cNvPr id="2" name="TextBox 1"/>
          <p:cNvSpPr txBox="1"/>
          <p:nvPr/>
        </p:nvSpPr>
        <p:spPr>
          <a:xfrm>
            <a:off x="283885" y="2252856"/>
            <a:ext cx="8524449" cy="1015663"/>
          </a:xfrm>
          <a:prstGeom prst="rect">
            <a:avLst/>
          </a:prstGeom>
          <a:noFill/>
        </p:spPr>
        <p:txBody>
          <a:bodyPr wrap="square" rtlCol="0">
            <a:spAutoFit/>
          </a:bodyPr>
          <a:lstStyle/>
          <a:p>
            <a:r>
              <a:rPr lang="en-US" sz="2000">
                <a:latin typeface="Avenir Black"/>
                <a:cs typeface="Avenir Black"/>
              </a:rPr>
              <a:t>1975: </a:t>
            </a:r>
            <a:r>
              <a:rPr lang="en-US" sz="2000">
                <a:latin typeface="Avenir Medium" panose="02000503020000020003" pitchFamily="2" charset="0"/>
                <a:cs typeface="Avenir Black"/>
              </a:rPr>
              <a:t>geochemist Wallace </a:t>
            </a:r>
            <a:r>
              <a:rPr lang="en-US" sz="2000" err="1">
                <a:latin typeface="Avenir Medium" panose="02000503020000020003" pitchFamily="2" charset="0"/>
                <a:cs typeface="Avenir Black"/>
              </a:rPr>
              <a:t>Broecker</a:t>
            </a:r>
            <a:r>
              <a:rPr lang="en-US" sz="2000">
                <a:latin typeface="Avenir Medium" panose="02000503020000020003" pitchFamily="2" charset="0"/>
                <a:cs typeface="Avenir Black"/>
              </a:rPr>
              <a:t> of Columbia University published an article titled, ”Climatic change: Are we on the brink of a pronounced </a:t>
            </a:r>
            <a:r>
              <a:rPr lang="en-US" sz="2000" b="1">
                <a:latin typeface="Avenir Black" panose="02000503020000020003" pitchFamily="2" charset="0"/>
                <a:cs typeface="Avenir Black"/>
              </a:rPr>
              <a:t>global warming</a:t>
            </a:r>
            <a:r>
              <a:rPr lang="en-US" sz="2000">
                <a:latin typeface="Avenir Medium" panose="02000503020000020003" pitchFamily="2" charset="0"/>
                <a:cs typeface="Avenir Black"/>
              </a:rPr>
              <a:t>?”</a:t>
            </a:r>
            <a:endParaRPr lang="en-US" sz="2000" i="1">
              <a:latin typeface="Avenir Medium"/>
              <a:cs typeface="Avenir Medium"/>
            </a:endParaRPr>
          </a:p>
        </p:txBody>
      </p:sp>
      <p:sp>
        <p:nvSpPr>
          <p:cNvPr id="3" name="TextBox 2"/>
          <p:cNvSpPr txBox="1"/>
          <p:nvPr/>
        </p:nvSpPr>
        <p:spPr>
          <a:xfrm>
            <a:off x="1817188" y="6499999"/>
            <a:ext cx="7370929" cy="307777"/>
          </a:xfrm>
          <a:prstGeom prst="rect">
            <a:avLst/>
          </a:prstGeom>
          <a:noFill/>
        </p:spPr>
        <p:txBody>
          <a:bodyPr wrap="none" rtlCol="0">
            <a:spAutoFit/>
          </a:bodyPr>
          <a:lstStyle/>
          <a:p>
            <a:r>
              <a:rPr lang="en-US" sz="1400">
                <a:latin typeface="Avenir Medium"/>
                <a:cs typeface="Avenir Medium"/>
              </a:rPr>
              <a:t>https://</a:t>
            </a:r>
            <a:r>
              <a:rPr lang="en-US" sz="1400" err="1">
                <a:latin typeface="Avenir Medium"/>
                <a:cs typeface="Avenir Medium"/>
              </a:rPr>
              <a:t>pmm.nasa.gov</a:t>
            </a:r>
            <a:r>
              <a:rPr lang="en-US" sz="1400">
                <a:latin typeface="Avenir Medium"/>
                <a:cs typeface="Avenir Medium"/>
              </a:rPr>
              <a:t>/education/articles/</a:t>
            </a:r>
            <a:r>
              <a:rPr lang="en-US" sz="1400" err="1">
                <a:latin typeface="Avenir Medium"/>
                <a:cs typeface="Avenir Medium"/>
              </a:rPr>
              <a:t>whats</a:t>
            </a:r>
            <a:r>
              <a:rPr lang="en-US" sz="1400">
                <a:latin typeface="Avenir Medium"/>
                <a:cs typeface="Avenir Medium"/>
              </a:rPr>
              <a:t>-name-global-warming-vs-climate-change</a:t>
            </a:r>
          </a:p>
        </p:txBody>
      </p:sp>
      <p:pic>
        <p:nvPicPr>
          <p:cNvPr id="7" name="Picture 6">
            <a:extLst>
              <a:ext uri="{FF2B5EF4-FFF2-40B4-BE49-F238E27FC236}">
                <a16:creationId xmlns:a16="http://schemas.microsoft.com/office/drawing/2014/main" id="{8003A7AE-FDD7-E942-B4F2-EA852EBF4701}"/>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043C6938-1805-1246-A1B7-878FDCC4C015}"/>
              </a:ext>
            </a:extLst>
          </p:cNvPr>
          <p:cNvSpPr txBox="1"/>
          <p:nvPr/>
        </p:nvSpPr>
        <p:spPr>
          <a:xfrm>
            <a:off x="309775" y="3335707"/>
            <a:ext cx="8524449"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venir Medium" panose="02000503020000020003" pitchFamily="2" charset="0"/>
                <a:cs typeface="Avenir Black"/>
              </a:rPr>
              <a:t>Described an increase in average global surface temperatures from greenhouse gases emitted by human activity.</a:t>
            </a:r>
            <a:endParaRPr lang="en-US" sz="2000">
              <a:latin typeface="Avenir Medium" panose="02000503020000020003" pitchFamily="2" charset="0"/>
              <a:cs typeface="Avenir Medium"/>
            </a:endParaRPr>
          </a:p>
        </p:txBody>
      </p:sp>
      <p:sp>
        <p:nvSpPr>
          <p:cNvPr id="9" name="TextBox 8">
            <a:extLst>
              <a:ext uri="{FF2B5EF4-FFF2-40B4-BE49-F238E27FC236}">
                <a16:creationId xmlns:a16="http://schemas.microsoft.com/office/drawing/2014/main" id="{10781EE7-648C-0B4A-9330-027B023C36B6}"/>
              </a:ext>
            </a:extLst>
          </p:cNvPr>
          <p:cNvSpPr txBox="1"/>
          <p:nvPr/>
        </p:nvSpPr>
        <p:spPr>
          <a:xfrm>
            <a:off x="228600" y="898339"/>
            <a:ext cx="8524449" cy="400110"/>
          </a:xfrm>
          <a:prstGeom prst="rect">
            <a:avLst/>
          </a:prstGeom>
          <a:noFill/>
        </p:spPr>
        <p:txBody>
          <a:bodyPr wrap="square" rtlCol="0">
            <a:spAutoFit/>
          </a:bodyPr>
          <a:lstStyle/>
          <a:p>
            <a:r>
              <a:rPr lang="en-US" sz="2000">
                <a:latin typeface="Avenir Black"/>
                <a:cs typeface="Avenir Black"/>
              </a:rPr>
              <a:t>Pre-1975: </a:t>
            </a:r>
            <a:r>
              <a:rPr lang="en-US" sz="2000">
                <a:latin typeface="Avenir Medium" panose="02000503020000020003" pitchFamily="2" charset="0"/>
                <a:cs typeface="Avenir Black"/>
              </a:rPr>
              <a:t>the term of art was “inadvertent climate modification”</a:t>
            </a:r>
            <a:endParaRPr lang="en-US" sz="2000" i="1">
              <a:latin typeface="Avenir Medium"/>
              <a:cs typeface="Avenir Medium"/>
            </a:endParaRPr>
          </a:p>
        </p:txBody>
      </p:sp>
      <p:sp>
        <p:nvSpPr>
          <p:cNvPr id="10" name="TextBox 9">
            <a:extLst>
              <a:ext uri="{FF2B5EF4-FFF2-40B4-BE49-F238E27FC236}">
                <a16:creationId xmlns:a16="http://schemas.microsoft.com/office/drawing/2014/main" id="{E237EF2E-6673-4844-B578-3DFA56E50634}"/>
              </a:ext>
            </a:extLst>
          </p:cNvPr>
          <p:cNvSpPr txBox="1"/>
          <p:nvPr/>
        </p:nvSpPr>
        <p:spPr>
          <a:xfrm>
            <a:off x="309775" y="1286264"/>
            <a:ext cx="8524449"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venir Medium" panose="02000503020000020003" pitchFamily="2" charset="0"/>
                <a:cs typeface="Avenir Medium"/>
              </a:rPr>
              <a:t>Scientists knew that human-caused emissions were likely to cause climate change. But would it be warming or cooling from aerosols? </a:t>
            </a:r>
          </a:p>
        </p:txBody>
      </p:sp>
      <p:sp>
        <p:nvSpPr>
          <p:cNvPr id="11" name="TextBox 10">
            <a:extLst>
              <a:ext uri="{FF2B5EF4-FFF2-40B4-BE49-F238E27FC236}">
                <a16:creationId xmlns:a16="http://schemas.microsoft.com/office/drawing/2014/main" id="{BCA764CA-D44E-D547-8C72-369931E08F2D}"/>
              </a:ext>
            </a:extLst>
          </p:cNvPr>
          <p:cNvSpPr txBox="1"/>
          <p:nvPr/>
        </p:nvSpPr>
        <p:spPr>
          <a:xfrm>
            <a:off x="309774" y="4175986"/>
            <a:ext cx="8524449" cy="707886"/>
          </a:xfrm>
          <a:prstGeom prst="rect">
            <a:avLst/>
          </a:prstGeom>
          <a:noFill/>
        </p:spPr>
        <p:txBody>
          <a:bodyPr wrap="square" rtlCol="0">
            <a:spAutoFit/>
          </a:bodyPr>
          <a:lstStyle/>
          <a:p>
            <a:r>
              <a:rPr lang="en-US" sz="2000">
                <a:latin typeface="Avenir Black"/>
                <a:cs typeface="Avenir Black"/>
              </a:rPr>
              <a:t>1979: </a:t>
            </a:r>
            <a:r>
              <a:rPr lang="en-US" sz="2000">
                <a:latin typeface="Avenir Medium" panose="02000503020000020003" pitchFamily="2" charset="0"/>
                <a:cs typeface="Avenir Black"/>
              </a:rPr>
              <a:t>National Academy of Sciences report also used the term ”</a:t>
            </a:r>
            <a:r>
              <a:rPr lang="en-US" sz="2000" b="1">
                <a:latin typeface="Avenir Black" panose="02000503020000020003" pitchFamily="2" charset="0"/>
                <a:cs typeface="Avenir Black"/>
              </a:rPr>
              <a:t>climate change</a:t>
            </a:r>
            <a:r>
              <a:rPr lang="en-US" sz="2000">
                <a:latin typeface="Avenir Medium" panose="02000503020000020003" pitchFamily="2" charset="0"/>
                <a:cs typeface="Avenir Black"/>
              </a:rPr>
              <a:t>” to describe other, non-warming effects likely to occur.</a:t>
            </a:r>
            <a:endParaRPr lang="en-US" sz="2000" i="1">
              <a:latin typeface="Avenir Medium"/>
              <a:cs typeface="Avenir Medium"/>
            </a:endParaRPr>
          </a:p>
        </p:txBody>
      </p:sp>
      <p:sp>
        <p:nvSpPr>
          <p:cNvPr id="12" name="TextBox 11">
            <a:extLst>
              <a:ext uri="{FF2B5EF4-FFF2-40B4-BE49-F238E27FC236}">
                <a16:creationId xmlns:a16="http://schemas.microsoft.com/office/drawing/2014/main" id="{15903774-CAD3-AE47-B6FC-941AEAA682BE}"/>
              </a:ext>
            </a:extLst>
          </p:cNvPr>
          <p:cNvSpPr txBox="1"/>
          <p:nvPr/>
        </p:nvSpPr>
        <p:spPr>
          <a:xfrm>
            <a:off x="309773" y="5191649"/>
            <a:ext cx="8524449" cy="1015663"/>
          </a:xfrm>
          <a:prstGeom prst="rect">
            <a:avLst/>
          </a:prstGeom>
          <a:noFill/>
        </p:spPr>
        <p:txBody>
          <a:bodyPr wrap="square" rtlCol="0">
            <a:spAutoFit/>
          </a:bodyPr>
          <a:lstStyle/>
          <a:p>
            <a:r>
              <a:rPr lang="en-US" sz="2000">
                <a:latin typeface="Avenir Black"/>
                <a:cs typeface="Avenir Black"/>
              </a:rPr>
              <a:t>Today: </a:t>
            </a:r>
            <a:r>
              <a:rPr lang="en-US" sz="2000">
                <a:latin typeface="Avenir Medium" panose="02000503020000020003" pitchFamily="2" charset="0"/>
                <a:cs typeface="Avenir Black"/>
              </a:rPr>
              <a:t>We know that emissions will cause a host of changes around the globe. Warming and increased precipitation are just two of the effects. So, </a:t>
            </a:r>
            <a:r>
              <a:rPr lang="en-US" sz="2000" b="1">
                <a:latin typeface="Avenir Black" panose="02000503020000020003" pitchFamily="2" charset="0"/>
                <a:cs typeface="Avenir Black"/>
              </a:rPr>
              <a:t>global climate change </a:t>
            </a:r>
            <a:r>
              <a:rPr lang="en-US" sz="2000">
                <a:latin typeface="Avenir Medium" panose="02000503020000020003" pitchFamily="2" charset="0"/>
                <a:cs typeface="Avenir Black"/>
              </a:rPr>
              <a:t>is the most inclusive and descriptive term.</a:t>
            </a:r>
            <a:endParaRPr lang="en-US" sz="2000" i="1">
              <a:latin typeface="Avenir Medium"/>
              <a:cs typeface="Avenir Medium"/>
            </a:endParaRPr>
          </a:p>
        </p:txBody>
      </p:sp>
    </p:spTree>
    <p:extLst>
      <p:ext uri="{BB962C8B-B14F-4D97-AF65-F5344CB8AC3E}">
        <p14:creationId xmlns:p14="http://schemas.microsoft.com/office/powerpoint/2010/main" val="23865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4442626" cy="584775"/>
          </a:xfrm>
          <a:prstGeom prst="rect">
            <a:avLst/>
          </a:prstGeom>
          <a:noFill/>
        </p:spPr>
        <p:txBody>
          <a:bodyPr wrap="none" rtlCol="0">
            <a:spAutoFit/>
          </a:bodyPr>
          <a:lstStyle/>
          <a:p>
            <a:pPr defTabSz="914400"/>
            <a:r>
              <a:rPr lang="en-US" sz="3200">
                <a:solidFill>
                  <a:prstClr val="white"/>
                </a:solidFill>
                <a:latin typeface="Avenir Heavy"/>
                <a:cs typeface="Avenir Heavy"/>
              </a:rPr>
              <a:t>Copernican revolution</a:t>
            </a:r>
          </a:p>
        </p:txBody>
      </p:sp>
      <p:sp>
        <p:nvSpPr>
          <p:cNvPr id="12" name="TextBox 11"/>
          <p:cNvSpPr txBox="1"/>
          <p:nvPr/>
        </p:nvSpPr>
        <p:spPr>
          <a:xfrm rot="16200000">
            <a:off x="-1812761" y="4628824"/>
            <a:ext cx="4082721" cy="276999"/>
          </a:xfrm>
          <a:prstGeom prst="rect">
            <a:avLst/>
          </a:prstGeom>
          <a:solidFill>
            <a:srgbClr val="FFFFFF"/>
          </a:solidFill>
        </p:spPr>
        <p:txBody>
          <a:bodyPr wrap="none" rtlCol="0">
            <a:spAutoFit/>
          </a:bodyPr>
          <a:lstStyle/>
          <a:p>
            <a:r>
              <a:rPr lang="en-US" sz="1200">
                <a:latin typeface="Avenir Medium"/>
                <a:cs typeface="Avenir Medium"/>
                <a:hlinkClick r:id="rId2"/>
              </a:rPr>
              <a:t>https://www.space.com/15684-nicolaus-copernicus.html</a:t>
            </a:r>
            <a:endParaRPr lang="en-US" sz="1200">
              <a:latin typeface="Avenir Medium"/>
              <a:cs typeface="Avenir Medium"/>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363475" y="813109"/>
            <a:ext cx="8574976" cy="400110"/>
          </a:xfrm>
          <a:prstGeom prst="rect">
            <a:avLst/>
          </a:prstGeom>
          <a:noFill/>
        </p:spPr>
        <p:txBody>
          <a:bodyPr wrap="square" rtlCol="0">
            <a:spAutoFit/>
          </a:bodyPr>
          <a:lstStyle/>
          <a:p>
            <a:r>
              <a:rPr lang="en-US" sz="2000" b="1">
                <a:latin typeface="Avenir Black" panose="02000503020000020003" pitchFamily="2" charset="0"/>
              </a:rPr>
              <a:t>The sun, not the earth, the center of the solar system.</a:t>
            </a:r>
            <a:endParaRPr lang="en-US" sz="2000" i="1">
              <a:latin typeface="Avenir Medium" panose="02000503020000020003" pitchFamily="2" charset="0"/>
            </a:endParaRPr>
          </a:p>
        </p:txBody>
      </p:sp>
      <p:sp>
        <p:nvSpPr>
          <p:cNvPr id="11" name="TextBox 10">
            <a:extLst>
              <a:ext uri="{FF2B5EF4-FFF2-40B4-BE49-F238E27FC236}">
                <a16:creationId xmlns:a16="http://schemas.microsoft.com/office/drawing/2014/main" id="{A316860A-5248-5F49-A0B0-05E3B88D1CC8}"/>
              </a:ext>
            </a:extLst>
          </p:cNvPr>
          <p:cNvSpPr txBox="1"/>
          <p:nvPr/>
        </p:nvSpPr>
        <p:spPr>
          <a:xfrm>
            <a:off x="363475" y="1213203"/>
            <a:ext cx="8574976" cy="1015663"/>
          </a:xfrm>
          <a:prstGeom prst="rect">
            <a:avLst/>
          </a:prstGeom>
          <a:noFill/>
        </p:spPr>
        <p:txBody>
          <a:bodyPr wrap="square" rtlCol="0">
            <a:spAutoFit/>
          </a:bodyPr>
          <a:lstStyle/>
          <a:p>
            <a:r>
              <a:rPr lang="en-US" sz="2000" b="1" dirty="0">
                <a:latin typeface="Avenir Black" panose="02000503020000020003" pitchFamily="2" charset="0"/>
              </a:rPr>
              <a:t>Resistance?</a:t>
            </a:r>
          </a:p>
          <a:p>
            <a:r>
              <a:rPr lang="en-US" sz="2000" dirty="0">
                <a:latin typeface="Avenir Medium" panose="02000503020000020003" pitchFamily="2" charset="0"/>
              </a:rPr>
              <a:t>This new idea was contrary to Church doctrine that held that the Earth, created by God, was the center of the universe.</a:t>
            </a:r>
          </a:p>
        </p:txBody>
      </p:sp>
      <p:pic>
        <p:nvPicPr>
          <p:cNvPr id="3" name="Picture 2">
            <a:extLst>
              <a:ext uri="{FF2B5EF4-FFF2-40B4-BE49-F238E27FC236}">
                <a16:creationId xmlns:a16="http://schemas.microsoft.com/office/drawing/2014/main" id="{51054B9E-A51C-3A4D-BE2F-7AF187C9A285}"/>
              </a:ext>
            </a:extLst>
          </p:cNvPr>
          <p:cNvPicPr>
            <a:picLocks noChangeAspect="1"/>
          </p:cNvPicPr>
          <p:nvPr/>
        </p:nvPicPr>
        <p:blipFill>
          <a:blip r:embed="rId4"/>
          <a:stretch>
            <a:fillRect/>
          </a:stretch>
        </p:blipFill>
        <p:spPr>
          <a:xfrm>
            <a:off x="1310753" y="3075450"/>
            <a:ext cx="6629480" cy="3733234"/>
          </a:xfrm>
          <a:prstGeom prst="rect">
            <a:avLst/>
          </a:prstGeom>
        </p:spPr>
      </p:pic>
      <p:sp>
        <p:nvSpPr>
          <p:cNvPr id="13" name="TextBox 12">
            <a:extLst>
              <a:ext uri="{FF2B5EF4-FFF2-40B4-BE49-F238E27FC236}">
                <a16:creationId xmlns:a16="http://schemas.microsoft.com/office/drawing/2014/main" id="{27BE2841-21BB-624A-A6AB-7A841D8BA119}"/>
              </a:ext>
            </a:extLst>
          </p:cNvPr>
          <p:cNvSpPr txBox="1"/>
          <p:nvPr/>
        </p:nvSpPr>
        <p:spPr>
          <a:xfrm>
            <a:off x="363475" y="2260271"/>
            <a:ext cx="857497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venir Medium" panose="02000503020000020003" pitchFamily="2" charset="0"/>
              </a:rPr>
              <a:t>Although Copernicus dedicated his book (1543) to the pope, the church later banned it (1616).</a:t>
            </a:r>
          </a:p>
        </p:txBody>
      </p:sp>
    </p:spTree>
    <p:extLst>
      <p:ext uri="{BB962C8B-B14F-4D97-AF65-F5344CB8AC3E}">
        <p14:creationId xmlns:p14="http://schemas.microsoft.com/office/powerpoint/2010/main" val="146185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3585020" cy="584775"/>
          </a:xfrm>
          <a:prstGeom prst="rect">
            <a:avLst/>
          </a:prstGeom>
          <a:noFill/>
        </p:spPr>
        <p:txBody>
          <a:bodyPr wrap="none" rtlCol="0">
            <a:spAutoFit/>
          </a:bodyPr>
          <a:lstStyle/>
          <a:p>
            <a:pPr defTabSz="914400"/>
            <a:r>
              <a:rPr lang="en-US" sz="3200">
                <a:solidFill>
                  <a:prstClr val="white"/>
                </a:solidFill>
                <a:latin typeface="Avenir Heavy"/>
                <a:cs typeface="Avenir Heavy"/>
              </a:rPr>
              <a:t>Darwin: evolution</a:t>
            </a:r>
          </a:p>
        </p:txBody>
      </p:sp>
      <p:sp>
        <p:nvSpPr>
          <p:cNvPr id="12" name="TextBox 11"/>
          <p:cNvSpPr txBox="1"/>
          <p:nvPr/>
        </p:nvSpPr>
        <p:spPr>
          <a:xfrm>
            <a:off x="217025" y="6487302"/>
            <a:ext cx="3350404" cy="276999"/>
          </a:xfrm>
          <a:prstGeom prst="rect">
            <a:avLst/>
          </a:prstGeom>
          <a:solidFill>
            <a:srgbClr val="FFFFFF"/>
          </a:solidFill>
        </p:spPr>
        <p:txBody>
          <a:bodyPr wrap="none" rtlCol="0">
            <a:spAutoFit/>
          </a:bodyPr>
          <a:lstStyle/>
          <a:p>
            <a:r>
              <a:rPr lang="en-US" sz="1200">
                <a:latin typeface="Avenir Medium"/>
                <a:cs typeface="Avenir Medium"/>
              </a:rPr>
              <a:t>http://39769227.weebly.com/</a:t>
            </a:r>
            <a:r>
              <a:rPr lang="en-US" sz="1200" err="1">
                <a:latin typeface="Avenir Medium"/>
                <a:cs typeface="Avenir Medium"/>
              </a:rPr>
              <a:t>opposition.html</a:t>
            </a:r>
            <a:endParaRPr lang="en-US" sz="1200">
              <a:latin typeface="Avenir Medium"/>
              <a:cs typeface="Avenir Medium"/>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363475" y="813109"/>
            <a:ext cx="8574976" cy="707886"/>
          </a:xfrm>
          <a:prstGeom prst="rect">
            <a:avLst/>
          </a:prstGeom>
          <a:noFill/>
        </p:spPr>
        <p:txBody>
          <a:bodyPr wrap="square" rtlCol="0">
            <a:spAutoFit/>
          </a:bodyPr>
          <a:lstStyle/>
          <a:p>
            <a:r>
              <a:rPr lang="en-US" sz="2000" b="1">
                <a:latin typeface="Avenir Black" panose="02000503020000020003" pitchFamily="2" charset="0"/>
              </a:rPr>
              <a:t>Organisms evolve from gradual modification of ancestors; each organism wasn’t specifically created by God.</a:t>
            </a:r>
            <a:endParaRPr lang="en-US" sz="2000" i="1">
              <a:latin typeface="Avenir Medium" panose="02000503020000020003" pitchFamily="2" charset="0"/>
            </a:endParaRPr>
          </a:p>
        </p:txBody>
      </p:sp>
      <p:sp>
        <p:nvSpPr>
          <p:cNvPr id="11" name="TextBox 10">
            <a:extLst>
              <a:ext uri="{FF2B5EF4-FFF2-40B4-BE49-F238E27FC236}">
                <a16:creationId xmlns:a16="http://schemas.microsoft.com/office/drawing/2014/main" id="{A316860A-5248-5F49-A0B0-05E3B88D1CC8}"/>
              </a:ext>
            </a:extLst>
          </p:cNvPr>
          <p:cNvSpPr txBox="1"/>
          <p:nvPr/>
        </p:nvSpPr>
        <p:spPr>
          <a:xfrm>
            <a:off x="363475" y="1583595"/>
            <a:ext cx="8574976" cy="707886"/>
          </a:xfrm>
          <a:prstGeom prst="rect">
            <a:avLst/>
          </a:prstGeom>
          <a:noFill/>
        </p:spPr>
        <p:txBody>
          <a:bodyPr wrap="square" rtlCol="0">
            <a:spAutoFit/>
          </a:bodyPr>
          <a:lstStyle/>
          <a:p>
            <a:r>
              <a:rPr lang="en-US" sz="2000" b="1" dirty="0">
                <a:latin typeface="Avenir Black" panose="02000503020000020003" pitchFamily="2" charset="0"/>
              </a:rPr>
              <a:t>Resistance?</a:t>
            </a:r>
          </a:p>
          <a:p>
            <a:r>
              <a:rPr lang="en-US" sz="2000" dirty="0">
                <a:latin typeface="Avenir Medium" panose="02000503020000020003" pitchFamily="2" charset="0"/>
              </a:rPr>
              <a:t>Again, resistance came from organized religion.</a:t>
            </a:r>
          </a:p>
        </p:txBody>
      </p:sp>
      <p:sp>
        <p:nvSpPr>
          <p:cNvPr id="14" name="TextBox 13">
            <a:extLst>
              <a:ext uri="{FF2B5EF4-FFF2-40B4-BE49-F238E27FC236}">
                <a16:creationId xmlns:a16="http://schemas.microsoft.com/office/drawing/2014/main" id="{F0A8CAAD-8A46-F142-A5E3-8F85B83F3CD0}"/>
              </a:ext>
            </a:extLst>
          </p:cNvPr>
          <p:cNvSpPr txBox="1"/>
          <p:nvPr/>
        </p:nvSpPr>
        <p:spPr>
          <a:xfrm>
            <a:off x="609029" y="2804342"/>
            <a:ext cx="4437959" cy="3477875"/>
          </a:xfrm>
          <a:prstGeom prst="rect">
            <a:avLst/>
          </a:prstGeom>
          <a:noFill/>
        </p:spPr>
        <p:txBody>
          <a:bodyPr wrap="square" rtlCol="0">
            <a:spAutoFit/>
          </a:bodyPr>
          <a:lstStyle/>
          <a:p>
            <a:r>
              <a:rPr lang="en-US" sz="2000" i="1" dirty="0">
                <a:latin typeface="Avenir Medium" panose="02000503020000020003" pitchFamily="2" charset="0"/>
              </a:rPr>
              <a:t>"Man's derived supremacy over the earth; man's power of articulate speech; man's gift of reason; man's free-will and responsibility [...] are all equally and utterly irreconcilable with the degrading notion of the brute origin of him who was created in the image of God." </a:t>
            </a:r>
            <a:br>
              <a:rPr lang="en-US" sz="2000" i="1" dirty="0">
                <a:latin typeface="Avenir Medium" panose="02000503020000020003" pitchFamily="2" charset="0"/>
              </a:rPr>
            </a:br>
            <a:endParaRPr lang="en-US" sz="2000" i="1" dirty="0">
              <a:latin typeface="Avenir Medium" panose="02000503020000020003" pitchFamily="2" charset="0"/>
            </a:endParaRPr>
          </a:p>
          <a:p>
            <a:r>
              <a:rPr lang="en-US" sz="2000" i="1" dirty="0">
                <a:latin typeface="Avenir Medium" panose="02000503020000020003" pitchFamily="2" charset="0"/>
              </a:rPr>
              <a:t>     </a:t>
            </a:r>
            <a:r>
              <a:rPr lang="en-US" sz="2000" dirty="0">
                <a:latin typeface="Avenir Medium" panose="02000503020000020003" pitchFamily="2" charset="0"/>
              </a:rPr>
              <a:t>- Bishop Samuel Wilberforce,    </a:t>
            </a:r>
          </a:p>
          <a:p>
            <a:r>
              <a:rPr lang="en-US" sz="2000" dirty="0">
                <a:latin typeface="Avenir Medium" panose="02000503020000020003" pitchFamily="2" charset="0"/>
              </a:rPr>
              <a:t>          Opponent of Evolution</a:t>
            </a:r>
          </a:p>
        </p:txBody>
      </p:sp>
      <p:pic>
        <p:nvPicPr>
          <p:cNvPr id="6" name="Picture 5">
            <a:extLst>
              <a:ext uri="{FF2B5EF4-FFF2-40B4-BE49-F238E27FC236}">
                <a16:creationId xmlns:a16="http://schemas.microsoft.com/office/drawing/2014/main" id="{AD68DE48-560A-B849-971E-FCE67E84C2AF}"/>
              </a:ext>
            </a:extLst>
          </p:cNvPr>
          <p:cNvPicPr>
            <a:picLocks noChangeAspect="1"/>
          </p:cNvPicPr>
          <p:nvPr/>
        </p:nvPicPr>
        <p:blipFill>
          <a:blip r:embed="rId3"/>
          <a:stretch>
            <a:fillRect/>
          </a:stretch>
        </p:blipFill>
        <p:spPr>
          <a:xfrm>
            <a:off x="5357137" y="2283260"/>
            <a:ext cx="3717415" cy="4566519"/>
          </a:xfrm>
          <a:prstGeom prst="rect">
            <a:avLst/>
          </a:prstGeom>
        </p:spPr>
      </p:pic>
    </p:spTree>
    <p:extLst>
      <p:ext uri="{BB962C8B-B14F-4D97-AF65-F5344CB8AC3E}">
        <p14:creationId xmlns:p14="http://schemas.microsoft.com/office/powerpoint/2010/main" val="23524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3987374" cy="584775"/>
          </a:xfrm>
          <a:prstGeom prst="rect">
            <a:avLst/>
          </a:prstGeom>
          <a:noFill/>
        </p:spPr>
        <p:txBody>
          <a:bodyPr wrap="none" rtlCol="0">
            <a:spAutoFit/>
          </a:bodyPr>
          <a:lstStyle/>
          <a:p>
            <a:pPr defTabSz="914400"/>
            <a:r>
              <a:rPr lang="en-US" sz="3200">
                <a:solidFill>
                  <a:prstClr val="white"/>
                </a:solidFill>
                <a:latin typeface="Avenir Heavy"/>
                <a:cs typeface="Avenir Heavy"/>
              </a:rPr>
              <a:t>Jenner: vaccination</a:t>
            </a:r>
          </a:p>
        </p:txBody>
      </p:sp>
      <p:sp>
        <p:nvSpPr>
          <p:cNvPr id="12" name="TextBox 11"/>
          <p:cNvSpPr txBox="1"/>
          <p:nvPr/>
        </p:nvSpPr>
        <p:spPr>
          <a:xfrm>
            <a:off x="217025" y="6487302"/>
            <a:ext cx="3484095" cy="276999"/>
          </a:xfrm>
          <a:prstGeom prst="rect">
            <a:avLst/>
          </a:prstGeom>
          <a:solidFill>
            <a:srgbClr val="FFFFFF"/>
          </a:solidFill>
        </p:spPr>
        <p:txBody>
          <a:bodyPr wrap="none" rtlCol="0">
            <a:spAutoFit/>
          </a:bodyPr>
          <a:lstStyle/>
          <a:p>
            <a:r>
              <a:rPr lang="en-US" sz="1200">
                <a:latin typeface="Avenir Medium"/>
                <a:cs typeface="Avenir Medium"/>
              </a:rPr>
              <a:t>https://</a:t>
            </a:r>
            <a:r>
              <a:rPr lang="en-US" sz="1200" err="1">
                <a:latin typeface="Avenir Medium"/>
                <a:cs typeface="Avenir Medium"/>
              </a:rPr>
              <a:t>en.wikipedia.org</a:t>
            </a:r>
            <a:r>
              <a:rPr lang="en-US" sz="1200">
                <a:latin typeface="Avenir Medium"/>
                <a:cs typeface="Avenir Medium"/>
              </a:rPr>
              <a:t>/wiki/</a:t>
            </a:r>
            <a:r>
              <a:rPr lang="en-US" sz="1200" err="1">
                <a:latin typeface="Avenir Medium"/>
                <a:cs typeface="Avenir Medium"/>
              </a:rPr>
              <a:t>Smallpox_vaccine</a:t>
            </a:r>
            <a:endParaRPr lang="en-US" sz="1200">
              <a:latin typeface="Avenir Medium"/>
              <a:cs typeface="Avenir Medium"/>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363475" y="813109"/>
            <a:ext cx="8574976" cy="707886"/>
          </a:xfrm>
          <a:prstGeom prst="rect">
            <a:avLst/>
          </a:prstGeom>
          <a:noFill/>
        </p:spPr>
        <p:txBody>
          <a:bodyPr wrap="square" rtlCol="0">
            <a:spAutoFit/>
          </a:bodyPr>
          <a:lstStyle/>
          <a:p>
            <a:r>
              <a:rPr lang="en-US" sz="2000" b="1">
                <a:latin typeface="Avenir Black" panose="02000503020000020003" pitchFamily="2" charset="0"/>
              </a:rPr>
              <a:t>Inoculation with dead, weakened or related microbes would protect people from disease caused by that microbe.</a:t>
            </a:r>
            <a:endParaRPr lang="en-US" sz="2000">
              <a:latin typeface="Avenir Medium" panose="02000503020000020003" pitchFamily="2" charset="0"/>
            </a:endParaRPr>
          </a:p>
        </p:txBody>
      </p:sp>
      <p:sp>
        <p:nvSpPr>
          <p:cNvPr id="11" name="TextBox 10">
            <a:extLst>
              <a:ext uri="{FF2B5EF4-FFF2-40B4-BE49-F238E27FC236}">
                <a16:creationId xmlns:a16="http://schemas.microsoft.com/office/drawing/2014/main" id="{A316860A-5248-5F49-A0B0-05E3B88D1CC8}"/>
              </a:ext>
            </a:extLst>
          </p:cNvPr>
          <p:cNvSpPr txBox="1"/>
          <p:nvPr/>
        </p:nvSpPr>
        <p:spPr>
          <a:xfrm>
            <a:off x="363476" y="1703369"/>
            <a:ext cx="2181484" cy="3477875"/>
          </a:xfrm>
          <a:prstGeom prst="rect">
            <a:avLst/>
          </a:prstGeom>
          <a:noFill/>
        </p:spPr>
        <p:txBody>
          <a:bodyPr wrap="square" rtlCol="0">
            <a:spAutoFit/>
          </a:bodyPr>
          <a:lstStyle/>
          <a:p>
            <a:r>
              <a:rPr lang="en-US" sz="2000" b="1" dirty="0">
                <a:latin typeface="Avenir Black" panose="02000503020000020003" pitchFamily="2" charset="0"/>
              </a:rPr>
              <a:t>Resistance?</a:t>
            </a:r>
          </a:p>
          <a:p>
            <a:r>
              <a:rPr lang="en-US" sz="2000" dirty="0">
                <a:latin typeface="Avenir Medium" panose="02000503020000020003" pitchFamily="2" charset="0"/>
              </a:rPr>
              <a:t>Jenner adapted a process started by the Chinese and protected people from deadly smallpox by inoculation with the weaker and related cowpox. </a:t>
            </a:r>
          </a:p>
        </p:txBody>
      </p:sp>
      <p:pic>
        <p:nvPicPr>
          <p:cNvPr id="3" name="Picture 2">
            <a:extLst>
              <a:ext uri="{FF2B5EF4-FFF2-40B4-BE49-F238E27FC236}">
                <a16:creationId xmlns:a16="http://schemas.microsoft.com/office/drawing/2014/main" id="{2DAE90FF-7856-174A-A103-AF67A6EE548C}"/>
              </a:ext>
            </a:extLst>
          </p:cNvPr>
          <p:cNvPicPr>
            <a:picLocks noChangeAspect="1"/>
          </p:cNvPicPr>
          <p:nvPr/>
        </p:nvPicPr>
        <p:blipFill>
          <a:blip r:embed="rId3"/>
          <a:stretch>
            <a:fillRect/>
          </a:stretch>
        </p:blipFill>
        <p:spPr>
          <a:xfrm>
            <a:off x="2544959" y="1875161"/>
            <a:ext cx="6393492" cy="4560432"/>
          </a:xfrm>
          <a:prstGeom prst="rect">
            <a:avLst/>
          </a:prstGeom>
        </p:spPr>
      </p:pic>
    </p:spTree>
    <p:extLst>
      <p:ext uri="{BB962C8B-B14F-4D97-AF65-F5344CB8AC3E}">
        <p14:creationId xmlns:p14="http://schemas.microsoft.com/office/powerpoint/2010/main" val="234536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588389" cy="584775"/>
          </a:xfrm>
          <a:prstGeom prst="rect">
            <a:avLst/>
          </a:prstGeom>
          <a:noFill/>
        </p:spPr>
        <p:txBody>
          <a:bodyPr wrap="none" rtlCol="0">
            <a:spAutoFit/>
          </a:bodyPr>
          <a:lstStyle/>
          <a:p>
            <a:pPr defTabSz="914400"/>
            <a:r>
              <a:rPr lang="en-US" sz="3200">
                <a:solidFill>
                  <a:prstClr val="white"/>
                </a:solidFill>
                <a:latin typeface="Avenir Heavy"/>
                <a:cs typeface="Avenir Heavy"/>
              </a:rPr>
              <a:t>The Tony Soprano problem?</a:t>
            </a:r>
          </a:p>
        </p:txBody>
      </p:sp>
      <p:sp>
        <p:nvSpPr>
          <p:cNvPr id="12" name="TextBox 11"/>
          <p:cNvSpPr txBox="1"/>
          <p:nvPr/>
        </p:nvSpPr>
        <p:spPr>
          <a:xfrm>
            <a:off x="0" y="6602911"/>
            <a:ext cx="7615739" cy="276999"/>
          </a:xfrm>
          <a:prstGeom prst="rect">
            <a:avLst/>
          </a:prstGeom>
          <a:solidFill>
            <a:srgbClr val="FFFFFF"/>
          </a:solidFill>
        </p:spPr>
        <p:txBody>
          <a:bodyPr wrap="none" rtlCol="0">
            <a:spAutoFit/>
          </a:bodyPr>
          <a:lstStyle/>
          <a:p>
            <a:r>
              <a:rPr lang="en-US" sz="1200">
                <a:latin typeface="Avenir Medium"/>
                <a:cs typeface="Avenir Medium"/>
                <a:hlinkClick r:id="rId2"/>
              </a:rPr>
              <a:t>https://www.digitaltonto.com/2016/3-paradigm-shifts-that-will-drive-how-we-compete-in-the-21st-century/</a:t>
            </a:r>
            <a:endParaRPr lang="en-US" sz="1200">
              <a:latin typeface="Avenir Medium"/>
              <a:cs typeface="Avenir Medium"/>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363475" y="813109"/>
            <a:ext cx="8574976" cy="1015663"/>
          </a:xfrm>
          <a:prstGeom prst="rect">
            <a:avLst/>
          </a:prstGeom>
          <a:noFill/>
        </p:spPr>
        <p:txBody>
          <a:bodyPr wrap="square" rtlCol="0">
            <a:spAutoFit/>
          </a:bodyPr>
          <a:lstStyle/>
          <a:p>
            <a:r>
              <a:rPr lang="en-US" sz="2000">
                <a:latin typeface="Avenir Medium" panose="02000503020000020003" pitchFamily="2" charset="0"/>
              </a:rPr>
              <a:t>Tony claimed that he wanted to leave murder and extortion behind and went to therapy. His therapist helped him see that he wanted to change, and gave him suggestions.</a:t>
            </a:r>
          </a:p>
        </p:txBody>
      </p:sp>
      <p:pic>
        <p:nvPicPr>
          <p:cNvPr id="3" name="Picture 2">
            <a:extLst>
              <a:ext uri="{FF2B5EF4-FFF2-40B4-BE49-F238E27FC236}">
                <a16:creationId xmlns:a16="http://schemas.microsoft.com/office/drawing/2014/main" id="{6DD5D114-E468-6F41-AA97-7A939D33CCCF}"/>
              </a:ext>
            </a:extLst>
          </p:cNvPr>
          <p:cNvPicPr>
            <a:picLocks noChangeAspect="1"/>
          </p:cNvPicPr>
          <p:nvPr/>
        </p:nvPicPr>
        <p:blipFill>
          <a:blip r:embed="rId4"/>
          <a:stretch>
            <a:fillRect/>
          </a:stretch>
        </p:blipFill>
        <p:spPr>
          <a:xfrm>
            <a:off x="1073798" y="2354751"/>
            <a:ext cx="6996404" cy="4286529"/>
          </a:xfrm>
          <a:prstGeom prst="rect">
            <a:avLst/>
          </a:prstGeom>
        </p:spPr>
      </p:pic>
      <p:sp>
        <p:nvSpPr>
          <p:cNvPr id="9" name="TextBox 8">
            <a:extLst>
              <a:ext uri="{FF2B5EF4-FFF2-40B4-BE49-F238E27FC236}">
                <a16:creationId xmlns:a16="http://schemas.microsoft.com/office/drawing/2014/main" id="{895031DF-95C6-5B45-9A34-F0A0EADC1684}"/>
              </a:ext>
            </a:extLst>
          </p:cNvPr>
          <p:cNvSpPr txBox="1"/>
          <p:nvPr/>
        </p:nvSpPr>
        <p:spPr>
          <a:xfrm>
            <a:off x="363475" y="1910988"/>
            <a:ext cx="8574976" cy="400110"/>
          </a:xfrm>
          <a:prstGeom prst="rect">
            <a:avLst/>
          </a:prstGeom>
          <a:noFill/>
        </p:spPr>
        <p:txBody>
          <a:bodyPr wrap="square" rtlCol="0">
            <a:spAutoFit/>
          </a:bodyPr>
          <a:lstStyle/>
          <a:p>
            <a:r>
              <a:rPr lang="en-US" sz="2000" b="1" dirty="0">
                <a:latin typeface="Avenir Black" panose="02000503020000020003" pitchFamily="2" charset="0"/>
              </a:rPr>
              <a:t>Did he change?</a:t>
            </a:r>
          </a:p>
        </p:txBody>
      </p:sp>
    </p:spTree>
    <p:extLst>
      <p:ext uri="{BB962C8B-B14F-4D97-AF65-F5344CB8AC3E}">
        <p14:creationId xmlns:p14="http://schemas.microsoft.com/office/powerpoint/2010/main" val="3662254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066195" cy="584775"/>
          </a:xfrm>
          <a:prstGeom prst="rect">
            <a:avLst/>
          </a:prstGeom>
          <a:noFill/>
        </p:spPr>
        <p:txBody>
          <a:bodyPr wrap="none" rtlCol="0">
            <a:spAutoFit/>
          </a:bodyPr>
          <a:lstStyle/>
          <a:p>
            <a:pPr defTabSz="914400"/>
            <a:r>
              <a:rPr lang="en-US" sz="3200">
                <a:solidFill>
                  <a:prstClr val="white"/>
                </a:solidFill>
                <a:latin typeface="Avenir Heavy"/>
                <a:cs typeface="Avenir Heavy"/>
              </a:rPr>
              <a:t>2. Global climate change</a:t>
            </a:r>
          </a:p>
        </p:txBody>
      </p:sp>
      <p:sp>
        <p:nvSpPr>
          <p:cNvPr id="8" name="TextBox 7"/>
          <p:cNvSpPr txBox="1"/>
          <p:nvPr/>
        </p:nvSpPr>
        <p:spPr>
          <a:xfrm>
            <a:off x="1988287" y="2864459"/>
            <a:ext cx="4997303" cy="954107"/>
          </a:xfrm>
          <a:prstGeom prst="rect">
            <a:avLst/>
          </a:prstGeom>
          <a:noFill/>
        </p:spPr>
        <p:txBody>
          <a:bodyPr wrap="square" rtlCol="0">
            <a:spAutoFit/>
          </a:bodyPr>
          <a:lstStyle/>
          <a:p>
            <a:pPr lvl="1" algn="ctr"/>
            <a:r>
              <a:rPr lang="en-US" sz="2800" i="1">
                <a:latin typeface="Avenir Black"/>
                <a:cs typeface="Avenir Black"/>
              </a:rPr>
              <a:t>2.5: Decarbonization and the energy trilemma</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890666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8237987" cy="584776"/>
          </a:xfrm>
          <a:prstGeom prst="rect">
            <a:avLst/>
          </a:prstGeom>
          <a:noFill/>
        </p:spPr>
        <p:txBody>
          <a:bodyPr wrap="none" rtlCol="0">
            <a:spAutoFit/>
          </a:bodyPr>
          <a:lstStyle/>
          <a:p>
            <a:pPr defTabSz="914400"/>
            <a:r>
              <a:rPr lang="en-US" sz="3200">
                <a:solidFill>
                  <a:prstClr val="white"/>
                </a:solidFill>
                <a:latin typeface="Avenir Heavy"/>
                <a:cs typeface="Avenir Heavy"/>
              </a:rPr>
              <a:t>Any solution must lower carbon emissions</a:t>
            </a:r>
          </a:p>
        </p:txBody>
      </p:sp>
      <p:sp>
        <p:nvSpPr>
          <p:cNvPr id="7" name="TextBox 6"/>
          <p:cNvSpPr txBox="1"/>
          <p:nvPr/>
        </p:nvSpPr>
        <p:spPr>
          <a:xfrm>
            <a:off x="5035178" y="6490457"/>
            <a:ext cx="4041790" cy="307777"/>
          </a:xfrm>
          <a:prstGeom prst="rect">
            <a:avLst/>
          </a:prstGeom>
          <a:solidFill>
            <a:srgbClr val="FFFFFF"/>
          </a:solidFill>
        </p:spPr>
        <p:txBody>
          <a:bodyPr wrap="none" rtlCol="0">
            <a:spAutoFit/>
          </a:bodyPr>
          <a:lstStyle/>
          <a:p>
            <a:r>
              <a:rPr lang="en-US" sz="1400">
                <a:latin typeface="Avenir Medium"/>
                <a:cs typeface="Avenir Medium"/>
              </a:rPr>
              <a:t>Energy Systems &amp; Sustainability, 2/e, Chapter 1</a:t>
            </a:r>
          </a:p>
        </p:txBody>
      </p:sp>
      <p:sp>
        <p:nvSpPr>
          <p:cNvPr id="8" name="TextBox 7"/>
          <p:cNvSpPr txBox="1"/>
          <p:nvPr/>
        </p:nvSpPr>
        <p:spPr>
          <a:xfrm>
            <a:off x="287664" y="766719"/>
            <a:ext cx="8571577" cy="1015663"/>
          </a:xfrm>
          <a:prstGeom prst="rect">
            <a:avLst/>
          </a:prstGeom>
          <a:noFill/>
        </p:spPr>
        <p:txBody>
          <a:bodyPr wrap="square" rtlCol="0">
            <a:spAutoFit/>
          </a:bodyPr>
          <a:lstStyle/>
          <a:p>
            <a:r>
              <a:rPr lang="en-US" sz="2000" b="1" dirty="0">
                <a:latin typeface="Avenir Medium"/>
                <a:cs typeface="Avenir Medium"/>
              </a:rPr>
              <a:t>Transitioning to low-carbon fuels – or using abundant fuels without emitting carbon - will address the concerns of growthists, </a:t>
            </a:r>
            <a:r>
              <a:rPr lang="en-US" sz="2000" b="1" dirty="0" err="1">
                <a:latin typeface="Avenir Medium"/>
                <a:cs typeface="Avenir Medium"/>
              </a:rPr>
              <a:t>peakists</a:t>
            </a:r>
            <a:r>
              <a:rPr lang="en-US" sz="2000" b="1" dirty="0">
                <a:latin typeface="Avenir Medium"/>
                <a:cs typeface="Avenir Medium"/>
              </a:rPr>
              <a:t> and environmentalists.</a:t>
            </a:r>
          </a:p>
        </p:txBody>
      </p:sp>
      <p:sp>
        <p:nvSpPr>
          <p:cNvPr id="9" name="TextBox 8"/>
          <p:cNvSpPr txBox="1"/>
          <p:nvPr/>
        </p:nvSpPr>
        <p:spPr>
          <a:xfrm>
            <a:off x="287664" y="1987975"/>
            <a:ext cx="8571577" cy="400110"/>
          </a:xfrm>
          <a:prstGeom prst="rect">
            <a:avLst/>
          </a:prstGeom>
          <a:noFill/>
        </p:spPr>
        <p:txBody>
          <a:bodyPr wrap="square" rtlCol="0">
            <a:spAutoFit/>
          </a:bodyPr>
          <a:lstStyle/>
          <a:p>
            <a:r>
              <a:rPr lang="en-US" sz="2000" b="1">
                <a:solidFill>
                  <a:schemeClr val="bg1">
                    <a:lumMod val="50000"/>
                  </a:schemeClr>
                </a:solidFill>
                <a:latin typeface="Avenir Medium"/>
                <a:cs typeface="Avenir Medium"/>
              </a:rPr>
              <a:t>1. Manage human population levels (speeding the demographic shift).</a:t>
            </a:r>
          </a:p>
        </p:txBody>
      </p:sp>
      <p:sp>
        <p:nvSpPr>
          <p:cNvPr id="10" name="TextBox 9"/>
          <p:cNvSpPr txBox="1"/>
          <p:nvPr/>
        </p:nvSpPr>
        <p:spPr>
          <a:xfrm>
            <a:off x="287664" y="2513974"/>
            <a:ext cx="8789304" cy="400110"/>
          </a:xfrm>
          <a:prstGeom prst="rect">
            <a:avLst/>
          </a:prstGeom>
          <a:noFill/>
        </p:spPr>
        <p:txBody>
          <a:bodyPr wrap="square" rtlCol="0">
            <a:spAutoFit/>
          </a:bodyPr>
          <a:lstStyle/>
          <a:p>
            <a:r>
              <a:rPr lang="en-US" sz="2000" b="1">
                <a:solidFill>
                  <a:schemeClr val="bg1">
                    <a:lumMod val="50000"/>
                  </a:schemeClr>
                </a:solidFill>
                <a:latin typeface="Avenir Medium"/>
                <a:cs typeface="Avenir Medium"/>
              </a:rPr>
              <a:t>2. Accept &amp; adapt to lower growth in per capita gross domestic product.</a:t>
            </a:r>
          </a:p>
        </p:txBody>
      </p:sp>
      <p:sp>
        <p:nvSpPr>
          <p:cNvPr id="11" name="TextBox 10"/>
          <p:cNvSpPr txBox="1"/>
          <p:nvPr/>
        </p:nvSpPr>
        <p:spPr>
          <a:xfrm>
            <a:off x="287664" y="3125035"/>
            <a:ext cx="8571577" cy="400110"/>
          </a:xfrm>
          <a:prstGeom prst="rect">
            <a:avLst/>
          </a:prstGeom>
          <a:noFill/>
        </p:spPr>
        <p:txBody>
          <a:bodyPr wrap="square" rtlCol="0">
            <a:spAutoFit/>
          </a:bodyPr>
          <a:lstStyle/>
          <a:p>
            <a:r>
              <a:rPr lang="en-US" sz="2000" b="1">
                <a:latin typeface="Avenir Medium"/>
                <a:cs typeface="Avenir Medium"/>
              </a:rPr>
              <a:t>3. Reduce the amount of energy required per unit of GDP.</a:t>
            </a:r>
          </a:p>
        </p:txBody>
      </p:sp>
      <p:sp>
        <p:nvSpPr>
          <p:cNvPr id="12" name="TextBox 11"/>
          <p:cNvSpPr txBox="1"/>
          <p:nvPr/>
        </p:nvSpPr>
        <p:spPr>
          <a:xfrm>
            <a:off x="287664" y="3677545"/>
            <a:ext cx="8571577" cy="400110"/>
          </a:xfrm>
          <a:prstGeom prst="rect">
            <a:avLst/>
          </a:prstGeom>
          <a:noFill/>
        </p:spPr>
        <p:txBody>
          <a:bodyPr wrap="square" rtlCol="0">
            <a:spAutoFit/>
          </a:bodyPr>
          <a:lstStyle/>
          <a:p>
            <a:r>
              <a:rPr lang="en-US" sz="2000" b="1">
                <a:latin typeface="Avenir Medium"/>
                <a:cs typeface="Avenir Medium"/>
              </a:rPr>
              <a:t>4. Reduce the amount of carbon emitted per unit of energy produced.</a:t>
            </a:r>
          </a:p>
        </p:txBody>
      </p:sp>
      <p:sp>
        <p:nvSpPr>
          <p:cNvPr id="13" name="Rounded Rectangular Callout 12"/>
          <p:cNvSpPr/>
          <p:nvPr/>
        </p:nvSpPr>
        <p:spPr>
          <a:xfrm>
            <a:off x="287664" y="4815485"/>
            <a:ext cx="2455928" cy="1064482"/>
          </a:xfrm>
          <a:prstGeom prst="wedgeRoundRectCallout">
            <a:avLst>
              <a:gd name="adj1" fmla="val 43316"/>
              <a:gd name="adj2" fmla="val -78257"/>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Increase energy efficiency to maximize GDP per unit of energy</a:t>
            </a:r>
            <a:endParaRPr lang="en-US"/>
          </a:p>
        </p:txBody>
      </p:sp>
      <p:sp>
        <p:nvSpPr>
          <p:cNvPr id="14" name="Rounded Rectangular Callout 13"/>
          <p:cNvSpPr/>
          <p:nvPr/>
        </p:nvSpPr>
        <p:spPr>
          <a:xfrm>
            <a:off x="157860" y="3133334"/>
            <a:ext cx="8394118" cy="968300"/>
          </a:xfrm>
          <a:prstGeom prst="wedgeRoundRectCallout">
            <a:avLst>
              <a:gd name="adj1" fmla="val -20833"/>
              <a:gd name="adj2" fmla="val 81932"/>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ular Callout 16"/>
          <p:cNvSpPr/>
          <p:nvPr/>
        </p:nvSpPr>
        <p:spPr>
          <a:xfrm>
            <a:off x="3042557" y="5347726"/>
            <a:ext cx="2455928" cy="1064482"/>
          </a:xfrm>
          <a:prstGeom prst="wedgeRoundRectCallout">
            <a:avLst>
              <a:gd name="adj1" fmla="val -66482"/>
              <a:gd name="adj2" fmla="val -128339"/>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Reduce CO</a:t>
            </a:r>
            <a:r>
              <a:rPr lang="en-US" baseline="-25000">
                <a:solidFill>
                  <a:schemeClr val="tx1"/>
                </a:solidFill>
              </a:rPr>
              <a:t>2</a:t>
            </a:r>
            <a:r>
              <a:rPr lang="en-US">
                <a:solidFill>
                  <a:schemeClr val="tx1"/>
                </a:solidFill>
              </a:rPr>
              <a:t> emission from fossil fuels.</a:t>
            </a:r>
            <a:endParaRPr lang="en-US"/>
          </a:p>
        </p:txBody>
      </p:sp>
      <p:sp>
        <p:nvSpPr>
          <p:cNvPr id="18" name="Rounded Rectangular Callout 17"/>
          <p:cNvSpPr/>
          <p:nvPr/>
        </p:nvSpPr>
        <p:spPr>
          <a:xfrm>
            <a:off x="5797450" y="4815485"/>
            <a:ext cx="2455928" cy="1064482"/>
          </a:xfrm>
          <a:prstGeom prst="wedgeRoundRectCallout">
            <a:avLst>
              <a:gd name="adj1" fmla="val -178834"/>
              <a:gd name="adj2" fmla="val -82676"/>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Transition to renewable energy &amp;/ nuclear power.</a:t>
            </a:r>
            <a:endParaRPr lang="en-US"/>
          </a:p>
        </p:txBody>
      </p:sp>
      <p:pic>
        <p:nvPicPr>
          <p:cNvPr id="15" name="Picture 14">
            <a:extLst>
              <a:ext uri="{FF2B5EF4-FFF2-40B4-BE49-F238E27FC236}">
                <a16:creationId xmlns:a16="http://schemas.microsoft.com/office/drawing/2014/main" id="{DCE6479E-195D-D342-AD8F-65C9295167D9}"/>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80498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ular Callout 22"/>
          <p:cNvSpPr/>
          <p:nvPr/>
        </p:nvSpPr>
        <p:spPr>
          <a:xfrm>
            <a:off x="3049298" y="2091423"/>
            <a:ext cx="1771574" cy="815355"/>
          </a:xfrm>
          <a:prstGeom prst="wedgeRoundRectCallout">
            <a:avLst>
              <a:gd name="adj1" fmla="val 16175"/>
              <a:gd name="adj2" fmla="val 16541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solidFill>
                  <a:schemeClr val="tx1"/>
                </a:solidFill>
              </a:rPr>
              <a:t>gross domestic product</a:t>
            </a:r>
          </a:p>
        </p:txBody>
      </p:sp>
      <p:sp>
        <p:nvSpPr>
          <p:cNvPr id="16" name="Rounded Rectangular Callout 15"/>
          <p:cNvSpPr/>
          <p:nvPr/>
        </p:nvSpPr>
        <p:spPr>
          <a:xfrm>
            <a:off x="570420" y="4640021"/>
            <a:ext cx="1542908" cy="815355"/>
          </a:xfrm>
          <a:prstGeom prst="wedgeRoundRectCallout">
            <a:avLst>
              <a:gd name="adj1" fmla="val -6944"/>
              <a:gd name="adj2" fmla="val -111873"/>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solidFill>
                  <a:schemeClr val="tx1"/>
                </a:solidFill>
              </a:rPr>
              <a:t>from human sources</a:t>
            </a:r>
          </a:p>
        </p:txBody>
      </p:sp>
      <p:sp>
        <p:nvSpPr>
          <p:cNvPr id="24" name="Rounded Rectangular Callout 23"/>
          <p:cNvSpPr/>
          <p:nvPr/>
        </p:nvSpPr>
        <p:spPr>
          <a:xfrm>
            <a:off x="5335297" y="1850200"/>
            <a:ext cx="1771574" cy="815355"/>
          </a:xfrm>
          <a:prstGeom prst="wedgeRoundRectCallout">
            <a:avLst>
              <a:gd name="adj1" fmla="val -11757"/>
              <a:gd name="adj2" fmla="val 17965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solidFill>
                  <a:schemeClr val="tx1"/>
                </a:solidFill>
              </a:rPr>
              <a:t>primary energy consumption</a:t>
            </a:r>
          </a:p>
        </p:txBody>
      </p:sp>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2723989" cy="584776"/>
          </a:xfrm>
          <a:prstGeom prst="rect">
            <a:avLst/>
          </a:prstGeom>
          <a:noFill/>
        </p:spPr>
        <p:txBody>
          <a:bodyPr wrap="none" rtlCol="0">
            <a:spAutoFit/>
          </a:bodyPr>
          <a:lstStyle/>
          <a:p>
            <a:pPr defTabSz="914400"/>
            <a:r>
              <a:rPr lang="en-US" sz="3200">
                <a:solidFill>
                  <a:prstClr val="white"/>
                </a:solidFill>
                <a:latin typeface="Avenir Heavy"/>
                <a:cs typeface="Avenir Heavy"/>
              </a:rPr>
              <a:t>Kaya Identity</a:t>
            </a:r>
          </a:p>
        </p:txBody>
      </p:sp>
      <p:sp>
        <p:nvSpPr>
          <p:cNvPr id="7" name="TextBox 6"/>
          <p:cNvSpPr txBox="1"/>
          <p:nvPr/>
        </p:nvSpPr>
        <p:spPr>
          <a:xfrm>
            <a:off x="5035178" y="6490457"/>
            <a:ext cx="4041790" cy="307777"/>
          </a:xfrm>
          <a:prstGeom prst="rect">
            <a:avLst/>
          </a:prstGeom>
          <a:solidFill>
            <a:srgbClr val="FFFFFF"/>
          </a:solidFill>
        </p:spPr>
        <p:txBody>
          <a:bodyPr wrap="none" rtlCol="0">
            <a:spAutoFit/>
          </a:bodyPr>
          <a:lstStyle/>
          <a:p>
            <a:r>
              <a:rPr lang="en-US" sz="1400">
                <a:latin typeface="Avenir Medium"/>
                <a:cs typeface="Avenir Medium"/>
              </a:rPr>
              <a:t>Energy Systems &amp; Sustainability, 2/e, Chapter 1</a:t>
            </a:r>
          </a:p>
        </p:txBody>
      </p:sp>
      <p:sp>
        <p:nvSpPr>
          <p:cNvPr id="8" name="TextBox 7"/>
          <p:cNvSpPr txBox="1"/>
          <p:nvPr/>
        </p:nvSpPr>
        <p:spPr>
          <a:xfrm>
            <a:off x="287664" y="766719"/>
            <a:ext cx="8571577" cy="707886"/>
          </a:xfrm>
          <a:prstGeom prst="rect">
            <a:avLst/>
          </a:prstGeom>
          <a:noFill/>
        </p:spPr>
        <p:txBody>
          <a:bodyPr wrap="square" rtlCol="0">
            <a:spAutoFit/>
          </a:bodyPr>
          <a:lstStyle/>
          <a:p>
            <a:r>
              <a:rPr lang="is-IS" sz="2000" b="1">
                <a:latin typeface="Avenir Medium"/>
                <a:cs typeface="Avenir Medium"/>
              </a:rPr>
              <a:t>… a simple formula used to explore the options we have for reducing carbon dioxide emissions from energy production &amp; use.</a:t>
            </a:r>
            <a:endParaRPr lang="en-US" sz="2000" b="1">
              <a:latin typeface="Avenir Medium"/>
              <a:cs typeface="Avenir Medium"/>
            </a:endParaRPr>
          </a:p>
        </p:txBody>
      </p:sp>
      <p:sp>
        <p:nvSpPr>
          <p:cNvPr id="9" name="TextBox 8"/>
          <p:cNvSpPr txBox="1"/>
          <p:nvPr/>
        </p:nvSpPr>
        <p:spPr>
          <a:xfrm>
            <a:off x="287664" y="3666274"/>
            <a:ext cx="8571577" cy="400110"/>
          </a:xfrm>
          <a:prstGeom prst="rect">
            <a:avLst/>
          </a:prstGeom>
          <a:noFill/>
        </p:spPr>
        <p:txBody>
          <a:bodyPr wrap="square" rtlCol="0">
            <a:spAutoFit/>
          </a:bodyPr>
          <a:lstStyle/>
          <a:p>
            <a:r>
              <a:rPr lang="en-US" sz="2000" b="1">
                <a:solidFill>
                  <a:srgbClr val="000000"/>
                </a:solidFill>
                <a:latin typeface="Avenir Medium"/>
                <a:cs typeface="Avenir Medium"/>
              </a:rPr>
              <a:t>CO</a:t>
            </a:r>
            <a:r>
              <a:rPr lang="en-US" sz="2000" b="1" baseline="-25000">
                <a:solidFill>
                  <a:srgbClr val="000000"/>
                </a:solidFill>
                <a:latin typeface="Avenir Medium"/>
                <a:cs typeface="Avenir Medium"/>
              </a:rPr>
              <a:t>2</a:t>
            </a:r>
            <a:r>
              <a:rPr lang="en-US" sz="2000" b="1">
                <a:solidFill>
                  <a:srgbClr val="000000"/>
                </a:solidFill>
                <a:latin typeface="Avenir Medium"/>
                <a:cs typeface="Avenir Medium"/>
              </a:rPr>
              <a:t> emissions =</a:t>
            </a:r>
          </a:p>
        </p:txBody>
      </p:sp>
      <p:sp>
        <p:nvSpPr>
          <p:cNvPr id="15" name="TextBox 14"/>
          <p:cNvSpPr txBox="1"/>
          <p:nvPr/>
        </p:nvSpPr>
        <p:spPr>
          <a:xfrm>
            <a:off x="2386702" y="3666274"/>
            <a:ext cx="1548383" cy="400110"/>
          </a:xfrm>
          <a:prstGeom prst="rect">
            <a:avLst/>
          </a:prstGeom>
          <a:noFill/>
        </p:spPr>
        <p:txBody>
          <a:bodyPr wrap="square" rtlCol="0">
            <a:spAutoFit/>
          </a:bodyPr>
          <a:lstStyle/>
          <a:p>
            <a:r>
              <a:rPr lang="en-US" sz="2000" b="1">
                <a:solidFill>
                  <a:srgbClr val="000000"/>
                </a:solidFill>
                <a:latin typeface="Avenir Medium"/>
                <a:cs typeface="Avenir Medium"/>
              </a:rPr>
              <a:t>population</a:t>
            </a:r>
          </a:p>
        </p:txBody>
      </p:sp>
      <p:sp>
        <p:nvSpPr>
          <p:cNvPr id="2" name="Double Bracket 1"/>
          <p:cNvSpPr/>
          <p:nvPr/>
        </p:nvSpPr>
        <p:spPr>
          <a:xfrm>
            <a:off x="2393053" y="3725209"/>
            <a:ext cx="1385267" cy="400110"/>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Double Bracket 18"/>
          <p:cNvSpPr/>
          <p:nvPr/>
        </p:nvSpPr>
        <p:spPr>
          <a:xfrm>
            <a:off x="3919408" y="3725208"/>
            <a:ext cx="1516368" cy="648951"/>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3868008" y="3666274"/>
            <a:ext cx="1666208" cy="707886"/>
          </a:xfrm>
          <a:prstGeom prst="rect">
            <a:avLst/>
          </a:prstGeom>
          <a:noFill/>
        </p:spPr>
        <p:txBody>
          <a:bodyPr wrap="square" rtlCol="0">
            <a:spAutoFit/>
          </a:bodyPr>
          <a:lstStyle/>
          <a:p>
            <a:r>
              <a:rPr lang="en-US" sz="2000" b="1" u="sng">
                <a:solidFill>
                  <a:srgbClr val="000000"/>
                </a:solidFill>
                <a:latin typeface="Avenir Medium"/>
                <a:cs typeface="Avenir Medium"/>
              </a:rPr>
              <a:t>      GDP      </a:t>
            </a:r>
            <a:r>
              <a:rPr lang="en-US" sz="2000" b="1" u="sng">
                <a:solidFill>
                  <a:schemeClr val="bg1"/>
                </a:solidFill>
                <a:latin typeface="Avenir Medium"/>
                <a:cs typeface="Avenir Medium"/>
              </a:rPr>
              <a:t>.</a:t>
            </a:r>
            <a:r>
              <a:rPr lang="en-US" sz="2000" u="sng">
                <a:solidFill>
                  <a:srgbClr val="000000"/>
                </a:solidFill>
                <a:latin typeface="Avenir Medium"/>
                <a:cs typeface="Avenir Medium"/>
              </a:rPr>
              <a:t>     </a:t>
            </a:r>
            <a:r>
              <a:rPr lang="en-US" sz="2000" b="1" u="sng">
                <a:solidFill>
                  <a:srgbClr val="000000"/>
                </a:solidFill>
                <a:latin typeface="Avenir Medium"/>
                <a:cs typeface="Avenir Medium"/>
              </a:rPr>
              <a:t> </a:t>
            </a:r>
          </a:p>
          <a:p>
            <a:pPr algn="ctr"/>
            <a:r>
              <a:rPr lang="en-US" sz="2000" b="1">
                <a:solidFill>
                  <a:srgbClr val="000000"/>
                </a:solidFill>
                <a:latin typeface="Avenir Medium"/>
                <a:cs typeface="Avenir Medium"/>
              </a:rPr>
              <a:t>population</a:t>
            </a:r>
          </a:p>
        </p:txBody>
      </p:sp>
      <p:sp>
        <p:nvSpPr>
          <p:cNvPr id="21" name="Double Bracket 20"/>
          <p:cNvSpPr/>
          <p:nvPr/>
        </p:nvSpPr>
        <p:spPr>
          <a:xfrm>
            <a:off x="6956533" y="3741908"/>
            <a:ext cx="1901375" cy="648951"/>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6952167" y="3682974"/>
            <a:ext cx="2579883" cy="707886"/>
          </a:xfrm>
          <a:prstGeom prst="rect">
            <a:avLst/>
          </a:prstGeom>
          <a:noFill/>
        </p:spPr>
        <p:txBody>
          <a:bodyPr wrap="square" rtlCol="0">
            <a:spAutoFit/>
          </a:bodyPr>
          <a:lstStyle/>
          <a:p>
            <a:r>
              <a:rPr lang="en-US" sz="2000" b="1" u="sng">
                <a:solidFill>
                  <a:srgbClr val="000000"/>
                </a:solidFill>
                <a:latin typeface="Avenir Medium"/>
                <a:cs typeface="Avenir Medium"/>
              </a:rPr>
              <a:t>CO</a:t>
            </a:r>
            <a:r>
              <a:rPr lang="en-US" sz="2000" b="1" u="sng" baseline="-25000">
                <a:solidFill>
                  <a:srgbClr val="000000"/>
                </a:solidFill>
                <a:latin typeface="Avenir Medium"/>
                <a:cs typeface="Avenir Medium"/>
              </a:rPr>
              <a:t>2</a:t>
            </a:r>
            <a:r>
              <a:rPr lang="en-US" sz="2000" b="1" u="sng">
                <a:solidFill>
                  <a:srgbClr val="000000"/>
                </a:solidFill>
                <a:latin typeface="Avenir Medium"/>
                <a:cs typeface="Avenir Medium"/>
              </a:rPr>
              <a:t> emissions</a:t>
            </a:r>
            <a:r>
              <a:rPr lang="en-US" sz="2000" b="1" u="sng">
                <a:solidFill>
                  <a:srgbClr val="FFFFFF"/>
                </a:solidFill>
                <a:latin typeface="Avenir Medium"/>
                <a:cs typeface="Avenir Medium"/>
              </a:rPr>
              <a:t>.</a:t>
            </a:r>
            <a:r>
              <a:rPr lang="en-US" sz="2000" u="sng">
                <a:solidFill>
                  <a:srgbClr val="000000"/>
                </a:solidFill>
                <a:latin typeface="Avenir Medium"/>
                <a:cs typeface="Avenir Medium"/>
              </a:rPr>
              <a:t>     </a:t>
            </a:r>
            <a:r>
              <a:rPr lang="en-US" sz="2000" b="1" u="sng">
                <a:solidFill>
                  <a:srgbClr val="000000"/>
                </a:solidFill>
                <a:latin typeface="Avenir Medium"/>
                <a:cs typeface="Avenir Medium"/>
              </a:rPr>
              <a:t> </a:t>
            </a:r>
            <a:r>
              <a:rPr lang="en-US" sz="2000" b="1">
                <a:solidFill>
                  <a:srgbClr val="000000"/>
                </a:solidFill>
                <a:latin typeface="Avenir Medium"/>
                <a:cs typeface="Avenir Medium"/>
              </a:rPr>
              <a:t>primary energy</a:t>
            </a:r>
          </a:p>
        </p:txBody>
      </p:sp>
      <p:sp>
        <p:nvSpPr>
          <p:cNvPr id="28" name="Rounded Rectangular Callout 27"/>
          <p:cNvSpPr/>
          <p:nvPr/>
        </p:nvSpPr>
        <p:spPr>
          <a:xfrm>
            <a:off x="3854126" y="3626110"/>
            <a:ext cx="1654689" cy="815355"/>
          </a:xfrm>
          <a:prstGeom prst="wedgeRoundRectCallout">
            <a:avLst>
              <a:gd name="adj1" fmla="val -10122"/>
              <a:gd name="adj2" fmla="val 102885"/>
              <a:gd name="adj3" fmla="val 16667"/>
            </a:avLst>
          </a:prstGeom>
          <a:noFill/>
          <a:ln>
            <a:solidFill>
              <a:srgbClr val="6666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29" name="Rounded Rectangular Callout 28"/>
          <p:cNvSpPr/>
          <p:nvPr/>
        </p:nvSpPr>
        <p:spPr>
          <a:xfrm>
            <a:off x="6873393" y="3626110"/>
            <a:ext cx="2147800" cy="815355"/>
          </a:xfrm>
          <a:prstGeom prst="wedgeRoundRectCallout">
            <a:avLst>
              <a:gd name="adj1" fmla="val -10122"/>
              <a:gd name="adj2" fmla="val 102885"/>
              <a:gd name="adj3" fmla="val 16667"/>
            </a:avLst>
          </a:prstGeom>
          <a:noFill/>
          <a:ln>
            <a:solidFill>
              <a:srgbClr val="6666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30" name="Double Bracket 29"/>
          <p:cNvSpPr/>
          <p:nvPr/>
        </p:nvSpPr>
        <p:spPr>
          <a:xfrm>
            <a:off x="5581245" y="3740015"/>
            <a:ext cx="1098956" cy="648951"/>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5326029" y="3681081"/>
            <a:ext cx="1547364" cy="707886"/>
          </a:xfrm>
          <a:prstGeom prst="rect">
            <a:avLst/>
          </a:prstGeom>
          <a:noFill/>
        </p:spPr>
        <p:txBody>
          <a:bodyPr wrap="square" rtlCol="0">
            <a:spAutoFit/>
          </a:bodyPr>
          <a:lstStyle/>
          <a:p>
            <a:r>
              <a:rPr lang="en-US" sz="2000" b="1">
                <a:solidFill>
                  <a:srgbClr val="000000"/>
                </a:solidFill>
                <a:latin typeface="Avenir Medium"/>
                <a:cs typeface="Avenir Medium"/>
              </a:rPr>
              <a:t>    </a:t>
            </a:r>
            <a:r>
              <a:rPr lang="en-US" sz="2000" b="1" u="sng">
                <a:solidFill>
                  <a:srgbClr val="000000"/>
                </a:solidFill>
                <a:latin typeface="Avenir Medium"/>
                <a:cs typeface="Avenir Medium"/>
              </a:rPr>
              <a:t>energy</a:t>
            </a:r>
            <a:r>
              <a:rPr lang="en-US" sz="2000" b="1" u="sng">
                <a:solidFill>
                  <a:schemeClr val="bg1"/>
                </a:solidFill>
                <a:latin typeface="Avenir Medium"/>
                <a:cs typeface="Avenir Medium"/>
              </a:rPr>
              <a:t>.</a:t>
            </a:r>
            <a:r>
              <a:rPr lang="en-US" sz="2000" u="sng">
                <a:solidFill>
                  <a:srgbClr val="000000"/>
                </a:solidFill>
                <a:latin typeface="Avenir Medium"/>
                <a:cs typeface="Avenir Medium"/>
              </a:rPr>
              <a:t>     </a:t>
            </a:r>
            <a:r>
              <a:rPr lang="en-US" sz="2000" b="1" u="sng">
                <a:solidFill>
                  <a:srgbClr val="000000"/>
                </a:solidFill>
                <a:latin typeface="Avenir Medium"/>
                <a:cs typeface="Avenir Medium"/>
              </a:rPr>
              <a:t> </a:t>
            </a:r>
          </a:p>
          <a:p>
            <a:pPr algn="ctr"/>
            <a:r>
              <a:rPr lang="en-US" sz="2000" b="1">
                <a:solidFill>
                  <a:srgbClr val="000000"/>
                </a:solidFill>
                <a:latin typeface="Avenir Medium"/>
                <a:cs typeface="Avenir Medium"/>
              </a:rPr>
              <a:t>GDP</a:t>
            </a:r>
          </a:p>
        </p:txBody>
      </p:sp>
      <p:sp>
        <p:nvSpPr>
          <p:cNvPr id="32" name="Rounded Rectangular Callout 31"/>
          <p:cNvSpPr/>
          <p:nvPr/>
        </p:nvSpPr>
        <p:spPr>
          <a:xfrm>
            <a:off x="5534217" y="3626956"/>
            <a:ext cx="1222184" cy="815355"/>
          </a:xfrm>
          <a:prstGeom prst="wedgeRoundRectCallout">
            <a:avLst>
              <a:gd name="adj1" fmla="val -10122"/>
              <a:gd name="adj2" fmla="val 102885"/>
              <a:gd name="adj3" fmla="val 16667"/>
            </a:avLst>
          </a:prstGeom>
          <a:noFill/>
          <a:ln>
            <a:solidFill>
              <a:srgbClr val="6666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33" name="TextBox 32"/>
          <p:cNvSpPr txBox="1"/>
          <p:nvPr/>
        </p:nvSpPr>
        <p:spPr>
          <a:xfrm>
            <a:off x="3904926" y="4809045"/>
            <a:ext cx="1421104" cy="646331"/>
          </a:xfrm>
          <a:prstGeom prst="rect">
            <a:avLst/>
          </a:prstGeom>
          <a:noFill/>
        </p:spPr>
        <p:txBody>
          <a:bodyPr wrap="square" rtlCol="0">
            <a:spAutoFit/>
          </a:bodyPr>
          <a:lstStyle/>
          <a:p>
            <a:pPr algn="ctr"/>
            <a:r>
              <a:rPr lang="en-US">
                <a:latin typeface="Avenir Medium"/>
                <a:cs typeface="Avenir Medium"/>
              </a:rPr>
              <a:t>per capita GDP</a:t>
            </a:r>
          </a:p>
        </p:txBody>
      </p:sp>
      <p:sp>
        <p:nvSpPr>
          <p:cNvPr id="34" name="TextBox 33"/>
          <p:cNvSpPr txBox="1"/>
          <p:nvPr/>
        </p:nvSpPr>
        <p:spPr>
          <a:xfrm>
            <a:off x="5335297" y="4809045"/>
            <a:ext cx="1421104" cy="646331"/>
          </a:xfrm>
          <a:prstGeom prst="rect">
            <a:avLst/>
          </a:prstGeom>
          <a:noFill/>
        </p:spPr>
        <p:txBody>
          <a:bodyPr wrap="square" rtlCol="0">
            <a:spAutoFit/>
          </a:bodyPr>
          <a:lstStyle/>
          <a:p>
            <a:pPr algn="ctr"/>
            <a:r>
              <a:rPr lang="en-US">
                <a:latin typeface="Avenir Medium"/>
                <a:cs typeface="Avenir Medium"/>
              </a:rPr>
              <a:t>energy intensity</a:t>
            </a:r>
          </a:p>
        </p:txBody>
      </p:sp>
      <p:sp>
        <p:nvSpPr>
          <p:cNvPr id="35" name="TextBox 34"/>
          <p:cNvSpPr txBox="1"/>
          <p:nvPr/>
        </p:nvSpPr>
        <p:spPr>
          <a:xfrm>
            <a:off x="7053529" y="4809045"/>
            <a:ext cx="1421104" cy="923330"/>
          </a:xfrm>
          <a:prstGeom prst="rect">
            <a:avLst/>
          </a:prstGeom>
          <a:noFill/>
        </p:spPr>
        <p:txBody>
          <a:bodyPr wrap="square" rtlCol="0">
            <a:spAutoFit/>
          </a:bodyPr>
          <a:lstStyle/>
          <a:p>
            <a:pPr algn="ctr"/>
            <a:r>
              <a:rPr lang="en-US">
                <a:latin typeface="Avenir Medium"/>
                <a:cs typeface="Avenir Medium"/>
              </a:rPr>
              <a:t>energy’s carbon intensity</a:t>
            </a:r>
          </a:p>
        </p:txBody>
      </p:sp>
      <p:pic>
        <p:nvPicPr>
          <p:cNvPr id="25" name="Picture 24">
            <a:extLst>
              <a:ext uri="{FF2B5EF4-FFF2-40B4-BE49-F238E27FC236}">
                <a16:creationId xmlns:a16="http://schemas.microsoft.com/office/drawing/2014/main" id="{AF4BAB39-A1F2-F344-AA3A-24D0D763CA7C}"/>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60362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6" grpId="0" animBg="1"/>
      <p:bldP spid="24" grpId="0" animBg="1"/>
      <p:bldP spid="28" grpId="0" animBg="1"/>
      <p:bldP spid="29" grpId="0" animBg="1"/>
      <p:bldP spid="32" grpId="0" animBg="1"/>
      <p:bldP spid="33" grpId="0"/>
      <p:bldP spid="34" grpId="0"/>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8079263" cy="584775"/>
          </a:xfrm>
          <a:prstGeom prst="rect">
            <a:avLst/>
          </a:prstGeom>
          <a:noFill/>
        </p:spPr>
        <p:txBody>
          <a:bodyPr wrap="none" rtlCol="0">
            <a:spAutoFit/>
          </a:bodyPr>
          <a:lstStyle/>
          <a:p>
            <a:pPr defTabSz="914400"/>
            <a:r>
              <a:rPr lang="en-US" sz="3200">
                <a:solidFill>
                  <a:prstClr val="white"/>
                </a:solidFill>
                <a:latin typeface="Avenir Heavy"/>
                <a:cs typeface="Avenir Heavy"/>
              </a:rPr>
              <a:t>Embodied energy and lifecycle emissions</a:t>
            </a:r>
          </a:p>
        </p:txBody>
      </p:sp>
      <p:sp>
        <p:nvSpPr>
          <p:cNvPr id="3" name="TextBox 2"/>
          <p:cNvSpPr txBox="1"/>
          <p:nvPr/>
        </p:nvSpPr>
        <p:spPr>
          <a:xfrm>
            <a:off x="797613" y="6305275"/>
            <a:ext cx="8215262" cy="523220"/>
          </a:xfrm>
          <a:prstGeom prst="rect">
            <a:avLst/>
          </a:prstGeom>
          <a:noFill/>
        </p:spPr>
        <p:txBody>
          <a:bodyPr wrap="none" rtlCol="0">
            <a:spAutoFit/>
          </a:bodyPr>
          <a:lstStyle/>
          <a:p>
            <a:r>
              <a:rPr lang="en-US" sz="1400">
                <a:latin typeface="Avenir Medium"/>
                <a:cs typeface="Avenir Medium"/>
                <a:hlinkClick r:id="rId2"/>
              </a:rPr>
              <a:t>https://www.carbonbrief.org/solar-wind-nuclear-amazingly-low-carbon-footprints</a:t>
            </a:r>
            <a:endParaRPr lang="en-US" sz="1400">
              <a:latin typeface="Avenir Medium"/>
              <a:cs typeface="Avenir Medium"/>
            </a:endParaRPr>
          </a:p>
          <a:p>
            <a:r>
              <a:rPr lang="en-US" sz="1400" err="1">
                <a:latin typeface="Avenir Medium"/>
                <a:cs typeface="Avenir Medium"/>
              </a:rPr>
              <a:t>Pehl</a:t>
            </a:r>
            <a:r>
              <a:rPr lang="en-US" sz="1400">
                <a:latin typeface="Avenir Medium"/>
                <a:cs typeface="Avenir Medium"/>
              </a:rPr>
              <a:t> et al. (2017) Understanding future emissions from low-carbon power systems …Nature Energy</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15" name="TextBox 14">
            <a:extLst>
              <a:ext uri="{FF2B5EF4-FFF2-40B4-BE49-F238E27FC236}">
                <a16:creationId xmlns:a16="http://schemas.microsoft.com/office/drawing/2014/main" id="{FBB85CD3-C194-CD42-A3F6-ADD7C6914EF6}"/>
              </a:ext>
            </a:extLst>
          </p:cNvPr>
          <p:cNvSpPr txBox="1"/>
          <p:nvPr/>
        </p:nvSpPr>
        <p:spPr>
          <a:xfrm>
            <a:off x="228600" y="810744"/>
            <a:ext cx="8793083" cy="1323439"/>
          </a:xfrm>
          <a:prstGeom prst="rect">
            <a:avLst/>
          </a:prstGeom>
          <a:noFill/>
        </p:spPr>
        <p:txBody>
          <a:bodyPr wrap="square" rtlCol="0">
            <a:spAutoFit/>
          </a:bodyPr>
          <a:lstStyle/>
          <a:p>
            <a:r>
              <a:rPr lang="en-US" sz="2000">
                <a:latin typeface="Avenir Medium" panose="02000503020000020003" pitchFamily="2" charset="0"/>
                <a:cs typeface="Avenir Black"/>
              </a:rPr>
              <a:t>While no energy source is carbon-free, renewable energy included, a recent study of </a:t>
            </a:r>
            <a:r>
              <a:rPr lang="en-US" sz="2000" b="1">
                <a:latin typeface="Avenir Black" panose="02000503020000020003" pitchFamily="2" charset="0"/>
                <a:cs typeface="Avenir Black"/>
              </a:rPr>
              <a:t>life-cycle analysis </a:t>
            </a:r>
            <a:r>
              <a:rPr lang="en-US" sz="2000">
                <a:latin typeface="Avenir Medium" panose="02000503020000020003" pitchFamily="2" charset="0"/>
                <a:cs typeface="Avenir Black"/>
              </a:rPr>
              <a:t>of energy technologies used to produce electricity shows that some have significantly lower carbon footprints than others.</a:t>
            </a:r>
            <a:endParaRPr lang="en-US" sz="1600">
              <a:latin typeface="Avenir Medium" panose="02000503020000020003" pitchFamily="2" charset="0"/>
              <a:cs typeface="Avenir Medium"/>
            </a:endParaRPr>
          </a:p>
        </p:txBody>
      </p:sp>
      <p:sp>
        <p:nvSpPr>
          <p:cNvPr id="10" name="TextBox 9">
            <a:extLst>
              <a:ext uri="{FF2B5EF4-FFF2-40B4-BE49-F238E27FC236}">
                <a16:creationId xmlns:a16="http://schemas.microsoft.com/office/drawing/2014/main" id="{D6884B62-440B-034A-B9E7-F93EA9BA061D}"/>
              </a:ext>
            </a:extLst>
          </p:cNvPr>
          <p:cNvSpPr txBox="1"/>
          <p:nvPr/>
        </p:nvSpPr>
        <p:spPr>
          <a:xfrm>
            <a:off x="219792" y="2319378"/>
            <a:ext cx="8793083" cy="400110"/>
          </a:xfrm>
          <a:prstGeom prst="rect">
            <a:avLst/>
          </a:prstGeom>
          <a:noFill/>
        </p:spPr>
        <p:txBody>
          <a:bodyPr wrap="square" rtlCol="0">
            <a:spAutoFit/>
          </a:bodyPr>
          <a:lstStyle/>
          <a:p>
            <a:r>
              <a:rPr lang="en-US" sz="2000" b="1">
                <a:latin typeface="Avenir Black" panose="02000503020000020003" pitchFamily="2" charset="0"/>
                <a:cs typeface="Avenir Black"/>
              </a:rPr>
              <a:t>Embodied energy: </a:t>
            </a:r>
            <a:r>
              <a:rPr lang="en-US" sz="2000" i="1">
                <a:latin typeface="Avenir Medium" panose="02000503020000020003" pitchFamily="2" charset="0"/>
                <a:cs typeface="Avenir Black"/>
              </a:rPr>
              <a:t>energy need to build plants, supply fuel and input.</a:t>
            </a:r>
          </a:p>
        </p:txBody>
      </p:sp>
      <p:sp>
        <p:nvSpPr>
          <p:cNvPr id="12" name="TextBox 11">
            <a:extLst>
              <a:ext uri="{FF2B5EF4-FFF2-40B4-BE49-F238E27FC236}">
                <a16:creationId xmlns:a16="http://schemas.microsoft.com/office/drawing/2014/main" id="{B0ECC014-366F-AB4B-9B60-1149253BA0FC}"/>
              </a:ext>
            </a:extLst>
          </p:cNvPr>
          <p:cNvSpPr txBox="1"/>
          <p:nvPr/>
        </p:nvSpPr>
        <p:spPr>
          <a:xfrm>
            <a:off x="219792" y="3617637"/>
            <a:ext cx="8793083" cy="707886"/>
          </a:xfrm>
          <a:prstGeom prst="rect">
            <a:avLst/>
          </a:prstGeom>
          <a:noFill/>
        </p:spPr>
        <p:txBody>
          <a:bodyPr wrap="square" rtlCol="0">
            <a:spAutoFit/>
          </a:bodyPr>
          <a:lstStyle/>
          <a:p>
            <a:r>
              <a:rPr lang="en-US" sz="2000" b="1">
                <a:latin typeface="Avenir Black" panose="02000503020000020003" pitchFamily="2" charset="0"/>
                <a:cs typeface="Avenir Medium"/>
              </a:rPr>
              <a:t>Lifecycle emissions: </a:t>
            </a:r>
            <a:r>
              <a:rPr lang="en-US" sz="2000" i="1">
                <a:latin typeface="Avenir Medium" panose="02000503020000020003" pitchFamily="2" charset="0"/>
                <a:cs typeface="Avenir Medium"/>
              </a:rPr>
              <a:t>carbon emissions produced by the energy system from building to energy use</a:t>
            </a:r>
            <a:endParaRPr lang="en-US" sz="1600">
              <a:latin typeface="Avenir Medium" panose="02000503020000020003" pitchFamily="2" charset="0"/>
              <a:cs typeface="Avenir Medium"/>
            </a:endParaRPr>
          </a:p>
        </p:txBody>
      </p:sp>
      <p:sp>
        <p:nvSpPr>
          <p:cNvPr id="13" name="TextBox 12">
            <a:extLst>
              <a:ext uri="{FF2B5EF4-FFF2-40B4-BE49-F238E27FC236}">
                <a16:creationId xmlns:a16="http://schemas.microsoft.com/office/drawing/2014/main" id="{19B530EE-A1AA-AF43-B9A5-648B569C0683}"/>
              </a:ext>
            </a:extLst>
          </p:cNvPr>
          <p:cNvSpPr txBox="1"/>
          <p:nvPr/>
        </p:nvSpPr>
        <p:spPr>
          <a:xfrm>
            <a:off x="350917" y="2723685"/>
            <a:ext cx="8793083"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venir Medium" panose="02000503020000020003" pitchFamily="2" charset="0"/>
                <a:cs typeface="Avenir Black"/>
              </a:rPr>
              <a:t>Here expressed as a % of lifetime electricity production.</a:t>
            </a:r>
          </a:p>
        </p:txBody>
      </p:sp>
      <p:sp>
        <p:nvSpPr>
          <p:cNvPr id="16" name="TextBox 15">
            <a:extLst>
              <a:ext uri="{FF2B5EF4-FFF2-40B4-BE49-F238E27FC236}">
                <a16:creationId xmlns:a16="http://schemas.microsoft.com/office/drawing/2014/main" id="{133BA4D2-C8C9-3245-AB84-2E486CBC5CF0}"/>
              </a:ext>
            </a:extLst>
          </p:cNvPr>
          <p:cNvSpPr txBox="1"/>
          <p:nvPr/>
        </p:nvSpPr>
        <p:spPr>
          <a:xfrm>
            <a:off x="363247" y="4360592"/>
            <a:ext cx="8793083"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venir Medium" panose="02000503020000020003" pitchFamily="2" charset="0"/>
                <a:cs typeface="Avenir Black"/>
              </a:rPr>
              <a:t>Direct (operational)</a:t>
            </a:r>
          </a:p>
          <a:p>
            <a:pPr marL="342900" indent="-342900">
              <a:buFont typeface="Arial" panose="020B0604020202020204" pitchFamily="34" charset="0"/>
              <a:buChar char="•"/>
            </a:pPr>
            <a:r>
              <a:rPr lang="en-US" sz="2000">
                <a:latin typeface="Avenir Medium" panose="02000503020000020003" pitchFamily="2" charset="0"/>
                <a:cs typeface="Avenir Black"/>
              </a:rPr>
              <a:t>Indirect (non-operational </a:t>
            </a:r>
            <a:r>
              <a:rPr lang="en-US" sz="2000" err="1">
                <a:latin typeface="Avenir Medium" panose="02000503020000020003" pitchFamily="2" charset="0"/>
                <a:cs typeface="Avenir Black"/>
              </a:rPr>
              <a:t>lifecyle</a:t>
            </a:r>
            <a:endParaRPr lang="en-US" sz="2000">
              <a:latin typeface="Avenir Medium" panose="02000503020000020003" pitchFamily="2" charset="0"/>
              <a:cs typeface="Avenir Black"/>
            </a:endParaRPr>
          </a:p>
        </p:txBody>
      </p:sp>
    </p:spTree>
    <p:extLst>
      <p:ext uri="{BB962C8B-B14F-4D97-AF65-F5344CB8AC3E}">
        <p14:creationId xmlns:p14="http://schemas.microsoft.com/office/powerpoint/2010/main" val="108812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847498" cy="584775"/>
          </a:xfrm>
          <a:prstGeom prst="rect">
            <a:avLst/>
          </a:prstGeom>
          <a:noFill/>
        </p:spPr>
        <p:txBody>
          <a:bodyPr wrap="none" rtlCol="0">
            <a:spAutoFit/>
          </a:bodyPr>
          <a:lstStyle/>
          <a:p>
            <a:pPr defTabSz="914400"/>
            <a:r>
              <a:rPr lang="en-US" sz="3200">
                <a:solidFill>
                  <a:prstClr val="white"/>
                </a:solidFill>
                <a:latin typeface="Avenir Heavy"/>
                <a:cs typeface="Avenir Heavy"/>
              </a:rPr>
              <a:t>Comparing embodied energy</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6" name="Picture 5">
            <a:extLst>
              <a:ext uri="{FF2B5EF4-FFF2-40B4-BE49-F238E27FC236}">
                <a16:creationId xmlns:a16="http://schemas.microsoft.com/office/drawing/2014/main" id="{5D97F949-1580-3448-B6F6-7E18390222AE}"/>
              </a:ext>
            </a:extLst>
          </p:cNvPr>
          <p:cNvPicPr>
            <a:picLocks noChangeAspect="1"/>
          </p:cNvPicPr>
          <p:nvPr/>
        </p:nvPicPr>
        <p:blipFill>
          <a:blip r:embed="rId3"/>
          <a:stretch>
            <a:fillRect/>
          </a:stretch>
        </p:blipFill>
        <p:spPr>
          <a:xfrm>
            <a:off x="224988" y="724534"/>
            <a:ext cx="8812693" cy="6122833"/>
          </a:xfrm>
          <a:prstGeom prst="rect">
            <a:avLst/>
          </a:prstGeom>
        </p:spPr>
      </p:pic>
    </p:spTree>
    <p:extLst>
      <p:ext uri="{BB962C8B-B14F-4D97-AF65-F5344CB8AC3E}">
        <p14:creationId xmlns:p14="http://schemas.microsoft.com/office/powerpoint/2010/main" val="1998766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296356" cy="584775"/>
          </a:xfrm>
          <a:prstGeom prst="rect">
            <a:avLst/>
          </a:prstGeom>
          <a:noFill/>
        </p:spPr>
        <p:txBody>
          <a:bodyPr wrap="none" rtlCol="0">
            <a:spAutoFit/>
          </a:bodyPr>
          <a:lstStyle/>
          <a:p>
            <a:pPr defTabSz="914400"/>
            <a:r>
              <a:rPr lang="en-US" sz="3200">
                <a:solidFill>
                  <a:prstClr val="white"/>
                </a:solidFill>
                <a:latin typeface="Avenir Heavy"/>
                <a:cs typeface="Avenir Heavy"/>
              </a:rPr>
              <a:t>Comparing lifetime carbon emissions</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3" name="Picture 2">
            <a:extLst>
              <a:ext uri="{FF2B5EF4-FFF2-40B4-BE49-F238E27FC236}">
                <a16:creationId xmlns:a16="http://schemas.microsoft.com/office/drawing/2014/main" id="{02C9987C-8322-8C4E-BD9E-1547BCFEA293}"/>
              </a:ext>
            </a:extLst>
          </p:cNvPr>
          <p:cNvPicPr>
            <a:picLocks noChangeAspect="1"/>
          </p:cNvPicPr>
          <p:nvPr/>
        </p:nvPicPr>
        <p:blipFill>
          <a:blip r:embed="rId3"/>
          <a:stretch>
            <a:fillRect/>
          </a:stretch>
        </p:blipFill>
        <p:spPr>
          <a:xfrm>
            <a:off x="678325" y="686136"/>
            <a:ext cx="7898516" cy="6171864"/>
          </a:xfrm>
          <a:prstGeom prst="rect">
            <a:avLst/>
          </a:prstGeom>
        </p:spPr>
      </p:pic>
    </p:spTree>
    <p:extLst>
      <p:ext uri="{BB962C8B-B14F-4D97-AF65-F5344CB8AC3E}">
        <p14:creationId xmlns:p14="http://schemas.microsoft.com/office/powerpoint/2010/main" val="3069292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066195" cy="584775"/>
          </a:xfrm>
          <a:prstGeom prst="rect">
            <a:avLst/>
          </a:prstGeom>
          <a:noFill/>
        </p:spPr>
        <p:txBody>
          <a:bodyPr wrap="none" rtlCol="0">
            <a:spAutoFit/>
          </a:bodyPr>
          <a:lstStyle/>
          <a:p>
            <a:pPr defTabSz="914400"/>
            <a:r>
              <a:rPr lang="en-US" sz="3200">
                <a:solidFill>
                  <a:prstClr val="white"/>
                </a:solidFill>
                <a:latin typeface="Avenir Heavy"/>
                <a:cs typeface="Avenir Heavy"/>
              </a:rPr>
              <a:t>2. Global climate change</a:t>
            </a:r>
          </a:p>
        </p:txBody>
      </p:sp>
      <p:sp>
        <p:nvSpPr>
          <p:cNvPr id="8" name="TextBox 7"/>
          <p:cNvSpPr txBox="1"/>
          <p:nvPr/>
        </p:nvSpPr>
        <p:spPr>
          <a:xfrm>
            <a:off x="1384797" y="2938887"/>
            <a:ext cx="6484468" cy="523220"/>
          </a:xfrm>
          <a:prstGeom prst="rect">
            <a:avLst/>
          </a:prstGeom>
          <a:noFill/>
        </p:spPr>
        <p:txBody>
          <a:bodyPr wrap="none" rtlCol="0">
            <a:spAutoFit/>
          </a:bodyPr>
          <a:lstStyle/>
          <a:p>
            <a:pPr lvl="1" algn="ctr"/>
            <a:r>
              <a:rPr lang="en-US" sz="2800" i="1">
                <a:latin typeface="Avenir Black"/>
                <a:cs typeface="Avenir Black"/>
              </a:rPr>
              <a:t>2.2: What is the evidence of GCC?</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779075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2449710" cy="584775"/>
          </a:xfrm>
          <a:prstGeom prst="rect">
            <a:avLst/>
          </a:prstGeom>
          <a:noFill/>
        </p:spPr>
        <p:txBody>
          <a:bodyPr wrap="none" rtlCol="0">
            <a:spAutoFit/>
          </a:bodyPr>
          <a:lstStyle/>
          <a:p>
            <a:pPr defTabSz="914400"/>
            <a:r>
              <a:rPr lang="en-US" sz="3200">
                <a:solidFill>
                  <a:prstClr val="white"/>
                </a:solidFill>
                <a:latin typeface="Avenir Heavy"/>
                <a:cs typeface="Avenir Heavy"/>
              </a:rPr>
              <a:t>Conclusions</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797613" y="6305275"/>
            <a:ext cx="8215262" cy="523220"/>
          </a:xfrm>
          <a:prstGeom prst="rect">
            <a:avLst/>
          </a:prstGeom>
          <a:noFill/>
        </p:spPr>
        <p:txBody>
          <a:bodyPr wrap="none" rtlCol="0">
            <a:spAutoFit/>
          </a:bodyPr>
          <a:lstStyle/>
          <a:p>
            <a:r>
              <a:rPr lang="en-US" sz="1400">
                <a:latin typeface="Avenir Medium"/>
                <a:cs typeface="Avenir Medium"/>
                <a:hlinkClick r:id="rId3"/>
              </a:rPr>
              <a:t>https://www.carbonbrief.org/solar-wind-nuclear-amazingly-low-carbon-footprints</a:t>
            </a:r>
            <a:endParaRPr lang="en-US" sz="1400">
              <a:latin typeface="Avenir Medium"/>
              <a:cs typeface="Avenir Medium"/>
            </a:endParaRPr>
          </a:p>
          <a:p>
            <a:r>
              <a:rPr lang="en-US" sz="1400" err="1">
                <a:latin typeface="Avenir Medium"/>
                <a:cs typeface="Avenir Medium"/>
              </a:rPr>
              <a:t>Pehl</a:t>
            </a:r>
            <a:r>
              <a:rPr lang="en-US" sz="1400">
                <a:latin typeface="Avenir Medium"/>
                <a:cs typeface="Avenir Medium"/>
              </a:rPr>
              <a:t> et al. (2017) Understanding future emissions from low-carbon power systems …Nature Energy</a:t>
            </a:r>
          </a:p>
        </p:txBody>
      </p:sp>
      <p:sp>
        <p:nvSpPr>
          <p:cNvPr id="8" name="TextBox 7">
            <a:extLst>
              <a:ext uri="{FF2B5EF4-FFF2-40B4-BE49-F238E27FC236}">
                <a16:creationId xmlns:a16="http://schemas.microsoft.com/office/drawing/2014/main" id="{7B5F1F44-61B3-ED43-BA8F-6C953FC4A59E}"/>
              </a:ext>
            </a:extLst>
          </p:cNvPr>
          <p:cNvSpPr txBox="1"/>
          <p:nvPr/>
        </p:nvSpPr>
        <p:spPr>
          <a:xfrm>
            <a:off x="228600" y="810744"/>
            <a:ext cx="8793083" cy="707886"/>
          </a:xfrm>
          <a:prstGeom prst="rect">
            <a:avLst/>
          </a:prstGeom>
          <a:noFill/>
        </p:spPr>
        <p:txBody>
          <a:bodyPr wrap="square" rtlCol="0">
            <a:spAutoFit/>
          </a:bodyPr>
          <a:lstStyle/>
          <a:p>
            <a:r>
              <a:rPr lang="en-US" sz="2000">
                <a:latin typeface="Avenir Medium" panose="02000503020000020003" pitchFamily="2" charset="0"/>
                <a:cs typeface="Avenir Black"/>
              </a:rPr>
              <a:t>This study makes </a:t>
            </a:r>
            <a:r>
              <a:rPr lang="en-US" sz="2000" b="1">
                <a:latin typeface="Avenir Black" panose="02000503020000020003" pitchFamily="2" charset="0"/>
                <a:cs typeface="Avenir Black"/>
              </a:rPr>
              <a:t>a strong case for nuclear, wind and solar </a:t>
            </a:r>
            <a:r>
              <a:rPr lang="en-US" sz="2000">
                <a:latin typeface="Avenir Medium" panose="02000503020000020003" pitchFamily="2" charset="0"/>
                <a:cs typeface="Avenir Black"/>
              </a:rPr>
              <a:t>at the expense of bioenergy, hydropower and CCS.</a:t>
            </a:r>
          </a:p>
        </p:txBody>
      </p:sp>
      <p:sp>
        <p:nvSpPr>
          <p:cNvPr id="10" name="TextBox 9">
            <a:extLst>
              <a:ext uri="{FF2B5EF4-FFF2-40B4-BE49-F238E27FC236}">
                <a16:creationId xmlns:a16="http://schemas.microsoft.com/office/drawing/2014/main" id="{4ACEEE9C-CB8E-3243-8B78-6EA4A9AD9EB2}"/>
              </a:ext>
            </a:extLst>
          </p:cNvPr>
          <p:cNvSpPr txBox="1"/>
          <p:nvPr/>
        </p:nvSpPr>
        <p:spPr>
          <a:xfrm>
            <a:off x="228600" y="1547877"/>
            <a:ext cx="8793083" cy="1015663"/>
          </a:xfrm>
          <a:prstGeom prst="rect">
            <a:avLst/>
          </a:prstGeom>
          <a:noFill/>
        </p:spPr>
        <p:txBody>
          <a:bodyPr wrap="square" rtlCol="0">
            <a:spAutoFit/>
          </a:bodyPr>
          <a:lstStyle/>
          <a:p>
            <a:r>
              <a:rPr lang="en-US" sz="2000" b="1" dirty="0">
                <a:latin typeface="Avenir Black" panose="02000503020000020003" pitchFamily="2" charset="0"/>
                <a:cs typeface="Avenir Black"/>
              </a:rPr>
              <a:t>CCS: </a:t>
            </a:r>
          </a:p>
          <a:p>
            <a:pPr marL="800100" lvl="1" indent="-342900">
              <a:buFont typeface="Arial" panose="020B0604020202020204" pitchFamily="34" charset="0"/>
              <a:buChar char="•"/>
            </a:pPr>
            <a:r>
              <a:rPr lang="en-US" sz="2000" dirty="0">
                <a:latin typeface="Avenir Medium" panose="02000503020000020003" pitchFamily="2" charset="0"/>
                <a:cs typeface="Avenir Black"/>
              </a:rPr>
              <a:t>Emissions continue during fuel extraction (mining).</a:t>
            </a:r>
          </a:p>
          <a:p>
            <a:pPr marL="800100" lvl="1" indent="-342900">
              <a:buFont typeface="Arial" panose="020B0604020202020204" pitchFamily="34" charset="0"/>
              <a:buChar char="•"/>
            </a:pPr>
            <a:r>
              <a:rPr lang="en-US" sz="2000" dirty="0">
                <a:latin typeface="Avenir Medium" panose="02000503020000020003" pitchFamily="2" charset="0"/>
                <a:cs typeface="Avenir Black"/>
              </a:rPr>
              <a:t>Capture assumed to be 90% efficient, so 10% emissions continue.</a:t>
            </a:r>
          </a:p>
        </p:txBody>
      </p:sp>
      <p:sp>
        <p:nvSpPr>
          <p:cNvPr id="11" name="TextBox 10">
            <a:extLst>
              <a:ext uri="{FF2B5EF4-FFF2-40B4-BE49-F238E27FC236}">
                <a16:creationId xmlns:a16="http://schemas.microsoft.com/office/drawing/2014/main" id="{AE380CC8-A7E3-254E-85FE-E04E161229C1}"/>
              </a:ext>
            </a:extLst>
          </p:cNvPr>
          <p:cNvSpPr txBox="1"/>
          <p:nvPr/>
        </p:nvSpPr>
        <p:spPr>
          <a:xfrm>
            <a:off x="228600" y="2693169"/>
            <a:ext cx="8793083" cy="1015663"/>
          </a:xfrm>
          <a:prstGeom prst="rect">
            <a:avLst/>
          </a:prstGeom>
          <a:noFill/>
        </p:spPr>
        <p:txBody>
          <a:bodyPr wrap="square" rtlCol="0">
            <a:spAutoFit/>
          </a:bodyPr>
          <a:lstStyle/>
          <a:p>
            <a:r>
              <a:rPr lang="en-US" sz="2000" b="1" dirty="0">
                <a:latin typeface="Avenir Black" panose="02000503020000020003" pitchFamily="2" charset="0"/>
                <a:cs typeface="Avenir Black"/>
              </a:rPr>
              <a:t>Hydropower: </a:t>
            </a:r>
          </a:p>
          <a:p>
            <a:pPr marL="800100" lvl="1" indent="-342900">
              <a:buFont typeface="Arial" panose="020B0604020202020204" pitchFamily="34" charset="0"/>
              <a:buChar char="•"/>
            </a:pPr>
            <a:r>
              <a:rPr lang="en-US" sz="2000" dirty="0">
                <a:latin typeface="Avenir Medium" panose="02000503020000020003" pitchFamily="2" charset="0"/>
                <a:cs typeface="Avenir Black"/>
              </a:rPr>
              <a:t>Very variable emissions due to trapped, rotting organics.</a:t>
            </a:r>
          </a:p>
          <a:p>
            <a:pPr marL="800100" lvl="1" indent="-342900">
              <a:buFont typeface="Arial" panose="020B0604020202020204" pitchFamily="34" charset="0"/>
              <a:buChar char="•"/>
            </a:pPr>
            <a:r>
              <a:rPr lang="en-US" sz="2000" dirty="0">
                <a:latin typeface="Avenir Medium" panose="02000503020000020003" pitchFamily="2" charset="0"/>
                <a:cs typeface="Avenir Black"/>
              </a:rPr>
              <a:t>Avoid shallow dams in warm regions with variable flow.</a:t>
            </a:r>
          </a:p>
        </p:txBody>
      </p:sp>
      <p:sp>
        <p:nvSpPr>
          <p:cNvPr id="12" name="TextBox 11">
            <a:extLst>
              <a:ext uri="{FF2B5EF4-FFF2-40B4-BE49-F238E27FC236}">
                <a16:creationId xmlns:a16="http://schemas.microsoft.com/office/drawing/2014/main" id="{66220CBB-A875-184F-83C3-99D9AB4A087D}"/>
              </a:ext>
            </a:extLst>
          </p:cNvPr>
          <p:cNvSpPr txBox="1"/>
          <p:nvPr/>
        </p:nvSpPr>
        <p:spPr>
          <a:xfrm>
            <a:off x="228600" y="3838461"/>
            <a:ext cx="8793083" cy="1015663"/>
          </a:xfrm>
          <a:prstGeom prst="rect">
            <a:avLst/>
          </a:prstGeom>
          <a:noFill/>
        </p:spPr>
        <p:txBody>
          <a:bodyPr wrap="square" rtlCol="0">
            <a:spAutoFit/>
          </a:bodyPr>
          <a:lstStyle/>
          <a:p>
            <a:r>
              <a:rPr lang="en-US" sz="2000" b="1" dirty="0">
                <a:latin typeface="Avenir Black" panose="02000503020000020003" pitchFamily="2" charset="0"/>
                <a:cs typeface="Avenir Black"/>
              </a:rPr>
              <a:t>Bioenergy: </a:t>
            </a:r>
          </a:p>
          <a:p>
            <a:pPr marL="800100" lvl="1" indent="-342900">
              <a:buFont typeface="Arial" panose="020B0604020202020204" pitchFamily="34" charset="0"/>
              <a:buChar char="•"/>
            </a:pPr>
            <a:r>
              <a:rPr lang="en-US" sz="2000" dirty="0">
                <a:latin typeface="Avenir Medium" panose="02000503020000020003" pitchFamily="2" charset="0"/>
                <a:cs typeface="Avenir Black"/>
              </a:rPr>
              <a:t>Very variable footprint; depends on current state of land.</a:t>
            </a:r>
          </a:p>
          <a:p>
            <a:pPr marL="800100" lvl="1" indent="-342900">
              <a:buFont typeface="Arial" panose="020B0604020202020204" pitchFamily="34" charset="0"/>
              <a:buChar char="•"/>
            </a:pPr>
            <a:r>
              <a:rPr lang="en-US" sz="2000" dirty="0">
                <a:latin typeface="Avenir Medium" panose="02000503020000020003" pitchFamily="2" charset="0"/>
                <a:cs typeface="Avenir Black"/>
              </a:rPr>
              <a:t>Avoid transitioning land out of forest.</a:t>
            </a:r>
          </a:p>
        </p:txBody>
      </p:sp>
      <p:sp>
        <p:nvSpPr>
          <p:cNvPr id="13" name="TextBox 12">
            <a:extLst>
              <a:ext uri="{FF2B5EF4-FFF2-40B4-BE49-F238E27FC236}">
                <a16:creationId xmlns:a16="http://schemas.microsoft.com/office/drawing/2014/main" id="{ADF9E9F5-B9BF-F340-A4DF-BAD8F9693985}"/>
              </a:ext>
            </a:extLst>
          </p:cNvPr>
          <p:cNvSpPr txBox="1"/>
          <p:nvPr/>
        </p:nvSpPr>
        <p:spPr>
          <a:xfrm>
            <a:off x="228600" y="4941225"/>
            <a:ext cx="8793083" cy="1323439"/>
          </a:xfrm>
          <a:prstGeom prst="rect">
            <a:avLst/>
          </a:prstGeom>
          <a:noFill/>
        </p:spPr>
        <p:txBody>
          <a:bodyPr wrap="square" rtlCol="0">
            <a:spAutoFit/>
          </a:bodyPr>
          <a:lstStyle/>
          <a:p>
            <a:r>
              <a:rPr lang="en-US" sz="2000" i="1" dirty="0">
                <a:latin typeface="Avenir Medium" panose="02000503020000020003" pitchFamily="2" charset="0"/>
                <a:cs typeface="Avenir Black"/>
              </a:rPr>
              <a:t>“</a:t>
            </a:r>
            <a:r>
              <a:rPr lang="en-US" sz="2000" b="1" dirty="0">
                <a:latin typeface="Avenir Black" panose="02000503020000020003" pitchFamily="2" charset="0"/>
                <a:cs typeface="Avenir Black"/>
              </a:rPr>
              <a:t>There is no panacea to the energy transition. </a:t>
            </a:r>
            <a:r>
              <a:rPr lang="en-US" sz="2000" i="1" dirty="0">
                <a:latin typeface="Avenir Medium" panose="02000503020000020003" pitchFamily="2" charset="0"/>
                <a:cs typeface="Avenir Black"/>
              </a:rPr>
              <a:t>Coal and gas with CCS will perhaps play a role in certain regions that don’t have ready access wind and solar. But their share in the overall power mix will be much smaller than that of the renewables.”</a:t>
            </a:r>
          </a:p>
        </p:txBody>
      </p:sp>
    </p:spTree>
    <p:extLst>
      <p:ext uri="{BB962C8B-B14F-4D97-AF65-F5344CB8AC3E}">
        <p14:creationId xmlns:p14="http://schemas.microsoft.com/office/powerpoint/2010/main" val="227190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6470554" cy="584775"/>
          </a:xfrm>
          <a:prstGeom prst="rect">
            <a:avLst/>
          </a:prstGeom>
          <a:noFill/>
        </p:spPr>
        <p:txBody>
          <a:bodyPr wrap="none" rtlCol="0">
            <a:spAutoFit/>
          </a:bodyPr>
          <a:lstStyle/>
          <a:p>
            <a:pPr defTabSz="914400"/>
            <a:r>
              <a:rPr lang="en-US" sz="3200">
                <a:solidFill>
                  <a:prstClr val="white"/>
                </a:solidFill>
                <a:latin typeface="Avenir Heavy"/>
                <a:cs typeface="Avenir Heavy"/>
              </a:rPr>
              <a:t>Change: who’s in and who’s out?</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797613" y="6305275"/>
            <a:ext cx="6596421" cy="523220"/>
          </a:xfrm>
          <a:prstGeom prst="rect">
            <a:avLst/>
          </a:prstGeom>
          <a:noFill/>
        </p:spPr>
        <p:txBody>
          <a:bodyPr wrap="none" rtlCol="0">
            <a:spAutoFit/>
          </a:bodyPr>
          <a:lstStyle/>
          <a:p>
            <a:r>
              <a:rPr lang="en-US" sz="1400">
                <a:latin typeface="Avenir Medium"/>
                <a:cs typeface="Avenir Medium"/>
                <a:hlinkClick r:id="rId3"/>
              </a:rPr>
              <a:t>https://en.wikipedia.org/wiki/Paris_Agreement</a:t>
            </a:r>
            <a:endParaRPr lang="en-US" sz="1400">
              <a:latin typeface="Avenir Medium"/>
              <a:cs typeface="Avenir Medium"/>
            </a:endParaRPr>
          </a:p>
          <a:p>
            <a:r>
              <a:rPr lang="en-US" sz="1400">
                <a:latin typeface="Avenir Medium"/>
                <a:cs typeface="Avenir Medium"/>
              </a:rPr>
              <a:t>https://</a:t>
            </a:r>
            <a:r>
              <a:rPr lang="en-US" sz="1400" err="1">
                <a:latin typeface="Avenir Medium"/>
                <a:cs typeface="Avenir Medium"/>
              </a:rPr>
              <a:t>www.nytimes.com</a:t>
            </a:r>
            <a:r>
              <a:rPr lang="en-US" sz="1400">
                <a:latin typeface="Avenir Medium"/>
                <a:cs typeface="Avenir Medium"/>
              </a:rPr>
              <a:t>/2017/11/07/climate/</a:t>
            </a:r>
            <a:r>
              <a:rPr lang="en-US" sz="1400" err="1">
                <a:latin typeface="Avenir Medium"/>
                <a:cs typeface="Avenir Medium"/>
              </a:rPr>
              <a:t>syria</a:t>
            </a:r>
            <a:r>
              <a:rPr lang="en-US" sz="1400">
                <a:latin typeface="Avenir Medium"/>
                <a:cs typeface="Avenir Medium"/>
              </a:rPr>
              <a:t>-joins-</a:t>
            </a:r>
            <a:r>
              <a:rPr lang="en-US" sz="1400" err="1">
                <a:latin typeface="Avenir Medium"/>
                <a:cs typeface="Avenir Medium"/>
              </a:rPr>
              <a:t>paris</a:t>
            </a:r>
            <a:r>
              <a:rPr lang="en-US" sz="1400">
                <a:latin typeface="Avenir Medium"/>
                <a:cs typeface="Avenir Medium"/>
              </a:rPr>
              <a:t>-</a:t>
            </a:r>
            <a:r>
              <a:rPr lang="en-US" sz="1400" err="1">
                <a:latin typeface="Avenir Medium"/>
                <a:cs typeface="Avenir Medium"/>
              </a:rPr>
              <a:t>agreement.html</a:t>
            </a:r>
            <a:endParaRPr lang="en-US" sz="1400">
              <a:latin typeface="Avenir Medium"/>
              <a:cs typeface="Avenir Medium"/>
            </a:endParaRPr>
          </a:p>
        </p:txBody>
      </p:sp>
      <p:sp>
        <p:nvSpPr>
          <p:cNvPr id="8" name="TextBox 7">
            <a:extLst>
              <a:ext uri="{FF2B5EF4-FFF2-40B4-BE49-F238E27FC236}">
                <a16:creationId xmlns:a16="http://schemas.microsoft.com/office/drawing/2014/main" id="{7B5F1F44-61B3-ED43-BA8F-6C953FC4A59E}"/>
              </a:ext>
            </a:extLst>
          </p:cNvPr>
          <p:cNvSpPr txBox="1"/>
          <p:nvPr/>
        </p:nvSpPr>
        <p:spPr>
          <a:xfrm>
            <a:off x="228600" y="810744"/>
            <a:ext cx="8793083" cy="1015663"/>
          </a:xfrm>
          <a:prstGeom prst="rect">
            <a:avLst/>
          </a:prstGeom>
          <a:noFill/>
        </p:spPr>
        <p:txBody>
          <a:bodyPr wrap="square" rtlCol="0">
            <a:spAutoFit/>
          </a:bodyPr>
          <a:lstStyle/>
          <a:p>
            <a:r>
              <a:rPr lang="en-US" sz="2000" dirty="0">
                <a:latin typeface="Avenir Medium" panose="02000503020000020003" pitchFamily="2" charset="0"/>
              </a:rPr>
              <a:t>The </a:t>
            </a:r>
            <a:r>
              <a:rPr lang="en-US" sz="2000" b="1" dirty="0">
                <a:latin typeface="Avenir Black" panose="02000503020000020003" pitchFamily="2" charset="0"/>
              </a:rPr>
              <a:t>Paris Agreement </a:t>
            </a:r>
            <a:r>
              <a:rPr lang="en-US" sz="2000" dirty="0">
                <a:latin typeface="Avenir Medium" panose="02000503020000020003" pitchFamily="2" charset="0"/>
              </a:rPr>
              <a:t>is an agreement within the United Nations Framework Convention on Climate Change (UNFCCC), dealing with GHG-emissions mitigation, adaptation, and finance, signed in 2016.</a:t>
            </a:r>
            <a:endParaRPr lang="en-US" sz="2000" dirty="0">
              <a:latin typeface="Avenir Medium" panose="02000503020000020003" pitchFamily="2" charset="0"/>
              <a:cs typeface="Avenir Black"/>
            </a:endParaRPr>
          </a:p>
        </p:txBody>
      </p:sp>
      <p:sp>
        <p:nvSpPr>
          <p:cNvPr id="15" name="TextBox 14">
            <a:extLst>
              <a:ext uri="{FF2B5EF4-FFF2-40B4-BE49-F238E27FC236}">
                <a16:creationId xmlns:a16="http://schemas.microsoft.com/office/drawing/2014/main" id="{0D2F8637-67DA-8949-A11C-B1FDCB82B84D}"/>
              </a:ext>
            </a:extLst>
          </p:cNvPr>
          <p:cNvSpPr txBox="1"/>
          <p:nvPr/>
        </p:nvSpPr>
        <p:spPr>
          <a:xfrm>
            <a:off x="228600" y="1973610"/>
            <a:ext cx="8793083" cy="1631216"/>
          </a:xfrm>
          <a:prstGeom prst="rect">
            <a:avLst/>
          </a:prstGeom>
          <a:noFill/>
        </p:spPr>
        <p:txBody>
          <a:bodyPr wrap="square" rtlCol="0">
            <a:spAutoFit/>
          </a:bodyPr>
          <a:lstStyle/>
          <a:p>
            <a:r>
              <a:rPr lang="en-US" sz="2000" b="1" dirty="0">
                <a:latin typeface="Avenir Black" panose="02000503020000020003" pitchFamily="2" charset="0"/>
              </a:rPr>
              <a:t>Long-term goal: </a:t>
            </a:r>
          </a:p>
          <a:p>
            <a:pPr marL="342900" indent="-342900">
              <a:buFont typeface="Arial" panose="020B0604020202020204" pitchFamily="34" charset="0"/>
              <a:buChar char="•"/>
            </a:pPr>
            <a:r>
              <a:rPr lang="en-US" sz="2000" dirty="0">
                <a:latin typeface="Avenir Medium" panose="02000503020000020003" pitchFamily="2" charset="0"/>
              </a:rPr>
              <a:t>to keep the increase in global average temperature to well below 2 °C above pre-industrial levels; and </a:t>
            </a:r>
          </a:p>
          <a:p>
            <a:pPr marL="342900" indent="-342900">
              <a:buFont typeface="Arial" panose="020B0604020202020204" pitchFamily="34" charset="0"/>
              <a:buChar char="•"/>
            </a:pPr>
            <a:r>
              <a:rPr lang="en-US" sz="2000" dirty="0">
                <a:latin typeface="Avenir Medium" panose="02000503020000020003" pitchFamily="2" charset="0"/>
              </a:rPr>
              <a:t>to limit the increase to 1.5 °C, since this would substantially reduce the risks and effects of climate change</a:t>
            </a:r>
            <a:endParaRPr lang="en-US" sz="2000" dirty="0">
              <a:latin typeface="Avenir Medium" panose="02000503020000020003" pitchFamily="2" charset="0"/>
              <a:cs typeface="Avenir Black"/>
            </a:endParaRPr>
          </a:p>
        </p:txBody>
      </p:sp>
      <p:sp>
        <p:nvSpPr>
          <p:cNvPr id="16" name="TextBox 15">
            <a:extLst>
              <a:ext uri="{FF2B5EF4-FFF2-40B4-BE49-F238E27FC236}">
                <a16:creationId xmlns:a16="http://schemas.microsoft.com/office/drawing/2014/main" id="{F601C540-D23F-2340-BBB1-29D9D40BC69A}"/>
              </a:ext>
            </a:extLst>
          </p:cNvPr>
          <p:cNvSpPr txBox="1"/>
          <p:nvPr/>
        </p:nvSpPr>
        <p:spPr>
          <a:xfrm>
            <a:off x="228600" y="5213348"/>
            <a:ext cx="8793083" cy="1015663"/>
          </a:xfrm>
          <a:prstGeom prst="rect">
            <a:avLst/>
          </a:prstGeom>
          <a:noFill/>
        </p:spPr>
        <p:txBody>
          <a:bodyPr wrap="square" rtlCol="0">
            <a:spAutoFit/>
          </a:bodyPr>
          <a:lstStyle/>
          <a:p>
            <a:r>
              <a:rPr lang="en-US" sz="2000" dirty="0">
                <a:latin typeface="Avenir Medium" panose="02000503020000020003" pitchFamily="2" charset="0"/>
              </a:rPr>
              <a:t>Following the Trump administration’s declaration of intention to withdraw (effective 2020), </a:t>
            </a:r>
            <a:r>
              <a:rPr lang="en-US" sz="2000" b="1" dirty="0">
                <a:latin typeface="Avenir Black" panose="02000503020000020003" pitchFamily="2" charset="0"/>
              </a:rPr>
              <a:t>only the US has not agreed to or signed onto the accord</a:t>
            </a:r>
            <a:r>
              <a:rPr lang="en-US" sz="2000" dirty="0">
                <a:latin typeface="Avenir Medium" panose="02000503020000020003" pitchFamily="2" charset="0"/>
              </a:rPr>
              <a:t>.</a:t>
            </a:r>
            <a:endParaRPr lang="en-US" sz="2000" dirty="0">
              <a:latin typeface="Avenir Medium" panose="02000503020000020003" pitchFamily="2" charset="0"/>
              <a:cs typeface="Avenir Black"/>
            </a:endParaRPr>
          </a:p>
        </p:txBody>
      </p:sp>
      <p:sp>
        <p:nvSpPr>
          <p:cNvPr id="17" name="TextBox 16">
            <a:extLst>
              <a:ext uri="{FF2B5EF4-FFF2-40B4-BE49-F238E27FC236}">
                <a16:creationId xmlns:a16="http://schemas.microsoft.com/office/drawing/2014/main" id="{8F722476-F1BA-6641-BBC0-E1D229743870}"/>
              </a:ext>
            </a:extLst>
          </p:cNvPr>
          <p:cNvSpPr txBox="1"/>
          <p:nvPr/>
        </p:nvSpPr>
        <p:spPr>
          <a:xfrm>
            <a:off x="797613" y="3734981"/>
            <a:ext cx="7820247" cy="1323439"/>
          </a:xfrm>
          <a:prstGeom prst="rect">
            <a:avLst/>
          </a:prstGeom>
          <a:noFill/>
        </p:spPr>
        <p:txBody>
          <a:bodyPr wrap="square" rtlCol="0">
            <a:spAutoFit/>
          </a:bodyPr>
          <a:lstStyle/>
          <a:p>
            <a:r>
              <a:rPr lang="en-US" sz="2000" dirty="0">
                <a:latin typeface="Avenir Medium" panose="02000503020000020003" pitchFamily="2" charset="0"/>
                <a:cs typeface="Avenir Black"/>
              </a:rPr>
              <a:t>While it is widely agreed that an climate agreements are vital, the effectiveness of the Paris Agreement is debated.</a:t>
            </a:r>
          </a:p>
          <a:p>
            <a:pPr marL="342900" indent="-342900">
              <a:buFont typeface="Arial" panose="020B0604020202020204" pitchFamily="34" charset="0"/>
              <a:buChar char="•"/>
            </a:pPr>
            <a:r>
              <a:rPr lang="en-US" sz="2000" dirty="0">
                <a:latin typeface="Avenir Medium" panose="02000503020000020003" pitchFamily="2" charset="0"/>
                <a:cs typeface="Avenir Black"/>
              </a:rPr>
              <a:t>Intent matters;</a:t>
            </a:r>
          </a:p>
          <a:p>
            <a:pPr marL="342900" indent="-342900">
              <a:buFont typeface="Arial" panose="020B0604020202020204" pitchFamily="34" charset="0"/>
              <a:buChar char="•"/>
            </a:pPr>
            <a:r>
              <a:rPr lang="en-US" sz="2000" dirty="0">
                <a:latin typeface="Avenir Medium" panose="02000503020000020003" pitchFamily="2" charset="0"/>
                <a:cs typeface="Avenir Black"/>
              </a:rPr>
              <a:t>Compromise and a roadmap are essential.</a:t>
            </a:r>
          </a:p>
        </p:txBody>
      </p:sp>
    </p:spTree>
    <p:extLst>
      <p:ext uri="{BB962C8B-B14F-4D97-AF65-F5344CB8AC3E}">
        <p14:creationId xmlns:p14="http://schemas.microsoft.com/office/powerpoint/2010/main" val="121799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332357" cy="584775"/>
          </a:xfrm>
          <a:prstGeom prst="rect">
            <a:avLst/>
          </a:prstGeom>
          <a:noFill/>
        </p:spPr>
        <p:txBody>
          <a:bodyPr wrap="none" rtlCol="0">
            <a:spAutoFit/>
          </a:bodyPr>
          <a:lstStyle/>
          <a:p>
            <a:pPr defTabSz="914400"/>
            <a:r>
              <a:rPr lang="en-US" sz="3200">
                <a:solidFill>
                  <a:prstClr val="white"/>
                </a:solidFill>
                <a:latin typeface="Avenir Heavy"/>
                <a:cs typeface="Avenir Heavy"/>
              </a:rPr>
              <a:t>What do American’s think?</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1787" y="6039546"/>
            <a:ext cx="9315371" cy="830997"/>
          </a:xfrm>
          <a:prstGeom prst="rect">
            <a:avLst/>
          </a:prstGeom>
          <a:noFill/>
        </p:spPr>
        <p:txBody>
          <a:bodyPr wrap="none" rtlCol="0">
            <a:spAutoFit/>
          </a:bodyPr>
          <a:lstStyle/>
          <a:p>
            <a:r>
              <a:rPr lang="en-US" sz="1200" dirty="0">
                <a:latin typeface="Avenir Medium"/>
                <a:cs typeface="Avenir Medium"/>
                <a:hlinkClick r:id="rId3"/>
              </a:rPr>
              <a:t>https://www.nytimes.com/interactive/2017/03/21/climate/how-americans-think-about-climate-change-in-six-maps.html?_r=0</a:t>
            </a:r>
            <a:endParaRPr lang="en-US" sz="1200" dirty="0">
              <a:latin typeface="Avenir Medium"/>
              <a:cs typeface="Avenir Medium"/>
            </a:endParaRPr>
          </a:p>
          <a:p>
            <a:r>
              <a:rPr lang="en-US" sz="1200" dirty="0">
                <a:latin typeface="Avenir Medium"/>
                <a:cs typeface="Avenir Medium"/>
                <a:hlinkClick r:id="rId4"/>
              </a:rPr>
              <a:t>http://climatecommunication.yale.edu/visualizations-data/partisan-maps-2016/?est=happening&amp;group=rep&amp;type=value&amp;geo=cd</a:t>
            </a:r>
            <a:endParaRPr lang="en-US" sz="1200" dirty="0">
              <a:latin typeface="Avenir Medium"/>
              <a:cs typeface="Avenir Medium"/>
            </a:endParaRPr>
          </a:p>
          <a:p>
            <a:r>
              <a:rPr lang="en-US" sz="1200" dirty="0">
                <a:latin typeface="Avenir Medium"/>
                <a:cs typeface="Avenir Medium"/>
                <a:hlinkClick r:id="rId5"/>
              </a:rPr>
              <a:t>https://www.forbes.com/sites/bowmanmarsico/2019/04/19/democrats-and-republicans-divided-on-climate-change/#78119c233198</a:t>
            </a:r>
            <a:endParaRPr lang="en-US" sz="1200" dirty="0">
              <a:latin typeface="Avenir Medium"/>
              <a:cs typeface="Avenir Medium"/>
            </a:endParaRPr>
          </a:p>
          <a:p>
            <a:r>
              <a:rPr lang="en-US" sz="1200" dirty="0">
                <a:latin typeface="Avenir Medium"/>
                <a:cs typeface="Avenir Medium"/>
              </a:rPr>
              <a:t>https://</a:t>
            </a:r>
            <a:r>
              <a:rPr lang="en-US" sz="1200" dirty="0" err="1">
                <a:latin typeface="Avenir Medium"/>
                <a:cs typeface="Avenir Medium"/>
              </a:rPr>
              <a:t>www.npr.org</a:t>
            </a:r>
            <a:r>
              <a:rPr lang="en-US" sz="1200" dirty="0">
                <a:latin typeface="Avenir Medium"/>
                <a:cs typeface="Avenir Medium"/>
              </a:rPr>
              <a:t>/2019/04/28/717970463/young-republicans-and-climate-change</a:t>
            </a:r>
          </a:p>
        </p:txBody>
      </p:sp>
      <p:sp>
        <p:nvSpPr>
          <p:cNvPr id="8" name="TextBox 7">
            <a:extLst>
              <a:ext uri="{FF2B5EF4-FFF2-40B4-BE49-F238E27FC236}">
                <a16:creationId xmlns:a16="http://schemas.microsoft.com/office/drawing/2014/main" id="{7B5F1F44-61B3-ED43-BA8F-6C953FC4A59E}"/>
              </a:ext>
            </a:extLst>
          </p:cNvPr>
          <p:cNvSpPr txBox="1"/>
          <p:nvPr/>
        </p:nvSpPr>
        <p:spPr>
          <a:xfrm>
            <a:off x="228600" y="810744"/>
            <a:ext cx="8793083" cy="1631216"/>
          </a:xfrm>
          <a:prstGeom prst="rect">
            <a:avLst/>
          </a:prstGeom>
          <a:noFill/>
        </p:spPr>
        <p:txBody>
          <a:bodyPr wrap="square" rtlCol="0">
            <a:spAutoFit/>
          </a:bodyPr>
          <a:lstStyle/>
          <a:p>
            <a:r>
              <a:rPr lang="en-US" sz="2000" dirty="0">
                <a:latin typeface="Avenir Medium" panose="02000503020000020003" pitchFamily="2" charset="0"/>
                <a:cs typeface="Avenir Black"/>
              </a:rPr>
              <a:t>Studies by the Yale Program on Climate Communications and the Pew Center for Research show that:</a:t>
            </a:r>
            <a:endParaRPr lang="en-US" sz="1000" dirty="0">
              <a:latin typeface="Avenir Medium" panose="02000503020000020003" pitchFamily="2" charset="0"/>
              <a:cs typeface="Avenir Black"/>
            </a:endParaRPr>
          </a:p>
          <a:p>
            <a:pPr marL="342900" indent="-342900">
              <a:buFont typeface="Arial" panose="020B0604020202020204" pitchFamily="34" charset="0"/>
              <a:buChar char="•"/>
            </a:pPr>
            <a:r>
              <a:rPr lang="en-US" sz="2000" dirty="0">
                <a:latin typeface="Avenir Medium" panose="02000503020000020003" pitchFamily="2" charset="0"/>
                <a:cs typeface="Avenir Black"/>
              </a:rPr>
              <a:t>Americans overwhelmingly believe that global warming is happening;</a:t>
            </a:r>
            <a:endParaRPr lang="en-US" sz="1000" dirty="0">
              <a:latin typeface="Avenir Medium" panose="02000503020000020003" pitchFamily="2" charset="0"/>
              <a:cs typeface="Avenir Black"/>
            </a:endParaRPr>
          </a:p>
          <a:p>
            <a:pPr marL="342900" indent="-342900">
              <a:buFont typeface="Arial" panose="020B0604020202020204" pitchFamily="34" charset="0"/>
              <a:buChar char="•"/>
            </a:pPr>
            <a:r>
              <a:rPr lang="en-US" sz="2000" dirty="0">
                <a:latin typeface="Avenir Medium" panose="02000503020000020003" pitchFamily="2" charset="0"/>
                <a:cs typeface="Avenir Black"/>
              </a:rPr>
              <a:t>That carbon emissions should be scaled back; but</a:t>
            </a:r>
            <a:endParaRPr lang="en-US" sz="1000" dirty="0">
              <a:latin typeface="Avenir Medium" panose="02000503020000020003" pitchFamily="2" charset="0"/>
              <a:cs typeface="Avenir Black"/>
            </a:endParaRPr>
          </a:p>
          <a:p>
            <a:pPr marL="342900" indent="-342900">
              <a:buFont typeface="Arial" panose="020B0604020202020204" pitchFamily="34" charset="0"/>
              <a:buChar char="•"/>
            </a:pPr>
            <a:r>
              <a:rPr lang="en-US" sz="2000" b="1" dirty="0">
                <a:latin typeface="Avenir Black" panose="02000503020000020003" pitchFamily="2" charset="0"/>
                <a:cs typeface="Avenir Black"/>
              </a:rPr>
              <a:t>Fewer believe that GCC will affect them personally</a:t>
            </a:r>
            <a:r>
              <a:rPr lang="en-US" sz="2000" dirty="0">
                <a:latin typeface="Avenir Medium" panose="02000503020000020003" pitchFamily="2" charset="0"/>
                <a:cs typeface="Avenir Black"/>
              </a:rPr>
              <a:t>.</a:t>
            </a:r>
          </a:p>
        </p:txBody>
      </p:sp>
      <p:sp>
        <p:nvSpPr>
          <p:cNvPr id="10" name="TextBox 9">
            <a:extLst>
              <a:ext uri="{FF2B5EF4-FFF2-40B4-BE49-F238E27FC236}">
                <a16:creationId xmlns:a16="http://schemas.microsoft.com/office/drawing/2014/main" id="{0F22DCD2-C89C-4540-A877-5E2DBF102627}"/>
              </a:ext>
            </a:extLst>
          </p:cNvPr>
          <p:cNvSpPr txBox="1"/>
          <p:nvPr/>
        </p:nvSpPr>
        <p:spPr>
          <a:xfrm>
            <a:off x="175458" y="2610002"/>
            <a:ext cx="8968542" cy="1323439"/>
          </a:xfrm>
          <a:prstGeom prst="rect">
            <a:avLst/>
          </a:prstGeom>
          <a:noFill/>
        </p:spPr>
        <p:txBody>
          <a:bodyPr wrap="square" rtlCol="0">
            <a:spAutoFit/>
          </a:bodyPr>
          <a:lstStyle/>
          <a:p>
            <a:r>
              <a:rPr lang="en-US" sz="2000" dirty="0">
                <a:latin typeface="Avenir Medium" panose="02000503020000020003" pitchFamily="2" charset="0"/>
                <a:cs typeface="Avenir Black"/>
              </a:rPr>
              <a:t>'Beliefs’ about GCC are divided along </a:t>
            </a:r>
            <a:r>
              <a:rPr lang="en-US" sz="2000" b="1" dirty="0">
                <a:latin typeface="Avenir Black" panose="02000503020000020003" pitchFamily="2" charset="0"/>
                <a:cs typeface="Avenir Black"/>
              </a:rPr>
              <a:t>partisan lines</a:t>
            </a:r>
            <a:r>
              <a:rPr lang="en-US" sz="2000" dirty="0">
                <a:latin typeface="Avenir Medium" panose="02000503020000020003" pitchFamily="2" charset="0"/>
                <a:cs typeface="Avenir Black"/>
              </a:rPr>
              <a:t>. [See coming maps]</a:t>
            </a:r>
            <a:endParaRPr lang="en-US" sz="800" dirty="0">
              <a:latin typeface="Avenir Medium" panose="02000503020000020003" pitchFamily="2" charset="0"/>
              <a:cs typeface="Avenir Black"/>
            </a:endParaRPr>
          </a:p>
          <a:p>
            <a:pPr marL="342900" indent="-342900">
              <a:buFont typeface="Arial" panose="020B0604020202020204" pitchFamily="34" charset="0"/>
              <a:buChar char="•"/>
            </a:pPr>
            <a:r>
              <a:rPr lang="en-US" sz="2000" dirty="0">
                <a:latin typeface="Avenir Medium" panose="02000503020000020003" pitchFamily="2" charset="0"/>
                <a:cs typeface="Avenir Black"/>
              </a:rPr>
              <a:t>Economics of GCC?</a:t>
            </a:r>
          </a:p>
          <a:p>
            <a:pPr marL="800100" lvl="1" indent="-342900">
              <a:buFont typeface="Arial" panose="020B0604020202020204" pitchFamily="34" charset="0"/>
              <a:buChar char="•"/>
            </a:pPr>
            <a:r>
              <a:rPr lang="en-US" sz="2000" dirty="0">
                <a:latin typeface="Avenir Medium" panose="02000503020000020003" pitchFamily="2" charset="0"/>
                <a:cs typeface="Avenir Black"/>
              </a:rPr>
              <a:t>Failure to address GCC will have greater costs: D 63%; R 35%</a:t>
            </a:r>
          </a:p>
          <a:p>
            <a:pPr marL="800100" lvl="1" indent="-342900">
              <a:buFont typeface="Arial" panose="020B0604020202020204" pitchFamily="34" charset="0"/>
              <a:buChar char="•"/>
            </a:pPr>
            <a:r>
              <a:rPr lang="en-US" sz="2000" dirty="0">
                <a:latin typeface="Avenir Medium" panose="02000503020000020003" pitchFamily="2" charset="0"/>
                <a:cs typeface="Avenir Black"/>
              </a:rPr>
              <a:t>More concerned GCC regulations will increase costs : R 48%, D 25%.</a:t>
            </a:r>
          </a:p>
        </p:txBody>
      </p:sp>
      <p:sp>
        <p:nvSpPr>
          <p:cNvPr id="11" name="TextBox 10">
            <a:extLst>
              <a:ext uri="{FF2B5EF4-FFF2-40B4-BE49-F238E27FC236}">
                <a16:creationId xmlns:a16="http://schemas.microsoft.com/office/drawing/2014/main" id="{ABDBC691-DF2C-0D4E-B8A0-B527BD0F721F}"/>
              </a:ext>
            </a:extLst>
          </p:cNvPr>
          <p:cNvSpPr txBox="1"/>
          <p:nvPr/>
        </p:nvSpPr>
        <p:spPr>
          <a:xfrm>
            <a:off x="228600" y="4093941"/>
            <a:ext cx="8793083" cy="1785104"/>
          </a:xfrm>
          <a:prstGeom prst="rect">
            <a:avLst/>
          </a:prstGeom>
          <a:noFill/>
        </p:spPr>
        <p:txBody>
          <a:bodyPr wrap="square" rtlCol="0">
            <a:spAutoFit/>
          </a:bodyPr>
          <a:lstStyle/>
          <a:p>
            <a:r>
              <a:rPr lang="en-US" sz="2000" b="1" dirty="0">
                <a:latin typeface="Avenir Black" panose="02000503020000020003" pitchFamily="2" charset="0"/>
                <a:cs typeface="Avenir Black"/>
              </a:rPr>
              <a:t>Young Republicans </a:t>
            </a:r>
            <a:r>
              <a:rPr lang="en-US" sz="2000" dirty="0">
                <a:latin typeface="Avenir Medium" panose="02000503020000020003" pitchFamily="2" charset="0"/>
                <a:cs typeface="Avenir Black"/>
              </a:rPr>
              <a:t>are far more concerned about GCC:</a:t>
            </a:r>
            <a:br>
              <a:rPr lang="en-US" sz="2000" dirty="0">
                <a:latin typeface="Avenir Medium" panose="02000503020000020003" pitchFamily="2" charset="0"/>
                <a:cs typeface="Avenir Black"/>
              </a:rPr>
            </a:br>
            <a:r>
              <a:rPr lang="en-US" i="1" dirty="0">
                <a:latin typeface="Avenir Medium" panose="02000503020000020003" pitchFamily="2" charset="0"/>
                <a:cs typeface="Avenir Black"/>
              </a:rPr>
              <a:t>“It is time for us to get real messaging on environmental and climate issues. And I don't think that we have to sacrifice our values and our roots in, you know, markets and private-sector innovations helping us get across the finish line. And also, like, we are the future of the GOP, and it matters to this growing voting bloc. </a:t>
            </a:r>
            <a:br>
              <a:rPr lang="en-US" i="1" dirty="0">
                <a:latin typeface="Avenir Medium" panose="02000503020000020003" pitchFamily="2" charset="0"/>
                <a:cs typeface="Avenir Black"/>
              </a:rPr>
            </a:br>
            <a:r>
              <a:rPr lang="en-US" b="1" dirty="0">
                <a:latin typeface="Avenir Black" panose="02000503020000020003" pitchFamily="2" charset="0"/>
                <a:cs typeface="Avenir Black"/>
              </a:rPr>
              <a:t>And it's not going to go away by denial.”</a:t>
            </a:r>
            <a:endParaRPr lang="en-US" sz="2000" b="1" dirty="0">
              <a:latin typeface="Avenir Black" panose="02000503020000020003" pitchFamily="2" charset="0"/>
              <a:cs typeface="Avenir Black"/>
            </a:endParaRPr>
          </a:p>
        </p:txBody>
      </p:sp>
    </p:spTree>
    <p:extLst>
      <p:ext uri="{BB962C8B-B14F-4D97-AF65-F5344CB8AC3E}">
        <p14:creationId xmlns:p14="http://schemas.microsoft.com/office/powerpoint/2010/main" val="176510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2B1D7D-80E1-C748-BA5E-40D8AAAA1190}"/>
              </a:ext>
            </a:extLst>
          </p:cNvPr>
          <p:cNvPicPr>
            <a:picLocks noChangeAspect="1"/>
          </p:cNvPicPr>
          <p:nvPr/>
        </p:nvPicPr>
        <p:blipFill>
          <a:blip r:embed="rId2"/>
          <a:stretch>
            <a:fillRect/>
          </a:stretch>
        </p:blipFill>
        <p:spPr>
          <a:xfrm>
            <a:off x="805540" y="738146"/>
            <a:ext cx="7677820" cy="6087196"/>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304244" cy="584775"/>
          </a:xfrm>
          <a:prstGeom prst="rect">
            <a:avLst/>
          </a:prstGeom>
          <a:noFill/>
        </p:spPr>
        <p:txBody>
          <a:bodyPr wrap="none" rtlCol="0">
            <a:spAutoFit/>
          </a:bodyPr>
          <a:lstStyle/>
          <a:p>
            <a:pPr defTabSz="914400"/>
            <a:r>
              <a:rPr lang="en-US" sz="3200">
                <a:solidFill>
                  <a:prstClr val="white"/>
                </a:solidFill>
                <a:latin typeface="Avenir Heavy"/>
                <a:cs typeface="Avenir Heavy"/>
              </a:rPr>
              <a:t>(1) Americans want to restrict carbon</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15344" y="6530777"/>
            <a:ext cx="8819594" cy="276999"/>
          </a:xfrm>
          <a:prstGeom prst="rect">
            <a:avLst/>
          </a:prstGeom>
          <a:noFill/>
        </p:spPr>
        <p:txBody>
          <a:bodyPr wrap="none" rtlCol="0">
            <a:spAutoFit/>
          </a:bodyPr>
          <a:lstStyle/>
          <a:p>
            <a:r>
              <a:rPr lang="en-US" sz="1200">
                <a:latin typeface="Avenir Medium"/>
                <a:cs typeface="Avenir Medium"/>
                <a:hlinkClick r:id="rId4"/>
              </a:rPr>
              <a:t>https://www.nytimes.com/interactive/2017/03/21/climate/how-americans-think-about-climate-change-in-six-maps.html?_r=0</a:t>
            </a:r>
            <a:endParaRPr lang="en-US" sz="1200">
              <a:latin typeface="Avenir Medium"/>
              <a:cs typeface="Avenir Medium"/>
            </a:endParaRPr>
          </a:p>
        </p:txBody>
      </p:sp>
      <p:sp>
        <p:nvSpPr>
          <p:cNvPr id="2" name="TextBox 1">
            <a:extLst>
              <a:ext uri="{FF2B5EF4-FFF2-40B4-BE49-F238E27FC236}">
                <a16:creationId xmlns:a16="http://schemas.microsoft.com/office/drawing/2014/main" id="{73DAEB8E-2A64-464F-B622-915F25DC768B}"/>
              </a:ext>
            </a:extLst>
          </p:cNvPr>
          <p:cNvSpPr txBox="1"/>
          <p:nvPr/>
        </p:nvSpPr>
        <p:spPr>
          <a:xfrm>
            <a:off x="3505200" y="-108857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80340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345922"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(2) GCC: a problem… but not for me!</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15344" y="6530777"/>
            <a:ext cx="8819594" cy="276999"/>
          </a:xfrm>
          <a:prstGeom prst="rect">
            <a:avLst/>
          </a:prstGeom>
          <a:noFill/>
        </p:spPr>
        <p:txBody>
          <a:bodyPr wrap="none" rtlCol="0">
            <a:spAutoFit/>
          </a:bodyPr>
          <a:lstStyle/>
          <a:p>
            <a:r>
              <a:rPr lang="en-US" sz="1200">
                <a:latin typeface="Avenir Medium"/>
                <a:cs typeface="Avenir Medium"/>
                <a:hlinkClick r:id="rId3"/>
              </a:rPr>
              <a:t>https://www.nytimes.com/interactive/2017/03/21/climate/how-americans-think-about-climate-change-in-six-maps.html?_r=0</a:t>
            </a:r>
            <a:endParaRPr lang="en-US" sz="1200">
              <a:latin typeface="Avenir Medium"/>
              <a:cs typeface="Avenir Medium"/>
            </a:endParaRPr>
          </a:p>
        </p:txBody>
      </p:sp>
      <p:sp>
        <p:nvSpPr>
          <p:cNvPr id="2" name="TextBox 1">
            <a:extLst>
              <a:ext uri="{FF2B5EF4-FFF2-40B4-BE49-F238E27FC236}">
                <a16:creationId xmlns:a16="http://schemas.microsoft.com/office/drawing/2014/main" id="{73DAEB8E-2A64-464F-B622-915F25DC768B}"/>
              </a:ext>
            </a:extLst>
          </p:cNvPr>
          <p:cNvSpPr txBox="1"/>
          <p:nvPr/>
        </p:nvSpPr>
        <p:spPr>
          <a:xfrm>
            <a:off x="3505200" y="-1088571"/>
            <a:ext cx="184731" cy="369332"/>
          </a:xfrm>
          <a:prstGeom prst="rect">
            <a:avLst/>
          </a:prstGeom>
          <a:noFill/>
        </p:spPr>
        <p:txBody>
          <a:bodyPr wrap="none" rtlCol="0">
            <a:spAutoFit/>
          </a:bodyPr>
          <a:lstStyle/>
          <a:p>
            <a:endParaRPr lang="en-US"/>
          </a:p>
        </p:txBody>
      </p:sp>
      <p:pic>
        <p:nvPicPr>
          <p:cNvPr id="8" name="Picture 7">
            <a:extLst>
              <a:ext uri="{FF2B5EF4-FFF2-40B4-BE49-F238E27FC236}">
                <a16:creationId xmlns:a16="http://schemas.microsoft.com/office/drawing/2014/main" id="{BDA4EA96-5EE0-8F4B-B89B-7B67E510D34F}"/>
              </a:ext>
            </a:extLst>
          </p:cNvPr>
          <p:cNvPicPr>
            <a:picLocks noChangeAspect="1"/>
          </p:cNvPicPr>
          <p:nvPr/>
        </p:nvPicPr>
        <p:blipFill>
          <a:blip r:embed="rId4"/>
          <a:stretch>
            <a:fillRect/>
          </a:stretch>
        </p:blipFill>
        <p:spPr>
          <a:xfrm>
            <a:off x="0" y="1281616"/>
            <a:ext cx="9144000" cy="4294767"/>
          </a:xfrm>
          <a:prstGeom prst="rect">
            <a:avLst/>
          </a:prstGeom>
        </p:spPr>
      </p:pic>
    </p:spTree>
    <p:extLst>
      <p:ext uri="{BB962C8B-B14F-4D97-AF65-F5344CB8AC3E}">
        <p14:creationId xmlns:p14="http://schemas.microsoft.com/office/powerpoint/2010/main" val="1539785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DE9818-1014-EE45-BB34-3513D068F31D}"/>
              </a:ext>
            </a:extLst>
          </p:cNvPr>
          <p:cNvPicPr>
            <a:picLocks noChangeAspect="1"/>
          </p:cNvPicPr>
          <p:nvPr/>
        </p:nvPicPr>
        <p:blipFill>
          <a:blip r:embed="rId2"/>
          <a:stretch>
            <a:fillRect/>
          </a:stretch>
        </p:blipFill>
        <p:spPr>
          <a:xfrm>
            <a:off x="730189" y="718172"/>
            <a:ext cx="7717128" cy="6139827"/>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8400248"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(3) Do we talk about climate and weather?</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15344" y="6530777"/>
            <a:ext cx="8819594" cy="276999"/>
          </a:xfrm>
          <a:prstGeom prst="rect">
            <a:avLst/>
          </a:prstGeom>
          <a:noFill/>
        </p:spPr>
        <p:txBody>
          <a:bodyPr wrap="none" rtlCol="0">
            <a:spAutoFit/>
          </a:bodyPr>
          <a:lstStyle/>
          <a:p>
            <a:r>
              <a:rPr lang="en-US" sz="1200">
                <a:latin typeface="Avenir Medium"/>
                <a:cs typeface="Avenir Medium"/>
                <a:hlinkClick r:id="rId4"/>
              </a:rPr>
              <a:t>https://www.nytimes.com/interactive/2017/03/21/climate/how-americans-think-about-climate-change-in-six-maps.html?_r=0</a:t>
            </a:r>
            <a:endParaRPr lang="en-US" sz="1200">
              <a:latin typeface="Avenir Medium"/>
              <a:cs typeface="Avenir Medium"/>
            </a:endParaRPr>
          </a:p>
        </p:txBody>
      </p:sp>
      <p:sp>
        <p:nvSpPr>
          <p:cNvPr id="2" name="TextBox 1">
            <a:extLst>
              <a:ext uri="{FF2B5EF4-FFF2-40B4-BE49-F238E27FC236}">
                <a16:creationId xmlns:a16="http://schemas.microsoft.com/office/drawing/2014/main" id="{73DAEB8E-2A64-464F-B622-915F25DC768B}"/>
              </a:ext>
            </a:extLst>
          </p:cNvPr>
          <p:cNvSpPr txBox="1"/>
          <p:nvPr/>
        </p:nvSpPr>
        <p:spPr>
          <a:xfrm>
            <a:off x="3505200" y="-108857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78010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634602"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Partisan divide on GCC</a:t>
            </a:r>
          </a:p>
        </p:txBody>
      </p:sp>
      <p:sp>
        <p:nvSpPr>
          <p:cNvPr id="6" name="TextBox 5"/>
          <p:cNvSpPr txBox="1"/>
          <p:nvPr/>
        </p:nvSpPr>
        <p:spPr>
          <a:xfrm>
            <a:off x="705265" y="6521999"/>
            <a:ext cx="8315873" cy="276999"/>
          </a:xfrm>
          <a:prstGeom prst="rect">
            <a:avLst/>
          </a:prstGeom>
          <a:noFill/>
        </p:spPr>
        <p:txBody>
          <a:bodyPr wrap="none" rtlCol="0">
            <a:spAutoFit/>
          </a:bodyPr>
          <a:lstStyle/>
          <a:p>
            <a:r>
              <a:rPr lang="en-US" sz="1200" dirty="0"/>
              <a:t>http://</a:t>
            </a:r>
            <a:r>
              <a:rPr lang="en-US" sz="1200" dirty="0" err="1"/>
              <a:t>climatecommunication.yale.edu</a:t>
            </a:r>
            <a:r>
              <a:rPr lang="en-US" sz="1200" dirty="0"/>
              <a:t>/visualizations-data/partisan-maps-2016/?</a:t>
            </a:r>
            <a:r>
              <a:rPr lang="en-US" sz="1200" dirty="0" err="1"/>
              <a:t>est</a:t>
            </a:r>
            <a:r>
              <a:rPr lang="en-US" sz="1200" dirty="0"/>
              <a:t>=</a:t>
            </a:r>
            <a:r>
              <a:rPr lang="en-US" sz="1200" dirty="0" err="1"/>
              <a:t>happening&amp;group</a:t>
            </a:r>
            <a:r>
              <a:rPr lang="en-US" sz="1200" dirty="0"/>
              <a:t>=</a:t>
            </a:r>
            <a:r>
              <a:rPr lang="en-US" sz="1200" dirty="0" err="1"/>
              <a:t>rep&amp;type</a:t>
            </a:r>
            <a:r>
              <a:rPr lang="en-US" sz="1200" dirty="0"/>
              <a:t>=</a:t>
            </a:r>
            <a:r>
              <a:rPr lang="en-US" sz="1200" dirty="0" err="1"/>
              <a:t>value&amp;geo</a:t>
            </a:r>
            <a:r>
              <a:rPr lang="en-US" sz="1200" dirty="0"/>
              <a:t>=cd</a:t>
            </a:r>
          </a:p>
        </p:txBody>
      </p:sp>
      <p:pic>
        <p:nvPicPr>
          <p:cNvPr id="2" name="Picture 1" descr="Screen Shot 2018-08-27 at 6.48.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5585"/>
            <a:ext cx="9144000" cy="5046505"/>
          </a:xfrm>
          <a:prstGeom prst="rect">
            <a:avLst/>
          </a:prstGeom>
        </p:spPr>
      </p:pic>
      <p:sp>
        <p:nvSpPr>
          <p:cNvPr id="9" name="TextBox 8"/>
          <p:cNvSpPr txBox="1"/>
          <p:nvPr/>
        </p:nvSpPr>
        <p:spPr>
          <a:xfrm>
            <a:off x="366892" y="776113"/>
            <a:ext cx="5738953" cy="400110"/>
          </a:xfrm>
          <a:prstGeom prst="rect">
            <a:avLst/>
          </a:prstGeom>
          <a:noFill/>
        </p:spPr>
        <p:txBody>
          <a:bodyPr wrap="none" rtlCol="0">
            <a:spAutoFit/>
          </a:bodyPr>
          <a:lstStyle/>
          <a:p>
            <a:r>
              <a:rPr lang="en-US" sz="2000" dirty="0">
                <a:latin typeface="Avenir Black"/>
                <a:cs typeface="Avenir Black"/>
              </a:rPr>
              <a:t>Republicans </a:t>
            </a:r>
            <a:r>
              <a:rPr lang="en-US" sz="2000" b="1" dirty="0">
                <a:latin typeface="Avenir Medium"/>
                <a:cs typeface="Avenir Medium"/>
              </a:rPr>
              <a:t>who think GCC is happening, 2016</a:t>
            </a:r>
            <a:endParaRPr lang="en-US" sz="2000" dirty="0">
              <a:latin typeface="Avenir Medium"/>
              <a:cs typeface="Avenir Medium"/>
            </a:endParaRPr>
          </a:p>
        </p:txBody>
      </p:sp>
      <p:pic>
        <p:nvPicPr>
          <p:cNvPr id="10" name="Picture 9">
            <a:extLst>
              <a:ext uri="{FF2B5EF4-FFF2-40B4-BE49-F238E27FC236}">
                <a16:creationId xmlns:a16="http://schemas.microsoft.com/office/drawing/2014/main" id="{C484B280-64C3-8A45-8F04-81B3DB3FC9FF}"/>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614006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634602"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Partisan divide on GCC</a:t>
            </a:r>
          </a:p>
        </p:txBody>
      </p:sp>
      <p:sp>
        <p:nvSpPr>
          <p:cNvPr id="6" name="TextBox 5"/>
          <p:cNvSpPr txBox="1"/>
          <p:nvPr/>
        </p:nvSpPr>
        <p:spPr>
          <a:xfrm>
            <a:off x="705265" y="6521999"/>
            <a:ext cx="8315873" cy="276999"/>
          </a:xfrm>
          <a:prstGeom prst="rect">
            <a:avLst/>
          </a:prstGeom>
          <a:noFill/>
        </p:spPr>
        <p:txBody>
          <a:bodyPr wrap="none" rtlCol="0">
            <a:spAutoFit/>
          </a:bodyPr>
          <a:lstStyle/>
          <a:p>
            <a:r>
              <a:rPr lang="en-US" sz="1200" dirty="0"/>
              <a:t>http://</a:t>
            </a:r>
            <a:r>
              <a:rPr lang="en-US" sz="1200" dirty="0" err="1"/>
              <a:t>climatecommunication.yale.edu</a:t>
            </a:r>
            <a:r>
              <a:rPr lang="en-US" sz="1200" dirty="0"/>
              <a:t>/visualizations-data/partisan-maps-2016/?</a:t>
            </a:r>
            <a:r>
              <a:rPr lang="en-US" sz="1200" dirty="0" err="1"/>
              <a:t>est</a:t>
            </a:r>
            <a:r>
              <a:rPr lang="en-US" sz="1200" dirty="0"/>
              <a:t>=</a:t>
            </a:r>
            <a:r>
              <a:rPr lang="en-US" sz="1200" dirty="0" err="1"/>
              <a:t>happening&amp;group</a:t>
            </a:r>
            <a:r>
              <a:rPr lang="en-US" sz="1200" dirty="0"/>
              <a:t>=</a:t>
            </a:r>
            <a:r>
              <a:rPr lang="en-US" sz="1200" dirty="0" err="1"/>
              <a:t>rep&amp;type</a:t>
            </a:r>
            <a:r>
              <a:rPr lang="en-US" sz="1200" dirty="0"/>
              <a:t>=</a:t>
            </a:r>
            <a:r>
              <a:rPr lang="en-US" sz="1200" dirty="0" err="1"/>
              <a:t>value&amp;geo</a:t>
            </a:r>
            <a:r>
              <a:rPr lang="en-US" sz="1200" dirty="0"/>
              <a:t>=cd</a:t>
            </a:r>
          </a:p>
        </p:txBody>
      </p:sp>
      <p:pic>
        <p:nvPicPr>
          <p:cNvPr id="3" name="Picture 2" descr="Screen Shot 2018-08-27 at 6.49.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4663"/>
            <a:ext cx="9144000" cy="5057422"/>
          </a:xfrm>
          <a:prstGeom prst="rect">
            <a:avLst/>
          </a:prstGeom>
        </p:spPr>
      </p:pic>
      <p:sp>
        <p:nvSpPr>
          <p:cNvPr id="9" name="TextBox 8"/>
          <p:cNvSpPr txBox="1"/>
          <p:nvPr/>
        </p:nvSpPr>
        <p:spPr>
          <a:xfrm>
            <a:off x="366892" y="776113"/>
            <a:ext cx="5604820" cy="400110"/>
          </a:xfrm>
          <a:prstGeom prst="rect">
            <a:avLst/>
          </a:prstGeom>
          <a:noFill/>
        </p:spPr>
        <p:txBody>
          <a:bodyPr wrap="none" rtlCol="0">
            <a:spAutoFit/>
          </a:bodyPr>
          <a:lstStyle/>
          <a:p>
            <a:r>
              <a:rPr lang="en-US" sz="2000" dirty="0">
                <a:latin typeface="Avenir Black"/>
                <a:cs typeface="Avenir Black"/>
              </a:rPr>
              <a:t>Democrats </a:t>
            </a:r>
            <a:r>
              <a:rPr lang="en-US" sz="2000" b="1" dirty="0">
                <a:latin typeface="Avenir Medium"/>
                <a:cs typeface="Avenir Medium"/>
              </a:rPr>
              <a:t>who think GCC is happening, 2016</a:t>
            </a:r>
            <a:endParaRPr lang="en-US" sz="2000" dirty="0">
              <a:latin typeface="Avenir Medium"/>
              <a:cs typeface="Avenir Medium"/>
            </a:endParaRPr>
          </a:p>
        </p:txBody>
      </p:sp>
      <p:pic>
        <p:nvPicPr>
          <p:cNvPr id="10" name="Picture 9">
            <a:extLst>
              <a:ext uri="{FF2B5EF4-FFF2-40B4-BE49-F238E27FC236}">
                <a16:creationId xmlns:a16="http://schemas.microsoft.com/office/drawing/2014/main" id="{E11B8431-7C8A-1E43-B2D1-6AA79687091B}"/>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69615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6504729" cy="584775"/>
          </a:xfrm>
          <a:prstGeom prst="rect">
            <a:avLst/>
          </a:prstGeom>
          <a:noFill/>
        </p:spPr>
        <p:txBody>
          <a:bodyPr wrap="none" rtlCol="0">
            <a:spAutoFit/>
          </a:bodyPr>
          <a:lstStyle/>
          <a:p>
            <a:pPr defTabSz="914400"/>
            <a:r>
              <a:rPr lang="en-US" sz="3200">
                <a:solidFill>
                  <a:prstClr val="white"/>
                </a:solidFill>
                <a:latin typeface="Avenir Heavy"/>
                <a:cs typeface="Avenir Heavy"/>
              </a:rPr>
              <a:t>Global warming’s ‘six Americans’</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15344" y="6530777"/>
            <a:ext cx="6161110" cy="276999"/>
          </a:xfrm>
          <a:prstGeom prst="rect">
            <a:avLst/>
          </a:prstGeom>
          <a:noFill/>
        </p:spPr>
        <p:txBody>
          <a:bodyPr wrap="none" rtlCol="0">
            <a:spAutoFit/>
          </a:bodyPr>
          <a:lstStyle/>
          <a:p>
            <a:r>
              <a:rPr lang="en-US" sz="1200">
                <a:latin typeface="Avenir Medium"/>
                <a:cs typeface="Avenir Medium"/>
              </a:rPr>
              <a:t>https://</a:t>
            </a:r>
            <a:r>
              <a:rPr lang="en-US" sz="1200" err="1">
                <a:latin typeface="Avenir Medium"/>
                <a:cs typeface="Avenir Medium"/>
              </a:rPr>
              <a:t>climatecommunication.yale.edu</a:t>
            </a:r>
            <a:r>
              <a:rPr lang="en-US" sz="1200">
                <a:latin typeface="Avenir Medium"/>
                <a:cs typeface="Avenir Medium"/>
              </a:rPr>
              <a:t>/about/projects/global-warmings-six-</a:t>
            </a:r>
            <a:r>
              <a:rPr lang="en-US" sz="1200" err="1">
                <a:latin typeface="Avenir Medium"/>
                <a:cs typeface="Avenir Medium"/>
              </a:rPr>
              <a:t>americas</a:t>
            </a:r>
            <a:r>
              <a:rPr lang="en-US" sz="1200">
                <a:latin typeface="Avenir Medium"/>
                <a:cs typeface="Avenir Medium"/>
              </a:rPr>
              <a:t>/</a:t>
            </a:r>
          </a:p>
        </p:txBody>
      </p:sp>
      <p:sp>
        <p:nvSpPr>
          <p:cNvPr id="2" name="TextBox 1">
            <a:extLst>
              <a:ext uri="{FF2B5EF4-FFF2-40B4-BE49-F238E27FC236}">
                <a16:creationId xmlns:a16="http://schemas.microsoft.com/office/drawing/2014/main" id="{73DAEB8E-2A64-464F-B622-915F25DC768B}"/>
              </a:ext>
            </a:extLst>
          </p:cNvPr>
          <p:cNvSpPr txBox="1"/>
          <p:nvPr/>
        </p:nvSpPr>
        <p:spPr>
          <a:xfrm>
            <a:off x="3505200" y="-1088571"/>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8FAF4C66-8076-984C-864A-B5EAFD315423}"/>
              </a:ext>
            </a:extLst>
          </p:cNvPr>
          <p:cNvPicPr>
            <a:picLocks noChangeAspect="1"/>
          </p:cNvPicPr>
          <p:nvPr/>
        </p:nvPicPr>
        <p:blipFill>
          <a:blip r:embed="rId3"/>
          <a:stretch>
            <a:fillRect/>
          </a:stretch>
        </p:blipFill>
        <p:spPr>
          <a:xfrm>
            <a:off x="65167" y="2062731"/>
            <a:ext cx="9022528" cy="3435244"/>
          </a:xfrm>
          <a:prstGeom prst="rect">
            <a:avLst/>
          </a:prstGeom>
        </p:spPr>
      </p:pic>
      <p:sp>
        <p:nvSpPr>
          <p:cNvPr id="12" name="TextBox 11">
            <a:extLst>
              <a:ext uri="{FF2B5EF4-FFF2-40B4-BE49-F238E27FC236}">
                <a16:creationId xmlns:a16="http://schemas.microsoft.com/office/drawing/2014/main" id="{5ADCEB44-CD16-1D49-A96E-F5653069D055}"/>
              </a:ext>
            </a:extLst>
          </p:cNvPr>
          <p:cNvSpPr txBox="1"/>
          <p:nvPr/>
        </p:nvSpPr>
        <p:spPr>
          <a:xfrm>
            <a:off x="228600" y="810744"/>
            <a:ext cx="8793083" cy="707886"/>
          </a:xfrm>
          <a:prstGeom prst="rect">
            <a:avLst/>
          </a:prstGeom>
          <a:noFill/>
        </p:spPr>
        <p:txBody>
          <a:bodyPr wrap="square" rtlCol="0">
            <a:spAutoFit/>
          </a:bodyPr>
          <a:lstStyle/>
          <a:p>
            <a:r>
              <a:rPr lang="en-US" sz="2000">
                <a:latin typeface="Avenir Medium" panose="02000503020000020003" pitchFamily="2" charset="0"/>
                <a:cs typeface="Avenir Black"/>
              </a:rPr>
              <a:t>Research by the Yale Program on Climate Communications identifies six ’audiences’ or attitudes toward GCC in America.</a:t>
            </a:r>
          </a:p>
        </p:txBody>
      </p:sp>
    </p:spTree>
    <p:extLst>
      <p:ext uri="{BB962C8B-B14F-4D97-AF65-F5344CB8AC3E}">
        <p14:creationId xmlns:p14="http://schemas.microsoft.com/office/powerpoint/2010/main" val="353394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4171976" cy="584775"/>
          </a:xfrm>
          <a:prstGeom prst="rect">
            <a:avLst/>
          </a:prstGeom>
          <a:noFill/>
        </p:spPr>
        <p:txBody>
          <a:bodyPr wrap="none" rtlCol="0">
            <a:spAutoFit/>
          </a:bodyPr>
          <a:lstStyle/>
          <a:p>
            <a:pPr defTabSz="914400"/>
            <a:r>
              <a:rPr lang="en-US" sz="3200">
                <a:solidFill>
                  <a:prstClr val="white"/>
                </a:solidFill>
                <a:latin typeface="Avenir Heavy"/>
                <a:cs typeface="Avenir Heavy"/>
              </a:rPr>
              <a:t>The energy trilemma</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0" y="6406166"/>
            <a:ext cx="7905882" cy="461665"/>
          </a:xfrm>
          <a:prstGeom prst="rect">
            <a:avLst/>
          </a:prstGeom>
          <a:noFill/>
        </p:spPr>
        <p:txBody>
          <a:bodyPr wrap="none" rtlCol="0">
            <a:spAutoFit/>
          </a:bodyPr>
          <a:lstStyle/>
          <a:p>
            <a:r>
              <a:rPr lang="en-US" sz="1200">
                <a:latin typeface="Avenir Medium"/>
                <a:cs typeface="Avenir Medium"/>
                <a:hlinkClick r:id="rId3"/>
              </a:rPr>
              <a:t>https://www.carbonbrief.org/climate-rhetoric-whats-an-energy-trilemma</a:t>
            </a:r>
            <a:endParaRPr lang="en-US" sz="1200">
              <a:latin typeface="Avenir Medium"/>
              <a:cs typeface="Avenir Medium"/>
            </a:endParaRPr>
          </a:p>
          <a:p>
            <a:r>
              <a:rPr lang="en-US" sz="1200">
                <a:latin typeface="Avenir Medium"/>
                <a:cs typeface="Avenir Medium"/>
              </a:rPr>
              <a:t>https://</a:t>
            </a:r>
            <a:r>
              <a:rPr lang="en-US" sz="1200" err="1">
                <a:latin typeface="Avenir Medium"/>
                <a:cs typeface="Avenir Medium"/>
              </a:rPr>
              <a:t>www.worldenergy.org</a:t>
            </a:r>
            <a:r>
              <a:rPr lang="en-US" sz="1200">
                <a:latin typeface="Avenir Medium"/>
                <a:cs typeface="Avenir Medium"/>
              </a:rPr>
              <a:t>/work-</a:t>
            </a:r>
            <a:r>
              <a:rPr lang="en-US" sz="1200" err="1">
                <a:latin typeface="Avenir Medium"/>
                <a:cs typeface="Avenir Medium"/>
              </a:rPr>
              <a:t>programme</a:t>
            </a:r>
            <a:r>
              <a:rPr lang="en-US" sz="1200">
                <a:latin typeface="Avenir Medium"/>
                <a:cs typeface="Avenir Medium"/>
              </a:rPr>
              <a:t>/strategic-insight/assessment-of-energy-climate-change-policy/</a:t>
            </a:r>
          </a:p>
        </p:txBody>
      </p:sp>
      <p:sp>
        <p:nvSpPr>
          <p:cNvPr id="8" name="TextBox 7">
            <a:extLst>
              <a:ext uri="{FF2B5EF4-FFF2-40B4-BE49-F238E27FC236}">
                <a16:creationId xmlns:a16="http://schemas.microsoft.com/office/drawing/2014/main" id="{7B5F1F44-61B3-ED43-BA8F-6C953FC4A59E}"/>
              </a:ext>
            </a:extLst>
          </p:cNvPr>
          <p:cNvSpPr txBox="1"/>
          <p:nvPr/>
        </p:nvSpPr>
        <p:spPr>
          <a:xfrm>
            <a:off x="228600" y="810744"/>
            <a:ext cx="8793083" cy="400110"/>
          </a:xfrm>
          <a:prstGeom prst="rect">
            <a:avLst/>
          </a:prstGeom>
          <a:noFill/>
        </p:spPr>
        <p:txBody>
          <a:bodyPr wrap="square" rtlCol="0">
            <a:spAutoFit/>
          </a:bodyPr>
          <a:lstStyle/>
          <a:p>
            <a:r>
              <a:rPr lang="en-US" sz="2000" b="1">
                <a:latin typeface="Avenir Black" panose="02000503020000020003" pitchFamily="2" charset="0"/>
                <a:cs typeface="Avenir Black"/>
              </a:rPr>
              <a:t>Dilemma: </a:t>
            </a:r>
            <a:r>
              <a:rPr lang="en-US" sz="2000" i="1">
                <a:latin typeface="Avenir Medium" panose="02000503020000020003" pitchFamily="2" charset="0"/>
                <a:cs typeface="Avenir Black"/>
              </a:rPr>
              <a:t>tough choice between two difficult options</a:t>
            </a:r>
          </a:p>
        </p:txBody>
      </p:sp>
      <p:sp>
        <p:nvSpPr>
          <p:cNvPr id="10" name="TextBox 9">
            <a:extLst>
              <a:ext uri="{FF2B5EF4-FFF2-40B4-BE49-F238E27FC236}">
                <a16:creationId xmlns:a16="http://schemas.microsoft.com/office/drawing/2014/main" id="{C4EFFC62-578C-8046-A31E-746ADDB05A09}"/>
              </a:ext>
            </a:extLst>
          </p:cNvPr>
          <p:cNvSpPr txBox="1"/>
          <p:nvPr/>
        </p:nvSpPr>
        <p:spPr>
          <a:xfrm>
            <a:off x="228600" y="1358008"/>
            <a:ext cx="2319155" cy="3170099"/>
          </a:xfrm>
          <a:prstGeom prst="rect">
            <a:avLst/>
          </a:prstGeom>
          <a:noFill/>
        </p:spPr>
        <p:txBody>
          <a:bodyPr wrap="square" rtlCol="0">
            <a:spAutoFit/>
          </a:bodyPr>
          <a:lstStyle/>
          <a:p>
            <a:r>
              <a:rPr lang="en-US" sz="2000" b="1" dirty="0">
                <a:latin typeface="Avenir Black" panose="02000503020000020003" pitchFamily="2" charset="0"/>
                <a:cs typeface="Avenir Black"/>
              </a:rPr>
              <a:t>Trilemma: </a:t>
            </a:r>
            <a:r>
              <a:rPr lang="en-US" sz="2000" i="1" dirty="0">
                <a:latin typeface="Avenir Medium" panose="02000503020000020003" pitchFamily="2" charset="0"/>
                <a:cs typeface="Avenir Black"/>
              </a:rPr>
              <a:t>tough choice between three unfavorable options</a:t>
            </a:r>
          </a:p>
          <a:p>
            <a:pPr marL="342900" indent="-342900">
              <a:buFont typeface="Arial" panose="020B0604020202020204" pitchFamily="34" charset="0"/>
              <a:buChar char="•"/>
            </a:pPr>
            <a:r>
              <a:rPr lang="en-US" sz="2000" dirty="0">
                <a:latin typeface="Avenir Medium" panose="02000503020000020003" pitchFamily="2" charset="0"/>
                <a:cs typeface="Avenir Black"/>
              </a:rPr>
              <a:t>’Impossible trinity’ where two goals are pursued at the expense of the third</a:t>
            </a:r>
          </a:p>
        </p:txBody>
      </p:sp>
      <p:pic>
        <p:nvPicPr>
          <p:cNvPr id="3" name="Picture 2">
            <a:extLst>
              <a:ext uri="{FF2B5EF4-FFF2-40B4-BE49-F238E27FC236}">
                <a16:creationId xmlns:a16="http://schemas.microsoft.com/office/drawing/2014/main" id="{810E381F-EA2A-5844-9B64-1A3B65C70E73}"/>
              </a:ext>
            </a:extLst>
          </p:cNvPr>
          <p:cNvPicPr>
            <a:picLocks noChangeAspect="1"/>
          </p:cNvPicPr>
          <p:nvPr/>
        </p:nvPicPr>
        <p:blipFill>
          <a:blip r:embed="rId4"/>
          <a:stretch>
            <a:fillRect/>
          </a:stretch>
        </p:blipFill>
        <p:spPr>
          <a:xfrm>
            <a:off x="2547754" y="1434227"/>
            <a:ext cx="6463249" cy="4959841"/>
          </a:xfrm>
          <a:prstGeom prst="rect">
            <a:avLst/>
          </a:prstGeom>
        </p:spPr>
      </p:pic>
    </p:spTree>
    <p:extLst>
      <p:ext uri="{BB962C8B-B14F-4D97-AF65-F5344CB8AC3E}">
        <p14:creationId xmlns:p14="http://schemas.microsoft.com/office/powerpoint/2010/main" val="136490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977919" cy="584775"/>
          </a:xfrm>
          <a:prstGeom prst="rect">
            <a:avLst/>
          </a:prstGeom>
          <a:noFill/>
        </p:spPr>
        <p:txBody>
          <a:bodyPr wrap="none" rtlCol="0">
            <a:spAutoFit/>
          </a:bodyPr>
          <a:lstStyle/>
          <a:p>
            <a:pPr defTabSz="914400"/>
            <a:r>
              <a:rPr lang="en-US" sz="3200">
                <a:solidFill>
                  <a:prstClr val="white"/>
                </a:solidFill>
                <a:latin typeface="Avenir Heavy"/>
                <a:cs typeface="Avenir Heavy"/>
              </a:rPr>
              <a:t>Atmospheric carbon is way up</a:t>
            </a:r>
          </a:p>
        </p:txBody>
      </p:sp>
      <p:sp>
        <p:nvSpPr>
          <p:cNvPr id="12" name="TextBox 11"/>
          <p:cNvSpPr txBox="1"/>
          <p:nvPr/>
        </p:nvSpPr>
        <p:spPr>
          <a:xfrm>
            <a:off x="5286026" y="6490457"/>
            <a:ext cx="3017173" cy="307777"/>
          </a:xfrm>
          <a:prstGeom prst="rect">
            <a:avLst/>
          </a:prstGeom>
          <a:solidFill>
            <a:srgbClr val="FFFFFF"/>
          </a:solidFill>
        </p:spPr>
        <p:txBody>
          <a:bodyPr wrap="none" rtlCol="0">
            <a:spAutoFit/>
          </a:bodyPr>
          <a:lstStyle/>
          <a:p>
            <a:r>
              <a:rPr lang="en-US" sz="1400">
                <a:latin typeface="Avenir Medium"/>
                <a:cs typeface="Avenir Medium"/>
              </a:rPr>
              <a:t>https://</a:t>
            </a:r>
            <a:r>
              <a:rPr lang="en-US" sz="1400" err="1">
                <a:latin typeface="Avenir Medium"/>
                <a:cs typeface="Avenir Medium"/>
              </a:rPr>
              <a:t>climate.nasa.gov</a:t>
            </a:r>
            <a:r>
              <a:rPr lang="en-US" sz="1400">
                <a:latin typeface="Avenir Medium"/>
                <a:cs typeface="Avenir Medium"/>
              </a:rPr>
              <a:t>/evidence/</a:t>
            </a:r>
          </a:p>
        </p:txBody>
      </p:sp>
      <p:pic>
        <p:nvPicPr>
          <p:cNvPr id="6" name="Picture 5">
            <a:extLst>
              <a:ext uri="{FF2B5EF4-FFF2-40B4-BE49-F238E27FC236}">
                <a16:creationId xmlns:a16="http://schemas.microsoft.com/office/drawing/2014/main" id="{A91B4822-AE30-F44A-A759-47883B494EB1}"/>
              </a:ext>
            </a:extLst>
          </p:cNvPr>
          <p:cNvPicPr>
            <a:picLocks noChangeAspect="1"/>
          </p:cNvPicPr>
          <p:nvPr/>
        </p:nvPicPr>
        <p:blipFill>
          <a:blip r:embed="rId2"/>
          <a:stretch>
            <a:fillRect/>
          </a:stretch>
        </p:blipFill>
        <p:spPr>
          <a:xfrm>
            <a:off x="0" y="2604501"/>
            <a:ext cx="9144000" cy="3686149"/>
          </a:xfrm>
          <a:prstGeom prst="rect">
            <a:avLst/>
          </a:prstGeom>
        </p:spPr>
      </p:pic>
      <p:cxnSp>
        <p:nvCxnSpPr>
          <p:cNvPr id="8" name="Straight Arrow Connector 7">
            <a:extLst>
              <a:ext uri="{FF2B5EF4-FFF2-40B4-BE49-F238E27FC236}">
                <a16:creationId xmlns:a16="http://schemas.microsoft.com/office/drawing/2014/main" id="{FF487F08-5A5E-2546-9CC2-0D8438048874}"/>
              </a:ext>
            </a:extLst>
          </p:cNvPr>
          <p:cNvCxnSpPr/>
          <p:nvPr/>
        </p:nvCxnSpPr>
        <p:spPr>
          <a:xfrm>
            <a:off x="7187878" y="3210820"/>
            <a:ext cx="0" cy="1680644"/>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000F3FD-4015-114B-A3F2-CE29455AC327}"/>
              </a:ext>
            </a:extLst>
          </p:cNvPr>
          <p:cNvSpPr txBox="1"/>
          <p:nvPr/>
        </p:nvSpPr>
        <p:spPr>
          <a:xfrm>
            <a:off x="6157732" y="2894733"/>
            <a:ext cx="2051908" cy="369332"/>
          </a:xfrm>
          <a:prstGeom prst="rect">
            <a:avLst/>
          </a:prstGeom>
          <a:noFill/>
        </p:spPr>
        <p:txBody>
          <a:bodyPr wrap="none" rtlCol="0">
            <a:spAutoFit/>
          </a:bodyPr>
          <a:lstStyle/>
          <a:p>
            <a:r>
              <a:rPr lang="en-US" b="1">
                <a:solidFill>
                  <a:schemeClr val="bg1"/>
                </a:solidFill>
              </a:rPr>
              <a:t>Human civilization?</a:t>
            </a:r>
          </a:p>
        </p:txBody>
      </p:sp>
      <p:sp>
        <p:nvSpPr>
          <p:cNvPr id="15" name="TextBox 14">
            <a:extLst>
              <a:ext uri="{FF2B5EF4-FFF2-40B4-BE49-F238E27FC236}">
                <a16:creationId xmlns:a16="http://schemas.microsoft.com/office/drawing/2014/main" id="{5428CF89-E51E-D744-9A9A-153DB1F7D3AA}"/>
              </a:ext>
            </a:extLst>
          </p:cNvPr>
          <p:cNvSpPr txBox="1"/>
          <p:nvPr/>
        </p:nvSpPr>
        <p:spPr>
          <a:xfrm>
            <a:off x="228600" y="898339"/>
            <a:ext cx="8524449" cy="1323439"/>
          </a:xfrm>
          <a:prstGeom prst="rect">
            <a:avLst/>
          </a:prstGeom>
          <a:noFill/>
        </p:spPr>
        <p:txBody>
          <a:bodyPr wrap="square" rtlCol="0">
            <a:spAutoFit/>
          </a:bodyPr>
          <a:lstStyle/>
          <a:p>
            <a:r>
              <a:rPr lang="en-US" sz="2000">
                <a:latin typeface="Avenir Medium" panose="02000503020000020003" pitchFamily="2" charset="0"/>
                <a:cs typeface="Avenir Black"/>
              </a:rPr>
              <a:t>Our current spike in atmospheric CO</a:t>
            </a:r>
            <a:r>
              <a:rPr lang="en-US" sz="2000" baseline="-25000">
                <a:latin typeface="Avenir Medium" panose="02000503020000020003" pitchFamily="2" charset="0"/>
                <a:cs typeface="Avenir Black"/>
              </a:rPr>
              <a:t>2</a:t>
            </a:r>
            <a:r>
              <a:rPr lang="en-US" sz="2000">
                <a:latin typeface="Avenir Medium" panose="02000503020000020003" pitchFamily="2" charset="0"/>
                <a:cs typeface="Avenir Black"/>
              </a:rPr>
              <a:t> follows both:</a:t>
            </a:r>
          </a:p>
          <a:p>
            <a:pPr marL="800100" lvl="1" indent="-342900">
              <a:buFont typeface="Arial" panose="020B0604020202020204" pitchFamily="34" charset="0"/>
              <a:buChar char="•"/>
            </a:pPr>
            <a:r>
              <a:rPr lang="en-US" sz="2000">
                <a:latin typeface="Avenir Medium" panose="02000503020000020003" pitchFamily="2" charset="0"/>
                <a:cs typeface="Avenir Medium"/>
              </a:rPr>
              <a:t>The rise of human civilization; and</a:t>
            </a:r>
          </a:p>
          <a:p>
            <a:pPr marL="800100" lvl="1" indent="-342900">
              <a:buFont typeface="Arial" panose="020B0604020202020204" pitchFamily="34" charset="0"/>
              <a:buChar char="•"/>
            </a:pPr>
            <a:r>
              <a:rPr lang="en-US" sz="2000">
                <a:latin typeface="Avenir Medium" panose="02000503020000020003" pitchFamily="2" charset="0"/>
                <a:cs typeface="Avenir Medium"/>
              </a:rPr>
              <a:t>A number of revolutions, driven by extraction and combustion of fossil fuels.</a:t>
            </a:r>
          </a:p>
        </p:txBody>
      </p:sp>
      <p:pic>
        <p:nvPicPr>
          <p:cNvPr id="16" name="Picture 15">
            <a:extLst>
              <a:ext uri="{FF2B5EF4-FFF2-40B4-BE49-F238E27FC236}">
                <a16:creationId xmlns:a16="http://schemas.microsoft.com/office/drawing/2014/main" id="{D197DCAD-2A5B-4D49-A563-783D6E3453E2}"/>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427398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4533613" cy="584775"/>
          </a:xfrm>
          <a:prstGeom prst="rect">
            <a:avLst/>
          </a:prstGeom>
          <a:noFill/>
        </p:spPr>
        <p:txBody>
          <a:bodyPr wrap="none" rtlCol="0">
            <a:spAutoFit/>
          </a:bodyPr>
          <a:lstStyle/>
          <a:p>
            <a:pPr defTabSz="914400"/>
            <a:r>
              <a:rPr lang="en-US" sz="3200">
                <a:solidFill>
                  <a:prstClr val="white"/>
                </a:solidFill>
                <a:latin typeface="Avenir Heavy"/>
                <a:cs typeface="Avenir Heavy"/>
              </a:rPr>
              <a:t>Example: DG trilemma</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12" name="Picture 11">
            <a:extLst>
              <a:ext uri="{FF2B5EF4-FFF2-40B4-BE49-F238E27FC236}">
                <a16:creationId xmlns:a16="http://schemas.microsoft.com/office/drawing/2014/main" id="{DF606978-8ADD-E04F-925A-FD52994F5630}"/>
              </a:ext>
            </a:extLst>
          </p:cNvPr>
          <p:cNvPicPr>
            <a:picLocks noChangeAspect="1"/>
          </p:cNvPicPr>
          <p:nvPr/>
        </p:nvPicPr>
        <p:blipFill rotWithShape="1">
          <a:blip r:embed="rId3"/>
          <a:srcRect b="51494"/>
          <a:stretch/>
        </p:blipFill>
        <p:spPr>
          <a:xfrm>
            <a:off x="0" y="735116"/>
            <a:ext cx="7548294" cy="3951514"/>
          </a:xfrm>
          <a:prstGeom prst="rect">
            <a:avLst/>
          </a:prstGeom>
        </p:spPr>
      </p:pic>
      <p:pic>
        <p:nvPicPr>
          <p:cNvPr id="15" name="Picture 14">
            <a:extLst>
              <a:ext uri="{FF2B5EF4-FFF2-40B4-BE49-F238E27FC236}">
                <a16:creationId xmlns:a16="http://schemas.microsoft.com/office/drawing/2014/main" id="{DCB79482-6A30-B94D-98C3-1BCA35C61448}"/>
              </a:ext>
            </a:extLst>
          </p:cNvPr>
          <p:cNvPicPr>
            <a:picLocks noChangeAspect="1"/>
          </p:cNvPicPr>
          <p:nvPr/>
        </p:nvPicPr>
        <p:blipFill rotWithShape="1">
          <a:blip r:embed="rId3"/>
          <a:srcRect t="50017"/>
          <a:stretch/>
        </p:blipFill>
        <p:spPr>
          <a:xfrm>
            <a:off x="2170076" y="2787130"/>
            <a:ext cx="7548294" cy="4071804"/>
          </a:xfrm>
          <a:prstGeom prst="rect">
            <a:avLst/>
          </a:prstGeom>
          <a:effectLst>
            <a:outerShdw blurRad="50800" dist="38100" dir="13500000" algn="br" rotWithShape="0">
              <a:prstClr val="black">
                <a:alpha val="40000"/>
              </a:prstClr>
            </a:outerShdw>
          </a:effectLst>
        </p:spPr>
      </p:pic>
      <p:sp>
        <p:nvSpPr>
          <p:cNvPr id="16" name="TextBox 15">
            <a:extLst>
              <a:ext uri="{FF2B5EF4-FFF2-40B4-BE49-F238E27FC236}">
                <a16:creationId xmlns:a16="http://schemas.microsoft.com/office/drawing/2014/main" id="{24C792DC-F058-0D46-B18C-0905FF8469B9}"/>
              </a:ext>
            </a:extLst>
          </p:cNvPr>
          <p:cNvSpPr txBox="1"/>
          <p:nvPr/>
        </p:nvSpPr>
        <p:spPr>
          <a:xfrm rot="16200000">
            <a:off x="-1254916" y="5266138"/>
            <a:ext cx="2967031" cy="307777"/>
          </a:xfrm>
          <a:prstGeom prst="rect">
            <a:avLst/>
          </a:prstGeom>
          <a:noFill/>
        </p:spPr>
        <p:txBody>
          <a:bodyPr wrap="none" rtlCol="0">
            <a:spAutoFit/>
          </a:bodyPr>
          <a:lstStyle/>
          <a:p>
            <a:r>
              <a:rPr lang="en-US" sz="1400">
                <a:latin typeface="Avenir Medium"/>
                <a:cs typeface="Avenir Medium"/>
                <a:hlinkClick r:id="rId4"/>
              </a:rPr>
              <a:t>https://trilemma.worldenergy.org/</a:t>
            </a:r>
            <a:endParaRPr lang="en-US" sz="1400">
              <a:latin typeface="Avenir Medium"/>
              <a:cs typeface="Avenir Medium"/>
            </a:endParaRPr>
          </a:p>
        </p:txBody>
      </p:sp>
    </p:spTree>
    <p:extLst>
      <p:ext uri="{BB962C8B-B14F-4D97-AF65-F5344CB8AC3E}">
        <p14:creationId xmlns:p14="http://schemas.microsoft.com/office/powerpoint/2010/main" val="21369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a:extLst>
              <a:ext uri="{FF2B5EF4-FFF2-40B4-BE49-F238E27FC236}">
                <a16:creationId xmlns:a16="http://schemas.microsoft.com/office/drawing/2014/main" id="{519DB4C0-463C-3944-8408-4BA475618BBC}"/>
              </a:ext>
            </a:extLst>
          </p:cNvPr>
          <p:cNvCxnSpPr>
            <a:cxnSpLocks/>
            <a:stCxn id="12" idx="0"/>
          </p:cNvCxnSpPr>
          <p:nvPr/>
        </p:nvCxnSpPr>
        <p:spPr>
          <a:xfrm flipV="1">
            <a:off x="7875035" y="1638274"/>
            <a:ext cx="261670" cy="9230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34EBC1A-F585-4240-BC8D-95294DD0B476}"/>
              </a:ext>
            </a:extLst>
          </p:cNvPr>
          <p:cNvPicPr>
            <a:picLocks noChangeAspect="1"/>
          </p:cNvPicPr>
          <p:nvPr/>
        </p:nvPicPr>
        <p:blipFill>
          <a:blip r:embed="rId2"/>
          <a:stretch>
            <a:fillRect/>
          </a:stretch>
        </p:blipFill>
        <p:spPr>
          <a:xfrm>
            <a:off x="298184" y="739141"/>
            <a:ext cx="6958317" cy="6118859"/>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4535857" cy="584775"/>
          </a:xfrm>
          <a:prstGeom prst="rect">
            <a:avLst/>
          </a:prstGeom>
          <a:noFill/>
        </p:spPr>
        <p:txBody>
          <a:bodyPr wrap="none" rtlCol="0">
            <a:spAutoFit/>
          </a:bodyPr>
          <a:lstStyle/>
          <a:p>
            <a:pPr defTabSz="914400"/>
            <a:r>
              <a:rPr lang="en-US" sz="3200">
                <a:solidFill>
                  <a:prstClr val="white"/>
                </a:solidFill>
                <a:latin typeface="Avenir Heavy"/>
                <a:cs typeface="Avenir Heavy"/>
              </a:rPr>
              <a:t>Energy trilemma index</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rot="16200000">
            <a:off x="7321036" y="5220596"/>
            <a:ext cx="2967031" cy="307777"/>
          </a:xfrm>
          <a:prstGeom prst="rect">
            <a:avLst/>
          </a:prstGeom>
          <a:noFill/>
        </p:spPr>
        <p:txBody>
          <a:bodyPr wrap="none" rtlCol="0">
            <a:spAutoFit/>
          </a:bodyPr>
          <a:lstStyle/>
          <a:p>
            <a:r>
              <a:rPr lang="en-US" sz="1400">
                <a:latin typeface="Avenir Medium"/>
                <a:cs typeface="Avenir Medium"/>
                <a:hlinkClick r:id="rId4"/>
              </a:rPr>
              <a:t>https://trilemma.worldenergy.org/</a:t>
            </a:r>
            <a:endParaRPr lang="en-US" sz="1400">
              <a:latin typeface="Avenir Medium"/>
              <a:cs typeface="Avenir Medium"/>
            </a:endParaRPr>
          </a:p>
        </p:txBody>
      </p:sp>
      <p:sp>
        <p:nvSpPr>
          <p:cNvPr id="6" name="TextBox 5">
            <a:extLst>
              <a:ext uri="{FF2B5EF4-FFF2-40B4-BE49-F238E27FC236}">
                <a16:creationId xmlns:a16="http://schemas.microsoft.com/office/drawing/2014/main" id="{BC8843A2-54F0-BB41-AF9F-FAC852B60D03}"/>
              </a:ext>
            </a:extLst>
          </p:cNvPr>
          <p:cNvSpPr txBox="1"/>
          <p:nvPr/>
        </p:nvSpPr>
        <p:spPr>
          <a:xfrm>
            <a:off x="7791276" y="1328058"/>
            <a:ext cx="699230" cy="369332"/>
          </a:xfrm>
          <a:prstGeom prst="rect">
            <a:avLst/>
          </a:prstGeom>
          <a:noFill/>
        </p:spPr>
        <p:txBody>
          <a:bodyPr wrap="none" rtlCol="0">
            <a:spAutoFit/>
          </a:bodyPr>
          <a:lstStyle/>
          <a:p>
            <a:r>
              <a:rPr lang="en-US" b="1">
                <a:latin typeface="Avenir Black" panose="02000503020000020003" pitchFamily="2" charset="0"/>
              </a:rPr>
              <a:t>AAA</a:t>
            </a:r>
          </a:p>
        </p:txBody>
      </p:sp>
      <p:sp>
        <p:nvSpPr>
          <p:cNvPr id="11" name="TextBox 10">
            <a:extLst>
              <a:ext uri="{FF2B5EF4-FFF2-40B4-BE49-F238E27FC236}">
                <a16:creationId xmlns:a16="http://schemas.microsoft.com/office/drawing/2014/main" id="{B2E01F20-DB67-1044-A82B-712791292124}"/>
              </a:ext>
            </a:extLst>
          </p:cNvPr>
          <p:cNvSpPr txBox="1"/>
          <p:nvPr/>
        </p:nvSpPr>
        <p:spPr>
          <a:xfrm>
            <a:off x="7293383" y="1919052"/>
            <a:ext cx="995785" cy="369332"/>
          </a:xfrm>
          <a:prstGeom prst="rect">
            <a:avLst/>
          </a:prstGeom>
          <a:solidFill>
            <a:schemeClr val="bg1"/>
          </a:solidFill>
        </p:spPr>
        <p:txBody>
          <a:bodyPr wrap="none" rtlCol="0">
            <a:spAutoFit/>
          </a:bodyPr>
          <a:lstStyle/>
          <a:p>
            <a:r>
              <a:rPr lang="en-US">
                <a:latin typeface="Avenir Medium" panose="02000503020000020003" pitchFamily="2" charset="0"/>
              </a:rPr>
              <a:t>security</a:t>
            </a:r>
          </a:p>
        </p:txBody>
      </p:sp>
      <p:sp>
        <p:nvSpPr>
          <p:cNvPr id="12" name="TextBox 11">
            <a:extLst>
              <a:ext uri="{FF2B5EF4-FFF2-40B4-BE49-F238E27FC236}">
                <a16:creationId xmlns:a16="http://schemas.microsoft.com/office/drawing/2014/main" id="{A4A9E59C-A040-1241-9B83-24D912009F81}"/>
              </a:ext>
            </a:extLst>
          </p:cNvPr>
          <p:cNvSpPr txBox="1"/>
          <p:nvPr/>
        </p:nvSpPr>
        <p:spPr>
          <a:xfrm>
            <a:off x="7455689" y="2561310"/>
            <a:ext cx="838691" cy="369332"/>
          </a:xfrm>
          <a:prstGeom prst="rect">
            <a:avLst/>
          </a:prstGeom>
          <a:solidFill>
            <a:schemeClr val="bg1"/>
          </a:solidFill>
        </p:spPr>
        <p:txBody>
          <a:bodyPr wrap="none" rtlCol="0">
            <a:spAutoFit/>
          </a:bodyPr>
          <a:lstStyle/>
          <a:p>
            <a:r>
              <a:rPr lang="en-US">
                <a:latin typeface="Avenir Medium" panose="02000503020000020003" pitchFamily="2" charset="0"/>
              </a:rPr>
              <a:t>equity</a:t>
            </a:r>
          </a:p>
        </p:txBody>
      </p:sp>
      <p:sp>
        <p:nvSpPr>
          <p:cNvPr id="13" name="TextBox 12">
            <a:extLst>
              <a:ext uri="{FF2B5EF4-FFF2-40B4-BE49-F238E27FC236}">
                <a16:creationId xmlns:a16="http://schemas.microsoft.com/office/drawing/2014/main" id="{672AD546-A474-1544-A9D2-93FA2070E9BA}"/>
              </a:ext>
            </a:extLst>
          </p:cNvPr>
          <p:cNvSpPr txBox="1"/>
          <p:nvPr/>
        </p:nvSpPr>
        <p:spPr>
          <a:xfrm>
            <a:off x="7617995" y="3203568"/>
            <a:ext cx="1498167" cy="369332"/>
          </a:xfrm>
          <a:prstGeom prst="rect">
            <a:avLst/>
          </a:prstGeom>
          <a:solidFill>
            <a:schemeClr val="bg1"/>
          </a:solidFill>
        </p:spPr>
        <p:txBody>
          <a:bodyPr wrap="none" rtlCol="0">
            <a:spAutoFit/>
          </a:bodyPr>
          <a:lstStyle/>
          <a:p>
            <a:r>
              <a:rPr lang="en-US">
                <a:latin typeface="Avenir Medium" panose="02000503020000020003" pitchFamily="2" charset="0"/>
              </a:rPr>
              <a:t>environment</a:t>
            </a:r>
          </a:p>
        </p:txBody>
      </p:sp>
      <p:cxnSp>
        <p:nvCxnSpPr>
          <p:cNvPr id="15" name="Straight Arrow Connector 14">
            <a:extLst>
              <a:ext uri="{FF2B5EF4-FFF2-40B4-BE49-F238E27FC236}">
                <a16:creationId xmlns:a16="http://schemas.microsoft.com/office/drawing/2014/main" id="{F64643E7-4338-7447-A100-5C6F01A091ED}"/>
              </a:ext>
            </a:extLst>
          </p:cNvPr>
          <p:cNvCxnSpPr>
            <a:stCxn id="11" idx="0"/>
          </p:cNvCxnSpPr>
          <p:nvPr/>
        </p:nvCxnSpPr>
        <p:spPr>
          <a:xfrm flipV="1">
            <a:off x="7791276" y="1605516"/>
            <a:ext cx="161877" cy="3135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1827523-90B2-AA4D-9E6B-A6DE7AA0257D}"/>
              </a:ext>
            </a:extLst>
          </p:cNvPr>
          <p:cNvCxnSpPr>
            <a:cxnSpLocks/>
          </p:cNvCxnSpPr>
          <p:nvPr/>
        </p:nvCxnSpPr>
        <p:spPr>
          <a:xfrm flipV="1">
            <a:off x="8314647" y="1670934"/>
            <a:ext cx="11403" cy="14859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17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456208" cy="584775"/>
          </a:xfrm>
          <a:prstGeom prst="rect">
            <a:avLst/>
          </a:prstGeom>
          <a:noFill/>
        </p:spPr>
        <p:txBody>
          <a:bodyPr wrap="none" rtlCol="0">
            <a:spAutoFit/>
          </a:bodyPr>
          <a:lstStyle/>
          <a:p>
            <a:pPr defTabSz="914400"/>
            <a:r>
              <a:rPr lang="en-US" sz="3200">
                <a:solidFill>
                  <a:prstClr val="white"/>
                </a:solidFill>
                <a:latin typeface="Avenir Heavy"/>
                <a:cs typeface="Avenir Heavy"/>
              </a:rPr>
              <a:t>Current energy sources and emissions</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348693" y="6499999"/>
            <a:ext cx="7774629" cy="307777"/>
          </a:xfrm>
          <a:prstGeom prst="rect">
            <a:avLst/>
          </a:prstGeom>
          <a:noFill/>
        </p:spPr>
        <p:txBody>
          <a:bodyPr wrap="none" rtlCol="0">
            <a:spAutoFit/>
          </a:bodyPr>
          <a:lstStyle/>
          <a:p>
            <a:r>
              <a:rPr lang="en-US" sz="1400">
                <a:latin typeface="Avenir Medium"/>
                <a:cs typeface="Avenir Medium"/>
              </a:rPr>
              <a:t>https://</a:t>
            </a:r>
            <a:r>
              <a:rPr lang="en-US" sz="1400" err="1">
                <a:latin typeface="Avenir Medium"/>
                <a:cs typeface="Avenir Medium"/>
              </a:rPr>
              <a:t>www.eia.gov</a:t>
            </a:r>
            <a:r>
              <a:rPr lang="en-US" sz="1400">
                <a:latin typeface="Avenir Medium"/>
                <a:cs typeface="Avenir Medium"/>
              </a:rPr>
              <a:t>/</a:t>
            </a:r>
            <a:r>
              <a:rPr lang="en-US" sz="1400" err="1">
                <a:latin typeface="Avenir Medium"/>
                <a:cs typeface="Avenir Medium"/>
              </a:rPr>
              <a:t>energyexplained</a:t>
            </a:r>
            <a:r>
              <a:rPr lang="en-US" sz="1400">
                <a:latin typeface="Avenir Medium"/>
                <a:cs typeface="Avenir Medium"/>
              </a:rPr>
              <a:t>/</a:t>
            </a:r>
            <a:r>
              <a:rPr lang="en-US" sz="1400" err="1">
                <a:latin typeface="Avenir Medium"/>
                <a:cs typeface="Avenir Medium"/>
              </a:rPr>
              <a:t>index.php?page</a:t>
            </a:r>
            <a:r>
              <a:rPr lang="en-US" sz="1400">
                <a:latin typeface="Avenir Medium"/>
                <a:cs typeface="Avenir Medium"/>
              </a:rPr>
              <a:t>=</a:t>
            </a:r>
            <a:r>
              <a:rPr lang="en-US" sz="1400" err="1">
                <a:latin typeface="Avenir Medium"/>
                <a:cs typeface="Avenir Medium"/>
              </a:rPr>
              <a:t>environment_where_ghg_come_from</a:t>
            </a:r>
            <a:endParaRPr lang="en-US" sz="1400">
              <a:latin typeface="Avenir Medium"/>
              <a:cs typeface="Avenir Medium"/>
            </a:endParaRPr>
          </a:p>
        </p:txBody>
      </p:sp>
      <p:pic>
        <p:nvPicPr>
          <p:cNvPr id="17" name="Picture 16">
            <a:extLst>
              <a:ext uri="{FF2B5EF4-FFF2-40B4-BE49-F238E27FC236}">
                <a16:creationId xmlns:a16="http://schemas.microsoft.com/office/drawing/2014/main" id="{1F515A1F-CE87-5342-A653-9AD57D2D6AB4}"/>
              </a:ext>
            </a:extLst>
          </p:cNvPr>
          <p:cNvPicPr>
            <a:picLocks noChangeAspect="1"/>
          </p:cNvPicPr>
          <p:nvPr/>
        </p:nvPicPr>
        <p:blipFill>
          <a:blip r:embed="rId3"/>
          <a:stretch>
            <a:fillRect/>
          </a:stretch>
        </p:blipFill>
        <p:spPr>
          <a:xfrm>
            <a:off x="376606" y="967468"/>
            <a:ext cx="8274057" cy="4923064"/>
          </a:xfrm>
          <a:prstGeom prst="rect">
            <a:avLst/>
          </a:prstGeom>
        </p:spPr>
      </p:pic>
      <p:sp>
        <p:nvSpPr>
          <p:cNvPr id="19" name="Rectangle 18">
            <a:extLst>
              <a:ext uri="{FF2B5EF4-FFF2-40B4-BE49-F238E27FC236}">
                <a16:creationId xmlns:a16="http://schemas.microsoft.com/office/drawing/2014/main" id="{2015B3E8-09AC-9C4A-AF36-0D3429E9DCA6}"/>
              </a:ext>
            </a:extLst>
          </p:cNvPr>
          <p:cNvSpPr/>
          <p:nvPr/>
        </p:nvSpPr>
        <p:spPr>
          <a:xfrm>
            <a:off x="4616334" y="1088020"/>
            <a:ext cx="3874172" cy="480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1EB61DC-C941-E64F-A51C-D1936742C051}"/>
              </a:ext>
            </a:extLst>
          </p:cNvPr>
          <p:cNvSpPr/>
          <p:nvPr/>
        </p:nvSpPr>
        <p:spPr>
          <a:xfrm>
            <a:off x="3956704" y="2649925"/>
            <a:ext cx="3874172" cy="125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148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891998" cy="584775"/>
          </a:xfrm>
          <a:prstGeom prst="rect">
            <a:avLst/>
          </a:prstGeom>
          <a:noFill/>
        </p:spPr>
        <p:txBody>
          <a:bodyPr wrap="none" rtlCol="0">
            <a:spAutoFit/>
          </a:bodyPr>
          <a:lstStyle/>
          <a:p>
            <a:pPr defTabSz="914400"/>
            <a:r>
              <a:rPr lang="en-US" sz="3200">
                <a:solidFill>
                  <a:prstClr val="white"/>
                </a:solidFill>
                <a:latin typeface="Avenir Heavy"/>
                <a:cs typeface="Avenir Heavy"/>
              </a:rPr>
              <a:t>Low-carbon ~ 20% of energy</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3796565" y="6556247"/>
            <a:ext cx="5322034" cy="307777"/>
          </a:xfrm>
          <a:prstGeom prst="rect">
            <a:avLst/>
          </a:prstGeom>
          <a:noFill/>
        </p:spPr>
        <p:txBody>
          <a:bodyPr wrap="none" rtlCol="0">
            <a:spAutoFit/>
          </a:bodyPr>
          <a:lstStyle/>
          <a:p>
            <a:r>
              <a:rPr lang="en-US" sz="1400">
                <a:latin typeface="Avenir Medium"/>
                <a:cs typeface="Avenir Medium"/>
              </a:rPr>
              <a:t>https://</a:t>
            </a:r>
            <a:r>
              <a:rPr lang="en-US" sz="1400" err="1">
                <a:latin typeface="Avenir Medium"/>
                <a:cs typeface="Avenir Medium"/>
              </a:rPr>
              <a:t>www.eia.gov</a:t>
            </a:r>
            <a:r>
              <a:rPr lang="en-US" sz="1400">
                <a:latin typeface="Avenir Medium"/>
                <a:cs typeface="Avenir Medium"/>
              </a:rPr>
              <a:t>/</a:t>
            </a:r>
            <a:r>
              <a:rPr lang="en-US" sz="1400" err="1">
                <a:latin typeface="Avenir Medium"/>
                <a:cs typeface="Avenir Medium"/>
              </a:rPr>
              <a:t>energyexplained</a:t>
            </a:r>
            <a:r>
              <a:rPr lang="en-US" sz="1400">
                <a:latin typeface="Avenir Medium"/>
                <a:cs typeface="Avenir Medium"/>
              </a:rPr>
              <a:t>/?page=</a:t>
            </a:r>
            <a:r>
              <a:rPr lang="en-US" sz="1400" err="1">
                <a:latin typeface="Avenir Medium"/>
                <a:cs typeface="Avenir Medium"/>
              </a:rPr>
              <a:t>us_energy_home</a:t>
            </a:r>
            <a:endParaRPr lang="en-US" sz="1400">
              <a:latin typeface="Avenir Medium"/>
              <a:cs typeface="Avenir Medium"/>
            </a:endParaRPr>
          </a:p>
        </p:txBody>
      </p:sp>
      <p:pic>
        <p:nvPicPr>
          <p:cNvPr id="3" name="Picture 2">
            <a:extLst>
              <a:ext uri="{FF2B5EF4-FFF2-40B4-BE49-F238E27FC236}">
                <a16:creationId xmlns:a16="http://schemas.microsoft.com/office/drawing/2014/main" id="{B6A2C785-0E53-BB4E-8B66-191226989059}"/>
              </a:ext>
            </a:extLst>
          </p:cNvPr>
          <p:cNvPicPr>
            <a:picLocks noChangeAspect="1"/>
          </p:cNvPicPr>
          <p:nvPr/>
        </p:nvPicPr>
        <p:blipFill rotWithShape="1">
          <a:blip r:embed="rId3"/>
          <a:srcRect t="6049"/>
          <a:stretch/>
        </p:blipFill>
        <p:spPr>
          <a:xfrm>
            <a:off x="799984" y="1361944"/>
            <a:ext cx="7632700" cy="5142594"/>
          </a:xfrm>
          <a:prstGeom prst="rect">
            <a:avLst/>
          </a:prstGeom>
        </p:spPr>
      </p:pic>
      <p:sp>
        <p:nvSpPr>
          <p:cNvPr id="10" name="TextBox 9">
            <a:extLst>
              <a:ext uri="{FF2B5EF4-FFF2-40B4-BE49-F238E27FC236}">
                <a16:creationId xmlns:a16="http://schemas.microsoft.com/office/drawing/2014/main" id="{41F2E443-A595-1C4B-8A9C-9E446DB4A6F4}"/>
              </a:ext>
            </a:extLst>
          </p:cNvPr>
          <p:cNvSpPr txBox="1"/>
          <p:nvPr/>
        </p:nvSpPr>
        <p:spPr>
          <a:xfrm>
            <a:off x="228600" y="810744"/>
            <a:ext cx="8793083" cy="400110"/>
          </a:xfrm>
          <a:prstGeom prst="rect">
            <a:avLst/>
          </a:prstGeom>
          <a:noFill/>
        </p:spPr>
        <p:txBody>
          <a:bodyPr wrap="square" rtlCol="0">
            <a:spAutoFit/>
          </a:bodyPr>
          <a:lstStyle/>
          <a:p>
            <a:r>
              <a:rPr lang="en-US" sz="2000">
                <a:latin typeface="Avenir Medium" panose="02000503020000020003" pitchFamily="2" charset="0"/>
                <a:cs typeface="Avenir Black"/>
              </a:rPr>
              <a:t>And about half of renewable energy is </a:t>
            </a:r>
            <a:r>
              <a:rPr lang="en-US" sz="2000" b="1">
                <a:latin typeface="Avenir Black" panose="02000503020000020003" pitchFamily="2" charset="0"/>
                <a:cs typeface="Avenir Black"/>
              </a:rPr>
              <a:t>biomass.</a:t>
            </a:r>
            <a:endParaRPr lang="en-US" sz="2000" i="1">
              <a:latin typeface="Avenir Medium" panose="02000503020000020003" pitchFamily="2" charset="0"/>
              <a:cs typeface="Avenir Black"/>
            </a:endParaRPr>
          </a:p>
        </p:txBody>
      </p:sp>
    </p:spTree>
    <p:extLst>
      <p:ext uri="{BB962C8B-B14F-4D97-AF65-F5344CB8AC3E}">
        <p14:creationId xmlns:p14="http://schemas.microsoft.com/office/powerpoint/2010/main" val="485404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694957" cy="584775"/>
          </a:xfrm>
          <a:prstGeom prst="rect">
            <a:avLst/>
          </a:prstGeom>
          <a:noFill/>
        </p:spPr>
        <p:txBody>
          <a:bodyPr wrap="none" rtlCol="0">
            <a:spAutoFit/>
          </a:bodyPr>
          <a:lstStyle/>
          <a:p>
            <a:pPr defTabSz="914400"/>
            <a:r>
              <a:rPr lang="en-US" sz="3200">
                <a:solidFill>
                  <a:prstClr val="white"/>
                </a:solidFill>
                <a:latin typeface="Avenir Heavy"/>
                <a:cs typeface="Avenir Heavy"/>
              </a:rPr>
              <a:t>Use: transportation is critical</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348693" y="6499999"/>
            <a:ext cx="7774629" cy="307777"/>
          </a:xfrm>
          <a:prstGeom prst="rect">
            <a:avLst/>
          </a:prstGeom>
          <a:noFill/>
        </p:spPr>
        <p:txBody>
          <a:bodyPr wrap="none" rtlCol="0">
            <a:spAutoFit/>
          </a:bodyPr>
          <a:lstStyle/>
          <a:p>
            <a:r>
              <a:rPr lang="en-US" sz="1400">
                <a:latin typeface="Avenir Medium"/>
                <a:cs typeface="Avenir Medium"/>
              </a:rPr>
              <a:t>https://</a:t>
            </a:r>
            <a:r>
              <a:rPr lang="en-US" sz="1400" err="1">
                <a:latin typeface="Avenir Medium"/>
                <a:cs typeface="Avenir Medium"/>
              </a:rPr>
              <a:t>www.eia.gov</a:t>
            </a:r>
            <a:r>
              <a:rPr lang="en-US" sz="1400">
                <a:latin typeface="Avenir Medium"/>
                <a:cs typeface="Avenir Medium"/>
              </a:rPr>
              <a:t>/</a:t>
            </a:r>
            <a:r>
              <a:rPr lang="en-US" sz="1400" err="1">
                <a:latin typeface="Avenir Medium"/>
                <a:cs typeface="Avenir Medium"/>
              </a:rPr>
              <a:t>energyexplained</a:t>
            </a:r>
            <a:r>
              <a:rPr lang="en-US" sz="1400">
                <a:latin typeface="Avenir Medium"/>
                <a:cs typeface="Avenir Medium"/>
              </a:rPr>
              <a:t>/</a:t>
            </a:r>
            <a:r>
              <a:rPr lang="en-US" sz="1400" err="1">
                <a:latin typeface="Avenir Medium"/>
                <a:cs typeface="Avenir Medium"/>
              </a:rPr>
              <a:t>index.php?page</a:t>
            </a:r>
            <a:r>
              <a:rPr lang="en-US" sz="1400">
                <a:latin typeface="Avenir Medium"/>
                <a:cs typeface="Avenir Medium"/>
              </a:rPr>
              <a:t>=</a:t>
            </a:r>
            <a:r>
              <a:rPr lang="en-US" sz="1400" err="1">
                <a:latin typeface="Avenir Medium"/>
                <a:cs typeface="Avenir Medium"/>
              </a:rPr>
              <a:t>environment_where_ghg_come_from</a:t>
            </a:r>
            <a:endParaRPr lang="en-US" sz="1400">
              <a:latin typeface="Avenir Medium"/>
              <a:cs typeface="Avenir Medium"/>
            </a:endParaRPr>
          </a:p>
        </p:txBody>
      </p:sp>
      <p:pic>
        <p:nvPicPr>
          <p:cNvPr id="3" name="Picture 2">
            <a:extLst>
              <a:ext uri="{FF2B5EF4-FFF2-40B4-BE49-F238E27FC236}">
                <a16:creationId xmlns:a16="http://schemas.microsoft.com/office/drawing/2014/main" id="{7E829D6D-B7D9-8148-BFFB-8DA3BC0F4559}"/>
              </a:ext>
            </a:extLst>
          </p:cNvPr>
          <p:cNvPicPr>
            <a:picLocks noChangeAspect="1"/>
          </p:cNvPicPr>
          <p:nvPr/>
        </p:nvPicPr>
        <p:blipFill>
          <a:blip r:embed="rId3"/>
          <a:stretch>
            <a:fillRect/>
          </a:stretch>
        </p:blipFill>
        <p:spPr>
          <a:xfrm>
            <a:off x="17205" y="1312635"/>
            <a:ext cx="9133700" cy="4424136"/>
          </a:xfrm>
          <a:prstGeom prst="rect">
            <a:avLst/>
          </a:prstGeom>
        </p:spPr>
      </p:pic>
      <p:sp>
        <p:nvSpPr>
          <p:cNvPr id="10" name="Rectangle 9">
            <a:extLst>
              <a:ext uri="{FF2B5EF4-FFF2-40B4-BE49-F238E27FC236}">
                <a16:creationId xmlns:a16="http://schemas.microsoft.com/office/drawing/2014/main" id="{80A7E27C-49AA-9F40-B874-5C1393A0D7EE}"/>
              </a:ext>
            </a:extLst>
          </p:cNvPr>
          <p:cNvSpPr/>
          <p:nvPr/>
        </p:nvSpPr>
        <p:spPr>
          <a:xfrm>
            <a:off x="4176790" y="1088020"/>
            <a:ext cx="4828314" cy="480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705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974042"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To date: tiny change – electricity sources</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2" name="Picture 1">
            <a:extLst>
              <a:ext uri="{FF2B5EF4-FFF2-40B4-BE49-F238E27FC236}">
                <a16:creationId xmlns:a16="http://schemas.microsoft.com/office/drawing/2014/main" id="{BED507F5-3C4A-E348-9378-2B4B95548466}"/>
              </a:ext>
            </a:extLst>
          </p:cNvPr>
          <p:cNvPicPr>
            <a:picLocks noChangeAspect="1"/>
          </p:cNvPicPr>
          <p:nvPr/>
        </p:nvPicPr>
        <p:blipFill>
          <a:blip r:embed="rId3"/>
          <a:stretch>
            <a:fillRect/>
          </a:stretch>
        </p:blipFill>
        <p:spPr>
          <a:xfrm>
            <a:off x="1092917" y="1554687"/>
            <a:ext cx="6728453" cy="4055762"/>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0" y="6597935"/>
            <a:ext cx="4310091" cy="276999"/>
          </a:xfrm>
          <a:prstGeom prst="rect">
            <a:avLst/>
          </a:prstGeom>
          <a:noFill/>
        </p:spPr>
        <p:txBody>
          <a:bodyPr wrap="none" rtlCol="0">
            <a:spAutoFit/>
          </a:bodyPr>
          <a:lstStyle/>
          <a:p>
            <a:r>
              <a:rPr lang="en-US" sz="1200" dirty="0">
                <a:latin typeface="Avenir Medium"/>
                <a:cs typeface="Avenir Medium"/>
              </a:rPr>
              <a:t>https://</a:t>
            </a:r>
            <a:r>
              <a:rPr lang="en-US" sz="1200" dirty="0" err="1">
                <a:latin typeface="Avenir Medium"/>
                <a:cs typeface="Avenir Medium"/>
              </a:rPr>
              <a:t>en.wikipedia.org</a:t>
            </a:r>
            <a:r>
              <a:rPr lang="en-US" sz="1200" dirty="0">
                <a:latin typeface="Avenir Medium"/>
                <a:cs typeface="Avenir Medium"/>
              </a:rPr>
              <a:t>/wiki/</a:t>
            </a:r>
            <a:r>
              <a:rPr lang="en-US" sz="1200" dirty="0" err="1">
                <a:latin typeface="Avenir Medium"/>
                <a:cs typeface="Avenir Medium"/>
              </a:rPr>
              <a:t>Energy_in_the_United_States</a:t>
            </a:r>
            <a:endParaRPr lang="en-US" sz="1200" dirty="0">
              <a:latin typeface="Avenir Medium"/>
              <a:cs typeface="Avenir Medium"/>
            </a:endParaRPr>
          </a:p>
        </p:txBody>
      </p:sp>
    </p:spTree>
    <p:extLst>
      <p:ext uri="{BB962C8B-B14F-4D97-AF65-F5344CB8AC3E}">
        <p14:creationId xmlns:p14="http://schemas.microsoft.com/office/powerpoint/2010/main" val="726034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7974042"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To date: tiny change – electricity sources</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pic>
        <p:nvPicPr>
          <p:cNvPr id="6" name="Picture 5">
            <a:extLst>
              <a:ext uri="{FF2B5EF4-FFF2-40B4-BE49-F238E27FC236}">
                <a16:creationId xmlns:a16="http://schemas.microsoft.com/office/drawing/2014/main" id="{9BABB9C0-4A48-E34C-BF4C-2E838768B216}"/>
              </a:ext>
            </a:extLst>
          </p:cNvPr>
          <p:cNvPicPr>
            <a:picLocks noChangeAspect="1"/>
          </p:cNvPicPr>
          <p:nvPr/>
        </p:nvPicPr>
        <p:blipFill>
          <a:blip r:embed="rId3"/>
          <a:stretch>
            <a:fillRect/>
          </a:stretch>
        </p:blipFill>
        <p:spPr>
          <a:xfrm>
            <a:off x="0" y="668924"/>
            <a:ext cx="5464885" cy="3284986"/>
          </a:xfrm>
          <a:prstGeom prst="rect">
            <a:avLst/>
          </a:prstGeom>
          <a:solidFill>
            <a:schemeClr val="bg1"/>
          </a:solidFill>
        </p:spPr>
      </p:pic>
      <p:pic>
        <p:nvPicPr>
          <p:cNvPr id="8" name="Picture 7">
            <a:extLst>
              <a:ext uri="{FF2B5EF4-FFF2-40B4-BE49-F238E27FC236}">
                <a16:creationId xmlns:a16="http://schemas.microsoft.com/office/drawing/2014/main" id="{391352E0-3C2A-4749-BC3F-DF99BB5D4205}"/>
              </a:ext>
            </a:extLst>
          </p:cNvPr>
          <p:cNvPicPr>
            <a:picLocks noChangeAspect="1"/>
          </p:cNvPicPr>
          <p:nvPr/>
        </p:nvPicPr>
        <p:blipFill>
          <a:blip r:embed="rId4"/>
          <a:stretch>
            <a:fillRect/>
          </a:stretch>
        </p:blipFill>
        <p:spPr>
          <a:xfrm>
            <a:off x="1420009" y="3531969"/>
            <a:ext cx="7679945" cy="3295911"/>
          </a:xfrm>
          <a:prstGeom prst="rect">
            <a:avLst/>
          </a:prstGeom>
          <a:solidFill>
            <a:schemeClr val="bg1"/>
          </a:solidFill>
        </p:spPr>
      </p:pic>
      <p:sp>
        <p:nvSpPr>
          <p:cNvPr id="7" name="TextBox 6">
            <a:extLst>
              <a:ext uri="{FF2B5EF4-FFF2-40B4-BE49-F238E27FC236}">
                <a16:creationId xmlns:a16="http://schemas.microsoft.com/office/drawing/2014/main" id="{F2E174A1-A84F-054A-8FB2-F9F363B4173A}"/>
              </a:ext>
            </a:extLst>
          </p:cNvPr>
          <p:cNvSpPr txBox="1"/>
          <p:nvPr/>
        </p:nvSpPr>
        <p:spPr>
          <a:xfrm>
            <a:off x="0" y="6597935"/>
            <a:ext cx="4310091" cy="276999"/>
          </a:xfrm>
          <a:prstGeom prst="rect">
            <a:avLst/>
          </a:prstGeom>
          <a:noFill/>
        </p:spPr>
        <p:txBody>
          <a:bodyPr wrap="none" rtlCol="0">
            <a:spAutoFit/>
          </a:bodyPr>
          <a:lstStyle/>
          <a:p>
            <a:r>
              <a:rPr lang="en-US" sz="1200" dirty="0">
                <a:latin typeface="Avenir Medium"/>
                <a:cs typeface="Avenir Medium"/>
              </a:rPr>
              <a:t>https://</a:t>
            </a:r>
            <a:r>
              <a:rPr lang="en-US" sz="1200" dirty="0" err="1">
                <a:latin typeface="Avenir Medium"/>
                <a:cs typeface="Avenir Medium"/>
              </a:rPr>
              <a:t>en.wikipedia.org</a:t>
            </a:r>
            <a:r>
              <a:rPr lang="en-US" sz="1200" dirty="0">
                <a:latin typeface="Avenir Medium"/>
                <a:cs typeface="Avenir Medium"/>
              </a:rPr>
              <a:t>/wiki/</a:t>
            </a:r>
            <a:r>
              <a:rPr lang="en-US" sz="1200" dirty="0" err="1">
                <a:latin typeface="Avenir Medium"/>
                <a:cs typeface="Avenir Medium"/>
              </a:rPr>
              <a:t>Energy_in_the_United_States</a:t>
            </a:r>
            <a:endParaRPr lang="en-US" sz="1200" dirty="0">
              <a:latin typeface="Avenir Medium"/>
              <a:cs typeface="Avenir Medium"/>
            </a:endParaRPr>
          </a:p>
        </p:txBody>
      </p:sp>
    </p:spTree>
    <p:extLst>
      <p:ext uri="{BB962C8B-B14F-4D97-AF65-F5344CB8AC3E}">
        <p14:creationId xmlns:p14="http://schemas.microsoft.com/office/powerpoint/2010/main" val="8724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6667403" cy="584775"/>
          </a:xfrm>
          <a:prstGeom prst="rect">
            <a:avLst/>
          </a:prstGeom>
          <a:noFill/>
        </p:spPr>
        <p:txBody>
          <a:bodyPr wrap="none" rtlCol="0">
            <a:spAutoFit/>
          </a:bodyPr>
          <a:lstStyle/>
          <a:p>
            <a:pPr defTabSz="914400"/>
            <a:r>
              <a:rPr lang="en-US" sz="3200">
                <a:solidFill>
                  <a:prstClr val="white"/>
                </a:solidFill>
                <a:latin typeface="Avenir Heavy"/>
                <a:cs typeface="Avenir Heavy"/>
              </a:rPr>
              <a:t>Where do the true challenges lie?</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490207" y="6499999"/>
            <a:ext cx="7633372" cy="307777"/>
          </a:xfrm>
          <a:prstGeom prst="rect">
            <a:avLst/>
          </a:prstGeom>
          <a:noFill/>
        </p:spPr>
        <p:txBody>
          <a:bodyPr wrap="none" rtlCol="0">
            <a:spAutoFit/>
          </a:bodyPr>
          <a:lstStyle/>
          <a:p>
            <a:r>
              <a:rPr lang="en-US" sz="1400" dirty="0" err="1">
                <a:latin typeface="Avenir Medium"/>
                <a:cs typeface="Avenir Medium"/>
              </a:rPr>
              <a:t>Sovacool</a:t>
            </a:r>
            <a:r>
              <a:rPr lang="en-US" sz="1400" dirty="0">
                <a:latin typeface="Avenir Medium"/>
                <a:cs typeface="Avenir Medium"/>
              </a:rPr>
              <a:t> (2008) The dirty energy dilemma: what’s blocking clean power in the United States</a:t>
            </a:r>
          </a:p>
        </p:txBody>
      </p:sp>
      <p:sp>
        <p:nvSpPr>
          <p:cNvPr id="8" name="TextBox 7">
            <a:extLst>
              <a:ext uri="{FF2B5EF4-FFF2-40B4-BE49-F238E27FC236}">
                <a16:creationId xmlns:a16="http://schemas.microsoft.com/office/drawing/2014/main" id="{CB4C901F-5F9B-C448-82E8-1F664383D5C2}"/>
              </a:ext>
            </a:extLst>
          </p:cNvPr>
          <p:cNvSpPr txBox="1"/>
          <p:nvPr/>
        </p:nvSpPr>
        <p:spPr>
          <a:xfrm>
            <a:off x="228600" y="810744"/>
            <a:ext cx="8793083" cy="2739211"/>
          </a:xfrm>
          <a:prstGeom prst="rect">
            <a:avLst/>
          </a:prstGeom>
          <a:noFill/>
        </p:spPr>
        <p:txBody>
          <a:bodyPr wrap="square" rtlCol="0">
            <a:spAutoFit/>
          </a:bodyPr>
          <a:lstStyle/>
          <a:p>
            <a:r>
              <a:rPr lang="en-US" sz="2000">
                <a:latin typeface="Avenir Medium" panose="02000503020000020003" pitchFamily="2" charset="0"/>
                <a:cs typeface="Avenir Black"/>
              </a:rPr>
              <a:t>In a 2008 book about what is preventing the US from transitioning to clean power, </a:t>
            </a:r>
            <a:r>
              <a:rPr lang="en-US" sz="2000" err="1">
                <a:latin typeface="Avenir Medium" panose="02000503020000020003" pitchFamily="2" charset="0"/>
                <a:cs typeface="Avenir Black"/>
              </a:rPr>
              <a:t>Sovacool</a:t>
            </a:r>
            <a:r>
              <a:rPr lang="en-US" sz="2000">
                <a:latin typeface="Avenir Medium" panose="02000503020000020003" pitchFamily="2" charset="0"/>
                <a:cs typeface="Avenir Black"/>
              </a:rPr>
              <a:t> argues that we face “The big four energy challenges”:</a:t>
            </a:r>
          </a:p>
          <a:p>
            <a:endParaRPr lang="en-US" sz="800">
              <a:latin typeface="Avenir Medium" panose="02000503020000020003" pitchFamily="2" charset="0"/>
              <a:cs typeface="Avenir Black"/>
            </a:endParaRPr>
          </a:p>
          <a:p>
            <a:pPr marL="457200" indent="-457200">
              <a:buAutoNum type="arabicPeriod"/>
            </a:pPr>
            <a:r>
              <a:rPr lang="en-US" sz="2000">
                <a:latin typeface="Avenir Medium" panose="02000503020000020003" pitchFamily="2" charset="0"/>
                <a:cs typeface="Avenir Black"/>
              </a:rPr>
              <a:t>Rising fossil fuel costs</a:t>
            </a:r>
            <a:br>
              <a:rPr lang="en-US" sz="800">
                <a:latin typeface="Avenir Medium" panose="02000503020000020003" pitchFamily="2" charset="0"/>
                <a:cs typeface="Avenir Black"/>
              </a:rPr>
            </a:br>
            <a:endParaRPr lang="en-US" sz="800">
              <a:latin typeface="Avenir Medium" panose="02000503020000020003" pitchFamily="2" charset="0"/>
              <a:cs typeface="Avenir Black"/>
            </a:endParaRPr>
          </a:p>
          <a:p>
            <a:pPr marL="457200" indent="-457200">
              <a:buAutoNum type="arabicPeriod"/>
            </a:pPr>
            <a:r>
              <a:rPr lang="en-US" sz="2000">
                <a:latin typeface="Avenir Medium" panose="02000503020000020003" pitchFamily="2" charset="0"/>
                <a:cs typeface="Avenir Black"/>
              </a:rPr>
              <a:t>Increasing pollution / carbon emissions</a:t>
            </a:r>
            <a:br>
              <a:rPr lang="en-US" sz="800">
                <a:latin typeface="Avenir Medium" panose="02000503020000020003" pitchFamily="2" charset="0"/>
                <a:cs typeface="Avenir Black"/>
              </a:rPr>
            </a:br>
            <a:endParaRPr lang="en-US" sz="800">
              <a:latin typeface="Avenir Medium" panose="02000503020000020003" pitchFamily="2" charset="0"/>
              <a:cs typeface="Avenir Black"/>
            </a:endParaRPr>
          </a:p>
          <a:p>
            <a:pPr marL="457200" indent="-457200">
              <a:buAutoNum type="arabicPeriod"/>
            </a:pPr>
            <a:r>
              <a:rPr lang="en-US" sz="2000">
                <a:latin typeface="Avenir Medium" panose="02000503020000020003" pitchFamily="2" charset="0"/>
                <a:cs typeface="Avenir Black"/>
              </a:rPr>
              <a:t>Inefficient transmission networks</a:t>
            </a:r>
            <a:br>
              <a:rPr lang="en-US" sz="800">
                <a:latin typeface="Avenir Medium" panose="02000503020000020003" pitchFamily="2" charset="0"/>
                <a:cs typeface="Avenir Black"/>
              </a:rPr>
            </a:br>
            <a:endParaRPr lang="en-US" sz="800">
              <a:latin typeface="Avenir Medium" panose="02000503020000020003" pitchFamily="2" charset="0"/>
              <a:cs typeface="Avenir Black"/>
            </a:endParaRPr>
          </a:p>
          <a:p>
            <a:pPr marL="457200" indent="-457200">
              <a:buAutoNum type="arabicPeriod"/>
            </a:pPr>
            <a:r>
              <a:rPr lang="en-US" sz="2000">
                <a:latin typeface="Avenir Medium" panose="02000503020000020003" pitchFamily="2" charset="0"/>
                <a:cs typeface="Avenir Black"/>
              </a:rPr>
              <a:t>Increasing systems vulnerability to natural disasters, sabotage, financial manipulation</a:t>
            </a:r>
          </a:p>
        </p:txBody>
      </p:sp>
      <p:sp>
        <p:nvSpPr>
          <p:cNvPr id="11" name="TextBox 10">
            <a:extLst>
              <a:ext uri="{FF2B5EF4-FFF2-40B4-BE49-F238E27FC236}">
                <a16:creationId xmlns:a16="http://schemas.microsoft.com/office/drawing/2014/main" id="{93AAF911-24A6-7E4C-87DA-C5A65CF8B40A}"/>
              </a:ext>
            </a:extLst>
          </p:cNvPr>
          <p:cNvSpPr txBox="1"/>
          <p:nvPr/>
        </p:nvSpPr>
        <p:spPr>
          <a:xfrm>
            <a:off x="1609798" y="3655622"/>
            <a:ext cx="6030685" cy="1631216"/>
          </a:xfrm>
          <a:prstGeom prst="rect">
            <a:avLst/>
          </a:prstGeom>
          <a:noFill/>
        </p:spPr>
        <p:txBody>
          <a:bodyPr wrap="square" rtlCol="0">
            <a:spAutoFit/>
          </a:bodyPr>
          <a:lstStyle/>
          <a:p>
            <a:r>
              <a:rPr lang="en-US" sz="2000">
                <a:latin typeface="Avenir Medium" panose="02000503020000020003" pitchFamily="2" charset="0"/>
                <a:cs typeface="Avenir Black"/>
              </a:rPr>
              <a:t>He also identifies “The big four clean solutions”:</a:t>
            </a:r>
          </a:p>
          <a:p>
            <a:pPr marL="457200" indent="-457200">
              <a:buAutoNum type="arabicPeriod"/>
            </a:pPr>
            <a:r>
              <a:rPr lang="en-US" sz="2000" i="1">
                <a:latin typeface="Avenir Medium" panose="02000503020000020003" pitchFamily="2" charset="0"/>
                <a:cs typeface="Avenir Black"/>
              </a:rPr>
              <a:t>RE</a:t>
            </a:r>
          </a:p>
          <a:p>
            <a:pPr marL="457200" indent="-457200">
              <a:buAutoNum type="arabicPeriod"/>
            </a:pPr>
            <a:r>
              <a:rPr lang="en-US" sz="2000" i="1">
                <a:latin typeface="Avenir Medium" panose="02000503020000020003" pitchFamily="2" charset="0"/>
                <a:cs typeface="Avenir Black"/>
              </a:rPr>
              <a:t>EE</a:t>
            </a:r>
          </a:p>
          <a:p>
            <a:pPr marL="457200" indent="-457200">
              <a:buAutoNum type="arabicPeriod"/>
            </a:pPr>
            <a:r>
              <a:rPr lang="en-US" sz="2000" i="1">
                <a:latin typeface="Avenir Medium" panose="02000503020000020003" pitchFamily="2" charset="0"/>
                <a:cs typeface="Avenir Black"/>
              </a:rPr>
              <a:t>DG</a:t>
            </a:r>
          </a:p>
          <a:p>
            <a:pPr marL="457200" indent="-457200">
              <a:buAutoNum type="arabicPeriod"/>
            </a:pPr>
            <a:r>
              <a:rPr lang="en-US" sz="2000" i="1">
                <a:latin typeface="Avenir Medium" panose="02000503020000020003" pitchFamily="2" charset="0"/>
                <a:cs typeface="Avenir Black"/>
              </a:rPr>
              <a:t>CHP</a:t>
            </a:r>
          </a:p>
        </p:txBody>
      </p:sp>
      <p:sp>
        <p:nvSpPr>
          <p:cNvPr id="12" name="TextBox 11">
            <a:extLst>
              <a:ext uri="{FF2B5EF4-FFF2-40B4-BE49-F238E27FC236}">
                <a16:creationId xmlns:a16="http://schemas.microsoft.com/office/drawing/2014/main" id="{0DF28778-84A3-444A-8329-09FCA90F65FB}"/>
              </a:ext>
            </a:extLst>
          </p:cNvPr>
          <p:cNvSpPr txBox="1"/>
          <p:nvPr/>
        </p:nvSpPr>
        <p:spPr>
          <a:xfrm>
            <a:off x="228600" y="5539475"/>
            <a:ext cx="8793083" cy="707886"/>
          </a:xfrm>
          <a:prstGeom prst="rect">
            <a:avLst/>
          </a:prstGeom>
          <a:noFill/>
        </p:spPr>
        <p:txBody>
          <a:bodyPr wrap="square" rtlCol="0">
            <a:spAutoFit/>
          </a:bodyPr>
          <a:lstStyle/>
          <a:p>
            <a:r>
              <a:rPr lang="en-US" sz="2000">
                <a:latin typeface="Avenir Medium" panose="02000503020000020003" pitchFamily="2" charset="0"/>
                <a:cs typeface="Avenir Black"/>
              </a:rPr>
              <a:t>His overall conclusion: </a:t>
            </a:r>
            <a:br>
              <a:rPr lang="en-US" sz="2000">
                <a:latin typeface="Avenir Medium" panose="02000503020000020003" pitchFamily="2" charset="0"/>
                <a:cs typeface="Avenir Black"/>
              </a:rPr>
            </a:br>
            <a:r>
              <a:rPr lang="en-US" sz="2000" b="1">
                <a:latin typeface="Avenir Black" panose="02000503020000020003" pitchFamily="2" charset="0"/>
                <a:cs typeface="Avenir Black"/>
              </a:rPr>
              <a:t>the biggest barriers are institutional</a:t>
            </a:r>
            <a:r>
              <a:rPr lang="en-US" sz="2000">
                <a:latin typeface="Avenir Medium" panose="02000503020000020003" pitchFamily="2" charset="0"/>
                <a:cs typeface="Avenir Black"/>
              </a:rPr>
              <a:t>, not technological.</a:t>
            </a:r>
            <a:endParaRPr lang="en-US" sz="2000" i="1">
              <a:latin typeface="Avenir Medium" panose="02000503020000020003" pitchFamily="2" charset="0"/>
              <a:cs typeface="Avenir Black"/>
            </a:endParaRPr>
          </a:p>
        </p:txBody>
      </p:sp>
    </p:spTree>
    <p:extLst>
      <p:ext uri="{BB962C8B-B14F-4D97-AF65-F5344CB8AC3E}">
        <p14:creationId xmlns:p14="http://schemas.microsoft.com/office/powerpoint/2010/main" val="2532745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3763274"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Adapt or….. adapt</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809718" y="6499999"/>
            <a:ext cx="6262740"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www.technologyreview.com</a:t>
            </a:r>
            <a:r>
              <a:rPr lang="en-US" sz="1400" dirty="0">
                <a:latin typeface="Avenir Medium"/>
                <a:cs typeface="Avenir Medium"/>
              </a:rPr>
              <a:t>/s/613350/welcome-to-climate-change/</a:t>
            </a:r>
          </a:p>
        </p:txBody>
      </p:sp>
      <p:sp>
        <p:nvSpPr>
          <p:cNvPr id="8" name="TextBox 7">
            <a:extLst>
              <a:ext uri="{FF2B5EF4-FFF2-40B4-BE49-F238E27FC236}">
                <a16:creationId xmlns:a16="http://schemas.microsoft.com/office/drawing/2014/main" id="{CB4C901F-5F9B-C448-82E8-1F664383D5C2}"/>
              </a:ext>
            </a:extLst>
          </p:cNvPr>
          <p:cNvSpPr txBox="1"/>
          <p:nvPr/>
        </p:nvSpPr>
        <p:spPr>
          <a:xfrm>
            <a:off x="294678" y="4817500"/>
            <a:ext cx="8793083" cy="1631216"/>
          </a:xfrm>
          <a:prstGeom prst="rect">
            <a:avLst/>
          </a:prstGeom>
          <a:noFill/>
        </p:spPr>
        <p:txBody>
          <a:bodyPr wrap="square" rtlCol="0">
            <a:spAutoFit/>
          </a:bodyPr>
          <a:lstStyle/>
          <a:p>
            <a:r>
              <a:rPr lang="en-US" sz="2000" b="1" dirty="0">
                <a:latin typeface="Avenir Black" panose="02000503020000020003" pitchFamily="2" charset="0"/>
                <a:cs typeface="Avenir Black"/>
              </a:rPr>
              <a:t>Adaptive capacity:</a:t>
            </a:r>
            <a:r>
              <a:rPr lang="en-US" sz="2000" dirty="0">
                <a:latin typeface="Avenir Medium" panose="02000503020000020003" pitchFamily="2" charset="0"/>
                <a:cs typeface="Avenir Black"/>
              </a:rPr>
              <a:t> </a:t>
            </a:r>
            <a:r>
              <a:rPr lang="en-US" sz="2000" i="1" dirty="0">
                <a:latin typeface="Avenir Medium" panose="02000503020000020003" pitchFamily="2" charset="0"/>
                <a:cs typeface="Avenir Black"/>
              </a:rPr>
              <a:t>the ability of a system (human, natural or managed) to adjust to climate change (including climate variability and extremes) to moderate potential damages, to take advantage of opportunities, or to cope with consequences. </a:t>
            </a:r>
          </a:p>
          <a:p>
            <a:pPr marL="800100" lvl="1" indent="-342900">
              <a:buFont typeface="Arial" panose="020B0604020202020204" pitchFamily="34" charset="0"/>
              <a:buChar char="•"/>
            </a:pPr>
            <a:r>
              <a:rPr lang="en-US" sz="2000" dirty="0">
                <a:latin typeface="Avenir Medium" panose="02000503020000020003" pitchFamily="2" charset="0"/>
                <a:cs typeface="Avenir Black"/>
              </a:rPr>
              <a:t>As a property, adaptive capacity is distinct from adaptation itself.</a:t>
            </a:r>
          </a:p>
        </p:txBody>
      </p:sp>
      <p:sp>
        <p:nvSpPr>
          <p:cNvPr id="11" name="TextBox 10">
            <a:extLst>
              <a:ext uri="{FF2B5EF4-FFF2-40B4-BE49-F238E27FC236}">
                <a16:creationId xmlns:a16="http://schemas.microsoft.com/office/drawing/2014/main" id="{93AAF911-24A6-7E4C-87DA-C5A65CF8B40A}"/>
              </a:ext>
            </a:extLst>
          </p:cNvPr>
          <p:cNvSpPr txBox="1"/>
          <p:nvPr/>
        </p:nvSpPr>
        <p:spPr>
          <a:xfrm>
            <a:off x="525541" y="792862"/>
            <a:ext cx="8261906" cy="2246769"/>
          </a:xfrm>
          <a:prstGeom prst="rect">
            <a:avLst/>
          </a:prstGeom>
          <a:noFill/>
        </p:spPr>
        <p:txBody>
          <a:bodyPr wrap="square" rtlCol="0">
            <a:spAutoFit/>
          </a:bodyPr>
          <a:lstStyle/>
          <a:p>
            <a:r>
              <a:rPr lang="en-US" sz="2000" dirty="0">
                <a:latin typeface="Avenir Medium" panose="02000503020000020003" pitchFamily="2" charset="0"/>
                <a:cs typeface="Avenir Black"/>
              </a:rPr>
              <a:t>“Most writing about technology and climate change still concentrates on mitigation – </a:t>
            </a:r>
            <a:r>
              <a:rPr lang="en-US" sz="2000" dirty="0" err="1">
                <a:latin typeface="Avenir Medium" panose="02000503020000020003" pitchFamily="2" charset="0"/>
                <a:cs typeface="Avenir Black"/>
              </a:rPr>
              <a:t>ie</a:t>
            </a:r>
            <a:r>
              <a:rPr lang="en-US" sz="2000" dirty="0">
                <a:latin typeface="Avenir Medium" panose="02000503020000020003" pitchFamily="2" charset="0"/>
                <a:cs typeface="Avenir Black"/>
              </a:rPr>
              <a:t>. Reducing emission by means of clean energy sources, electric vehicles and so on … While we should never give up on mitigation, </a:t>
            </a:r>
            <a:r>
              <a:rPr lang="en-US" sz="2000" b="1" dirty="0">
                <a:latin typeface="Avenir Black" panose="02000503020000020003" pitchFamily="2" charset="0"/>
                <a:cs typeface="Avenir Black"/>
              </a:rPr>
              <a:t>it’s time to start talking more about adaptation and suffering</a:t>
            </a:r>
            <a:r>
              <a:rPr lang="en-US" sz="2000" dirty="0">
                <a:latin typeface="Avenir Medium" panose="02000503020000020003" pitchFamily="2" charset="0"/>
                <a:cs typeface="Avenir Black"/>
              </a:rPr>
              <a:t> – about the technologies the human race will need in a catastrophically altered world, and about the economic, political and social realities of living in it.”</a:t>
            </a:r>
          </a:p>
        </p:txBody>
      </p:sp>
      <p:sp>
        <p:nvSpPr>
          <p:cNvPr id="10" name="TextBox 9">
            <a:extLst>
              <a:ext uri="{FF2B5EF4-FFF2-40B4-BE49-F238E27FC236}">
                <a16:creationId xmlns:a16="http://schemas.microsoft.com/office/drawing/2014/main" id="{D0800B78-43EE-064B-8FC8-5C0EDD9D9B9C}"/>
              </a:ext>
            </a:extLst>
          </p:cNvPr>
          <p:cNvSpPr txBox="1"/>
          <p:nvPr/>
        </p:nvSpPr>
        <p:spPr>
          <a:xfrm>
            <a:off x="219792" y="3317435"/>
            <a:ext cx="8793083" cy="1015663"/>
          </a:xfrm>
          <a:prstGeom prst="rect">
            <a:avLst/>
          </a:prstGeom>
          <a:noFill/>
        </p:spPr>
        <p:txBody>
          <a:bodyPr wrap="square" rtlCol="0">
            <a:spAutoFit/>
          </a:bodyPr>
          <a:lstStyle/>
          <a:p>
            <a:r>
              <a:rPr lang="en-US" sz="2000" dirty="0">
                <a:latin typeface="Avenir Medium" panose="02000503020000020003" pitchFamily="2" charset="0"/>
                <a:cs typeface="Avenir Black"/>
              </a:rPr>
              <a:t>If we stopped emitting GHGs today, we’d still have </a:t>
            </a:r>
            <a:r>
              <a:rPr lang="en-US" sz="2000" b="1" dirty="0">
                <a:latin typeface="Avenir Black" panose="02000503020000020003" pitchFamily="2" charset="0"/>
                <a:cs typeface="Avenir Black"/>
              </a:rPr>
              <a:t>30 years of climate disruption</a:t>
            </a:r>
            <a:r>
              <a:rPr lang="en-US" sz="2000" dirty="0">
                <a:latin typeface="Avenir Medium" panose="02000503020000020003" pitchFamily="2" charset="0"/>
                <a:cs typeface="Avenir Black"/>
              </a:rPr>
              <a:t> to deal with.</a:t>
            </a:r>
          </a:p>
          <a:p>
            <a:pPr marL="342900" indent="-342900">
              <a:buFont typeface="Arial" panose="020B0604020202020204" pitchFamily="34" charset="0"/>
              <a:buChar char="•"/>
            </a:pPr>
            <a:r>
              <a:rPr lang="en-US" sz="2000" dirty="0">
                <a:latin typeface="Avenir Medium" panose="02000503020000020003" pitchFamily="2" charset="0"/>
                <a:cs typeface="Avenir Black"/>
              </a:rPr>
              <a:t>Change is inevitable, and so must be our adaptation.</a:t>
            </a:r>
          </a:p>
        </p:txBody>
      </p:sp>
    </p:spTree>
    <p:extLst>
      <p:ext uri="{BB962C8B-B14F-4D97-AF65-F5344CB8AC3E}">
        <p14:creationId xmlns:p14="http://schemas.microsoft.com/office/powerpoint/2010/main" val="26979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5103064"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Everybody play the game</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4314427" y="6529844"/>
            <a:ext cx="4615366"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d.efac.to</a:t>
            </a:r>
            <a:r>
              <a:rPr lang="en-US" sz="1400" dirty="0">
                <a:latin typeface="Avenir Medium"/>
                <a:cs typeface="Avenir Medium"/>
              </a:rPr>
              <a:t>/</a:t>
            </a:r>
            <a:r>
              <a:rPr lang="en-US" sz="1400" dirty="0" err="1">
                <a:latin typeface="Avenir Medium"/>
                <a:cs typeface="Avenir Medium"/>
              </a:rPr>
              <a:t>en</a:t>
            </a:r>
            <a:r>
              <a:rPr lang="en-US" sz="1400" dirty="0">
                <a:latin typeface="Avenir Medium"/>
                <a:cs typeface="Avenir Medium"/>
              </a:rPr>
              <a:t>/urbanism/climate-adaptation-game</a:t>
            </a:r>
          </a:p>
        </p:txBody>
      </p:sp>
      <p:pic>
        <p:nvPicPr>
          <p:cNvPr id="3" name="Picture 2">
            <a:extLst>
              <a:ext uri="{FF2B5EF4-FFF2-40B4-BE49-F238E27FC236}">
                <a16:creationId xmlns:a16="http://schemas.microsoft.com/office/drawing/2014/main" id="{F8A9C151-D5F7-F54E-8659-D928FB111716}"/>
              </a:ext>
            </a:extLst>
          </p:cNvPr>
          <p:cNvPicPr>
            <a:picLocks noChangeAspect="1"/>
          </p:cNvPicPr>
          <p:nvPr/>
        </p:nvPicPr>
        <p:blipFill>
          <a:blip r:embed="rId3"/>
          <a:stretch>
            <a:fillRect/>
          </a:stretch>
        </p:blipFill>
        <p:spPr>
          <a:xfrm>
            <a:off x="25475" y="885730"/>
            <a:ext cx="9093124" cy="5498523"/>
          </a:xfrm>
          <a:prstGeom prst="rect">
            <a:avLst/>
          </a:prstGeom>
        </p:spPr>
      </p:pic>
    </p:spTree>
    <p:extLst>
      <p:ext uri="{BB962C8B-B14F-4D97-AF65-F5344CB8AC3E}">
        <p14:creationId xmlns:p14="http://schemas.microsoft.com/office/powerpoint/2010/main" val="177063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371440"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Vital signs: CO</a:t>
            </a:r>
            <a:r>
              <a:rPr lang="en-US" sz="3200" baseline="-25000" dirty="0">
                <a:solidFill>
                  <a:prstClr val="white"/>
                </a:solidFill>
                <a:latin typeface="Avenir Heavy"/>
                <a:cs typeface="Avenir Heavy"/>
              </a:rPr>
              <a:t>2</a:t>
            </a:r>
            <a:r>
              <a:rPr lang="en-US" sz="3200" dirty="0">
                <a:solidFill>
                  <a:prstClr val="white"/>
                </a:solidFill>
                <a:latin typeface="Avenir Heavy"/>
                <a:cs typeface="Avenir Heavy"/>
              </a:rPr>
              <a:t> levels</a:t>
            </a:r>
          </a:p>
        </p:txBody>
      </p:sp>
      <p:sp>
        <p:nvSpPr>
          <p:cNvPr id="6" name="TextBox 5"/>
          <p:cNvSpPr txBox="1"/>
          <p:nvPr/>
        </p:nvSpPr>
        <p:spPr>
          <a:xfrm>
            <a:off x="6368881" y="6522000"/>
            <a:ext cx="2775119" cy="307777"/>
          </a:xfrm>
          <a:prstGeom prst="rect">
            <a:avLst/>
          </a:prstGeom>
          <a:noFill/>
        </p:spPr>
        <p:txBody>
          <a:bodyPr wrap="none" rtlCol="0">
            <a:spAutoFit/>
          </a:bodyPr>
          <a:lstStyle/>
          <a:p>
            <a:r>
              <a:rPr lang="en-US" sz="1400" dirty="0"/>
              <a:t>https://</a:t>
            </a:r>
            <a:r>
              <a:rPr lang="en-US" sz="1400" dirty="0" err="1"/>
              <a:t>climate.nasa.gov</a:t>
            </a:r>
            <a:r>
              <a:rPr lang="en-US" sz="1400" dirty="0"/>
              <a:t>/evidence/</a:t>
            </a:r>
          </a:p>
        </p:txBody>
      </p:sp>
      <p:pic>
        <p:nvPicPr>
          <p:cNvPr id="3" name="Picture 2" descr="Screen Shot 2018-08-27 at 6.27.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10" y="789441"/>
            <a:ext cx="8417317" cy="5701570"/>
          </a:xfrm>
          <a:prstGeom prst="rect">
            <a:avLst/>
          </a:prstGeom>
        </p:spPr>
      </p:pic>
      <p:pic>
        <p:nvPicPr>
          <p:cNvPr id="7" name="Picture 6">
            <a:extLst>
              <a:ext uri="{FF2B5EF4-FFF2-40B4-BE49-F238E27FC236}">
                <a16:creationId xmlns:a16="http://schemas.microsoft.com/office/drawing/2014/main" id="{A790F971-4C99-D042-8B1E-96B9E0C6B87C}"/>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589143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6842707"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US institutions: GCC is just a game</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021300" y="6522033"/>
            <a:ext cx="7135030"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www.nytimes.com</a:t>
            </a:r>
            <a:r>
              <a:rPr lang="en-US" sz="1400" dirty="0">
                <a:latin typeface="Avenir Medium"/>
                <a:cs typeface="Avenir Medium"/>
              </a:rPr>
              <a:t>/interactive/2019/climate/trump-environment-</a:t>
            </a:r>
            <a:r>
              <a:rPr lang="en-US" sz="1400" dirty="0" err="1">
                <a:latin typeface="Avenir Medium"/>
                <a:cs typeface="Avenir Medium"/>
              </a:rPr>
              <a:t>rollbacks.html</a:t>
            </a:r>
            <a:endParaRPr lang="en-US" sz="1400" dirty="0">
              <a:latin typeface="Avenir Medium"/>
              <a:cs typeface="Avenir Medium"/>
            </a:endParaRPr>
          </a:p>
        </p:txBody>
      </p:sp>
      <p:pic>
        <p:nvPicPr>
          <p:cNvPr id="6" name="Picture 5">
            <a:extLst>
              <a:ext uri="{FF2B5EF4-FFF2-40B4-BE49-F238E27FC236}">
                <a16:creationId xmlns:a16="http://schemas.microsoft.com/office/drawing/2014/main" id="{CF4D8BDE-285E-4D40-ABD2-8B8100D831BF}"/>
              </a:ext>
            </a:extLst>
          </p:cNvPr>
          <p:cNvPicPr>
            <a:picLocks noChangeAspect="1"/>
          </p:cNvPicPr>
          <p:nvPr/>
        </p:nvPicPr>
        <p:blipFill>
          <a:blip r:embed="rId3"/>
          <a:stretch>
            <a:fillRect/>
          </a:stretch>
        </p:blipFill>
        <p:spPr>
          <a:xfrm>
            <a:off x="3844887" y="1795814"/>
            <a:ext cx="5167018" cy="4674509"/>
          </a:xfrm>
          <a:prstGeom prst="rect">
            <a:avLst/>
          </a:prstGeom>
        </p:spPr>
      </p:pic>
      <p:sp>
        <p:nvSpPr>
          <p:cNvPr id="10" name="TextBox 9">
            <a:extLst>
              <a:ext uri="{FF2B5EF4-FFF2-40B4-BE49-F238E27FC236}">
                <a16:creationId xmlns:a16="http://schemas.microsoft.com/office/drawing/2014/main" id="{87764B06-91F2-A44C-8DF8-CED0A060163B}"/>
              </a:ext>
            </a:extLst>
          </p:cNvPr>
          <p:cNvSpPr txBox="1"/>
          <p:nvPr/>
        </p:nvSpPr>
        <p:spPr>
          <a:xfrm>
            <a:off x="175458" y="760071"/>
            <a:ext cx="8793083" cy="1323439"/>
          </a:xfrm>
          <a:prstGeom prst="rect">
            <a:avLst/>
          </a:prstGeom>
          <a:noFill/>
        </p:spPr>
        <p:txBody>
          <a:bodyPr wrap="square" rtlCol="0">
            <a:spAutoFit/>
          </a:bodyPr>
          <a:lstStyle/>
          <a:p>
            <a:r>
              <a:rPr lang="en-US" sz="2000" dirty="0">
                <a:latin typeface="Avenir Medium" panose="02000503020000020003" pitchFamily="2" charset="0"/>
                <a:cs typeface="Avenir Black"/>
              </a:rPr>
              <a:t>Since 2017, the current US administration has acted to </a:t>
            </a:r>
            <a:r>
              <a:rPr lang="en-US" sz="2000" b="1" dirty="0">
                <a:latin typeface="Avenir Black" panose="02000503020000020003" pitchFamily="2" charset="0"/>
                <a:cs typeface="Avenir Black"/>
              </a:rPr>
              <a:t>weaken, rollback or overturn regulations </a:t>
            </a:r>
            <a:r>
              <a:rPr lang="en-US" sz="2000" dirty="0">
                <a:latin typeface="Avenir Medium" panose="02000503020000020003" pitchFamily="2" charset="0"/>
                <a:cs typeface="Avenir Black"/>
              </a:rPr>
              <a:t>in a number of environmental areas.</a:t>
            </a:r>
          </a:p>
          <a:p>
            <a:pPr marL="342900" indent="-342900">
              <a:buFont typeface="Arial" panose="020B0604020202020204" pitchFamily="34" charset="0"/>
              <a:buChar char="•"/>
            </a:pPr>
            <a:r>
              <a:rPr lang="en-US" sz="2000" dirty="0">
                <a:latin typeface="Avenir Medium" panose="02000503020000020003" pitchFamily="2" charset="0"/>
                <a:cs typeface="Avenir Black"/>
              </a:rPr>
              <a:t>Many will slow or reverse action that might mitigate GCC or encourage transition of our energy system.</a:t>
            </a:r>
          </a:p>
        </p:txBody>
      </p:sp>
      <p:sp>
        <p:nvSpPr>
          <p:cNvPr id="11" name="Rectangular Callout 10">
            <a:extLst>
              <a:ext uri="{FF2B5EF4-FFF2-40B4-BE49-F238E27FC236}">
                <a16:creationId xmlns:a16="http://schemas.microsoft.com/office/drawing/2014/main" id="{AD86E773-530D-F349-B588-5C544ACF3A65}"/>
              </a:ext>
            </a:extLst>
          </p:cNvPr>
          <p:cNvSpPr/>
          <p:nvPr/>
        </p:nvSpPr>
        <p:spPr>
          <a:xfrm>
            <a:off x="175458" y="2181339"/>
            <a:ext cx="3294855" cy="4288983"/>
          </a:xfrm>
          <a:prstGeom prst="wedgeRectCallout">
            <a:avLst>
              <a:gd name="adj1" fmla="val 65058"/>
              <a:gd name="adj2" fmla="val -21640"/>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44C6BD4-DA70-054F-98B9-DFF23BD93D5D}"/>
              </a:ext>
            </a:extLst>
          </p:cNvPr>
          <p:cNvSpPr txBox="1"/>
          <p:nvPr/>
        </p:nvSpPr>
        <p:spPr>
          <a:xfrm>
            <a:off x="228600" y="2213337"/>
            <a:ext cx="3241713"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432FF"/>
                </a:solidFill>
              </a:rPr>
              <a:t>Withdrew from Paris Accord</a:t>
            </a:r>
          </a:p>
          <a:p>
            <a:pPr marL="285750" indent="-285750">
              <a:buFont typeface="Arial" panose="020B0604020202020204" pitchFamily="34" charset="0"/>
              <a:buChar char="•"/>
            </a:pPr>
            <a:r>
              <a:rPr lang="en-US" sz="1600" dirty="0">
                <a:solidFill>
                  <a:srgbClr val="0432FF"/>
                </a:solidFill>
              </a:rPr>
              <a:t>Repealed Clean Power Plan</a:t>
            </a:r>
          </a:p>
          <a:p>
            <a:pPr marL="285750" indent="-285750">
              <a:buFont typeface="Arial" panose="020B0604020202020204" pitchFamily="34" charset="0"/>
              <a:buChar char="•"/>
            </a:pPr>
            <a:r>
              <a:rPr lang="en-US" sz="1600" dirty="0">
                <a:solidFill>
                  <a:srgbClr val="0432FF"/>
                </a:solidFill>
              </a:rPr>
              <a:t>Limiting methane emissions</a:t>
            </a:r>
          </a:p>
          <a:p>
            <a:pPr marL="285750" indent="-285750">
              <a:buFont typeface="Arial" panose="020B0604020202020204" pitchFamily="34" charset="0"/>
              <a:buChar char="•"/>
            </a:pPr>
            <a:r>
              <a:rPr lang="en-US" sz="1600" dirty="0">
                <a:solidFill>
                  <a:srgbClr val="0432FF"/>
                </a:solidFill>
              </a:rPr>
              <a:t>Reporting of methane emissions</a:t>
            </a:r>
          </a:p>
          <a:p>
            <a:pPr marL="285750" indent="-285750">
              <a:buFont typeface="Arial" panose="020B0604020202020204" pitchFamily="34" charset="0"/>
              <a:buChar char="•"/>
            </a:pPr>
            <a:r>
              <a:rPr lang="en-US" sz="1600" dirty="0">
                <a:solidFill>
                  <a:srgbClr val="0432FF"/>
                </a:solidFill>
              </a:rPr>
              <a:t>Weaker pollution permitting for power plants</a:t>
            </a:r>
          </a:p>
          <a:p>
            <a:pPr marL="285750" indent="-285750">
              <a:buFont typeface="Arial" panose="020B0604020202020204" pitchFamily="34" charset="0"/>
              <a:buChar char="•"/>
            </a:pPr>
            <a:r>
              <a:rPr lang="en-US" sz="1600" dirty="0">
                <a:solidFill>
                  <a:srgbClr val="0432FF"/>
                </a:solidFill>
              </a:rPr>
              <a:t>New coal-fired plants won’t have to capture carbon</a:t>
            </a:r>
          </a:p>
          <a:p>
            <a:pPr marL="285750" indent="-285750">
              <a:buFont typeface="Arial" panose="020B0604020202020204" pitchFamily="34" charset="0"/>
              <a:buChar char="•"/>
            </a:pPr>
            <a:r>
              <a:rPr lang="en-US" sz="1600" dirty="0">
                <a:solidFill>
                  <a:srgbClr val="0432FF"/>
                </a:solidFill>
              </a:rPr>
              <a:t>Weakened calculation of social cost of carbon</a:t>
            </a:r>
          </a:p>
          <a:p>
            <a:pPr marL="285750" indent="-285750">
              <a:buFont typeface="Arial" panose="020B0604020202020204" pitchFamily="34" charset="0"/>
              <a:buChar char="•"/>
            </a:pPr>
            <a:r>
              <a:rPr lang="en-US" sz="1600" dirty="0">
                <a:solidFill>
                  <a:srgbClr val="0432FF"/>
                </a:solidFill>
              </a:rPr>
              <a:t>Removed GHG emissions from environmental reviews</a:t>
            </a:r>
          </a:p>
          <a:p>
            <a:pPr marL="285750" indent="-285750">
              <a:buFont typeface="Arial" panose="020B0604020202020204" pitchFamily="34" charset="0"/>
              <a:buChar char="•"/>
            </a:pPr>
            <a:r>
              <a:rPr lang="en-US" sz="1600" dirty="0">
                <a:solidFill>
                  <a:srgbClr val="0432FF"/>
                </a:solidFill>
              </a:rPr>
              <a:t>Rolled back auto fuel efficiency</a:t>
            </a:r>
          </a:p>
          <a:p>
            <a:pPr marL="285750" indent="-285750">
              <a:buFont typeface="Arial" panose="020B0604020202020204" pitchFamily="34" charset="0"/>
              <a:buChar char="•"/>
            </a:pPr>
            <a:r>
              <a:rPr lang="en-US" sz="1600" dirty="0">
                <a:solidFill>
                  <a:srgbClr val="0432FF"/>
                </a:solidFill>
              </a:rPr>
              <a:t>Opened more public lands to fossil fuel extraction</a:t>
            </a:r>
          </a:p>
          <a:p>
            <a:pPr marL="742950" lvl="1" indent="-285750">
              <a:buFont typeface="Arial" panose="020B0604020202020204" pitchFamily="34" charset="0"/>
              <a:buChar char="•"/>
            </a:pPr>
            <a:r>
              <a:rPr lang="en-US" sz="1600" dirty="0">
                <a:solidFill>
                  <a:srgbClr val="0432FF"/>
                </a:solidFill>
              </a:rPr>
              <a:t>Arctic National Wildlife Ref.</a:t>
            </a:r>
          </a:p>
          <a:p>
            <a:pPr marL="742950" lvl="1" indent="-285750">
              <a:buFont typeface="Arial" panose="020B0604020202020204" pitchFamily="34" charset="0"/>
              <a:buChar char="•"/>
            </a:pPr>
            <a:r>
              <a:rPr lang="en-US" sz="1600" dirty="0">
                <a:solidFill>
                  <a:srgbClr val="0432FF"/>
                </a:solidFill>
              </a:rPr>
              <a:t>US coastal waters </a:t>
            </a:r>
          </a:p>
        </p:txBody>
      </p:sp>
    </p:spTree>
    <p:extLst>
      <p:ext uri="{BB962C8B-B14F-4D97-AF65-F5344CB8AC3E}">
        <p14:creationId xmlns:p14="http://schemas.microsoft.com/office/powerpoint/2010/main" val="110368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49316"/>
            <a:ext cx="4388124"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Generational change?</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439544" cy="707886"/>
          </a:xfrm>
          <a:prstGeom prst="rect">
            <a:avLst/>
          </a:prstGeom>
          <a:noFill/>
        </p:spPr>
        <p:txBody>
          <a:bodyPr wrap="none" rtlCol="0">
            <a:spAutoFit/>
          </a:bodyPr>
          <a:lstStyle/>
          <a:p>
            <a:r>
              <a:rPr lang="en-US" sz="4000" b="1">
                <a:solidFill>
                  <a:schemeClr val="bg1"/>
                </a:solidFill>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11859" y="6334780"/>
            <a:ext cx="8869479" cy="523220"/>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www.vox.com</a:t>
            </a:r>
            <a:r>
              <a:rPr lang="en-US" sz="1400" dirty="0">
                <a:latin typeface="Avenir Medium"/>
                <a:cs typeface="Avenir Medium"/>
              </a:rPr>
              <a:t>/energy-and-environment/2019/3/15/18267156/youth-climate-strike-march-15-photos</a:t>
            </a:r>
          </a:p>
          <a:p>
            <a:r>
              <a:rPr lang="en-US" sz="1400" dirty="0">
                <a:latin typeface="Avenir Medium"/>
                <a:cs typeface="Avenir Medium"/>
              </a:rPr>
              <a:t>https://</a:t>
            </a:r>
            <a:r>
              <a:rPr lang="en-US" sz="1400" dirty="0" err="1">
                <a:latin typeface="Avenir Medium"/>
                <a:cs typeface="Avenir Medium"/>
              </a:rPr>
              <a:t>www.fridaysforfuture.org</a:t>
            </a:r>
            <a:r>
              <a:rPr lang="en-US" sz="1400" dirty="0">
                <a:latin typeface="Avenir Medium"/>
                <a:cs typeface="Avenir Medium"/>
              </a:rPr>
              <a:t>/</a:t>
            </a:r>
          </a:p>
        </p:txBody>
      </p:sp>
      <p:pic>
        <p:nvPicPr>
          <p:cNvPr id="10" name="Picture 9">
            <a:extLst>
              <a:ext uri="{FF2B5EF4-FFF2-40B4-BE49-F238E27FC236}">
                <a16:creationId xmlns:a16="http://schemas.microsoft.com/office/drawing/2014/main" id="{7DA2B7EF-BA29-6E4F-B3D2-C8FF7DE34F6E}"/>
              </a:ext>
            </a:extLst>
          </p:cNvPr>
          <p:cNvPicPr>
            <a:picLocks noChangeAspect="1"/>
          </p:cNvPicPr>
          <p:nvPr/>
        </p:nvPicPr>
        <p:blipFill>
          <a:blip r:embed="rId3"/>
          <a:stretch>
            <a:fillRect/>
          </a:stretch>
        </p:blipFill>
        <p:spPr>
          <a:xfrm>
            <a:off x="-25401" y="1639633"/>
            <a:ext cx="9144000" cy="2350558"/>
          </a:xfrm>
          <a:prstGeom prst="rect">
            <a:avLst/>
          </a:prstGeom>
        </p:spPr>
      </p:pic>
      <p:sp>
        <p:nvSpPr>
          <p:cNvPr id="13" name="TextBox 12">
            <a:extLst>
              <a:ext uri="{FF2B5EF4-FFF2-40B4-BE49-F238E27FC236}">
                <a16:creationId xmlns:a16="http://schemas.microsoft.com/office/drawing/2014/main" id="{FFD91351-3C9F-194E-99C3-DD0C93758DD2}"/>
              </a:ext>
            </a:extLst>
          </p:cNvPr>
          <p:cNvSpPr txBox="1"/>
          <p:nvPr/>
        </p:nvSpPr>
        <p:spPr>
          <a:xfrm>
            <a:off x="150056" y="790722"/>
            <a:ext cx="8793083" cy="707886"/>
          </a:xfrm>
          <a:prstGeom prst="rect">
            <a:avLst/>
          </a:prstGeom>
          <a:noFill/>
        </p:spPr>
        <p:txBody>
          <a:bodyPr wrap="square" rtlCol="0">
            <a:spAutoFit/>
          </a:bodyPr>
          <a:lstStyle/>
          <a:p>
            <a:r>
              <a:rPr lang="en-US" sz="2000" dirty="0">
                <a:latin typeface="Avenir Medium" panose="02000503020000020003" pitchFamily="2" charset="0"/>
                <a:cs typeface="Avenir Black"/>
              </a:rPr>
              <a:t>Younger generations are more motivated to insist on changes that can mitigate climate change, like changing our energy systems.</a:t>
            </a:r>
          </a:p>
        </p:txBody>
      </p:sp>
      <p:sp>
        <p:nvSpPr>
          <p:cNvPr id="15" name="TextBox 14">
            <a:extLst>
              <a:ext uri="{FF2B5EF4-FFF2-40B4-BE49-F238E27FC236}">
                <a16:creationId xmlns:a16="http://schemas.microsoft.com/office/drawing/2014/main" id="{863A7714-55DC-F44C-9C88-4E9A34654FF0}"/>
              </a:ext>
            </a:extLst>
          </p:cNvPr>
          <p:cNvSpPr txBox="1"/>
          <p:nvPr/>
        </p:nvSpPr>
        <p:spPr>
          <a:xfrm>
            <a:off x="96369" y="4065725"/>
            <a:ext cx="8793083" cy="707886"/>
          </a:xfrm>
          <a:prstGeom prst="rect">
            <a:avLst/>
          </a:prstGeom>
          <a:noFill/>
        </p:spPr>
        <p:txBody>
          <a:bodyPr wrap="square" rtlCol="0">
            <a:spAutoFit/>
          </a:bodyPr>
          <a:lstStyle/>
          <a:p>
            <a:r>
              <a:rPr lang="en-US" sz="2000" dirty="0">
                <a:latin typeface="Avenir Medium" panose="02000503020000020003" pitchFamily="2" charset="0"/>
                <a:cs typeface="Avenir Black"/>
              </a:rPr>
              <a:t>On 15 March 2019, roughly </a:t>
            </a:r>
            <a:r>
              <a:rPr lang="en-US" sz="2000" b="1" dirty="0">
                <a:latin typeface="Avenir Black" panose="02000503020000020003" pitchFamily="2" charset="0"/>
                <a:cs typeface="Avenir Black"/>
              </a:rPr>
              <a:t>1.4 m students in 123 countries </a:t>
            </a:r>
            <a:r>
              <a:rPr lang="en-US" sz="2000" dirty="0">
                <a:latin typeface="Avenir Medium" panose="02000503020000020003" pitchFamily="2" charset="0"/>
                <a:cs typeface="Avenir Black"/>
              </a:rPr>
              <a:t>skipped school to demand changes to address GCC.</a:t>
            </a:r>
          </a:p>
        </p:txBody>
      </p:sp>
      <p:sp>
        <p:nvSpPr>
          <p:cNvPr id="16" name="TextBox 15">
            <a:extLst>
              <a:ext uri="{FF2B5EF4-FFF2-40B4-BE49-F238E27FC236}">
                <a16:creationId xmlns:a16="http://schemas.microsoft.com/office/drawing/2014/main" id="{85372776-1FFF-4649-A038-17FB8B7F007B}"/>
              </a:ext>
            </a:extLst>
          </p:cNvPr>
          <p:cNvSpPr txBox="1"/>
          <p:nvPr/>
        </p:nvSpPr>
        <p:spPr>
          <a:xfrm>
            <a:off x="42682" y="7340728"/>
            <a:ext cx="8793083" cy="707886"/>
          </a:xfrm>
          <a:prstGeom prst="rect">
            <a:avLst/>
          </a:prstGeom>
          <a:noFill/>
        </p:spPr>
        <p:txBody>
          <a:bodyPr wrap="square" rtlCol="0">
            <a:spAutoFit/>
          </a:bodyPr>
          <a:lstStyle/>
          <a:p>
            <a:r>
              <a:rPr lang="en-US" sz="2000" dirty="0">
                <a:latin typeface="Avenir Medium" panose="02000503020000020003" pitchFamily="2" charset="0"/>
                <a:cs typeface="Avenir Black"/>
              </a:rPr>
              <a:t>On 15 March 2019, roughly </a:t>
            </a:r>
            <a:r>
              <a:rPr lang="en-US" sz="2000" b="1" dirty="0">
                <a:latin typeface="Avenir Black" panose="02000503020000020003" pitchFamily="2" charset="0"/>
                <a:cs typeface="Avenir Black"/>
              </a:rPr>
              <a:t>1.4 m students in 123 countries </a:t>
            </a:r>
            <a:r>
              <a:rPr lang="en-US" sz="2000" dirty="0">
                <a:latin typeface="Avenir Medium" panose="02000503020000020003" pitchFamily="2" charset="0"/>
                <a:cs typeface="Avenir Black"/>
              </a:rPr>
              <a:t>skipped school to demand changes to address GCC.</a:t>
            </a:r>
          </a:p>
        </p:txBody>
      </p:sp>
      <p:sp>
        <p:nvSpPr>
          <p:cNvPr id="17" name="TextBox 16">
            <a:extLst>
              <a:ext uri="{FF2B5EF4-FFF2-40B4-BE49-F238E27FC236}">
                <a16:creationId xmlns:a16="http://schemas.microsoft.com/office/drawing/2014/main" id="{81CF811E-64C3-BC4A-939E-FD9E99BB8C4B}"/>
              </a:ext>
            </a:extLst>
          </p:cNvPr>
          <p:cNvSpPr txBox="1"/>
          <p:nvPr/>
        </p:nvSpPr>
        <p:spPr>
          <a:xfrm>
            <a:off x="111859" y="4849145"/>
            <a:ext cx="8793083"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venir Medium" panose="02000503020000020003" pitchFamily="2" charset="0"/>
                <a:cs typeface="Avenir Black"/>
              </a:rPr>
              <a:t>Fridays for the future are expected to continue.</a:t>
            </a:r>
          </a:p>
        </p:txBody>
      </p:sp>
    </p:spTree>
    <p:extLst>
      <p:ext uri="{BB962C8B-B14F-4D97-AF65-F5344CB8AC3E}">
        <p14:creationId xmlns:p14="http://schemas.microsoft.com/office/powerpoint/2010/main" val="252971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117246"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Vital signs: global temperature</a:t>
            </a:r>
          </a:p>
        </p:txBody>
      </p:sp>
      <p:sp>
        <p:nvSpPr>
          <p:cNvPr id="6" name="TextBox 5"/>
          <p:cNvSpPr txBox="1"/>
          <p:nvPr/>
        </p:nvSpPr>
        <p:spPr>
          <a:xfrm>
            <a:off x="6368881" y="6522000"/>
            <a:ext cx="2775119" cy="307777"/>
          </a:xfrm>
          <a:prstGeom prst="rect">
            <a:avLst/>
          </a:prstGeom>
          <a:noFill/>
        </p:spPr>
        <p:txBody>
          <a:bodyPr wrap="none" rtlCol="0">
            <a:spAutoFit/>
          </a:bodyPr>
          <a:lstStyle/>
          <a:p>
            <a:r>
              <a:rPr lang="en-US" sz="1400" dirty="0"/>
              <a:t>https://</a:t>
            </a:r>
            <a:r>
              <a:rPr lang="en-US" sz="1400" dirty="0" err="1"/>
              <a:t>climate.nasa.gov</a:t>
            </a:r>
            <a:r>
              <a:rPr lang="en-US" sz="1400" dirty="0"/>
              <a:t>/evidence/</a:t>
            </a:r>
          </a:p>
        </p:txBody>
      </p:sp>
      <p:pic>
        <p:nvPicPr>
          <p:cNvPr id="2" name="Picture 1" descr="Screen Shot 2018-08-27 at 6.29.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47" y="804333"/>
            <a:ext cx="8265288" cy="5649145"/>
          </a:xfrm>
          <a:prstGeom prst="rect">
            <a:avLst/>
          </a:prstGeom>
        </p:spPr>
      </p:pic>
      <p:pic>
        <p:nvPicPr>
          <p:cNvPr id="7" name="Picture 6">
            <a:extLst>
              <a:ext uri="{FF2B5EF4-FFF2-40B4-BE49-F238E27FC236}">
                <a16:creationId xmlns:a16="http://schemas.microsoft.com/office/drawing/2014/main" id="{51061E6E-B598-BD46-A7D3-886C95D370D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33397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733668" cy="584775"/>
          </a:xfrm>
          <a:prstGeom prst="rect">
            <a:avLst/>
          </a:prstGeom>
          <a:noFill/>
        </p:spPr>
        <p:txBody>
          <a:bodyPr wrap="none" rtlCol="0">
            <a:spAutoFit/>
          </a:bodyPr>
          <a:lstStyle/>
          <a:p>
            <a:pPr defTabSz="914400"/>
            <a:r>
              <a:rPr lang="en-US" sz="3200" dirty="0">
                <a:solidFill>
                  <a:prstClr val="white"/>
                </a:solidFill>
                <a:latin typeface="Avenir Heavy"/>
                <a:cs typeface="Avenir Heavy"/>
              </a:rPr>
              <a:t>Vital signs: Artic sea ice</a:t>
            </a:r>
          </a:p>
        </p:txBody>
      </p:sp>
      <p:sp>
        <p:nvSpPr>
          <p:cNvPr id="6" name="TextBox 5"/>
          <p:cNvSpPr txBox="1"/>
          <p:nvPr/>
        </p:nvSpPr>
        <p:spPr>
          <a:xfrm>
            <a:off x="6368881" y="6522000"/>
            <a:ext cx="2775119" cy="307777"/>
          </a:xfrm>
          <a:prstGeom prst="rect">
            <a:avLst/>
          </a:prstGeom>
          <a:noFill/>
        </p:spPr>
        <p:txBody>
          <a:bodyPr wrap="none" rtlCol="0">
            <a:spAutoFit/>
          </a:bodyPr>
          <a:lstStyle/>
          <a:p>
            <a:r>
              <a:rPr lang="en-US" sz="1400" dirty="0"/>
              <a:t>https://</a:t>
            </a:r>
            <a:r>
              <a:rPr lang="en-US" sz="1400" dirty="0" err="1"/>
              <a:t>climate.nasa.gov</a:t>
            </a:r>
            <a:r>
              <a:rPr lang="en-US" sz="1400" dirty="0"/>
              <a:t>/evidence/</a:t>
            </a:r>
          </a:p>
        </p:txBody>
      </p:sp>
      <p:pic>
        <p:nvPicPr>
          <p:cNvPr id="3" name="Picture 2" descr="Screen Shot 2018-08-27 at 6.30.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21" y="766235"/>
            <a:ext cx="8507523" cy="5656988"/>
          </a:xfrm>
          <a:prstGeom prst="rect">
            <a:avLst/>
          </a:prstGeom>
        </p:spPr>
      </p:pic>
      <p:pic>
        <p:nvPicPr>
          <p:cNvPr id="7" name="Picture 6">
            <a:extLst>
              <a:ext uri="{FF2B5EF4-FFF2-40B4-BE49-F238E27FC236}">
                <a16:creationId xmlns:a16="http://schemas.microsoft.com/office/drawing/2014/main" id="{877C6CD8-E2C9-A049-99C6-32D76095F75E}"/>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0528569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5295</TotalTime>
  <Words>4408</Words>
  <Application>Microsoft Macintosh PowerPoint</Application>
  <PresentationFormat>On-screen Show (4:3)</PresentationFormat>
  <Paragraphs>512</Paragraphs>
  <Slides>71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Avenir Black</vt:lpstr>
      <vt:lpstr>Avenir Black Oblique</vt:lpstr>
      <vt:lpstr>Avenir Book</vt:lpstr>
      <vt:lpstr>Avenir Heavy</vt:lpstr>
      <vt:lpstr>Avenir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340</cp:revision>
  <cp:lastPrinted>2019-08-12T13:14:51Z</cp:lastPrinted>
  <dcterms:created xsi:type="dcterms:W3CDTF">2019-08-09T23:40:10Z</dcterms:created>
  <dcterms:modified xsi:type="dcterms:W3CDTF">2019-08-15T14:30:12Z</dcterms:modified>
</cp:coreProperties>
</file>