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handoutMasterIdLst>
    <p:handoutMasterId r:id="rId86"/>
  </p:handoutMasterIdLst>
  <p:sldIdLst>
    <p:sldId id="257" r:id="rId2"/>
    <p:sldId id="275" r:id="rId3"/>
    <p:sldId id="358" r:id="rId4"/>
    <p:sldId id="276" r:id="rId5"/>
    <p:sldId id="350" r:id="rId6"/>
    <p:sldId id="287" r:id="rId7"/>
    <p:sldId id="323" r:id="rId8"/>
    <p:sldId id="324" r:id="rId9"/>
    <p:sldId id="325" r:id="rId10"/>
    <p:sldId id="326" r:id="rId11"/>
    <p:sldId id="327" r:id="rId12"/>
    <p:sldId id="309" r:id="rId13"/>
    <p:sldId id="400" r:id="rId14"/>
    <p:sldId id="367" r:id="rId15"/>
    <p:sldId id="368" r:id="rId16"/>
    <p:sldId id="314" r:id="rId17"/>
    <p:sldId id="377" r:id="rId18"/>
    <p:sldId id="407" r:id="rId19"/>
    <p:sldId id="401" r:id="rId20"/>
    <p:sldId id="374" r:id="rId21"/>
    <p:sldId id="375" r:id="rId22"/>
    <p:sldId id="402" r:id="rId23"/>
    <p:sldId id="351" r:id="rId24"/>
    <p:sldId id="373" r:id="rId25"/>
    <p:sldId id="357" r:id="rId26"/>
    <p:sldId id="370" r:id="rId27"/>
    <p:sldId id="372" r:id="rId28"/>
    <p:sldId id="371" r:id="rId29"/>
    <p:sldId id="376" r:id="rId30"/>
    <p:sldId id="369" r:id="rId31"/>
    <p:sldId id="289" r:id="rId32"/>
    <p:sldId id="415" r:id="rId33"/>
    <p:sldId id="352" r:id="rId34"/>
    <p:sldId id="311" r:id="rId35"/>
    <p:sldId id="322" r:id="rId36"/>
    <p:sldId id="347" r:id="rId37"/>
    <p:sldId id="411" r:id="rId38"/>
    <p:sldId id="392" r:id="rId39"/>
    <p:sldId id="393" r:id="rId40"/>
    <p:sldId id="394" r:id="rId41"/>
    <p:sldId id="396" r:id="rId42"/>
    <p:sldId id="397" r:id="rId43"/>
    <p:sldId id="398" r:id="rId44"/>
    <p:sldId id="418" r:id="rId45"/>
    <p:sldId id="419" r:id="rId46"/>
    <p:sldId id="420" r:id="rId47"/>
    <p:sldId id="421" r:id="rId48"/>
    <p:sldId id="422" r:id="rId49"/>
    <p:sldId id="353" r:id="rId50"/>
    <p:sldId id="258" r:id="rId51"/>
    <p:sldId id="294" r:id="rId52"/>
    <p:sldId id="348" r:id="rId53"/>
    <p:sldId id="354" r:id="rId54"/>
    <p:sldId id="355" r:id="rId55"/>
    <p:sldId id="356" r:id="rId56"/>
    <p:sldId id="378" r:id="rId57"/>
    <p:sldId id="414" r:id="rId58"/>
    <p:sldId id="379" r:id="rId59"/>
    <p:sldId id="381" r:id="rId60"/>
    <p:sldId id="382" r:id="rId61"/>
    <p:sldId id="383" r:id="rId62"/>
    <p:sldId id="330" r:id="rId63"/>
    <p:sldId id="331" r:id="rId64"/>
    <p:sldId id="424" r:id="rId65"/>
    <p:sldId id="385" r:id="rId66"/>
    <p:sldId id="423" r:id="rId67"/>
    <p:sldId id="380" r:id="rId68"/>
    <p:sldId id="386" r:id="rId69"/>
    <p:sldId id="387" r:id="rId70"/>
    <p:sldId id="391" r:id="rId71"/>
    <p:sldId id="403" r:id="rId72"/>
    <p:sldId id="406" r:id="rId73"/>
    <p:sldId id="416" r:id="rId74"/>
    <p:sldId id="417" r:id="rId75"/>
    <p:sldId id="404" r:id="rId76"/>
    <p:sldId id="405" r:id="rId77"/>
    <p:sldId id="425" r:id="rId78"/>
    <p:sldId id="413" r:id="rId79"/>
    <p:sldId id="388" r:id="rId80"/>
    <p:sldId id="390" r:id="rId81"/>
    <p:sldId id="389" r:id="rId82"/>
    <p:sldId id="409" r:id="rId83"/>
    <p:sldId id="410"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a:srgbClr val="FFFFFF"/>
    <a:srgbClr val="92A8FF"/>
    <a:srgbClr val="AB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77"/>
    <p:restoredTop sz="94663"/>
  </p:normalViewPr>
  <p:slideViewPr>
    <p:cSldViewPr snapToGrid="0" snapToObjects="1">
      <p:cViewPr>
        <p:scale>
          <a:sx n="81" d="100"/>
          <a:sy n="81" d="100"/>
        </p:scale>
        <p:origin x="632" y="1016"/>
      </p:cViewPr>
      <p:guideLst/>
    </p:cSldViewPr>
  </p:slideViewPr>
  <p:notesTextViewPr>
    <p:cViewPr>
      <p:scale>
        <a:sx n="1" d="1"/>
        <a:sy n="1" d="1"/>
      </p:scale>
      <p:origin x="0" y="0"/>
    </p:cViewPr>
  </p:notesTextViewPr>
  <p:sorterViewPr>
    <p:cViewPr varScale="1">
      <p:scale>
        <a:sx n="189" d="100"/>
        <a:sy n="18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7BF877-2967-034D-944C-9681D835D1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a:extLst>
              <a:ext uri="{FF2B5EF4-FFF2-40B4-BE49-F238E27FC236}">
                <a16:creationId xmlns:a16="http://schemas.microsoft.com/office/drawing/2014/main" id="{218E3275-63CB-7040-A6FA-67880113BF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E78D9A-446A-8347-BD24-76B1CFCA4C3F}" type="datetimeFigureOut">
              <a:rPr lang="en-US" smtClean="0">
                <a:latin typeface="Verdana" panose="020B0604030504040204" pitchFamily="34" charset="0"/>
              </a:rPr>
              <a:t>8/31/20</a:t>
            </a:fld>
            <a:endParaRPr lang="en-US" dirty="0">
              <a:latin typeface="Verdana" panose="020B0604030504040204" pitchFamily="34" charset="0"/>
            </a:endParaRPr>
          </a:p>
        </p:txBody>
      </p:sp>
      <p:sp>
        <p:nvSpPr>
          <p:cNvPr id="4" name="Footer Placeholder 3">
            <a:extLst>
              <a:ext uri="{FF2B5EF4-FFF2-40B4-BE49-F238E27FC236}">
                <a16:creationId xmlns:a16="http://schemas.microsoft.com/office/drawing/2014/main" id="{66F5139A-5862-4349-B2D3-D8652261C2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a:extLst>
              <a:ext uri="{FF2B5EF4-FFF2-40B4-BE49-F238E27FC236}">
                <a16:creationId xmlns:a16="http://schemas.microsoft.com/office/drawing/2014/main" id="{97D5BA27-7923-AA4C-B708-CAF7EE5994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71AB57-D3DB-8F4F-A7DE-0274B56806CF}"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1209743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068D5-F69E-7044-A19F-82F2A3ABDAEC}" type="datetimeFigureOut">
              <a:rPr lang="en-US" smtClean="0"/>
              <a:t>8/31/20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C764-5FB9-5B48-A1D2-68D3D55DF830}" type="slidenum">
              <a:rPr lang="en-US" smtClean="0"/>
              <a:t>‹#›</a:t>
            </a:fld>
            <a:endParaRPr lang="en-US"/>
          </a:p>
        </p:txBody>
      </p:sp>
    </p:spTree>
    <p:extLst>
      <p:ext uri="{BB962C8B-B14F-4D97-AF65-F5344CB8AC3E}">
        <p14:creationId xmlns:p14="http://schemas.microsoft.com/office/powerpoint/2010/main" val="84543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C764-5FB9-5B48-A1D2-68D3D55DF830}" type="slidenum">
              <a:rPr lang="en-US" smtClean="0"/>
              <a:t>77</a:t>
            </a:fld>
            <a:endParaRPr lang="en-US"/>
          </a:p>
        </p:txBody>
      </p:sp>
    </p:spTree>
    <p:extLst>
      <p:ext uri="{BB962C8B-B14F-4D97-AF65-F5344CB8AC3E}">
        <p14:creationId xmlns:p14="http://schemas.microsoft.com/office/powerpoint/2010/main" val="477272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40249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78184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50612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A76D3-1430-D842-A870-1DED4E1A9A58}"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65791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A76D3-1430-D842-A870-1DED4E1A9A58}" type="datetimeFigureOut">
              <a:rPr lang="en-US" smtClean="0"/>
              <a:t>8/31/20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15775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4A76D3-1430-D842-A870-1DED4E1A9A58}" type="datetimeFigureOut">
              <a:rPr lang="en-US" smtClean="0"/>
              <a:t>8/31/20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1171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4A76D3-1430-D842-A870-1DED4E1A9A58}" type="datetimeFigureOut">
              <a:rPr lang="en-US" smtClean="0"/>
              <a:t>8/31/20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417801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4A76D3-1430-D842-A870-1DED4E1A9A58}" type="datetimeFigureOut">
              <a:rPr lang="en-US" smtClean="0"/>
              <a:t>8/31/20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51776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A76D3-1430-D842-A870-1DED4E1A9A58}" type="datetimeFigureOut">
              <a:rPr lang="en-US" smtClean="0"/>
              <a:t>8/31/20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57721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A76D3-1430-D842-A870-1DED4E1A9A58}" type="datetimeFigureOut">
              <a:rPr lang="en-US" smtClean="0"/>
              <a:t>8/31/20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14078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A76D3-1430-D842-A870-1DED4E1A9A58}" type="datetimeFigureOut">
              <a:rPr lang="en-US" smtClean="0"/>
              <a:t>8/31/20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BCF3-9B89-CB42-AB70-398B706C3991}" type="slidenum">
              <a:rPr lang="en-US" smtClean="0"/>
              <a:t>‹#›</a:t>
            </a:fld>
            <a:endParaRPr lang="en-US"/>
          </a:p>
        </p:txBody>
      </p:sp>
    </p:spTree>
    <p:extLst>
      <p:ext uri="{BB962C8B-B14F-4D97-AF65-F5344CB8AC3E}">
        <p14:creationId xmlns:p14="http://schemas.microsoft.com/office/powerpoint/2010/main" val="379464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794A76D3-1430-D842-A870-1DED4E1A9A58}" type="datetimeFigureOut">
              <a:rPr lang="en-US" smtClean="0"/>
              <a:pPr/>
              <a:t>8/31/20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Verdana" panose="020B0604030504040204" pitchFamily="34" charset="0"/>
              </a:defRPr>
            </a:lvl1pPr>
          </a:lstStyle>
          <a:p>
            <a:fld id="{F52ABCF3-9B89-CB42-AB70-398B706C3991}" type="slidenum">
              <a:rPr lang="en-US" smtClean="0"/>
              <a:pPr/>
              <a:t>‹#›</a:t>
            </a:fld>
            <a:endParaRPr lang="en-US" dirty="0"/>
          </a:p>
        </p:txBody>
      </p:sp>
    </p:spTree>
    <p:extLst>
      <p:ext uri="{BB962C8B-B14F-4D97-AF65-F5344CB8AC3E}">
        <p14:creationId xmlns:p14="http://schemas.microsoft.com/office/powerpoint/2010/main" val="214574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washingtonpost.com/graphics/2019/national/climate-environment/climate-change-america/?wpisrc=nl_most&amp;wpmm=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washingtonpost.com/graphics/2019/national/climate-environment/climate-change-america/?wpisrc=nl_most&amp;wpmm=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climate.nasa.gov/evide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imate.nasa.gov/evidence/"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sciencemag.org/news/2020/07/after-40-years-researchers-finally-see-earths-climate-destiny-more-clearly"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google.com/url?sa=i&amp;rct=j&amp;q=&amp;esrc=s&amp;source=images&amp;cd=&amp;ved=2ahUKEwiB28mnn_PjAhWITt8KHej8AQUQjRx6BAgBEAQ&amp;url=https%3A%2F%2Ftwitter.com%2Fpvermeul_peter%2Fstatus%2F880181664797741061&amp;psig=AOvVaw0NpxWjmZsLqes0PuLxu5A8&amp;ust=1565352659352786"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Joel_Mokyr"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Technological_revolution" TargetMode="External"/><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Technological_revolution"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space.com/15684-nicolaus-copernicu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20/7/7/21311027/covid-19-climate-change-global-warming-shifting-baselines"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vox.com/energy-and-environment/2020/7/7/21311027/covid-19-climate-change-global-warming-shifting-baselin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vox.com/energy-and-environment/2020/7/7/21311027/covid-19-climate-change-global-warming-shifting-baseline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InWEC4oxBW0?feature=oembed" TargetMode="External"/><Relationship Id="rId5" Type="http://schemas.openxmlformats.org/officeDocument/2006/relationships/image" Target="../media/image30.jpeg"/><Relationship Id="rId4" Type="http://schemas.openxmlformats.org/officeDocument/2006/relationships/hyperlink" Target="https://www.youtube.com/watch?v=InWEC4oxBW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solar-wind-nuclear-amazingly-low-carbon-footprints"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carbonbrief.org/solar-wind-nuclear-amazingly-low-carbon-footprint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Paris_Agreemen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tatista.com/statistics/992779/share-population-naming-climate-change-major-threat-by-country/"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hyperlink" Target="https://www.nytimes.com/interactive/2017/03/21/climate/how-americans-think-about-climate-change-in-six-maps.html?_r=0"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forbes.com/sites/bowmanmarsico/2019/04/19/democrats-and-republicans-divided-on-climate-change/#78119c233198" TargetMode="External"/><Relationship Id="rId4" Type="http://schemas.openxmlformats.org/officeDocument/2006/relationships/hyperlink" Target="http://climatecommunication.yale.edu/visualizations-data/partisan-maps-2016/?est=happening&amp;group=rep&amp;type=value&amp;geo=c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hyperlink" Target="https://www.nytimes.com/interactive/2017/03/21/climate/how-americans-think-about-climate-change-in-six-maps.html?_r=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nytimes.com/interactive/2017/03/21/climate/how-americans-think-about-climate-change-in-six-maps.html?_r=0"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hyperlink" Target="https://www.nytimes.com/interactive/2017/03/21/climate/how-americans-think-about-climate-change-in-six-maps.html?_r=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ww.pewresearch.org/fact-tank/2020/04/21/how-americans-see-climate-change-and-the-environment-in-7-chart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carbonbrief.org/climate-rhetoric-whats-an-energy-trilemma"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trilemma.worldenergy.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hyperlink" Target="https://trilemma.worldenergy.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ww.climate-change-performance-index.org/"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hyperlink" Target="https://www.climate-change-performance-index.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FJpHtnwe9RE?feature=oembed" TargetMode="External"/><Relationship Id="rId6" Type="http://schemas.openxmlformats.org/officeDocument/2006/relationships/hyperlink" Target="https://www.rewiringamerica.org/https:/www.fridaysforfuture.org/" TargetMode="External"/><Relationship Id="rId5" Type="http://schemas.openxmlformats.org/officeDocument/2006/relationships/image" Target="../media/image51.jpe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139700" y="49317"/>
            <a:ext cx="9353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SSC 2030: Energy Systems and Sustainability</a:t>
            </a:r>
          </a:p>
        </p:txBody>
      </p:sp>
      <p:sp>
        <p:nvSpPr>
          <p:cNvPr id="8" name="TextBox 7"/>
          <p:cNvSpPr txBox="1"/>
          <p:nvPr/>
        </p:nvSpPr>
        <p:spPr>
          <a:xfrm>
            <a:off x="1097504" y="1511798"/>
            <a:ext cx="9996991" cy="4031873"/>
          </a:xfrm>
          <a:prstGeom prst="rect">
            <a:avLst/>
          </a:prstGeom>
          <a:noFill/>
        </p:spPr>
        <p:txBody>
          <a:bodyPr wrap="square" rtlCol="0">
            <a:spAutoFit/>
          </a:bodyPr>
          <a:lstStyle/>
          <a:p>
            <a:r>
              <a:rPr lang="en-US" sz="2800" b="1" dirty="0">
                <a:latin typeface="Verdana" panose="020B0604030504040204" pitchFamily="34" charset="0"/>
                <a:cs typeface="Avenir Black"/>
              </a:rPr>
              <a:t>2. Global climate change</a:t>
            </a:r>
          </a:p>
          <a:p>
            <a:endParaRPr lang="en-US" sz="1200" dirty="0">
              <a:latin typeface="Verdana" panose="020B0604030504040204" pitchFamily="34" charset="0"/>
              <a:cs typeface="Avenir Black"/>
            </a:endParaRPr>
          </a:p>
          <a:p>
            <a:pPr lvl="1"/>
            <a:r>
              <a:rPr lang="en-US" sz="2800" b="1" dirty="0">
                <a:latin typeface="Verdana" panose="020B0604030504040204" pitchFamily="34" charset="0"/>
                <a:cs typeface="Avenir Medium"/>
              </a:rPr>
              <a:t>2.1:  </a:t>
            </a:r>
            <a:r>
              <a:rPr lang="en-US" sz="2800" dirty="0">
                <a:latin typeface="Verdana" panose="020B0604030504040204" pitchFamily="34" charset="0"/>
                <a:cs typeface="Avenir Medium"/>
              </a:rPr>
              <a:t>The elephant in the room: What is GCC?</a:t>
            </a:r>
          </a:p>
          <a:p>
            <a:pPr lvl="1"/>
            <a:endParaRPr lang="en-US" sz="1200" dirty="0">
              <a:latin typeface="Verdana" panose="020B0604030504040204" pitchFamily="34" charset="0"/>
              <a:cs typeface="Avenir Medium"/>
            </a:endParaRPr>
          </a:p>
          <a:p>
            <a:pPr lvl="1"/>
            <a:r>
              <a:rPr lang="en-US" sz="2800" b="1" dirty="0">
                <a:latin typeface="Verdana" panose="020B0604030504040204" pitchFamily="34" charset="0"/>
                <a:cs typeface="Avenir Medium"/>
              </a:rPr>
              <a:t>2.2:  </a:t>
            </a:r>
            <a:r>
              <a:rPr lang="en-US" sz="2800" dirty="0">
                <a:latin typeface="Verdana" panose="020B0604030504040204" pitchFamily="34" charset="0"/>
                <a:cs typeface="Avenir Medium"/>
              </a:rPr>
              <a:t>What is the evidence of GCC?</a:t>
            </a:r>
          </a:p>
          <a:p>
            <a:pPr lvl="2"/>
            <a:endParaRPr lang="en-US" sz="1200" b="1" dirty="0">
              <a:latin typeface="Verdana" panose="020B0604030504040204" pitchFamily="34" charset="0"/>
              <a:cs typeface="Avenir Medium"/>
            </a:endParaRPr>
          </a:p>
          <a:p>
            <a:pPr lvl="1"/>
            <a:r>
              <a:rPr lang="en-US" sz="2800" b="1" dirty="0">
                <a:latin typeface="Verdana" panose="020B0604030504040204" pitchFamily="34" charset="0"/>
                <a:cs typeface="Avenir Medium"/>
              </a:rPr>
              <a:t>2.3:  </a:t>
            </a:r>
            <a:r>
              <a:rPr lang="en-US" sz="2800" dirty="0">
                <a:latin typeface="Verdana" panose="020B0604030504040204" pitchFamily="34" charset="0"/>
                <a:cs typeface="Avenir Medium"/>
              </a:rPr>
              <a:t>What are the cause(s) of GCC?</a:t>
            </a:r>
          </a:p>
          <a:p>
            <a:pPr lvl="1"/>
            <a:endParaRPr lang="en-US" sz="1200" dirty="0">
              <a:latin typeface="Verdana" panose="020B0604030504040204" pitchFamily="34" charset="0"/>
              <a:cs typeface="Avenir Medium"/>
            </a:endParaRPr>
          </a:p>
          <a:p>
            <a:pPr marL="1544638" lvl="1" indent="-1079500"/>
            <a:r>
              <a:rPr lang="en-US" sz="2800" b="1" dirty="0">
                <a:latin typeface="Verdana" panose="020B0604030504040204" pitchFamily="34" charset="0"/>
                <a:cs typeface="Avenir Medium"/>
              </a:rPr>
              <a:t>2.4:  </a:t>
            </a:r>
            <a:r>
              <a:rPr lang="en-US" sz="2800" dirty="0">
                <a:latin typeface="Verdana" panose="020B0604030504040204" pitchFamily="34" charset="0"/>
                <a:cs typeface="Avenir Medium"/>
              </a:rPr>
              <a:t>Paradigms, change, disruptions, revolutions and transitions</a:t>
            </a:r>
          </a:p>
          <a:p>
            <a:pPr lvl="1"/>
            <a:endParaRPr lang="en-US" sz="1200" dirty="0">
              <a:latin typeface="Verdana" panose="020B0604030504040204" pitchFamily="34" charset="0"/>
              <a:cs typeface="Avenir Medium"/>
            </a:endParaRPr>
          </a:p>
          <a:p>
            <a:pPr lvl="1"/>
            <a:r>
              <a:rPr lang="en-US" sz="2800" b="1" dirty="0">
                <a:latin typeface="Verdana" panose="020B0604030504040204" pitchFamily="34" charset="0"/>
                <a:cs typeface="Avenir Medium"/>
              </a:rPr>
              <a:t>2.5:  </a:t>
            </a:r>
            <a:r>
              <a:rPr lang="en-US" sz="2800" dirty="0">
                <a:latin typeface="Verdana" panose="020B0604030504040204" pitchFamily="34" charset="0"/>
                <a:cs typeface="Avenir Medium"/>
              </a:rPr>
              <a:t>Decarbonization and the energy trilemma</a:t>
            </a:r>
          </a:p>
        </p:txBody>
      </p:sp>
      <p:pic>
        <p:nvPicPr>
          <p:cNvPr id="3" name="Picture 2">
            <a:extLst>
              <a:ext uri="{FF2B5EF4-FFF2-40B4-BE49-F238E27FC236}">
                <a16:creationId xmlns:a16="http://schemas.microsoft.com/office/drawing/2014/main" id="{5EBEA035-DF48-5247-84F4-ED9F15F0D886}"/>
              </a:ext>
            </a:extLst>
          </p:cNvPr>
          <p:cNvPicPr>
            <a:picLocks noChangeAspect="1"/>
          </p:cNvPicPr>
          <p:nvPr/>
        </p:nvPicPr>
        <p:blipFill>
          <a:blip r:embed="rId2">
            <a:duotone>
              <a:prstClr val="black"/>
              <a:schemeClr val="accent1">
                <a:tint val="45000"/>
                <a:satMod val="400000"/>
              </a:schemeClr>
            </a:duotone>
          </a:blip>
          <a:stretch>
            <a:fillRect/>
          </a:stretch>
        </p:blipFill>
        <p:spPr>
          <a:xfrm>
            <a:off x="11424207" y="50512"/>
            <a:ext cx="628093" cy="584776"/>
          </a:xfrm>
          <a:prstGeom prst="rect">
            <a:avLst/>
          </a:prstGeom>
        </p:spPr>
      </p:pic>
    </p:spTree>
    <p:extLst>
      <p:ext uri="{BB962C8B-B14F-4D97-AF65-F5344CB8AC3E}">
        <p14:creationId xmlns:p14="http://schemas.microsoft.com/office/powerpoint/2010/main" val="246840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27 at 6.31.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804" y="660517"/>
            <a:ext cx="8881876" cy="6169261"/>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56936"/>
            <a:ext cx="458010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Vital signs: ice sheets</a:t>
            </a:r>
          </a:p>
        </p:txBody>
      </p:sp>
      <p:sp>
        <p:nvSpPr>
          <p:cNvPr id="6" name="TextBox 5"/>
          <p:cNvSpPr txBox="1"/>
          <p:nvPr/>
        </p:nvSpPr>
        <p:spPr>
          <a:xfrm>
            <a:off x="78524" y="6461041"/>
            <a:ext cx="3381310"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climate.nasa.gov</a:t>
            </a:r>
            <a:r>
              <a:rPr lang="en-US" sz="1400" dirty="0">
                <a:latin typeface="Verdana" panose="020B0604030504040204" pitchFamily="34" charset="0"/>
              </a:rPr>
              <a:t>/evidence/</a:t>
            </a:r>
          </a:p>
        </p:txBody>
      </p:sp>
      <p:pic>
        <p:nvPicPr>
          <p:cNvPr id="7" name="Picture 6">
            <a:extLst>
              <a:ext uri="{FF2B5EF4-FFF2-40B4-BE49-F238E27FC236}">
                <a16:creationId xmlns:a16="http://schemas.microsoft.com/office/drawing/2014/main" id="{76837B13-3594-2541-9B98-B168190BC98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6"/>
            <a:ext cx="628093" cy="584776"/>
          </a:xfrm>
          <a:prstGeom prst="rect">
            <a:avLst/>
          </a:prstGeom>
        </p:spPr>
      </p:pic>
    </p:spTree>
    <p:extLst>
      <p:ext uri="{BB962C8B-B14F-4D97-AF65-F5344CB8AC3E}">
        <p14:creationId xmlns:p14="http://schemas.microsoft.com/office/powerpoint/2010/main" val="86471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8-27 at 6.3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697" y="668763"/>
            <a:ext cx="9310605" cy="6180037"/>
          </a:xfrm>
          <a:prstGeom prst="rect">
            <a:avLst/>
          </a:prstGeom>
        </p:spPr>
      </p:pic>
      <p:sp>
        <p:nvSpPr>
          <p:cNvPr id="4" name="Rectangle 3"/>
          <p:cNvSpPr/>
          <p:nvPr/>
        </p:nvSpPr>
        <p:spPr>
          <a:xfrm>
            <a:off x="0" y="-1524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56936"/>
            <a:ext cx="43332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Vital signs: sea level</a:t>
            </a:r>
          </a:p>
        </p:txBody>
      </p:sp>
      <p:sp>
        <p:nvSpPr>
          <p:cNvPr id="6" name="TextBox 5"/>
          <p:cNvSpPr txBox="1"/>
          <p:nvPr/>
        </p:nvSpPr>
        <p:spPr>
          <a:xfrm>
            <a:off x="53137" y="6485667"/>
            <a:ext cx="3381310"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climate.nasa.gov</a:t>
            </a:r>
            <a:r>
              <a:rPr lang="en-US" sz="1400" dirty="0">
                <a:latin typeface="Verdana" panose="020B0604030504040204" pitchFamily="34" charset="0"/>
              </a:rPr>
              <a:t>/evidence/</a:t>
            </a:r>
          </a:p>
        </p:txBody>
      </p:sp>
      <p:pic>
        <p:nvPicPr>
          <p:cNvPr id="7" name="Picture 6">
            <a:extLst>
              <a:ext uri="{FF2B5EF4-FFF2-40B4-BE49-F238E27FC236}">
                <a16:creationId xmlns:a16="http://schemas.microsoft.com/office/drawing/2014/main" id="{33EAB56A-69A0-6244-86C0-986EE2A69553}"/>
              </a:ext>
            </a:extLst>
          </p:cNvPr>
          <p:cNvPicPr>
            <a:picLocks noChangeAspect="1"/>
          </p:cNvPicPr>
          <p:nvPr/>
        </p:nvPicPr>
        <p:blipFill>
          <a:blip r:embed="rId3">
            <a:duotone>
              <a:prstClr val="black"/>
              <a:schemeClr val="accent1">
                <a:tint val="45000"/>
                <a:satMod val="400000"/>
              </a:schemeClr>
            </a:duotone>
          </a:blip>
          <a:stretch>
            <a:fillRect/>
          </a:stretch>
        </p:blipFill>
        <p:spPr>
          <a:xfrm>
            <a:off x="11447067" y="34076"/>
            <a:ext cx="628093" cy="584776"/>
          </a:xfrm>
          <a:prstGeom prst="rect">
            <a:avLst/>
          </a:prstGeom>
        </p:spPr>
      </p:pic>
    </p:spTree>
    <p:extLst>
      <p:ext uri="{BB962C8B-B14F-4D97-AF65-F5344CB8AC3E}">
        <p14:creationId xmlns:p14="http://schemas.microsoft.com/office/powerpoint/2010/main" val="328681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7417"/>
            <a:ext cx="72859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Example: Glacier National Park, MT</a:t>
            </a:r>
          </a:p>
        </p:txBody>
      </p:sp>
      <p:sp>
        <p:nvSpPr>
          <p:cNvPr id="12" name="TextBox 11"/>
          <p:cNvSpPr txBox="1"/>
          <p:nvPr/>
        </p:nvSpPr>
        <p:spPr>
          <a:xfrm>
            <a:off x="160532" y="6418775"/>
            <a:ext cx="4049507" cy="307777"/>
          </a:xfrm>
          <a:prstGeom prst="rect">
            <a:avLst/>
          </a:prstGeom>
          <a:solidFill>
            <a:srgbClr val="FFFFFF"/>
          </a:solidFill>
        </p:spPr>
        <p:txBody>
          <a:bodyPr wrap="none" rtlCol="0">
            <a:spAutoFit/>
          </a:bodyPr>
          <a:lstStyle/>
          <a:p>
            <a:r>
              <a:rPr lang="en-US" sz="1400">
                <a:latin typeface="Avenir Medium"/>
                <a:cs typeface="Avenir Medium"/>
              </a:rPr>
              <a:t>National Geographic: Effects of global warming</a:t>
            </a:r>
          </a:p>
        </p:txBody>
      </p:sp>
      <p:sp>
        <p:nvSpPr>
          <p:cNvPr id="7" name="TextBox 6">
            <a:extLst>
              <a:ext uri="{FF2B5EF4-FFF2-40B4-BE49-F238E27FC236}">
                <a16:creationId xmlns:a16="http://schemas.microsoft.com/office/drawing/2014/main" id="{A1FF7622-35E3-CE49-9195-A14E739B09D9}"/>
              </a:ext>
            </a:extLst>
          </p:cNvPr>
          <p:cNvSpPr txBox="1"/>
          <p:nvPr/>
        </p:nvSpPr>
        <p:spPr>
          <a:xfrm>
            <a:off x="287665" y="766719"/>
            <a:ext cx="8571577" cy="461665"/>
          </a:xfrm>
          <a:prstGeom prst="rect">
            <a:avLst/>
          </a:prstGeom>
          <a:noFill/>
        </p:spPr>
        <p:txBody>
          <a:bodyPr wrap="square" rtlCol="0">
            <a:spAutoFit/>
          </a:bodyPr>
          <a:lstStyle/>
          <a:p>
            <a:r>
              <a:rPr lang="en-US" sz="2400" b="1" dirty="0">
                <a:latin typeface="Verdana" panose="020B0604030504040204" pitchFamily="34" charset="0"/>
                <a:cs typeface="Avenir Medium"/>
              </a:rPr>
              <a:t>Montana’s</a:t>
            </a:r>
            <a:r>
              <a:rPr lang="en-US" sz="2400" dirty="0">
                <a:latin typeface="Verdana" panose="020B0604030504040204" pitchFamily="34" charset="0"/>
                <a:cs typeface="Avenir Medium"/>
              </a:rPr>
              <a:t> Glacier National Park</a:t>
            </a:r>
          </a:p>
        </p:txBody>
      </p:sp>
      <p:sp>
        <p:nvSpPr>
          <p:cNvPr id="8" name="TextBox 7">
            <a:extLst>
              <a:ext uri="{FF2B5EF4-FFF2-40B4-BE49-F238E27FC236}">
                <a16:creationId xmlns:a16="http://schemas.microsoft.com/office/drawing/2014/main" id="{D0FA2F45-A3C2-F04E-B24E-48D2E593CAA1}"/>
              </a:ext>
            </a:extLst>
          </p:cNvPr>
          <p:cNvSpPr txBox="1"/>
          <p:nvPr/>
        </p:nvSpPr>
        <p:spPr>
          <a:xfrm>
            <a:off x="2697748" y="1691955"/>
            <a:ext cx="6445179" cy="707886"/>
          </a:xfrm>
          <a:prstGeom prst="rect">
            <a:avLst/>
          </a:prstGeom>
          <a:noFill/>
        </p:spPr>
        <p:txBody>
          <a:bodyPr wrap="square" rtlCol="0">
            <a:spAutoFit/>
          </a:bodyPr>
          <a:lstStyle/>
          <a:p>
            <a:r>
              <a:rPr lang="en-US" sz="4000" b="1" dirty="0">
                <a:latin typeface="Verdana" panose="020B0604030504040204" pitchFamily="34" charset="0"/>
                <a:cs typeface="Avenir Medium"/>
              </a:rPr>
              <a:t>1910</a:t>
            </a:r>
            <a:r>
              <a:rPr lang="en-US" sz="4000" dirty="0">
                <a:latin typeface="Verdana" panose="020B0604030504040204" pitchFamily="34" charset="0"/>
                <a:cs typeface="Avenir Medium"/>
              </a:rPr>
              <a:t>: 150 glaciers</a:t>
            </a:r>
          </a:p>
        </p:txBody>
      </p:sp>
      <p:sp>
        <p:nvSpPr>
          <p:cNvPr id="9" name="TextBox 8">
            <a:extLst>
              <a:ext uri="{FF2B5EF4-FFF2-40B4-BE49-F238E27FC236}">
                <a16:creationId xmlns:a16="http://schemas.microsoft.com/office/drawing/2014/main" id="{D5F20DBC-BD78-9C4B-9173-CC4399F7EFC8}"/>
              </a:ext>
            </a:extLst>
          </p:cNvPr>
          <p:cNvSpPr txBox="1"/>
          <p:nvPr/>
        </p:nvSpPr>
        <p:spPr>
          <a:xfrm>
            <a:off x="6096000" y="5383395"/>
            <a:ext cx="4857782" cy="707886"/>
          </a:xfrm>
          <a:prstGeom prst="rect">
            <a:avLst/>
          </a:prstGeom>
          <a:noFill/>
        </p:spPr>
        <p:txBody>
          <a:bodyPr wrap="square" rtlCol="0">
            <a:spAutoFit/>
          </a:bodyPr>
          <a:lstStyle/>
          <a:p>
            <a:r>
              <a:rPr lang="en-US" sz="4000" b="1" dirty="0">
                <a:solidFill>
                  <a:srgbClr val="6666FF"/>
                </a:solidFill>
                <a:latin typeface="Verdana" panose="020B0604030504040204" pitchFamily="34" charset="0"/>
                <a:cs typeface="Avenir Medium"/>
              </a:rPr>
              <a:t>2019: </a:t>
            </a:r>
            <a:r>
              <a:rPr lang="en-US" sz="4000" dirty="0">
                <a:solidFill>
                  <a:srgbClr val="6666FF"/>
                </a:solidFill>
                <a:latin typeface="Verdana" panose="020B0604030504040204" pitchFamily="34" charset="0"/>
                <a:cs typeface="Avenir Medium"/>
              </a:rPr>
              <a:t>30 glaciers</a:t>
            </a:r>
          </a:p>
        </p:txBody>
      </p:sp>
      <p:cxnSp>
        <p:nvCxnSpPr>
          <p:cNvPr id="6" name="Straight Arrow Connector 5">
            <a:extLst>
              <a:ext uri="{FF2B5EF4-FFF2-40B4-BE49-F238E27FC236}">
                <a16:creationId xmlns:a16="http://schemas.microsoft.com/office/drawing/2014/main" id="{2901F468-E246-E84A-8E0D-C462E0CFB023}"/>
              </a:ext>
            </a:extLst>
          </p:cNvPr>
          <p:cNvCxnSpPr>
            <a:cxnSpLocks/>
          </p:cNvCxnSpPr>
          <p:nvPr/>
        </p:nvCxnSpPr>
        <p:spPr>
          <a:xfrm>
            <a:off x="6947899" y="2338285"/>
            <a:ext cx="0" cy="2902788"/>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0D0CD03-C2A1-4549-BB5D-91C33897DC5C}"/>
              </a:ext>
            </a:extLst>
          </p:cNvPr>
          <p:cNvSpPr txBox="1"/>
          <p:nvPr/>
        </p:nvSpPr>
        <p:spPr>
          <a:xfrm>
            <a:off x="498797" y="3361519"/>
            <a:ext cx="6445188" cy="1200329"/>
          </a:xfrm>
          <a:prstGeom prst="rect">
            <a:avLst/>
          </a:prstGeom>
          <a:noFill/>
        </p:spPr>
        <p:txBody>
          <a:bodyPr wrap="square" rtlCol="0">
            <a:spAutoFit/>
          </a:bodyPr>
          <a:lstStyle/>
          <a:p>
            <a:r>
              <a:rPr lang="en-US" sz="3600" dirty="0">
                <a:solidFill>
                  <a:srgbClr val="6666FF"/>
                </a:solidFill>
                <a:latin typeface="Verdana" panose="020B0604030504040204" pitchFamily="34" charset="0"/>
                <a:cs typeface="Avenir Medium"/>
              </a:rPr>
              <a:t>Globally, glaciers store ¾ of the world’s freshwater.</a:t>
            </a:r>
          </a:p>
        </p:txBody>
      </p:sp>
      <p:pic>
        <p:nvPicPr>
          <p:cNvPr id="14" name="Picture 13">
            <a:extLst>
              <a:ext uri="{FF2B5EF4-FFF2-40B4-BE49-F238E27FC236}">
                <a16:creationId xmlns:a16="http://schemas.microsoft.com/office/drawing/2014/main" id="{C21247D2-3D73-994A-B9E2-6DFAC27EA345}"/>
              </a:ext>
            </a:extLst>
          </p:cNvPr>
          <p:cNvPicPr>
            <a:picLocks noChangeAspect="1"/>
          </p:cNvPicPr>
          <p:nvPr/>
        </p:nvPicPr>
        <p:blipFill>
          <a:blip r:embed="rId2">
            <a:duotone>
              <a:prstClr val="black"/>
              <a:schemeClr val="accent1">
                <a:tint val="45000"/>
                <a:satMod val="400000"/>
              </a:schemeClr>
            </a:duotone>
          </a:blip>
          <a:stretch>
            <a:fillRect/>
          </a:stretch>
        </p:blipFill>
        <p:spPr>
          <a:xfrm>
            <a:off x="11436907" y="49317"/>
            <a:ext cx="628093" cy="584776"/>
          </a:xfrm>
          <a:prstGeom prst="rect">
            <a:avLst/>
          </a:prstGeom>
        </p:spPr>
      </p:pic>
    </p:spTree>
    <p:extLst>
      <p:ext uri="{BB962C8B-B14F-4D97-AF65-F5344CB8AC3E}">
        <p14:creationId xmlns:p14="http://schemas.microsoft.com/office/powerpoint/2010/main" val="29640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58389"/>
            <a:ext cx="79159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Iceland’s first glacier has disappeared</a:t>
            </a:r>
          </a:p>
        </p:txBody>
      </p:sp>
      <p:sp>
        <p:nvSpPr>
          <p:cNvPr id="12" name="TextBox 11"/>
          <p:cNvSpPr txBox="1"/>
          <p:nvPr/>
        </p:nvSpPr>
        <p:spPr>
          <a:xfrm>
            <a:off x="6836227" y="6337185"/>
            <a:ext cx="5272314" cy="461665"/>
          </a:xfrm>
          <a:prstGeom prst="rect">
            <a:avLst/>
          </a:prstGeom>
          <a:solidFill>
            <a:srgbClr val="FFFFFF"/>
          </a:solidFill>
        </p:spPr>
        <p:txBody>
          <a:bodyPr wrap="square" rtlCol="0">
            <a:spAutoFit/>
          </a:bodyPr>
          <a:lstStyle/>
          <a:p>
            <a:r>
              <a:rPr lang="en-US" sz="1200" dirty="0">
                <a:latin typeface="Avenir Medium"/>
                <a:cs typeface="Avenir Medium"/>
              </a:rPr>
              <a:t>https://</a:t>
            </a:r>
            <a:r>
              <a:rPr lang="en-US" sz="1200" dirty="0" err="1">
                <a:latin typeface="Avenir Medium"/>
                <a:cs typeface="Avenir Medium"/>
              </a:rPr>
              <a:t>www.theguardian.com</a:t>
            </a:r>
            <a:r>
              <a:rPr lang="en-US" sz="1200" dirty="0">
                <a:latin typeface="Avenir Medium"/>
                <a:cs typeface="Avenir Medium"/>
              </a:rPr>
              <a:t>/environment/2019/</a:t>
            </a:r>
            <a:r>
              <a:rPr lang="en-US" sz="1200" dirty="0" err="1">
                <a:latin typeface="Avenir Medium"/>
                <a:cs typeface="Avenir Medium"/>
              </a:rPr>
              <a:t>jul</a:t>
            </a:r>
            <a:r>
              <a:rPr lang="en-US" sz="1200" dirty="0">
                <a:latin typeface="Avenir Medium"/>
                <a:cs typeface="Avenir Medium"/>
              </a:rPr>
              <a:t>/22/memorial-to-mark-</a:t>
            </a:r>
            <a:r>
              <a:rPr lang="en-US" sz="1200" dirty="0" err="1">
                <a:latin typeface="Avenir Medium"/>
                <a:cs typeface="Avenir Medium"/>
              </a:rPr>
              <a:t>icelandic</a:t>
            </a:r>
            <a:r>
              <a:rPr lang="en-US" sz="1200" dirty="0">
                <a:latin typeface="Avenir Medium"/>
                <a:cs typeface="Avenir Medium"/>
              </a:rPr>
              <a:t>-glacier-lost-to-climate-crisis</a:t>
            </a:r>
          </a:p>
        </p:txBody>
      </p:sp>
      <p:sp>
        <p:nvSpPr>
          <p:cNvPr id="7" name="TextBox 6">
            <a:extLst>
              <a:ext uri="{FF2B5EF4-FFF2-40B4-BE49-F238E27FC236}">
                <a16:creationId xmlns:a16="http://schemas.microsoft.com/office/drawing/2014/main" id="{A1FF7622-35E3-CE49-9195-A14E739B09D9}"/>
              </a:ext>
            </a:extLst>
          </p:cNvPr>
          <p:cNvSpPr txBox="1"/>
          <p:nvPr/>
        </p:nvSpPr>
        <p:spPr>
          <a:xfrm>
            <a:off x="287665" y="723177"/>
            <a:ext cx="8571577" cy="400110"/>
          </a:xfrm>
          <a:prstGeom prst="rect">
            <a:avLst/>
          </a:prstGeom>
          <a:noFill/>
        </p:spPr>
        <p:txBody>
          <a:bodyPr wrap="square" rtlCol="0">
            <a:spAutoFit/>
          </a:bodyPr>
          <a:lstStyle/>
          <a:p>
            <a:r>
              <a:rPr lang="en-US" sz="2000" dirty="0">
                <a:latin typeface="Verdana" panose="020B0604030504040204" pitchFamily="34" charset="0"/>
                <a:cs typeface="Avenir Medium"/>
              </a:rPr>
              <a:t>And a memorial plaque has been placed at the site.</a:t>
            </a:r>
          </a:p>
        </p:txBody>
      </p:sp>
      <p:pic>
        <p:nvPicPr>
          <p:cNvPr id="14" name="Picture 13">
            <a:extLst>
              <a:ext uri="{FF2B5EF4-FFF2-40B4-BE49-F238E27FC236}">
                <a16:creationId xmlns:a16="http://schemas.microsoft.com/office/drawing/2014/main" id="{C21247D2-3D73-994A-B9E2-6DFAC27EA34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52836"/>
            <a:ext cx="628093" cy="584776"/>
          </a:xfrm>
          <a:prstGeom prst="rect">
            <a:avLst/>
          </a:prstGeom>
        </p:spPr>
      </p:pic>
      <p:pic>
        <p:nvPicPr>
          <p:cNvPr id="11" name="Picture 10">
            <a:extLst>
              <a:ext uri="{FF2B5EF4-FFF2-40B4-BE49-F238E27FC236}">
                <a16:creationId xmlns:a16="http://schemas.microsoft.com/office/drawing/2014/main" id="{83AC4C86-5AE1-DE41-84A0-E383F1CD1F64}"/>
              </a:ext>
            </a:extLst>
          </p:cNvPr>
          <p:cNvPicPr>
            <a:picLocks noChangeAspect="1"/>
          </p:cNvPicPr>
          <p:nvPr/>
        </p:nvPicPr>
        <p:blipFill>
          <a:blip r:embed="rId3"/>
          <a:stretch>
            <a:fillRect/>
          </a:stretch>
        </p:blipFill>
        <p:spPr>
          <a:xfrm>
            <a:off x="317443" y="1184842"/>
            <a:ext cx="6170440" cy="5614008"/>
          </a:xfrm>
          <a:prstGeom prst="rect">
            <a:avLst/>
          </a:prstGeom>
        </p:spPr>
      </p:pic>
      <p:pic>
        <p:nvPicPr>
          <p:cNvPr id="3" name="Picture 2">
            <a:extLst>
              <a:ext uri="{FF2B5EF4-FFF2-40B4-BE49-F238E27FC236}">
                <a16:creationId xmlns:a16="http://schemas.microsoft.com/office/drawing/2014/main" id="{A9AF2FE0-F78C-1D46-8EA9-EF11A13051DB}"/>
              </a:ext>
            </a:extLst>
          </p:cNvPr>
          <p:cNvPicPr>
            <a:picLocks noChangeAspect="1"/>
          </p:cNvPicPr>
          <p:nvPr/>
        </p:nvPicPr>
        <p:blipFill>
          <a:blip r:embed="rId4"/>
          <a:stretch>
            <a:fillRect/>
          </a:stretch>
        </p:blipFill>
        <p:spPr>
          <a:xfrm>
            <a:off x="6578599" y="1270723"/>
            <a:ext cx="5384800" cy="4864100"/>
          </a:xfrm>
          <a:prstGeom prst="rect">
            <a:avLst/>
          </a:prstGeom>
        </p:spPr>
      </p:pic>
      <p:sp>
        <p:nvSpPr>
          <p:cNvPr id="2" name="TextBox 1">
            <a:extLst>
              <a:ext uri="{FF2B5EF4-FFF2-40B4-BE49-F238E27FC236}">
                <a16:creationId xmlns:a16="http://schemas.microsoft.com/office/drawing/2014/main" id="{C053ECB6-3421-E84B-9F80-3FF3DB9FA284}"/>
              </a:ext>
            </a:extLst>
          </p:cNvPr>
          <p:cNvSpPr txBox="1"/>
          <p:nvPr/>
        </p:nvSpPr>
        <p:spPr>
          <a:xfrm>
            <a:off x="311925" y="1187861"/>
            <a:ext cx="838691" cy="400110"/>
          </a:xfrm>
          <a:prstGeom prst="rect">
            <a:avLst/>
          </a:prstGeom>
          <a:solidFill>
            <a:schemeClr val="bg1"/>
          </a:solidFill>
        </p:spPr>
        <p:txBody>
          <a:bodyPr wrap="none" rtlCol="0">
            <a:spAutoFit/>
          </a:bodyPr>
          <a:lstStyle/>
          <a:p>
            <a:r>
              <a:rPr lang="en-US" sz="2000" dirty="0">
                <a:latin typeface="Verdana" panose="020B0604030504040204" pitchFamily="34" charset="0"/>
              </a:rPr>
              <a:t>1986</a:t>
            </a:r>
          </a:p>
        </p:txBody>
      </p:sp>
      <p:sp>
        <p:nvSpPr>
          <p:cNvPr id="10" name="TextBox 9">
            <a:extLst>
              <a:ext uri="{FF2B5EF4-FFF2-40B4-BE49-F238E27FC236}">
                <a16:creationId xmlns:a16="http://schemas.microsoft.com/office/drawing/2014/main" id="{C92F54E1-8CCE-9C4E-9A1B-D45331DDB072}"/>
              </a:ext>
            </a:extLst>
          </p:cNvPr>
          <p:cNvSpPr txBox="1"/>
          <p:nvPr/>
        </p:nvSpPr>
        <p:spPr>
          <a:xfrm>
            <a:off x="5769289" y="1168627"/>
            <a:ext cx="838691" cy="400110"/>
          </a:xfrm>
          <a:prstGeom prst="rect">
            <a:avLst/>
          </a:prstGeom>
          <a:solidFill>
            <a:schemeClr val="bg1"/>
          </a:solidFill>
        </p:spPr>
        <p:txBody>
          <a:bodyPr wrap="none" rtlCol="0">
            <a:spAutoFit/>
          </a:bodyPr>
          <a:lstStyle/>
          <a:p>
            <a:r>
              <a:rPr lang="en-US" sz="2000" dirty="0">
                <a:latin typeface="Verdana" panose="020B0604030504040204" pitchFamily="34" charset="0"/>
              </a:rPr>
              <a:t>2019</a:t>
            </a:r>
          </a:p>
        </p:txBody>
      </p:sp>
    </p:spTree>
    <p:extLst>
      <p:ext uri="{BB962C8B-B14F-4D97-AF65-F5344CB8AC3E}">
        <p14:creationId xmlns:p14="http://schemas.microsoft.com/office/powerpoint/2010/main" val="21772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2903"/>
            <a:ext cx="512832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Extreme weather events</a:t>
            </a:r>
          </a:p>
        </p:txBody>
      </p:sp>
      <p:sp>
        <p:nvSpPr>
          <p:cNvPr id="12" name="TextBox 11"/>
          <p:cNvSpPr txBox="1"/>
          <p:nvPr/>
        </p:nvSpPr>
        <p:spPr>
          <a:xfrm>
            <a:off x="87084" y="5586167"/>
            <a:ext cx="3078534" cy="1169551"/>
          </a:xfrm>
          <a:prstGeom prst="rect">
            <a:avLst/>
          </a:prstGeom>
          <a:solidFill>
            <a:srgbClr val="FFFFFF"/>
          </a:solidFill>
        </p:spPr>
        <p:txBody>
          <a:bodyPr wrap="square" rtlCol="0">
            <a:spAutoFit/>
          </a:bodyPr>
          <a:lstStyle/>
          <a:p>
            <a:r>
              <a:rPr lang="en-US" sz="1400" dirty="0">
                <a:latin typeface="Avenir Medium"/>
                <a:cs typeface="Avenir Medium"/>
                <a:hlinkClick r:id="rId2"/>
              </a:rPr>
              <a:t>https://climate.nasa.gov/evidence/</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www.dw.com</a:t>
            </a:r>
            <a:r>
              <a:rPr lang="en-US" sz="1400" dirty="0">
                <a:latin typeface="Avenir Medium"/>
                <a:cs typeface="Avenir Medium"/>
              </a:rPr>
              <a:t>/</a:t>
            </a:r>
            <a:r>
              <a:rPr lang="en-US" sz="1400" dirty="0" err="1">
                <a:latin typeface="Avenir Medium"/>
                <a:cs typeface="Avenir Medium"/>
              </a:rPr>
              <a:t>en</a:t>
            </a:r>
            <a:r>
              <a:rPr lang="en-US" sz="1400" dirty="0">
                <a:latin typeface="Avenir Medium"/>
                <a:cs typeface="Avenir Medium"/>
              </a:rPr>
              <a:t>/climate-change-and-extreme-weather-science-is-proving-the-link/a-43323706</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1" y="701571"/>
            <a:ext cx="8524449" cy="1107291"/>
          </a:xfrm>
          <a:prstGeom prst="rect">
            <a:avLst/>
          </a:prstGeom>
          <a:noFill/>
        </p:spPr>
        <p:txBody>
          <a:bodyPr wrap="square" rtlCol="0">
            <a:spAutoFit/>
          </a:bodyPr>
          <a:lstStyle/>
          <a:p>
            <a:r>
              <a:rPr lang="en-US" sz="2000" b="1" dirty="0">
                <a:latin typeface="Verdana" panose="020B0604030504040204" pitchFamily="34" charset="0"/>
                <a:cs typeface="Avenir Medium"/>
              </a:rPr>
              <a:t>Increasing:</a:t>
            </a:r>
          </a:p>
          <a:p>
            <a:pPr marL="800100" lvl="1" indent="-342900">
              <a:buFont typeface="Arial" panose="020B0604020202020204" pitchFamily="34" charset="0"/>
              <a:buChar char="•"/>
            </a:pPr>
            <a:r>
              <a:rPr lang="en-US" sz="2000" dirty="0">
                <a:latin typeface="Verdana" panose="020B0604030504040204" pitchFamily="34" charset="0"/>
                <a:cs typeface="Avenir Medium"/>
              </a:rPr>
              <a:t>Record high temperature events (decreasing lows);</a:t>
            </a:r>
          </a:p>
          <a:p>
            <a:pPr marL="800100" lvl="1" indent="-342900">
              <a:lnSpc>
                <a:spcPct val="150000"/>
              </a:lnSpc>
              <a:buFont typeface="Arial" panose="020B0604020202020204" pitchFamily="34" charset="0"/>
              <a:buChar char="•"/>
            </a:pPr>
            <a:r>
              <a:rPr lang="en-US" sz="2000" dirty="0">
                <a:latin typeface="Verdana" panose="020B0604030504040204" pitchFamily="34" charset="0"/>
                <a:cs typeface="Avenir Medium"/>
              </a:rPr>
              <a:t>Intense rainfall and storm events.</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422391" y="49317"/>
            <a:ext cx="628093" cy="584776"/>
          </a:xfrm>
          <a:prstGeom prst="rect">
            <a:avLst/>
          </a:prstGeom>
        </p:spPr>
      </p:pic>
      <p:pic>
        <p:nvPicPr>
          <p:cNvPr id="6" name="Picture 5">
            <a:extLst>
              <a:ext uri="{FF2B5EF4-FFF2-40B4-BE49-F238E27FC236}">
                <a16:creationId xmlns:a16="http://schemas.microsoft.com/office/drawing/2014/main" id="{899F6EB4-DA6F-7C49-B2FB-0ABA58F0C08B}"/>
              </a:ext>
            </a:extLst>
          </p:cNvPr>
          <p:cNvPicPr>
            <a:picLocks noChangeAspect="1"/>
          </p:cNvPicPr>
          <p:nvPr/>
        </p:nvPicPr>
        <p:blipFill>
          <a:blip r:embed="rId4"/>
          <a:stretch>
            <a:fillRect/>
          </a:stretch>
        </p:blipFill>
        <p:spPr>
          <a:xfrm>
            <a:off x="3453465" y="1972951"/>
            <a:ext cx="8524449" cy="4811795"/>
          </a:xfrm>
          <a:prstGeom prst="rect">
            <a:avLst/>
          </a:prstGeom>
        </p:spPr>
      </p:pic>
    </p:spTree>
    <p:extLst>
      <p:ext uri="{BB962C8B-B14F-4D97-AF65-F5344CB8AC3E}">
        <p14:creationId xmlns:p14="http://schemas.microsoft.com/office/powerpoint/2010/main" val="130489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2903"/>
            <a:ext cx="402866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Ocean acidification</a:t>
            </a:r>
          </a:p>
        </p:txBody>
      </p:sp>
      <p:sp>
        <p:nvSpPr>
          <p:cNvPr id="12" name="TextBox 11"/>
          <p:cNvSpPr txBox="1"/>
          <p:nvPr/>
        </p:nvSpPr>
        <p:spPr>
          <a:xfrm>
            <a:off x="127002" y="5993121"/>
            <a:ext cx="3013507" cy="738664"/>
          </a:xfrm>
          <a:prstGeom prst="rect">
            <a:avLst/>
          </a:prstGeom>
          <a:solidFill>
            <a:srgbClr val="FFFFFF"/>
          </a:solidFill>
        </p:spPr>
        <p:txBody>
          <a:bodyPr wrap="square" rtlCol="0">
            <a:spAutoFit/>
          </a:bodyPr>
          <a:lstStyle/>
          <a:p>
            <a:r>
              <a:rPr lang="en-US" sz="1400" dirty="0">
                <a:latin typeface="Avenir Medium"/>
                <a:cs typeface="Avenir Medium"/>
                <a:hlinkClick r:id="rId2"/>
              </a:rPr>
              <a:t>https://climate.nasa.gov/evidence/</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www.pmel.noaa.gov</a:t>
            </a:r>
            <a:r>
              <a:rPr lang="en-US" sz="1400" dirty="0">
                <a:latin typeface="Avenir Medium"/>
                <a:cs typeface="Avenir Medium"/>
              </a:rPr>
              <a:t>/co2/story/</a:t>
            </a:r>
            <a:r>
              <a:rPr lang="en-US" sz="1400" dirty="0" err="1">
                <a:latin typeface="Avenir Medium"/>
                <a:cs typeface="Avenir Medium"/>
              </a:rPr>
              <a:t>Ocean+Acidification</a:t>
            </a:r>
            <a:endParaRPr lang="en-US" sz="1400" dirty="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1" y="701571"/>
            <a:ext cx="11658599" cy="1015663"/>
          </a:xfrm>
          <a:prstGeom prst="rect">
            <a:avLst/>
          </a:prstGeom>
          <a:noFill/>
        </p:spPr>
        <p:txBody>
          <a:bodyPr wrap="square" rtlCol="0">
            <a:spAutoFit/>
          </a:bodyPr>
          <a:lstStyle/>
          <a:p>
            <a:r>
              <a:rPr lang="en-US" sz="2000" dirty="0">
                <a:latin typeface="Verdana" panose="020B0604030504040204" pitchFamily="34" charset="0"/>
                <a:cs typeface="Avenir Medium"/>
              </a:rPr>
              <a:t>Since the industrial revolution (starting in the 1860’s) acidity of surface waters has increased by 30% due to increased carbon emissions.</a:t>
            </a:r>
          </a:p>
          <a:p>
            <a:pPr marL="800100" lvl="1" indent="-342900">
              <a:buFont typeface="Arial" panose="020B0604020202020204" pitchFamily="34" charset="0"/>
              <a:buChar char="•"/>
            </a:pPr>
            <a:r>
              <a:rPr lang="en-US" sz="2000" dirty="0">
                <a:latin typeface="Verdana" panose="020B0604030504040204" pitchFamily="34" charset="0"/>
                <a:cs typeface="Avenir Medium"/>
              </a:rPr>
              <a:t>CO2 absorbed by the ocean has increased by 2 b tons/year</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405187" y="49317"/>
            <a:ext cx="628093" cy="584776"/>
          </a:xfrm>
          <a:prstGeom prst="rect">
            <a:avLst/>
          </a:prstGeom>
        </p:spPr>
      </p:pic>
      <p:pic>
        <p:nvPicPr>
          <p:cNvPr id="3" name="Picture 2">
            <a:extLst>
              <a:ext uri="{FF2B5EF4-FFF2-40B4-BE49-F238E27FC236}">
                <a16:creationId xmlns:a16="http://schemas.microsoft.com/office/drawing/2014/main" id="{B983BF9F-49CB-0747-8786-CA345ECBC196}"/>
              </a:ext>
            </a:extLst>
          </p:cNvPr>
          <p:cNvPicPr>
            <a:picLocks noChangeAspect="1"/>
          </p:cNvPicPr>
          <p:nvPr/>
        </p:nvPicPr>
        <p:blipFill>
          <a:blip r:embed="rId4"/>
          <a:stretch>
            <a:fillRect/>
          </a:stretch>
        </p:blipFill>
        <p:spPr>
          <a:xfrm>
            <a:off x="3300164" y="1901900"/>
            <a:ext cx="8672455" cy="4906783"/>
          </a:xfrm>
          <a:prstGeom prst="rect">
            <a:avLst/>
          </a:prstGeom>
        </p:spPr>
      </p:pic>
    </p:spTree>
    <p:extLst>
      <p:ext uri="{BB962C8B-B14F-4D97-AF65-F5344CB8AC3E}">
        <p14:creationId xmlns:p14="http://schemas.microsoft.com/office/powerpoint/2010/main" val="1001514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71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56190"/>
            <a:ext cx="54200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Ecosystems are changing </a:t>
            </a:r>
          </a:p>
        </p:txBody>
      </p:sp>
      <p:sp>
        <p:nvSpPr>
          <p:cNvPr id="6" name="TextBox 5">
            <a:extLst>
              <a:ext uri="{FF2B5EF4-FFF2-40B4-BE49-F238E27FC236}">
                <a16:creationId xmlns:a16="http://schemas.microsoft.com/office/drawing/2014/main" id="{F92E4536-FA3F-494C-9C29-EA267AC86848}"/>
              </a:ext>
            </a:extLst>
          </p:cNvPr>
          <p:cNvSpPr txBox="1"/>
          <p:nvPr/>
        </p:nvSpPr>
        <p:spPr>
          <a:xfrm>
            <a:off x="8120302" y="6493690"/>
            <a:ext cx="4049507" cy="307777"/>
          </a:xfrm>
          <a:prstGeom prst="rect">
            <a:avLst/>
          </a:prstGeom>
          <a:solidFill>
            <a:srgbClr val="FFFFFF"/>
          </a:solidFill>
        </p:spPr>
        <p:txBody>
          <a:bodyPr wrap="none" rtlCol="0">
            <a:spAutoFit/>
          </a:bodyPr>
          <a:lstStyle/>
          <a:p>
            <a:r>
              <a:rPr lang="en-US" sz="1400" dirty="0">
                <a:latin typeface="Avenir Medium"/>
                <a:cs typeface="Avenir Medium"/>
              </a:rPr>
              <a:t>National Geographic: Effects of global warming</a:t>
            </a:r>
          </a:p>
        </p:txBody>
      </p:sp>
      <p:cxnSp>
        <p:nvCxnSpPr>
          <p:cNvPr id="7" name="Straight Arrow Connector 6">
            <a:extLst>
              <a:ext uri="{FF2B5EF4-FFF2-40B4-BE49-F238E27FC236}">
                <a16:creationId xmlns:a16="http://schemas.microsoft.com/office/drawing/2014/main" id="{1D4AA366-0B4C-374D-ADF8-7B22F608EA4D}"/>
              </a:ext>
            </a:extLst>
          </p:cNvPr>
          <p:cNvCxnSpPr>
            <a:cxnSpLocks/>
          </p:cNvCxnSpPr>
          <p:nvPr/>
        </p:nvCxnSpPr>
        <p:spPr>
          <a:xfrm flipV="1">
            <a:off x="2632381" y="1605776"/>
            <a:ext cx="0" cy="348523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F04DC2D-DE5B-2547-B167-6C1A90BC9A23}"/>
              </a:ext>
            </a:extLst>
          </p:cNvPr>
          <p:cNvSpPr txBox="1"/>
          <p:nvPr/>
        </p:nvSpPr>
        <p:spPr>
          <a:xfrm>
            <a:off x="1752600" y="5091006"/>
            <a:ext cx="2949498" cy="1569660"/>
          </a:xfrm>
          <a:prstGeom prst="rect">
            <a:avLst/>
          </a:prstGeom>
          <a:noFill/>
        </p:spPr>
        <p:txBody>
          <a:bodyPr wrap="square" rtlCol="0">
            <a:spAutoFit/>
          </a:bodyPr>
          <a:lstStyle/>
          <a:p>
            <a:r>
              <a:rPr lang="en-US" sz="3200">
                <a:solidFill>
                  <a:srgbClr val="6666FF"/>
                </a:solidFill>
                <a:latin typeface="Avenir Medium"/>
                <a:cs typeface="Avenir Medium"/>
              </a:rPr>
              <a:t>butterflies</a:t>
            </a:r>
          </a:p>
          <a:p>
            <a:r>
              <a:rPr lang="en-US" sz="3200">
                <a:solidFill>
                  <a:srgbClr val="6666FF"/>
                </a:solidFill>
                <a:latin typeface="Avenir Medium"/>
                <a:cs typeface="Avenir Medium"/>
              </a:rPr>
              <a:t>foxes</a:t>
            </a:r>
          </a:p>
          <a:p>
            <a:r>
              <a:rPr lang="en-US" sz="3200">
                <a:solidFill>
                  <a:srgbClr val="6666FF"/>
                </a:solidFill>
                <a:latin typeface="Avenir Medium"/>
                <a:cs typeface="Avenir Medium"/>
              </a:rPr>
              <a:t>alpine plants</a:t>
            </a:r>
          </a:p>
        </p:txBody>
      </p:sp>
      <p:sp>
        <p:nvSpPr>
          <p:cNvPr id="9" name="TextBox 8">
            <a:extLst>
              <a:ext uri="{FF2B5EF4-FFF2-40B4-BE49-F238E27FC236}">
                <a16:creationId xmlns:a16="http://schemas.microsoft.com/office/drawing/2014/main" id="{AFB9B5DE-A45D-374A-8C79-4ECB3CA05206}"/>
              </a:ext>
            </a:extLst>
          </p:cNvPr>
          <p:cNvSpPr txBox="1"/>
          <p:nvPr/>
        </p:nvSpPr>
        <p:spPr>
          <a:xfrm>
            <a:off x="3618885" y="1462597"/>
            <a:ext cx="3524788" cy="1569660"/>
          </a:xfrm>
          <a:prstGeom prst="rect">
            <a:avLst/>
          </a:prstGeom>
          <a:solidFill>
            <a:schemeClr val="bg1"/>
          </a:solidFill>
        </p:spPr>
        <p:txBody>
          <a:bodyPr wrap="square" rtlCol="0">
            <a:spAutoFit/>
          </a:bodyPr>
          <a:lstStyle/>
          <a:p>
            <a:r>
              <a:rPr lang="en-US" sz="3200" dirty="0" err="1">
                <a:solidFill>
                  <a:srgbClr val="6666FF"/>
                </a:solidFill>
                <a:latin typeface="Avenir Medium"/>
                <a:cs typeface="Avenir Medium"/>
              </a:rPr>
              <a:t>Adelie</a:t>
            </a:r>
            <a:r>
              <a:rPr lang="en-US" sz="3200" dirty="0">
                <a:solidFill>
                  <a:srgbClr val="6666FF"/>
                </a:solidFill>
                <a:latin typeface="Avenir Medium"/>
                <a:cs typeface="Avenir Medium"/>
              </a:rPr>
              <a:t> penguin populations are collapsing</a:t>
            </a:r>
          </a:p>
        </p:txBody>
      </p:sp>
      <p:sp>
        <p:nvSpPr>
          <p:cNvPr id="10" name="TextBox 9">
            <a:extLst>
              <a:ext uri="{FF2B5EF4-FFF2-40B4-BE49-F238E27FC236}">
                <a16:creationId xmlns:a16="http://schemas.microsoft.com/office/drawing/2014/main" id="{A15A58EA-3D0B-3743-8ED2-3C4E93B0926F}"/>
              </a:ext>
            </a:extLst>
          </p:cNvPr>
          <p:cNvSpPr txBox="1"/>
          <p:nvPr/>
        </p:nvSpPr>
        <p:spPr>
          <a:xfrm>
            <a:off x="287665" y="750006"/>
            <a:ext cx="8571577" cy="400110"/>
          </a:xfrm>
          <a:prstGeom prst="rect">
            <a:avLst/>
          </a:prstGeom>
          <a:noFill/>
        </p:spPr>
        <p:txBody>
          <a:bodyPr wrap="square" rtlCol="0">
            <a:spAutoFit/>
          </a:bodyPr>
          <a:lstStyle/>
          <a:p>
            <a:r>
              <a:rPr lang="en-US" sz="2000" dirty="0">
                <a:latin typeface="Verdana" panose="020B0604030504040204" pitchFamily="34" charset="0"/>
                <a:cs typeface="Avenir Medium"/>
              </a:rPr>
              <a:t>And species are moving.</a:t>
            </a:r>
          </a:p>
        </p:txBody>
      </p:sp>
      <p:cxnSp>
        <p:nvCxnSpPr>
          <p:cNvPr id="13" name="Straight Arrow Connector 12">
            <a:extLst>
              <a:ext uri="{FF2B5EF4-FFF2-40B4-BE49-F238E27FC236}">
                <a16:creationId xmlns:a16="http://schemas.microsoft.com/office/drawing/2014/main" id="{7A2F2691-E930-744A-8848-B8E61C009851}"/>
              </a:ext>
            </a:extLst>
          </p:cNvPr>
          <p:cNvCxnSpPr>
            <a:cxnSpLocks/>
          </p:cNvCxnSpPr>
          <p:nvPr/>
        </p:nvCxnSpPr>
        <p:spPr>
          <a:xfrm>
            <a:off x="5381279" y="3216924"/>
            <a:ext cx="0" cy="156197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71F3E6B-5358-A74D-937F-DCB37FD9C5CC}"/>
              </a:ext>
            </a:extLst>
          </p:cNvPr>
          <p:cNvSpPr txBox="1"/>
          <p:nvPr/>
        </p:nvSpPr>
        <p:spPr>
          <a:xfrm>
            <a:off x="2046945" y="3128918"/>
            <a:ext cx="585436" cy="646331"/>
          </a:xfrm>
          <a:prstGeom prst="rect">
            <a:avLst/>
          </a:prstGeom>
          <a:noFill/>
        </p:spPr>
        <p:txBody>
          <a:bodyPr wrap="square" rtlCol="0">
            <a:spAutoFit/>
          </a:bodyPr>
          <a:lstStyle/>
          <a:p>
            <a:r>
              <a:rPr lang="en-US" sz="3600">
                <a:solidFill>
                  <a:srgbClr val="6666FF"/>
                </a:solidFill>
                <a:latin typeface="Avenir Medium"/>
                <a:cs typeface="Avenir Medium"/>
              </a:rPr>
              <a:t>N</a:t>
            </a:r>
          </a:p>
        </p:txBody>
      </p:sp>
      <p:sp>
        <p:nvSpPr>
          <p:cNvPr id="14" name="TextBox 13">
            <a:extLst>
              <a:ext uri="{FF2B5EF4-FFF2-40B4-BE49-F238E27FC236}">
                <a16:creationId xmlns:a16="http://schemas.microsoft.com/office/drawing/2014/main" id="{DE22037E-43C1-3E4D-A8A8-9D4EBE1B8113}"/>
              </a:ext>
            </a:extLst>
          </p:cNvPr>
          <p:cNvSpPr txBox="1"/>
          <p:nvPr/>
        </p:nvSpPr>
        <p:spPr>
          <a:xfrm>
            <a:off x="7775197" y="3292013"/>
            <a:ext cx="2369859" cy="2554545"/>
          </a:xfrm>
          <a:prstGeom prst="rect">
            <a:avLst/>
          </a:prstGeom>
          <a:solidFill>
            <a:schemeClr val="bg1"/>
          </a:solidFill>
        </p:spPr>
        <p:txBody>
          <a:bodyPr wrap="square" rtlCol="0">
            <a:spAutoFit/>
          </a:bodyPr>
          <a:lstStyle/>
          <a:p>
            <a:r>
              <a:rPr lang="en-US" sz="3200">
                <a:solidFill>
                  <a:srgbClr val="6666FF"/>
                </a:solidFill>
                <a:latin typeface="Avenir Medium"/>
                <a:cs typeface="Avenir Medium"/>
              </a:rPr>
              <a:t>mosquitos</a:t>
            </a:r>
          </a:p>
          <a:p>
            <a:r>
              <a:rPr lang="en-US" sz="3200">
                <a:solidFill>
                  <a:srgbClr val="6666FF"/>
                </a:solidFill>
                <a:latin typeface="Avenir Medium"/>
                <a:cs typeface="Avenir Medium"/>
              </a:rPr>
              <a:t>ticks</a:t>
            </a:r>
          </a:p>
          <a:p>
            <a:r>
              <a:rPr lang="en-US" sz="3200">
                <a:solidFill>
                  <a:srgbClr val="6666FF"/>
                </a:solidFill>
                <a:latin typeface="Avenir Medium"/>
                <a:cs typeface="Avenir Medium"/>
              </a:rPr>
              <a:t>jellyfish</a:t>
            </a:r>
          </a:p>
          <a:p>
            <a:r>
              <a:rPr lang="en-US" sz="3200">
                <a:solidFill>
                  <a:srgbClr val="6666FF"/>
                </a:solidFill>
                <a:latin typeface="Avenir Medium"/>
                <a:cs typeface="Avenir Medium"/>
              </a:rPr>
              <a:t>crop pests</a:t>
            </a:r>
          </a:p>
          <a:p>
            <a:r>
              <a:rPr lang="en-US" sz="3200">
                <a:solidFill>
                  <a:srgbClr val="6666FF"/>
                </a:solidFill>
                <a:latin typeface="Avenir Medium"/>
                <a:cs typeface="Avenir Medium"/>
              </a:rPr>
              <a:t>diseases</a:t>
            </a:r>
          </a:p>
        </p:txBody>
      </p:sp>
      <p:cxnSp>
        <p:nvCxnSpPr>
          <p:cNvPr id="15" name="Straight Arrow Connector 14">
            <a:extLst>
              <a:ext uri="{FF2B5EF4-FFF2-40B4-BE49-F238E27FC236}">
                <a16:creationId xmlns:a16="http://schemas.microsoft.com/office/drawing/2014/main" id="{9D27ACE8-EAF7-364C-A2C5-6669D8450843}"/>
              </a:ext>
            </a:extLst>
          </p:cNvPr>
          <p:cNvCxnSpPr>
            <a:cxnSpLocks/>
          </p:cNvCxnSpPr>
          <p:nvPr/>
        </p:nvCxnSpPr>
        <p:spPr>
          <a:xfrm>
            <a:off x="9509332" y="4481722"/>
            <a:ext cx="824071" cy="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D919E10-534F-9C49-A329-FEB643195AF5}"/>
              </a:ext>
            </a:extLst>
          </p:cNvPr>
          <p:cNvCxnSpPr>
            <a:cxnSpLocks/>
          </p:cNvCxnSpPr>
          <p:nvPr/>
        </p:nvCxnSpPr>
        <p:spPr>
          <a:xfrm flipH="1">
            <a:off x="6928625" y="5542439"/>
            <a:ext cx="819873" cy="33985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5BE59A3-6BBE-904E-A2C8-2F4A84B11016}"/>
              </a:ext>
            </a:extLst>
          </p:cNvPr>
          <p:cNvCxnSpPr>
            <a:cxnSpLocks/>
          </p:cNvCxnSpPr>
          <p:nvPr/>
        </p:nvCxnSpPr>
        <p:spPr>
          <a:xfrm flipH="1">
            <a:off x="6810722" y="4526861"/>
            <a:ext cx="868350" cy="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3E3825B-3BD4-5F48-A071-4F26F822F6A9}"/>
              </a:ext>
            </a:extLst>
          </p:cNvPr>
          <p:cNvCxnSpPr>
            <a:cxnSpLocks/>
          </p:cNvCxnSpPr>
          <p:nvPr/>
        </p:nvCxnSpPr>
        <p:spPr>
          <a:xfrm flipH="1" flipV="1">
            <a:off x="8750568" y="2477959"/>
            <a:ext cx="1" cy="814054"/>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F0A81A5-F0E9-B649-BF08-09421C525F39}"/>
              </a:ext>
            </a:extLst>
          </p:cNvPr>
          <p:cNvCxnSpPr>
            <a:cxnSpLocks/>
          </p:cNvCxnSpPr>
          <p:nvPr/>
        </p:nvCxnSpPr>
        <p:spPr>
          <a:xfrm flipH="1" flipV="1">
            <a:off x="8750568" y="2602646"/>
            <a:ext cx="1" cy="814054"/>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401398E-B9D5-3044-AE1E-F689B03876B8}"/>
              </a:ext>
            </a:extLst>
          </p:cNvPr>
          <p:cNvCxnSpPr>
            <a:cxnSpLocks/>
          </p:cNvCxnSpPr>
          <p:nvPr/>
        </p:nvCxnSpPr>
        <p:spPr>
          <a:xfrm>
            <a:off x="9577307" y="5567457"/>
            <a:ext cx="688118" cy="523825"/>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1082F56-1E93-E84B-B988-5A2B9951C48A}"/>
              </a:ext>
            </a:extLst>
          </p:cNvPr>
          <p:cNvCxnSpPr>
            <a:cxnSpLocks/>
          </p:cNvCxnSpPr>
          <p:nvPr/>
        </p:nvCxnSpPr>
        <p:spPr>
          <a:xfrm flipV="1">
            <a:off x="9577308" y="2709756"/>
            <a:ext cx="344059" cy="570340"/>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D163492-9C24-ED4C-B4EC-FFD3C8C062E6}"/>
              </a:ext>
            </a:extLst>
          </p:cNvPr>
          <p:cNvCxnSpPr>
            <a:cxnSpLocks/>
          </p:cNvCxnSpPr>
          <p:nvPr/>
        </p:nvCxnSpPr>
        <p:spPr>
          <a:xfrm flipH="1" flipV="1">
            <a:off x="7134865" y="3452083"/>
            <a:ext cx="574519" cy="368229"/>
          </a:xfrm>
          <a:prstGeom prst="straightConnector1">
            <a:avLst/>
          </a:prstGeom>
          <a:ln>
            <a:solidFill>
              <a:srgbClr val="6666FF"/>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C7EFFECF-8B58-C349-9C23-4325E28F3A8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8867"/>
            <a:ext cx="628093" cy="584776"/>
          </a:xfrm>
          <a:prstGeom prst="rect">
            <a:avLst/>
          </a:prstGeom>
        </p:spPr>
      </p:pic>
    </p:spTree>
    <p:extLst>
      <p:ext uri="{BB962C8B-B14F-4D97-AF65-F5344CB8AC3E}">
        <p14:creationId xmlns:p14="http://schemas.microsoft.com/office/powerpoint/2010/main" val="21437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0410"/>
            <a:ext cx="846257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Summary of today’s planetary vital signs</a:t>
            </a:r>
          </a:p>
        </p:txBody>
      </p:sp>
      <p:sp>
        <p:nvSpPr>
          <p:cNvPr id="12" name="TextBox 11"/>
          <p:cNvSpPr txBox="1"/>
          <p:nvPr/>
        </p:nvSpPr>
        <p:spPr>
          <a:xfrm>
            <a:off x="43542" y="6513399"/>
            <a:ext cx="3017173" cy="307777"/>
          </a:xfrm>
          <a:prstGeom prst="rect">
            <a:avLst/>
          </a:prstGeom>
          <a:solidFill>
            <a:srgbClr val="FFFFFF"/>
          </a:solidFill>
        </p:spPr>
        <p:txBody>
          <a:bodyPr wrap="none" rtlCol="0">
            <a:spAutoFit/>
          </a:bodyPr>
          <a:lstStyle/>
          <a:p>
            <a:r>
              <a:rPr lang="en-US" sz="1400" dirty="0">
                <a:latin typeface="Avenir Medium"/>
                <a:cs typeface="Avenir Medium"/>
                <a:hlinkClick r:id="rId2"/>
              </a:rPr>
              <a:t>https://climate.nasa.gov/evidence/</a:t>
            </a:r>
            <a:endParaRPr lang="en-US" sz="1400" dirty="0">
              <a:latin typeface="Avenir Medium"/>
              <a:cs typeface="Avenir Medium"/>
            </a:endParaRP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387301" y="58384"/>
            <a:ext cx="628093" cy="584776"/>
          </a:xfrm>
          <a:prstGeom prst="rect">
            <a:avLst/>
          </a:prstGeom>
        </p:spPr>
      </p:pic>
      <p:graphicFrame>
        <p:nvGraphicFramePr>
          <p:cNvPr id="2" name="Table 2">
            <a:extLst>
              <a:ext uri="{FF2B5EF4-FFF2-40B4-BE49-F238E27FC236}">
                <a16:creationId xmlns:a16="http://schemas.microsoft.com/office/drawing/2014/main" id="{0E1267F3-BC34-2D4C-940F-62F1366C2144}"/>
              </a:ext>
            </a:extLst>
          </p:cNvPr>
          <p:cNvGraphicFramePr>
            <a:graphicFrameLocks noGrp="1"/>
          </p:cNvGraphicFramePr>
          <p:nvPr>
            <p:extLst>
              <p:ext uri="{D42A27DB-BD31-4B8C-83A1-F6EECF244321}">
                <p14:modId xmlns:p14="http://schemas.microsoft.com/office/powerpoint/2010/main" val="2350837312"/>
              </p:ext>
            </p:extLst>
          </p:nvPr>
        </p:nvGraphicFramePr>
        <p:xfrm>
          <a:off x="595424" y="1168400"/>
          <a:ext cx="10791876" cy="3717435"/>
        </p:xfrm>
        <a:graphic>
          <a:graphicData uri="http://schemas.openxmlformats.org/drawingml/2006/table">
            <a:tbl>
              <a:tblPr firstRow="1" bandRow="1">
                <a:tableStyleId>{5C22544A-7EE6-4342-B048-85BDC9FD1C3A}</a:tableStyleId>
              </a:tblPr>
              <a:tblGrid>
                <a:gridCol w="4837518">
                  <a:extLst>
                    <a:ext uri="{9D8B030D-6E8A-4147-A177-3AD203B41FA5}">
                      <a16:colId xmlns:a16="http://schemas.microsoft.com/office/drawing/2014/main" val="640310955"/>
                    </a:ext>
                  </a:extLst>
                </a:gridCol>
                <a:gridCol w="2357066">
                  <a:extLst>
                    <a:ext uri="{9D8B030D-6E8A-4147-A177-3AD203B41FA5}">
                      <a16:colId xmlns:a16="http://schemas.microsoft.com/office/drawing/2014/main" val="3824383773"/>
                    </a:ext>
                  </a:extLst>
                </a:gridCol>
                <a:gridCol w="3597292">
                  <a:extLst>
                    <a:ext uri="{9D8B030D-6E8A-4147-A177-3AD203B41FA5}">
                      <a16:colId xmlns:a16="http://schemas.microsoft.com/office/drawing/2014/main" val="1110178944"/>
                    </a:ext>
                  </a:extLst>
                </a:gridCol>
              </a:tblGrid>
              <a:tr h="362217">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extLst>
                  <a:ext uri="{0D108BD9-81ED-4DB2-BD59-A6C34878D82A}">
                    <a16:rowId xmlns:a16="http://schemas.microsoft.com/office/drawing/2014/main" val="2764588827"/>
                  </a:ext>
                </a:extLst>
              </a:tr>
              <a:tr h="517035">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Atmospheric CO2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412 ppm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415 ppm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445608"/>
                  </a:ext>
                </a:extLst>
              </a:tr>
              <a:tr h="455448">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Temperature 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0.8 ºC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0.95 ºC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4940414"/>
                  </a:ext>
                </a:extLst>
              </a:tr>
              <a:tr h="454822">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Arctic sea ice down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12.8%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031472"/>
                  </a:ext>
                </a:extLst>
              </a:tr>
              <a:tr h="455448">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Ice sheets down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127.0%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688735"/>
                  </a:ext>
                </a:extLst>
              </a:tr>
              <a:tr h="455448">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Antarctic ice mass down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148.0 b </a:t>
                      </a:r>
                      <a:r>
                        <a:rPr lang="en-US" sz="2400" dirty="0" err="1">
                          <a:latin typeface="Verdana" panose="020B0604030504040204" pitchFamily="34" charset="0"/>
                          <a:ea typeface="Verdana" panose="020B0604030504040204" pitchFamily="34" charset="0"/>
                          <a:cs typeface="Verdana" panose="020B0604030504040204" pitchFamily="34" charset="0"/>
                        </a:rPr>
                        <a:t>tonnes</a:t>
                      </a:r>
                      <a:r>
                        <a:rPr lang="en-US" sz="2400" dirty="0">
                          <a:latin typeface="Verdana" panose="020B0604030504040204" pitchFamily="34" charset="0"/>
                          <a:ea typeface="Verdana" panose="020B0604030504040204" pitchFamily="34" charset="0"/>
                          <a:cs typeface="Verdana" panose="020B0604030504040204" pitchFamily="34" charset="0"/>
                        </a:rPr>
                        <a:t>/</a:t>
                      </a:r>
                      <a:r>
                        <a:rPr lang="en-US" sz="2400" dirty="0" err="1">
                          <a:latin typeface="Verdana" panose="020B0604030504040204" pitchFamily="34" charset="0"/>
                          <a:ea typeface="Verdana" panose="020B0604030504040204" pitchFamily="34" charset="0"/>
                          <a:cs typeface="Verdana" panose="020B0604030504040204" pitchFamily="34" charset="0"/>
                        </a:rPr>
                        <a:t>yr</a:t>
                      </a:r>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239227"/>
                  </a:ext>
                </a:extLst>
              </a:tr>
              <a:tr h="396003">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Greenland ice mass down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279.0 b </a:t>
                      </a:r>
                      <a:r>
                        <a:rPr lang="en-US" sz="2400" dirty="0" err="1">
                          <a:latin typeface="Verdana" panose="020B0604030504040204" pitchFamily="34" charset="0"/>
                          <a:ea typeface="Verdana" panose="020B0604030504040204" pitchFamily="34" charset="0"/>
                          <a:cs typeface="Verdana" panose="020B0604030504040204" pitchFamily="34" charset="0"/>
                        </a:rPr>
                        <a:t>tonnes</a:t>
                      </a:r>
                      <a:r>
                        <a:rPr lang="en-US" sz="2400" dirty="0">
                          <a:latin typeface="Verdana" panose="020B0604030504040204" pitchFamily="34" charset="0"/>
                          <a:ea typeface="Verdana" panose="020B0604030504040204" pitchFamily="34" charset="0"/>
                          <a:cs typeface="Verdana" panose="020B0604030504040204" pitchFamily="34" charset="0"/>
                        </a:rPr>
                        <a:t>/</a:t>
                      </a:r>
                      <a:r>
                        <a:rPr lang="en-US" sz="2400" dirty="0" err="1">
                          <a:latin typeface="Verdana" panose="020B0604030504040204" pitchFamily="34" charset="0"/>
                          <a:ea typeface="Verdana" panose="020B0604030504040204" pitchFamily="34" charset="0"/>
                          <a:cs typeface="Verdana" panose="020B0604030504040204" pitchFamily="34" charset="0"/>
                        </a:rPr>
                        <a:t>yr</a:t>
                      </a:r>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7874020"/>
                  </a:ext>
                </a:extLst>
              </a:tr>
              <a:tr h="455448">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Sea levels 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Verdana" panose="020B0604030504040204" pitchFamily="34" charset="0"/>
                          <a:ea typeface="Verdana" panose="020B0604030504040204" pitchFamily="34" charset="0"/>
                          <a:cs typeface="Verdana" panose="020B0604030504040204" pitchFamily="34" charset="0"/>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0837428"/>
                  </a:ext>
                </a:extLst>
              </a:tr>
            </a:tbl>
          </a:graphicData>
        </a:graphic>
      </p:graphicFrame>
      <p:sp>
        <p:nvSpPr>
          <p:cNvPr id="8" name="TextBox 7">
            <a:extLst>
              <a:ext uri="{FF2B5EF4-FFF2-40B4-BE49-F238E27FC236}">
                <a16:creationId xmlns:a16="http://schemas.microsoft.com/office/drawing/2014/main" id="{49A43149-F2F8-DA4A-B4F8-DD123C7BD39C}"/>
              </a:ext>
            </a:extLst>
          </p:cNvPr>
          <p:cNvSpPr txBox="1"/>
          <p:nvPr/>
        </p:nvSpPr>
        <p:spPr>
          <a:xfrm>
            <a:off x="615012" y="5085890"/>
            <a:ext cx="1874231"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 Since 1880</a:t>
            </a:r>
          </a:p>
        </p:txBody>
      </p:sp>
    </p:spTree>
    <p:extLst>
      <p:ext uri="{BB962C8B-B14F-4D97-AF65-F5344CB8AC3E}">
        <p14:creationId xmlns:p14="http://schemas.microsoft.com/office/powerpoint/2010/main" val="289559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75"/>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2636"/>
            <a:ext cx="851066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US: warming more quickly than expected</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423321" y="67477"/>
            <a:ext cx="628093" cy="584776"/>
          </a:xfrm>
          <a:prstGeom prst="rect">
            <a:avLst/>
          </a:prstGeom>
        </p:spPr>
      </p:pic>
      <p:pic>
        <p:nvPicPr>
          <p:cNvPr id="7" name="Picture 6">
            <a:extLst>
              <a:ext uri="{FF2B5EF4-FFF2-40B4-BE49-F238E27FC236}">
                <a16:creationId xmlns:a16="http://schemas.microsoft.com/office/drawing/2014/main" id="{087431A7-F4A0-444F-8E1C-96B11698DB97}"/>
              </a:ext>
            </a:extLst>
          </p:cNvPr>
          <p:cNvPicPr>
            <a:picLocks noChangeAspect="1"/>
          </p:cNvPicPr>
          <p:nvPr/>
        </p:nvPicPr>
        <p:blipFill>
          <a:blip r:embed="rId3"/>
          <a:stretch>
            <a:fillRect/>
          </a:stretch>
        </p:blipFill>
        <p:spPr>
          <a:xfrm>
            <a:off x="1366708" y="1101680"/>
            <a:ext cx="9347556" cy="5727404"/>
          </a:xfrm>
          <a:prstGeom prst="rect">
            <a:avLst/>
          </a:prstGeom>
        </p:spPr>
      </p:pic>
      <p:sp>
        <p:nvSpPr>
          <p:cNvPr id="13" name="TextBox 12">
            <a:extLst>
              <a:ext uri="{FF2B5EF4-FFF2-40B4-BE49-F238E27FC236}">
                <a16:creationId xmlns:a16="http://schemas.microsoft.com/office/drawing/2014/main" id="{822D770E-6307-5F44-8378-714646451F2E}"/>
              </a:ext>
            </a:extLst>
          </p:cNvPr>
          <p:cNvSpPr txBox="1"/>
          <p:nvPr/>
        </p:nvSpPr>
        <p:spPr>
          <a:xfrm>
            <a:off x="228595" y="695795"/>
            <a:ext cx="10425247" cy="400110"/>
          </a:xfrm>
          <a:prstGeom prst="rect">
            <a:avLst/>
          </a:prstGeom>
          <a:noFill/>
        </p:spPr>
        <p:txBody>
          <a:bodyPr wrap="square" rtlCol="0">
            <a:spAutoFit/>
          </a:bodyPr>
          <a:lstStyle/>
          <a:p>
            <a:r>
              <a:rPr lang="en-US" sz="2000" dirty="0">
                <a:latin typeface="Verdana" panose="020B0604030504040204" pitchFamily="34" charset="0"/>
                <a:cs typeface="Avenir Medium"/>
              </a:rPr>
              <a:t>NB: The Paris Accord suggested a maximal 2ºC increase.</a:t>
            </a:r>
          </a:p>
        </p:txBody>
      </p:sp>
      <p:sp>
        <p:nvSpPr>
          <p:cNvPr id="12" name="TextBox 11"/>
          <p:cNvSpPr txBox="1"/>
          <p:nvPr/>
        </p:nvSpPr>
        <p:spPr>
          <a:xfrm>
            <a:off x="0" y="6104979"/>
            <a:ext cx="3628571" cy="600164"/>
          </a:xfrm>
          <a:prstGeom prst="rect">
            <a:avLst/>
          </a:prstGeom>
          <a:solidFill>
            <a:srgbClr val="FFFFFF"/>
          </a:solidFill>
        </p:spPr>
        <p:txBody>
          <a:bodyPr wrap="square" rtlCol="0">
            <a:spAutoFit/>
          </a:bodyPr>
          <a:lstStyle/>
          <a:p>
            <a:r>
              <a:rPr lang="en-US" sz="1100" dirty="0">
                <a:latin typeface="Avenir Medium"/>
                <a:cs typeface="Avenir Medium"/>
                <a:hlinkClick r:id="rId4"/>
              </a:rPr>
              <a:t>https://www.washingtonpost.com/graphics/2019/national/climate-environment/climate</a:t>
            </a:r>
            <a:br>
              <a:rPr lang="en-US" sz="1100" dirty="0">
                <a:latin typeface="Avenir Medium"/>
                <a:cs typeface="Avenir Medium"/>
                <a:hlinkClick r:id="rId4"/>
              </a:rPr>
            </a:br>
            <a:r>
              <a:rPr lang="en-US" sz="1100" dirty="0">
                <a:latin typeface="Avenir Medium"/>
                <a:cs typeface="Avenir Medium"/>
                <a:hlinkClick r:id="rId4"/>
              </a:rPr>
              <a:t>-change-america/?wpisrc=nl_most&amp;wpmm=1</a:t>
            </a:r>
            <a:endParaRPr lang="en-US" sz="1100" dirty="0">
              <a:latin typeface="Avenir Medium"/>
              <a:cs typeface="Avenir Medium"/>
            </a:endParaRPr>
          </a:p>
        </p:txBody>
      </p:sp>
      <p:sp>
        <p:nvSpPr>
          <p:cNvPr id="16" name="TextBox 15">
            <a:extLst>
              <a:ext uri="{FF2B5EF4-FFF2-40B4-BE49-F238E27FC236}">
                <a16:creationId xmlns:a16="http://schemas.microsoft.com/office/drawing/2014/main" id="{A2AB333F-62F1-3C4B-B724-D15AD447753E}"/>
              </a:ext>
            </a:extLst>
          </p:cNvPr>
          <p:cNvSpPr txBox="1"/>
          <p:nvPr/>
        </p:nvSpPr>
        <p:spPr>
          <a:xfrm>
            <a:off x="9603013" y="4520689"/>
            <a:ext cx="2494648" cy="2031325"/>
          </a:xfrm>
          <a:prstGeom prst="rect">
            <a:avLst/>
          </a:prstGeom>
          <a:noFill/>
        </p:spPr>
        <p:txBody>
          <a:bodyPr wrap="square" rtlCol="0">
            <a:spAutoFit/>
          </a:bodyPr>
          <a:lstStyle/>
          <a:p>
            <a:r>
              <a:rPr lang="en-US" dirty="0">
                <a:latin typeface="Verdana" panose="020B0604030504040204" pitchFamily="34" charset="0"/>
                <a:cs typeface="Avenir Medium"/>
              </a:rPr>
              <a:t>Washington Post analysis of more than a century of NOAA temperature data across the Lower 48 states and 3,107 </a:t>
            </a:r>
            <a:r>
              <a:rPr lang="en-US" sz="1600" dirty="0">
                <a:latin typeface="Verdana" panose="020B0604030504040204" pitchFamily="34" charset="0"/>
                <a:cs typeface="Avenir Medium"/>
              </a:rPr>
              <a:t>counties</a:t>
            </a:r>
            <a:r>
              <a:rPr lang="en-US" dirty="0">
                <a:latin typeface="Verdana" panose="020B0604030504040204" pitchFamily="34" charset="0"/>
                <a:cs typeface="Avenir Medium"/>
              </a:rPr>
              <a:t>. </a:t>
            </a:r>
          </a:p>
        </p:txBody>
      </p:sp>
      <p:sp>
        <p:nvSpPr>
          <p:cNvPr id="17" name="TextBox 16">
            <a:extLst>
              <a:ext uri="{FF2B5EF4-FFF2-40B4-BE49-F238E27FC236}">
                <a16:creationId xmlns:a16="http://schemas.microsoft.com/office/drawing/2014/main" id="{91ACF785-7E17-2A46-A966-F438DECE182C}"/>
              </a:ext>
            </a:extLst>
          </p:cNvPr>
          <p:cNvSpPr txBox="1"/>
          <p:nvPr/>
        </p:nvSpPr>
        <p:spPr>
          <a:xfrm>
            <a:off x="341596" y="1654336"/>
            <a:ext cx="1696753" cy="1200329"/>
          </a:xfrm>
          <a:prstGeom prst="rect">
            <a:avLst/>
          </a:prstGeom>
          <a:noFill/>
        </p:spPr>
        <p:txBody>
          <a:bodyPr wrap="square" rtlCol="0">
            <a:spAutoFit/>
          </a:bodyPr>
          <a:lstStyle/>
          <a:p>
            <a:r>
              <a:rPr lang="en-US" dirty="0">
                <a:latin typeface="Verdana" panose="020B0604030504040204" pitchFamily="34" charset="0"/>
                <a:cs typeface="Avenir Medium"/>
              </a:rPr>
              <a:t>Alaska is warming most quickly.</a:t>
            </a:r>
          </a:p>
        </p:txBody>
      </p:sp>
    </p:spTree>
    <p:extLst>
      <p:ext uri="{BB962C8B-B14F-4D97-AF65-F5344CB8AC3E}">
        <p14:creationId xmlns:p14="http://schemas.microsoft.com/office/powerpoint/2010/main" val="409297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3875"/>
            <a:ext cx="1021786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NE is a hotspot: many areas already over 2ºC rise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425005" y="49317"/>
            <a:ext cx="628093" cy="584776"/>
          </a:xfrm>
          <a:prstGeom prst="rect">
            <a:avLst/>
          </a:prstGeom>
        </p:spPr>
      </p:pic>
      <p:pic>
        <p:nvPicPr>
          <p:cNvPr id="3" name="Picture 2">
            <a:extLst>
              <a:ext uri="{FF2B5EF4-FFF2-40B4-BE49-F238E27FC236}">
                <a16:creationId xmlns:a16="http://schemas.microsoft.com/office/drawing/2014/main" id="{45FAB568-B31A-054F-A9D4-AF6D288E27BC}"/>
              </a:ext>
            </a:extLst>
          </p:cNvPr>
          <p:cNvPicPr>
            <a:picLocks noChangeAspect="1"/>
          </p:cNvPicPr>
          <p:nvPr/>
        </p:nvPicPr>
        <p:blipFill>
          <a:blip r:embed="rId3"/>
          <a:stretch>
            <a:fillRect/>
          </a:stretch>
        </p:blipFill>
        <p:spPr>
          <a:xfrm>
            <a:off x="4839622" y="685800"/>
            <a:ext cx="6651003" cy="6172200"/>
          </a:xfrm>
          <a:prstGeom prst="rect">
            <a:avLst/>
          </a:prstGeom>
        </p:spPr>
      </p:pic>
      <p:sp>
        <p:nvSpPr>
          <p:cNvPr id="12" name="TextBox 11"/>
          <p:cNvSpPr txBox="1"/>
          <p:nvPr/>
        </p:nvSpPr>
        <p:spPr>
          <a:xfrm>
            <a:off x="170539" y="6158767"/>
            <a:ext cx="3632205" cy="600164"/>
          </a:xfrm>
          <a:prstGeom prst="rect">
            <a:avLst/>
          </a:prstGeom>
          <a:solidFill>
            <a:srgbClr val="FFFFFF"/>
          </a:solidFill>
        </p:spPr>
        <p:txBody>
          <a:bodyPr wrap="square" rtlCol="0">
            <a:spAutoFit/>
          </a:bodyPr>
          <a:lstStyle/>
          <a:p>
            <a:r>
              <a:rPr lang="en-US" sz="1100" dirty="0">
                <a:latin typeface="Avenir Medium"/>
                <a:cs typeface="Avenir Medium"/>
                <a:hlinkClick r:id="rId4"/>
              </a:rPr>
              <a:t>https://www.washingtonpost.com/graphics/2019/national/climate-environment/climate</a:t>
            </a:r>
            <a:br>
              <a:rPr lang="en-US" sz="1100" dirty="0">
                <a:latin typeface="Avenir Medium"/>
                <a:cs typeface="Avenir Medium"/>
                <a:hlinkClick r:id="rId4"/>
              </a:rPr>
            </a:br>
            <a:r>
              <a:rPr lang="en-US" sz="1100" dirty="0">
                <a:latin typeface="Avenir Medium"/>
                <a:cs typeface="Avenir Medium"/>
                <a:hlinkClick r:id="rId4"/>
              </a:rPr>
              <a:t>-change-america/?wpisrc=nl_most&amp;wpmm=1</a:t>
            </a:r>
            <a:endParaRPr lang="en-US" sz="1100" dirty="0">
              <a:latin typeface="Avenir Medium"/>
              <a:cs typeface="Avenir Medium"/>
            </a:endParaRPr>
          </a:p>
        </p:txBody>
      </p:sp>
      <p:sp>
        <p:nvSpPr>
          <p:cNvPr id="13" name="TextBox 12">
            <a:extLst>
              <a:ext uri="{FF2B5EF4-FFF2-40B4-BE49-F238E27FC236}">
                <a16:creationId xmlns:a16="http://schemas.microsoft.com/office/drawing/2014/main" id="{822D770E-6307-5F44-8378-714646451F2E}"/>
              </a:ext>
            </a:extLst>
          </p:cNvPr>
          <p:cNvSpPr txBox="1"/>
          <p:nvPr/>
        </p:nvSpPr>
        <p:spPr>
          <a:xfrm>
            <a:off x="214081" y="890263"/>
            <a:ext cx="5881919" cy="2200602"/>
          </a:xfrm>
          <a:prstGeom prst="rect">
            <a:avLst/>
          </a:prstGeom>
          <a:noFill/>
        </p:spPr>
        <p:txBody>
          <a:bodyPr wrap="square" rtlCol="0">
            <a:spAutoFit/>
          </a:bodyPr>
          <a:lstStyle/>
          <a:p>
            <a:r>
              <a:rPr lang="en-US" sz="2000" b="1" dirty="0">
                <a:latin typeface="Verdana" panose="020B0604030504040204" pitchFamily="34" charset="0"/>
                <a:cs typeface="Avenir Medium"/>
              </a:rPr>
              <a:t>Why?</a:t>
            </a:r>
          </a:p>
          <a:p>
            <a:endParaRPr lang="en-US" sz="900" dirty="0">
              <a:latin typeface="Verdana" panose="020B0604030504040204" pitchFamily="34" charset="0"/>
              <a:cs typeface="Avenir Medium"/>
            </a:endParaRPr>
          </a:p>
          <a:p>
            <a:pPr marL="342900" indent="-342900">
              <a:buFont typeface="Arial" panose="020B0604020202020204" pitchFamily="34" charset="0"/>
              <a:buChar char="•"/>
            </a:pPr>
            <a:r>
              <a:rPr lang="en-US" sz="2000" dirty="0">
                <a:latin typeface="Verdana" panose="020B0604030504040204" pitchFamily="34" charset="0"/>
                <a:cs typeface="Avenir Medium"/>
              </a:rPr>
              <a:t>Losing </a:t>
            </a:r>
            <a:r>
              <a:rPr lang="en-US" sz="2000" b="1" dirty="0">
                <a:latin typeface="Verdana" panose="020B0604030504040204" pitchFamily="34" charset="0"/>
                <a:cs typeface="Avenir Medium"/>
              </a:rPr>
              <a:t>winters</a:t>
            </a:r>
            <a:r>
              <a:rPr lang="en-US" sz="2000" dirty="0">
                <a:latin typeface="Verdana" panose="020B0604030504040204" pitchFamily="34" charset="0"/>
                <a:cs typeface="Avenir Medium"/>
              </a:rPr>
              <a:t> that lower our average annual temperatures.</a:t>
            </a:r>
            <a:br>
              <a:rPr lang="en-US" sz="800" dirty="0">
                <a:latin typeface="Verdana" panose="020B0604030504040204" pitchFamily="34" charset="0"/>
                <a:cs typeface="Avenir Medium"/>
              </a:rPr>
            </a:br>
            <a:br>
              <a:rPr lang="en-US" sz="800" dirty="0">
                <a:latin typeface="Verdana" panose="020B0604030504040204" pitchFamily="34" charset="0"/>
                <a:cs typeface="Avenir Medium"/>
              </a:rPr>
            </a:br>
            <a:r>
              <a:rPr lang="en-US" sz="2000" dirty="0">
                <a:latin typeface="Verdana" panose="020B0604030504040204" pitchFamily="34" charset="0"/>
                <a:cs typeface="Avenir Medium"/>
              </a:rPr>
              <a:t>Loss of the </a:t>
            </a:r>
            <a:r>
              <a:rPr lang="en-US" sz="2000" b="1" dirty="0">
                <a:latin typeface="Verdana" panose="020B0604030504040204" pitchFamily="34" charset="0"/>
                <a:cs typeface="Avenir Medium"/>
              </a:rPr>
              <a:t>albedo effect</a:t>
            </a:r>
            <a:r>
              <a:rPr lang="en-US" sz="2000" dirty="0">
                <a:latin typeface="Verdana" panose="020B0604030504040204" pitchFamily="34" charset="0"/>
                <a:cs typeface="Avenir Medium"/>
              </a:rPr>
              <a:t>.</a:t>
            </a:r>
          </a:p>
          <a:p>
            <a:pPr marL="342900" indent="-342900">
              <a:buFont typeface="Arial" panose="020B0604020202020204" pitchFamily="34" charset="0"/>
              <a:buChar char="•"/>
            </a:pPr>
            <a:endParaRPr lang="en-US" sz="2000" dirty="0">
              <a:latin typeface="Verdana" panose="020B0604030504040204" pitchFamily="34" charset="0"/>
              <a:cs typeface="Avenir Medium"/>
            </a:endParaRPr>
          </a:p>
          <a:p>
            <a:pPr marL="342900" indent="-342900">
              <a:buFont typeface="Arial" panose="020B0604020202020204" pitchFamily="34" charset="0"/>
              <a:buChar char="•"/>
            </a:pPr>
            <a:r>
              <a:rPr lang="en-US" sz="2000" b="1" dirty="0">
                <a:latin typeface="Verdana" panose="020B0604030504040204" pitchFamily="34" charset="0"/>
                <a:cs typeface="Avenir Medium"/>
              </a:rPr>
              <a:t>Warming waters </a:t>
            </a:r>
            <a:r>
              <a:rPr lang="en-US" sz="2000" dirty="0">
                <a:latin typeface="Verdana" panose="020B0604030504040204" pitchFamily="34" charset="0"/>
                <a:cs typeface="Avenir Medium"/>
              </a:rPr>
              <a:t>along the coast.</a:t>
            </a:r>
          </a:p>
        </p:txBody>
      </p:sp>
    </p:spTree>
    <p:extLst>
      <p:ext uri="{BB962C8B-B14F-4D97-AF65-F5344CB8AC3E}">
        <p14:creationId xmlns:p14="http://schemas.microsoft.com/office/powerpoint/2010/main" val="34564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2177"/>
            <a:ext cx="67345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Module 2. Global climate change</a:t>
            </a:r>
          </a:p>
        </p:txBody>
      </p:sp>
      <p:sp>
        <p:nvSpPr>
          <p:cNvPr id="8" name="TextBox 7"/>
          <p:cNvSpPr txBox="1"/>
          <p:nvPr/>
        </p:nvSpPr>
        <p:spPr>
          <a:xfrm>
            <a:off x="396240" y="2938888"/>
            <a:ext cx="11262360" cy="523220"/>
          </a:xfrm>
          <a:prstGeom prst="rect">
            <a:avLst/>
          </a:prstGeom>
          <a:noFill/>
        </p:spPr>
        <p:txBody>
          <a:bodyPr wrap="square" rtlCol="0">
            <a:spAutoFit/>
          </a:bodyPr>
          <a:lstStyle/>
          <a:p>
            <a:pPr lvl="1" algn="ctr"/>
            <a:r>
              <a:rPr lang="en-US" sz="2800" b="1" dirty="0">
                <a:latin typeface="Verdana" panose="020B0604030504040204" pitchFamily="34" charset="0"/>
                <a:cs typeface="Avenir Black"/>
              </a:rPr>
              <a:t>2.1: The elephant in the room: what is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11447067" y="49317"/>
            <a:ext cx="628093" cy="584776"/>
          </a:xfrm>
          <a:prstGeom prst="rect">
            <a:avLst/>
          </a:prstGeom>
        </p:spPr>
      </p:pic>
    </p:spTree>
    <p:extLst>
      <p:ext uri="{BB962C8B-B14F-4D97-AF65-F5344CB8AC3E}">
        <p14:creationId xmlns:p14="http://schemas.microsoft.com/office/powerpoint/2010/main" val="360635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34803"/>
            <a:ext cx="810189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Predictions of future change in the US?</a:t>
            </a:r>
          </a:p>
        </p:txBody>
      </p:sp>
      <p:sp>
        <p:nvSpPr>
          <p:cNvPr id="12" name="TextBox 11"/>
          <p:cNvSpPr txBox="1"/>
          <p:nvPr/>
        </p:nvSpPr>
        <p:spPr>
          <a:xfrm>
            <a:off x="8984463" y="6500906"/>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5" y="817684"/>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Change will continue through </a:t>
            </a:r>
            <a:r>
              <a:rPr lang="en-US" sz="2000" b="1" dirty="0">
                <a:latin typeface="Verdana" panose="020B0604030504040204" pitchFamily="34" charset="0"/>
                <a:cs typeface="Avenir Medium"/>
              </a:rPr>
              <a:t>2100</a:t>
            </a:r>
            <a:r>
              <a:rPr lang="en-US" sz="2000" dirty="0">
                <a:latin typeface="Verdana" panose="020B0604030504040204" pitchFamily="34" charset="0"/>
                <a:cs typeface="Avenir Medium"/>
              </a:rPr>
              <a:t>…. And on.</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
        <p:nvSpPr>
          <p:cNvPr id="8" name="TextBox 7">
            <a:extLst>
              <a:ext uri="{FF2B5EF4-FFF2-40B4-BE49-F238E27FC236}">
                <a16:creationId xmlns:a16="http://schemas.microsoft.com/office/drawing/2014/main" id="{6462D5F3-4026-244F-94F6-B2D7D3001E6E}"/>
              </a:ext>
            </a:extLst>
          </p:cNvPr>
          <p:cNvSpPr txBox="1"/>
          <p:nvPr/>
        </p:nvSpPr>
        <p:spPr>
          <a:xfrm>
            <a:off x="228595" y="1413262"/>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Temperatures</a:t>
            </a:r>
            <a:r>
              <a:rPr lang="en-US" sz="2000" dirty="0">
                <a:latin typeface="Verdana" panose="020B0604030504040204" pitchFamily="34" charset="0"/>
                <a:cs typeface="Avenir Medium"/>
              </a:rPr>
              <a:t> will continue to rise.</a:t>
            </a:r>
          </a:p>
        </p:txBody>
      </p:sp>
      <p:sp>
        <p:nvSpPr>
          <p:cNvPr id="9" name="TextBox 8">
            <a:extLst>
              <a:ext uri="{FF2B5EF4-FFF2-40B4-BE49-F238E27FC236}">
                <a16:creationId xmlns:a16="http://schemas.microsoft.com/office/drawing/2014/main" id="{1885AB1F-0D2C-2144-A715-54950E038C76}"/>
              </a:ext>
            </a:extLst>
          </p:cNvPr>
          <p:cNvSpPr txBox="1"/>
          <p:nvPr/>
        </p:nvSpPr>
        <p:spPr>
          <a:xfrm>
            <a:off x="228595" y="2008840"/>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Growing seasons </a:t>
            </a:r>
            <a:r>
              <a:rPr lang="en-US" sz="2000" dirty="0">
                <a:latin typeface="Verdana" panose="020B0604030504040204" pitchFamily="34" charset="0"/>
                <a:cs typeface="Avenir Medium"/>
              </a:rPr>
              <a:t>will lengthen.</a:t>
            </a:r>
          </a:p>
        </p:txBody>
      </p:sp>
      <p:sp>
        <p:nvSpPr>
          <p:cNvPr id="10" name="TextBox 9">
            <a:extLst>
              <a:ext uri="{FF2B5EF4-FFF2-40B4-BE49-F238E27FC236}">
                <a16:creationId xmlns:a16="http://schemas.microsoft.com/office/drawing/2014/main" id="{70DEA61A-83D7-C646-B991-D63913564AF6}"/>
              </a:ext>
            </a:extLst>
          </p:cNvPr>
          <p:cNvSpPr txBox="1"/>
          <p:nvPr/>
        </p:nvSpPr>
        <p:spPr>
          <a:xfrm>
            <a:off x="228595" y="2604418"/>
            <a:ext cx="8524449"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Northern US</a:t>
            </a:r>
            <a:r>
              <a:rPr lang="en-US" sz="2000" dirty="0">
                <a:latin typeface="Verdana" panose="020B0604030504040204" pitchFamily="34" charset="0"/>
                <a:cs typeface="Avenir Medium"/>
              </a:rPr>
              <a:t>: more winter and spring precipitation</a:t>
            </a:r>
            <a:br>
              <a:rPr lang="en-US" sz="2000" dirty="0">
                <a:latin typeface="Verdana" panose="020B0604030504040204" pitchFamily="34" charset="0"/>
                <a:cs typeface="Avenir Medium"/>
              </a:rPr>
            </a:br>
            <a:r>
              <a:rPr lang="en-US" sz="2000" b="1" dirty="0">
                <a:latin typeface="Verdana" panose="020B0604030504040204" pitchFamily="34" charset="0"/>
                <a:cs typeface="Avenir Medium"/>
              </a:rPr>
              <a:t>Southwest US</a:t>
            </a:r>
            <a:r>
              <a:rPr lang="en-US" sz="2000" dirty="0">
                <a:latin typeface="Verdana" panose="020B0604030504040204" pitchFamily="34" charset="0"/>
                <a:cs typeface="Avenir Medium"/>
              </a:rPr>
              <a:t>: less precipitation</a:t>
            </a:r>
          </a:p>
        </p:txBody>
      </p:sp>
      <p:sp>
        <p:nvSpPr>
          <p:cNvPr id="11" name="TextBox 10">
            <a:extLst>
              <a:ext uri="{FF2B5EF4-FFF2-40B4-BE49-F238E27FC236}">
                <a16:creationId xmlns:a16="http://schemas.microsoft.com/office/drawing/2014/main" id="{9734BDD2-26ED-3047-89FF-BC0E387E325C}"/>
              </a:ext>
            </a:extLst>
          </p:cNvPr>
          <p:cNvSpPr txBox="1"/>
          <p:nvPr/>
        </p:nvSpPr>
        <p:spPr>
          <a:xfrm>
            <a:off x="228595" y="3507772"/>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Droughts</a:t>
            </a:r>
            <a:r>
              <a:rPr lang="en-US" sz="2000" dirty="0">
                <a:latin typeface="Verdana" panose="020B0604030504040204" pitchFamily="34" charset="0"/>
                <a:cs typeface="Avenir Medium"/>
              </a:rPr>
              <a:t> in the Southwest</a:t>
            </a:r>
          </a:p>
        </p:txBody>
      </p:sp>
      <p:sp>
        <p:nvSpPr>
          <p:cNvPr id="13" name="TextBox 12">
            <a:extLst>
              <a:ext uri="{FF2B5EF4-FFF2-40B4-BE49-F238E27FC236}">
                <a16:creationId xmlns:a16="http://schemas.microsoft.com/office/drawing/2014/main" id="{BBB71257-7ED9-FC49-8650-CB3F664A0E48}"/>
              </a:ext>
            </a:extLst>
          </p:cNvPr>
          <p:cNvSpPr txBox="1"/>
          <p:nvPr/>
        </p:nvSpPr>
        <p:spPr>
          <a:xfrm>
            <a:off x="228595" y="4103350"/>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Heatwaves</a:t>
            </a:r>
            <a:r>
              <a:rPr lang="en-US" sz="2000" dirty="0">
                <a:latin typeface="Verdana" panose="020B0604030504040204" pitchFamily="34" charset="0"/>
                <a:cs typeface="Avenir Medium"/>
              </a:rPr>
              <a:t> will increase across the country.</a:t>
            </a:r>
          </a:p>
        </p:txBody>
      </p:sp>
      <p:sp>
        <p:nvSpPr>
          <p:cNvPr id="16" name="TextBox 15">
            <a:extLst>
              <a:ext uri="{FF2B5EF4-FFF2-40B4-BE49-F238E27FC236}">
                <a16:creationId xmlns:a16="http://schemas.microsoft.com/office/drawing/2014/main" id="{EB3AF4C4-4137-0742-97B6-C5CBA707B529}"/>
              </a:ext>
            </a:extLst>
          </p:cNvPr>
          <p:cNvSpPr txBox="1"/>
          <p:nvPr/>
        </p:nvSpPr>
        <p:spPr>
          <a:xfrm>
            <a:off x="228595" y="4698928"/>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Hurricanes</a:t>
            </a:r>
            <a:r>
              <a:rPr lang="en-US" sz="2000" dirty="0">
                <a:latin typeface="Verdana" panose="020B0604030504040204" pitchFamily="34" charset="0"/>
                <a:cs typeface="Avenir Medium"/>
              </a:rPr>
              <a:t> will become stronger and more intense.</a:t>
            </a:r>
          </a:p>
        </p:txBody>
      </p:sp>
      <p:sp>
        <p:nvSpPr>
          <p:cNvPr id="17" name="TextBox 16">
            <a:extLst>
              <a:ext uri="{FF2B5EF4-FFF2-40B4-BE49-F238E27FC236}">
                <a16:creationId xmlns:a16="http://schemas.microsoft.com/office/drawing/2014/main" id="{9D0686F8-4786-C442-9218-633643D313A0}"/>
              </a:ext>
            </a:extLst>
          </p:cNvPr>
          <p:cNvSpPr txBox="1"/>
          <p:nvPr/>
        </p:nvSpPr>
        <p:spPr>
          <a:xfrm>
            <a:off x="228595" y="5294506"/>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Avenir Medium"/>
              </a:rPr>
              <a:t>Sea level will </a:t>
            </a:r>
            <a:r>
              <a:rPr lang="en-US" sz="2000" dirty="0">
                <a:latin typeface="Verdana" panose="020B0604030504040204" pitchFamily="34" charset="0"/>
                <a:cs typeface="Avenir Medium"/>
              </a:rPr>
              <a:t>rise 1 - 4 feet by 2100.</a:t>
            </a:r>
          </a:p>
        </p:txBody>
      </p:sp>
      <p:sp>
        <p:nvSpPr>
          <p:cNvPr id="18" name="TextBox 17">
            <a:extLst>
              <a:ext uri="{FF2B5EF4-FFF2-40B4-BE49-F238E27FC236}">
                <a16:creationId xmlns:a16="http://schemas.microsoft.com/office/drawing/2014/main" id="{CA6D5F6D-6B66-9341-9F44-EFFA68363D95}"/>
              </a:ext>
            </a:extLst>
          </p:cNvPr>
          <p:cNvSpPr txBox="1"/>
          <p:nvPr/>
        </p:nvSpPr>
        <p:spPr>
          <a:xfrm>
            <a:off x="228595" y="5890087"/>
            <a:ext cx="8524449"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Arctic Sea will become i</a:t>
            </a:r>
            <a:r>
              <a:rPr lang="en-US" sz="2000" b="1" dirty="0">
                <a:latin typeface="Verdana" panose="020B0604030504040204" pitchFamily="34" charset="0"/>
                <a:cs typeface="Avenir Medium"/>
              </a:rPr>
              <a:t>ce-free</a:t>
            </a:r>
            <a:r>
              <a:rPr lang="en-US" sz="2000" dirty="0">
                <a:latin typeface="Verdana" panose="020B0604030504040204" pitchFamily="34" charset="0"/>
                <a:cs typeface="Avenir Medium"/>
              </a:rPr>
              <a:t> in summer by ~2050.</a:t>
            </a:r>
          </a:p>
        </p:txBody>
      </p:sp>
    </p:spTree>
    <p:extLst>
      <p:ext uri="{BB962C8B-B14F-4D97-AF65-F5344CB8AC3E}">
        <p14:creationId xmlns:p14="http://schemas.microsoft.com/office/powerpoint/2010/main" val="28744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152391" y="81290"/>
            <a:ext cx="5808063" cy="523220"/>
          </a:xfrm>
          <a:prstGeom prst="rect">
            <a:avLst/>
          </a:prstGeom>
          <a:noFill/>
        </p:spPr>
        <p:txBody>
          <a:bodyPr wrap="squar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Regional predictions</a:t>
            </a:r>
          </a:p>
        </p:txBody>
      </p:sp>
      <p:sp>
        <p:nvSpPr>
          <p:cNvPr id="12" name="TextBox 11"/>
          <p:cNvSpPr txBox="1"/>
          <p:nvPr/>
        </p:nvSpPr>
        <p:spPr>
          <a:xfrm>
            <a:off x="8246041" y="6409286"/>
            <a:ext cx="3838038" cy="338554"/>
          </a:xfrm>
          <a:prstGeom prst="rect">
            <a:avLst/>
          </a:prstGeom>
          <a:solidFill>
            <a:srgbClr val="FFFFFF"/>
          </a:solidFill>
        </p:spPr>
        <p:txBody>
          <a:bodyPr wrap="none" rtlCol="0">
            <a:spAutoFit/>
          </a:bodyPr>
          <a:lstStyle/>
          <a:p>
            <a:r>
              <a:rPr lang="en-US" sz="1600" dirty="0">
                <a:latin typeface="Verdana" panose="020B0604030504040204" pitchFamily="34" charset="0"/>
                <a:cs typeface="Avenir Medium"/>
                <a:hlinkClick r:id="rId2"/>
              </a:rPr>
              <a:t>https://climate.nasa.gov/evidence/</a:t>
            </a:r>
            <a:endParaRPr lang="en-US" sz="1600" dirty="0">
              <a:latin typeface="Verdana" panose="020B0604030504040204" pitchFamily="34" charset="0"/>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5" y="733470"/>
            <a:ext cx="8524449" cy="1015663"/>
          </a:xfrm>
          <a:prstGeom prst="rect">
            <a:avLst/>
          </a:prstGeom>
          <a:noFill/>
        </p:spPr>
        <p:txBody>
          <a:bodyPr wrap="square" rtlCol="0">
            <a:spAutoFit/>
          </a:bodyPr>
          <a:lstStyle/>
          <a:p>
            <a:r>
              <a:rPr lang="en-US" sz="2000" b="1" dirty="0">
                <a:latin typeface="Verdana" panose="020B0604030504040204" pitchFamily="34" charset="0"/>
                <a:cs typeface="Avenir Medium"/>
              </a:rPr>
              <a:t>Northeast:</a:t>
            </a:r>
            <a:r>
              <a:rPr lang="en-US" sz="2000" dirty="0">
                <a:latin typeface="Verdana" panose="020B0604030504040204" pitchFamily="34" charset="0"/>
                <a:cs typeface="Avenir Medium"/>
              </a:rPr>
              <a:t>	heat waves</a:t>
            </a:r>
          </a:p>
          <a:p>
            <a:r>
              <a:rPr lang="en-US" sz="2000" dirty="0">
                <a:latin typeface="Verdana" panose="020B0604030504040204" pitchFamily="34" charset="0"/>
                <a:cs typeface="Avenir Medium"/>
              </a:rPr>
              <a:t>				heavy downpours</a:t>
            </a:r>
          </a:p>
          <a:p>
            <a:r>
              <a:rPr lang="en-US" sz="2000" dirty="0">
                <a:latin typeface="Verdana" panose="020B0604030504040204" pitchFamily="34" charset="0"/>
                <a:cs typeface="Avenir Medium"/>
              </a:rPr>
              <a:t>				sea-level rise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59957"/>
            <a:ext cx="628093" cy="584776"/>
          </a:xfrm>
          <a:prstGeom prst="rect">
            <a:avLst/>
          </a:prstGeom>
        </p:spPr>
      </p:pic>
      <p:sp>
        <p:nvSpPr>
          <p:cNvPr id="19" name="TextBox 18">
            <a:extLst>
              <a:ext uri="{FF2B5EF4-FFF2-40B4-BE49-F238E27FC236}">
                <a16:creationId xmlns:a16="http://schemas.microsoft.com/office/drawing/2014/main" id="{45CD70B4-4968-8249-A6F9-D27A218C2D78}"/>
              </a:ext>
            </a:extLst>
          </p:cNvPr>
          <p:cNvSpPr txBox="1"/>
          <p:nvPr/>
        </p:nvSpPr>
        <p:spPr>
          <a:xfrm>
            <a:off x="228594" y="1853430"/>
            <a:ext cx="8524449" cy="1631216"/>
          </a:xfrm>
          <a:prstGeom prst="rect">
            <a:avLst/>
          </a:prstGeom>
          <a:noFill/>
        </p:spPr>
        <p:txBody>
          <a:bodyPr wrap="square" rtlCol="0">
            <a:spAutoFit/>
          </a:bodyPr>
          <a:lstStyle/>
          <a:p>
            <a:r>
              <a:rPr lang="en-US" sz="2000" b="1" dirty="0">
                <a:latin typeface="Verdana" panose="020B0604030504040204" pitchFamily="34" charset="0"/>
                <a:cs typeface="Avenir Medium"/>
              </a:rPr>
              <a:t>Northwest:</a:t>
            </a:r>
            <a:r>
              <a:rPr lang="en-US" sz="2000" dirty="0">
                <a:latin typeface="Verdana" panose="020B0604030504040204" pitchFamily="34" charset="0"/>
                <a:cs typeface="Avenir Medium"/>
              </a:rPr>
              <a:t>	reduced supplies of freshwater</a:t>
            </a:r>
          </a:p>
          <a:p>
            <a:r>
              <a:rPr lang="en-US" sz="2000" dirty="0">
                <a:latin typeface="Verdana" panose="020B0604030504040204" pitchFamily="34" charset="0"/>
                <a:cs typeface="Avenir Medium"/>
              </a:rPr>
              <a:t>				sea-level rise</a:t>
            </a:r>
          </a:p>
          <a:p>
            <a:r>
              <a:rPr lang="en-US" sz="2000" dirty="0">
                <a:latin typeface="Verdana" panose="020B0604030504040204" pitchFamily="34" charset="0"/>
                <a:cs typeface="Avenir Medium"/>
              </a:rPr>
              <a:t>				erosion and inundation</a:t>
            </a:r>
          </a:p>
          <a:p>
            <a:r>
              <a:rPr lang="en-US" sz="2000" dirty="0">
                <a:latin typeface="Verdana" panose="020B0604030504040204" pitchFamily="34" charset="0"/>
                <a:cs typeface="Avenir Medium"/>
              </a:rPr>
              <a:t>				effects from increasing ocean acidity</a:t>
            </a:r>
          </a:p>
          <a:p>
            <a:r>
              <a:rPr lang="en-US" sz="2000" dirty="0">
                <a:latin typeface="Verdana" panose="020B0604030504040204" pitchFamily="34" charset="0"/>
                <a:cs typeface="Avenir Medium"/>
              </a:rPr>
              <a:t>				increasing wildfire, insect damage to forests</a:t>
            </a:r>
          </a:p>
        </p:txBody>
      </p:sp>
      <p:sp>
        <p:nvSpPr>
          <p:cNvPr id="20" name="TextBox 19">
            <a:extLst>
              <a:ext uri="{FF2B5EF4-FFF2-40B4-BE49-F238E27FC236}">
                <a16:creationId xmlns:a16="http://schemas.microsoft.com/office/drawing/2014/main" id="{00A8B897-4536-D747-B5DD-F56F57B49947}"/>
              </a:ext>
            </a:extLst>
          </p:cNvPr>
          <p:cNvSpPr txBox="1"/>
          <p:nvPr/>
        </p:nvSpPr>
        <p:spPr>
          <a:xfrm>
            <a:off x="228593" y="3538907"/>
            <a:ext cx="8524449" cy="1015663"/>
          </a:xfrm>
          <a:prstGeom prst="rect">
            <a:avLst/>
          </a:prstGeom>
          <a:noFill/>
        </p:spPr>
        <p:txBody>
          <a:bodyPr wrap="square" rtlCol="0">
            <a:spAutoFit/>
          </a:bodyPr>
          <a:lstStyle/>
          <a:p>
            <a:r>
              <a:rPr lang="en-US" sz="2000" b="1" dirty="0">
                <a:latin typeface="Verdana" panose="020B0604030504040204" pitchFamily="34" charset="0"/>
                <a:cs typeface="Avenir Medium"/>
              </a:rPr>
              <a:t>Southeast:</a:t>
            </a:r>
            <a:r>
              <a:rPr lang="en-US" sz="2000" dirty="0">
                <a:latin typeface="Verdana" panose="020B0604030504040204" pitchFamily="34" charset="0"/>
                <a:cs typeface="Avenir Medium"/>
              </a:rPr>
              <a:t>	sea-level rise</a:t>
            </a:r>
          </a:p>
          <a:p>
            <a:r>
              <a:rPr lang="en-US" sz="2000" dirty="0">
                <a:latin typeface="Verdana" panose="020B0604030504040204" pitchFamily="34" charset="0"/>
                <a:cs typeface="Avenir Medium"/>
              </a:rPr>
              <a:t>				extreme heat</a:t>
            </a:r>
          </a:p>
          <a:p>
            <a:r>
              <a:rPr lang="en-US" sz="2000" dirty="0">
                <a:latin typeface="Verdana" panose="020B0604030504040204" pitchFamily="34" charset="0"/>
                <a:cs typeface="Avenir Medium"/>
              </a:rPr>
              <a:t>				decreased availability of freshwater</a:t>
            </a:r>
          </a:p>
        </p:txBody>
      </p:sp>
      <p:sp>
        <p:nvSpPr>
          <p:cNvPr id="21" name="TextBox 20">
            <a:extLst>
              <a:ext uri="{FF2B5EF4-FFF2-40B4-BE49-F238E27FC236}">
                <a16:creationId xmlns:a16="http://schemas.microsoft.com/office/drawing/2014/main" id="{A4ECD713-E17E-6D4A-A5A0-7732CDB9E551}"/>
              </a:ext>
            </a:extLst>
          </p:cNvPr>
          <p:cNvSpPr txBox="1"/>
          <p:nvPr/>
        </p:nvSpPr>
        <p:spPr>
          <a:xfrm>
            <a:off x="228592" y="4618323"/>
            <a:ext cx="8524449" cy="1015663"/>
          </a:xfrm>
          <a:prstGeom prst="rect">
            <a:avLst/>
          </a:prstGeom>
          <a:noFill/>
        </p:spPr>
        <p:txBody>
          <a:bodyPr wrap="square" rtlCol="0">
            <a:spAutoFit/>
          </a:bodyPr>
          <a:lstStyle/>
          <a:p>
            <a:r>
              <a:rPr lang="en-US" sz="2000" b="1" dirty="0">
                <a:latin typeface="Verdana" panose="020B0604030504040204" pitchFamily="34" charset="0"/>
                <a:cs typeface="Avenir Medium"/>
              </a:rPr>
              <a:t>Midwest:</a:t>
            </a:r>
            <a:r>
              <a:rPr lang="en-US" sz="2000" dirty="0">
                <a:latin typeface="Verdana" panose="020B0604030504040204" pitchFamily="34" charset="0"/>
                <a:cs typeface="Avenir Medium"/>
              </a:rPr>
              <a:t>		extreme heat</a:t>
            </a:r>
          </a:p>
          <a:p>
            <a:r>
              <a:rPr lang="en-US" sz="2000" dirty="0">
                <a:latin typeface="Verdana" panose="020B0604030504040204" pitchFamily="34" charset="0"/>
                <a:cs typeface="Avenir Medium"/>
              </a:rPr>
              <a:t>				heavy downpours and flooding</a:t>
            </a:r>
          </a:p>
          <a:p>
            <a:r>
              <a:rPr lang="en-US" sz="2000" dirty="0">
                <a:latin typeface="Verdana" panose="020B0604030504040204" pitchFamily="34" charset="0"/>
                <a:cs typeface="Avenir Medium"/>
              </a:rPr>
              <a:t>				many changes and risks to Great Lakes</a:t>
            </a:r>
          </a:p>
        </p:txBody>
      </p:sp>
      <p:sp>
        <p:nvSpPr>
          <p:cNvPr id="22" name="TextBox 21">
            <a:extLst>
              <a:ext uri="{FF2B5EF4-FFF2-40B4-BE49-F238E27FC236}">
                <a16:creationId xmlns:a16="http://schemas.microsoft.com/office/drawing/2014/main" id="{847CD9B4-A7EB-594C-A13A-0857BE90241E}"/>
              </a:ext>
            </a:extLst>
          </p:cNvPr>
          <p:cNvSpPr txBox="1"/>
          <p:nvPr/>
        </p:nvSpPr>
        <p:spPr>
          <a:xfrm>
            <a:off x="228591" y="5687106"/>
            <a:ext cx="9568552" cy="1015663"/>
          </a:xfrm>
          <a:prstGeom prst="rect">
            <a:avLst/>
          </a:prstGeom>
          <a:noFill/>
        </p:spPr>
        <p:txBody>
          <a:bodyPr wrap="square" rtlCol="0">
            <a:spAutoFit/>
          </a:bodyPr>
          <a:lstStyle/>
          <a:p>
            <a:r>
              <a:rPr lang="en-US" sz="2000" b="1" dirty="0">
                <a:latin typeface="Verdana" panose="020B0604030504040204" pitchFamily="34" charset="0"/>
                <a:cs typeface="Avenir Medium"/>
              </a:rPr>
              <a:t>Southwest:</a:t>
            </a:r>
            <a:r>
              <a:rPr lang="en-US" sz="2000" dirty="0">
                <a:latin typeface="Verdana" panose="020B0604030504040204" pitchFamily="34" charset="0"/>
                <a:cs typeface="Avenir Medium"/>
              </a:rPr>
              <a:t>	increased and extreme heat</a:t>
            </a:r>
          </a:p>
          <a:p>
            <a:r>
              <a:rPr lang="en-US" sz="2000" dirty="0">
                <a:latin typeface="Verdana" panose="020B0604030504040204" pitchFamily="34" charset="0"/>
                <a:cs typeface="Avenir Medium"/>
              </a:rPr>
              <a:t>				drought</a:t>
            </a:r>
          </a:p>
          <a:p>
            <a:r>
              <a:rPr lang="en-US" sz="2000" dirty="0">
                <a:latin typeface="Verdana" panose="020B0604030504040204" pitchFamily="34" charset="0"/>
                <a:cs typeface="Avenir Medium"/>
              </a:rPr>
              <a:t>				wildfires and insect outbreaks</a:t>
            </a:r>
          </a:p>
        </p:txBody>
      </p:sp>
      <p:sp>
        <p:nvSpPr>
          <p:cNvPr id="2" name="Right Bracket 1">
            <a:extLst>
              <a:ext uri="{FF2B5EF4-FFF2-40B4-BE49-F238E27FC236}">
                <a16:creationId xmlns:a16="http://schemas.microsoft.com/office/drawing/2014/main" id="{1E925067-D118-4E4F-A17D-63548C131D50}"/>
              </a:ext>
            </a:extLst>
          </p:cNvPr>
          <p:cNvSpPr/>
          <p:nvPr/>
        </p:nvSpPr>
        <p:spPr>
          <a:xfrm>
            <a:off x="7970460" y="790099"/>
            <a:ext cx="70454" cy="5912670"/>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Verdana" panose="020B0604030504040204" pitchFamily="34" charset="0"/>
            </a:endParaRPr>
          </a:p>
        </p:txBody>
      </p:sp>
      <p:sp>
        <p:nvSpPr>
          <p:cNvPr id="23" name="TextBox 22">
            <a:extLst>
              <a:ext uri="{FF2B5EF4-FFF2-40B4-BE49-F238E27FC236}">
                <a16:creationId xmlns:a16="http://schemas.microsoft.com/office/drawing/2014/main" id="{E34A1910-8571-874B-BD03-CA663116B29F}"/>
              </a:ext>
            </a:extLst>
          </p:cNvPr>
          <p:cNvSpPr txBox="1"/>
          <p:nvPr/>
        </p:nvSpPr>
        <p:spPr>
          <a:xfrm>
            <a:off x="8299603" y="2527991"/>
            <a:ext cx="3664703" cy="2554545"/>
          </a:xfrm>
          <a:prstGeom prst="rect">
            <a:avLst/>
          </a:prstGeom>
          <a:solidFill>
            <a:schemeClr val="bg1"/>
          </a:solidFill>
        </p:spPr>
        <p:txBody>
          <a:bodyPr wrap="square" rtlCol="0">
            <a:spAutoFit/>
          </a:bodyPr>
          <a:lstStyle/>
          <a:p>
            <a:r>
              <a:rPr lang="en-US" sz="2000" b="1" dirty="0">
                <a:latin typeface="Verdana" panose="020B0604030504040204" pitchFamily="34" charset="0"/>
                <a:cs typeface="Avenir Medium"/>
              </a:rPr>
              <a:t>ecosystems</a:t>
            </a:r>
          </a:p>
          <a:p>
            <a:r>
              <a:rPr lang="en-US" sz="2000" b="1" dirty="0">
                <a:latin typeface="Verdana" panose="020B0604030504040204" pitchFamily="34" charset="0"/>
                <a:cs typeface="Avenir Medium"/>
              </a:rPr>
              <a:t>agriculture</a:t>
            </a:r>
          </a:p>
          <a:p>
            <a:r>
              <a:rPr lang="en-US" sz="2000" b="1" dirty="0">
                <a:latin typeface="Verdana" panose="020B0604030504040204" pitchFamily="34" charset="0"/>
                <a:cs typeface="Avenir Medium"/>
              </a:rPr>
              <a:t>fisheries</a:t>
            </a:r>
          </a:p>
          <a:p>
            <a:r>
              <a:rPr lang="en-US" sz="2000" b="1" dirty="0">
                <a:latin typeface="Verdana" panose="020B0604030504040204" pitchFamily="34" charset="0"/>
                <a:cs typeface="Avenir Medium"/>
              </a:rPr>
              <a:t>water supplies</a:t>
            </a:r>
          </a:p>
          <a:p>
            <a:r>
              <a:rPr lang="en-US" sz="2000" b="1" dirty="0">
                <a:latin typeface="Verdana" panose="020B0604030504040204" pitchFamily="34" charset="0"/>
                <a:cs typeface="Avenir Medium"/>
              </a:rPr>
              <a:t>health</a:t>
            </a:r>
          </a:p>
          <a:p>
            <a:r>
              <a:rPr lang="en-US" sz="2000" b="1" dirty="0">
                <a:latin typeface="Verdana" panose="020B0604030504040204" pitchFamily="34" charset="0"/>
                <a:cs typeface="Avenir Medium"/>
              </a:rPr>
              <a:t>Infrastructure</a:t>
            </a:r>
          </a:p>
          <a:p>
            <a:endParaRPr lang="en-US" sz="2000" b="1" dirty="0">
              <a:latin typeface="Verdana" panose="020B0604030504040204" pitchFamily="34" charset="0"/>
              <a:cs typeface="Avenir Medium"/>
            </a:endParaRPr>
          </a:p>
          <a:p>
            <a:r>
              <a:rPr lang="en-US" sz="2000" b="1" dirty="0">
                <a:latin typeface="Verdana" panose="020B0604030504040204" pitchFamily="34" charset="0"/>
                <a:cs typeface="Avenir Medium"/>
              </a:rPr>
              <a:t>economy</a:t>
            </a:r>
          </a:p>
        </p:txBody>
      </p:sp>
    </p:spTree>
    <p:extLst>
      <p:ext uri="{BB962C8B-B14F-4D97-AF65-F5344CB8AC3E}">
        <p14:creationId xmlns:p14="http://schemas.microsoft.com/office/powerpoint/2010/main" val="17901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7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931"/>
            <a:ext cx="501611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Predictions for Vermont</a:t>
            </a:r>
          </a:p>
        </p:txBody>
      </p:sp>
      <p:sp>
        <p:nvSpPr>
          <p:cNvPr id="12" name="TextBox 11"/>
          <p:cNvSpPr txBox="1"/>
          <p:nvPr/>
        </p:nvSpPr>
        <p:spPr>
          <a:xfrm>
            <a:off x="228595" y="6537980"/>
            <a:ext cx="8890005" cy="307777"/>
          </a:xfrm>
          <a:prstGeom prst="rect">
            <a:avLst/>
          </a:prstGeom>
          <a:solidFill>
            <a:srgbClr val="FFFFFF"/>
          </a:solidFill>
        </p:spPr>
        <p:txBody>
          <a:bodyPr wrap="square" rtlCol="0">
            <a:spAutoFit/>
          </a:bodyPr>
          <a:lstStyle/>
          <a:p>
            <a:r>
              <a:rPr lang="en-US" sz="1400" dirty="0">
                <a:latin typeface="Avenir Medium"/>
                <a:cs typeface="Avenir Medium"/>
              </a:rPr>
              <a:t>Roger Hill, Climate change comes to Vermont: https://</a:t>
            </a:r>
            <a:r>
              <a:rPr lang="en-US" sz="1400" dirty="0" err="1">
                <a:latin typeface="Avenir Medium"/>
                <a:cs typeface="Avenir Medium"/>
              </a:rPr>
              <a:t>www.youtube.com</a:t>
            </a:r>
            <a:r>
              <a:rPr lang="en-US" sz="1400" dirty="0">
                <a:latin typeface="Avenir Medium"/>
                <a:cs typeface="Avenir Medium"/>
              </a:rPr>
              <a:t>/</a:t>
            </a:r>
            <a:r>
              <a:rPr lang="en-US" sz="1400" dirty="0" err="1">
                <a:latin typeface="Avenir Medium"/>
                <a:cs typeface="Avenir Medium"/>
              </a:rPr>
              <a:t>watch?v</a:t>
            </a:r>
            <a:r>
              <a:rPr lang="en-US" sz="1400" dirty="0">
                <a:latin typeface="Avenir Medium"/>
                <a:cs typeface="Avenir Medium"/>
              </a:rPr>
              <a:t>=5A03kOcTLdA</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595" y="730497"/>
            <a:ext cx="11702148" cy="707886"/>
          </a:xfrm>
          <a:prstGeom prst="rect">
            <a:avLst/>
          </a:prstGeom>
          <a:noFill/>
        </p:spPr>
        <p:txBody>
          <a:bodyPr wrap="square" rtlCol="0">
            <a:spAutoFit/>
          </a:bodyPr>
          <a:lstStyle/>
          <a:p>
            <a:r>
              <a:rPr lang="en-US" sz="2000" dirty="0">
                <a:latin typeface="Verdana" panose="020B0604030504040204" pitchFamily="34" charset="0"/>
                <a:cs typeface="Avenir Medium"/>
              </a:rPr>
              <a:t>Roger Hill, longtime Vermont weather forecaster, recently gave a talk about the what Vermont can expect to see from climate change.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407877" y="54220"/>
            <a:ext cx="628093" cy="584776"/>
          </a:xfrm>
          <a:prstGeom prst="rect">
            <a:avLst/>
          </a:prstGeom>
        </p:spPr>
      </p:pic>
      <p:pic>
        <p:nvPicPr>
          <p:cNvPr id="6" name="Picture 5">
            <a:extLst>
              <a:ext uri="{FF2B5EF4-FFF2-40B4-BE49-F238E27FC236}">
                <a16:creationId xmlns:a16="http://schemas.microsoft.com/office/drawing/2014/main" id="{68B20F42-26EA-C149-9FE5-D28554A5B24E}"/>
              </a:ext>
            </a:extLst>
          </p:cNvPr>
          <p:cNvPicPr>
            <a:picLocks noChangeAspect="1"/>
          </p:cNvPicPr>
          <p:nvPr/>
        </p:nvPicPr>
        <p:blipFill>
          <a:blip r:embed="rId3"/>
          <a:stretch>
            <a:fillRect/>
          </a:stretch>
        </p:blipFill>
        <p:spPr>
          <a:xfrm>
            <a:off x="2729242" y="1543534"/>
            <a:ext cx="8832823" cy="4976375"/>
          </a:xfrm>
          <a:prstGeom prst="rect">
            <a:avLst/>
          </a:prstGeom>
        </p:spPr>
      </p:pic>
      <p:sp>
        <p:nvSpPr>
          <p:cNvPr id="16" name="TextBox 15">
            <a:extLst>
              <a:ext uri="{FF2B5EF4-FFF2-40B4-BE49-F238E27FC236}">
                <a16:creationId xmlns:a16="http://schemas.microsoft.com/office/drawing/2014/main" id="{C05E5C2A-F9BB-AE45-8D67-4CF92D6D4BDE}"/>
              </a:ext>
            </a:extLst>
          </p:cNvPr>
          <p:cNvSpPr txBox="1"/>
          <p:nvPr/>
        </p:nvSpPr>
        <p:spPr>
          <a:xfrm>
            <a:off x="227315" y="2102684"/>
            <a:ext cx="11572799" cy="400110"/>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100 years storms may come every 10 years</a:t>
            </a:r>
          </a:p>
        </p:txBody>
      </p:sp>
      <p:sp>
        <p:nvSpPr>
          <p:cNvPr id="17" name="TextBox 16">
            <a:extLst>
              <a:ext uri="{FF2B5EF4-FFF2-40B4-BE49-F238E27FC236}">
                <a16:creationId xmlns:a16="http://schemas.microsoft.com/office/drawing/2014/main" id="{6CAADF73-D329-0749-8CAB-AB29ED90AAD9}"/>
              </a:ext>
            </a:extLst>
          </p:cNvPr>
          <p:cNvSpPr txBox="1"/>
          <p:nvPr/>
        </p:nvSpPr>
        <p:spPr>
          <a:xfrm>
            <a:off x="227315" y="2860062"/>
            <a:ext cx="11572799" cy="707886"/>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Within 20 years, summers will be like those in Kentucky though we will still have some winter snows.</a:t>
            </a:r>
          </a:p>
        </p:txBody>
      </p:sp>
      <p:sp>
        <p:nvSpPr>
          <p:cNvPr id="18" name="TextBox 17">
            <a:extLst>
              <a:ext uri="{FF2B5EF4-FFF2-40B4-BE49-F238E27FC236}">
                <a16:creationId xmlns:a16="http://schemas.microsoft.com/office/drawing/2014/main" id="{7DBA7A1C-BF76-CC4D-81C6-D866FE9115E1}"/>
              </a:ext>
            </a:extLst>
          </p:cNvPr>
          <p:cNvSpPr txBox="1"/>
          <p:nvPr/>
        </p:nvSpPr>
        <p:spPr>
          <a:xfrm>
            <a:off x="227315" y="3925216"/>
            <a:ext cx="11572799" cy="707886"/>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Weather chaos is the first phase of change, so heavy snowfalls – perhaps 6 – 10 feet on occasion, will still occur</a:t>
            </a:r>
          </a:p>
        </p:txBody>
      </p:sp>
      <p:sp>
        <p:nvSpPr>
          <p:cNvPr id="24" name="TextBox 23">
            <a:extLst>
              <a:ext uri="{FF2B5EF4-FFF2-40B4-BE49-F238E27FC236}">
                <a16:creationId xmlns:a16="http://schemas.microsoft.com/office/drawing/2014/main" id="{9ACCB9EB-A3E2-6342-8F8F-96C9C787CDC5}"/>
              </a:ext>
            </a:extLst>
          </p:cNvPr>
          <p:cNvSpPr txBox="1"/>
          <p:nvPr/>
        </p:nvSpPr>
        <p:spPr>
          <a:xfrm>
            <a:off x="227315" y="4990369"/>
            <a:ext cx="11572799" cy="400110"/>
          </a:xfrm>
          <a:prstGeom prst="rect">
            <a:avLst/>
          </a:prstGeom>
          <a:solidFill>
            <a:schemeClr val="bg1">
              <a:alpha val="90000"/>
            </a:schemeClr>
          </a:solid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Significant increases in flooding, particularly in river valleys</a:t>
            </a:r>
          </a:p>
        </p:txBody>
      </p:sp>
    </p:spTree>
    <p:extLst>
      <p:ext uri="{BB962C8B-B14F-4D97-AF65-F5344CB8AC3E}">
        <p14:creationId xmlns:p14="http://schemas.microsoft.com/office/powerpoint/2010/main" val="33301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09551" y="72903"/>
            <a:ext cx="67345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Module 2. Global climate change</a:t>
            </a:r>
          </a:p>
        </p:txBody>
      </p:sp>
      <p:sp>
        <p:nvSpPr>
          <p:cNvPr id="8" name="TextBox 7"/>
          <p:cNvSpPr txBox="1"/>
          <p:nvPr/>
        </p:nvSpPr>
        <p:spPr>
          <a:xfrm>
            <a:off x="2058696" y="2967916"/>
            <a:ext cx="7749237" cy="523220"/>
          </a:xfrm>
          <a:prstGeom prst="rect">
            <a:avLst/>
          </a:prstGeom>
          <a:noFill/>
        </p:spPr>
        <p:txBody>
          <a:bodyPr wrap="none" rtlCol="0">
            <a:spAutoFit/>
          </a:bodyPr>
          <a:lstStyle/>
          <a:p>
            <a:pPr lvl="1" algn="ctr"/>
            <a:r>
              <a:rPr lang="en-US" sz="2800" b="1" dirty="0">
                <a:latin typeface="Verdana" panose="020B0604030504040204" pitchFamily="34" charset="0"/>
                <a:cs typeface="Avenir Black"/>
              </a:rPr>
              <a:t>2.3: What are the cause(s) of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11422391" y="50512"/>
            <a:ext cx="628093" cy="584776"/>
          </a:xfrm>
          <a:prstGeom prst="rect">
            <a:avLst/>
          </a:prstGeom>
        </p:spPr>
      </p:pic>
    </p:spTree>
    <p:extLst>
      <p:ext uri="{BB962C8B-B14F-4D97-AF65-F5344CB8AC3E}">
        <p14:creationId xmlns:p14="http://schemas.microsoft.com/office/powerpoint/2010/main" val="62514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8331"/>
            <a:ext cx="544892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The earth is a greenhouse</a:t>
            </a:r>
          </a:p>
        </p:txBody>
      </p:sp>
      <p:sp>
        <p:nvSpPr>
          <p:cNvPr id="12" name="TextBox 11"/>
          <p:cNvSpPr txBox="1"/>
          <p:nvPr/>
        </p:nvSpPr>
        <p:spPr>
          <a:xfrm>
            <a:off x="110544" y="6457798"/>
            <a:ext cx="3017173" cy="307777"/>
          </a:xfrm>
          <a:prstGeom prst="rect">
            <a:avLst/>
          </a:prstGeom>
          <a:solidFill>
            <a:srgbClr val="FFFFFF"/>
          </a:solidFill>
        </p:spPr>
        <p:txBody>
          <a:bodyPr wrap="none" rtlCol="0">
            <a:spAutoFit/>
          </a:bodyPr>
          <a:lstStyle/>
          <a:p>
            <a:r>
              <a:rPr lang="en-US" sz="1400">
                <a:latin typeface="Avenir Medium"/>
                <a:cs typeface="Avenir Medium"/>
                <a:hlinkClick r:id="rId2"/>
              </a:rPr>
              <a:t>https://climate.nasa.gov/evidence/</a:t>
            </a:r>
            <a:endParaRPr lang="en-US" sz="1400">
              <a:latin typeface="Avenir Medium"/>
              <a:cs typeface="Avenir Medium"/>
            </a:endParaRP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409901" y="49316"/>
            <a:ext cx="628093" cy="584776"/>
          </a:xfrm>
          <a:prstGeom prst="rect">
            <a:avLst/>
          </a:prstGeom>
        </p:spPr>
      </p:pic>
      <p:sp>
        <p:nvSpPr>
          <p:cNvPr id="7" name="TextBox 6">
            <a:extLst>
              <a:ext uri="{FF2B5EF4-FFF2-40B4-BE49-F238E27FC236}">
                <a16:creationId xmlns:a16="http://schemas.microsoft.com/office/drawing/2014/main" id="{B774768F-D40F-4646-BFFA-AB3321D1FA31}"/>
              </a:ext>
            </a:extLst>
          </p:cNvPr>
          <p:cNvSpPr txBox="1"/>
          <p:nvPr/>
        </p:nvSpPr>
        <p:spPr>
          <a:xfrm>
            <a:off x="398724" y="797267"/>
            <a:ext cx="11639270" cy="3723392"/>
          </a:xfrm>
          <a:prstGeom prst="rect">
            <a:avLst/>
          </a:prstGeom>
          <a:noFill/>
        </p:spPr>
        <p:txBody>
          <a:bodyPr wrap="square" rtlCol="0">
            <a:spAutoFit/>
          </a:bodyPr>
          <a:lstStyle/>
          <a:p>
            <a:pPr>
              <a:lnSpc>
                <a:spcPct val="150000"/>
              </a:lnSpc>
            </a:pPr>
            <a:r>
              <a:rPr lang="en-US" sz="2000" dirty="0">
                <a:latin typeface="Verdana" panose="020B0604030504040204" pitchFamily="34" charset="0"/>
                <a:cs typeface="Avenir Medium"/>
              </a:rPr>
              <a:t>“Life on Earth depends on </a:t>
            </a:r>
            <a:r>
              <a:rPr lang="en-US" sz="2000" b="1" dirty="0">
                <a:latin typeface="Verdana" panose="020B0604030504040204" pitchFamily="34" charset="0"/>
                <a:cs typeface="Avenir Medium"/>
              </a:rPr>
              <a:t>energy coming from the Sun</a:t>
            </a:r>
            <a:r>
              <a:rPr lang="en-US" sz="2000" dirty="0">
                <a:latin typeface="Verdana" panose="020B0604030504040204" pitchFamily="34" charset="0"/>
                <a:cs typeface="Avenir Medium"/>
              </a:rPr>
              <a:t>. </a:t>
            </a:r>
          </a:p>
          <a:p>
            <a:pPr>
              <a:lnSpc>
                <a:spcPct val="150000"/>
              </a:lnSpc>
            </a:pPr>
            <a:endParaRPr lang="en-US" sz="1000" dirty="0">
              <a:latin typeface="Verdana" panose="020B0604030504040204" pitchFamily="34" charset="0"/>
              <a:cs typeface="Avenir Medium"/>
            </a:endParaRPr>
          </a:p>
          <a:p>
            <a:pPr marL="342900" indent="-342900">
              <a:lnSpc>
                <a:spcPct val="150000"/>
              </a:lnSpc>
              <a:buFont typeface="Arial" panose="020B0604020202020204" pitchFamily="34" charset="0"/>
              <a:buChar char="•"/>
            </a:pPr>
            <a:r>
              <a:rPr lang="en-US" sz="2000" dirty="0">
                <a:latin typeface="Verdana" panose="020B0604030504040204" pitchFamily="34" charset="0"/>
                <a:cs typeface="Avenir Medium"/>
              </a:rPr>
              <a:t>About half the light reaching Earth's atmosphere passes through the air and clouds to the surface, where it is absorbed and then radiated upward in the form of infrared heat. </a:t>
            </a:r>
          </a:p>
          <a:p>
            <a:pPr>
              <a:lnSpc>
                <a:spcPct val="150000"/>
              </a:lnSpc>
            </a:pPr>
            <a:endParaRPr lang="en-US" sz="1000" dirty="0">
              <a:latin typeface="Verdana" panose="020B0604030504040204" pitchFamily="34" charset="0"/>
              <a:cs typeface="Avenir Medium"/>
            </a:endParaRPr>
          </a:p>
          <a:p>
            <a:pPr marL="342900" indent="-342900">
              <a:lnSpc>
                <a:spcPct val="150000"/>
              </a:lnSpc>
              <a:buFont typeface="Arial" panose="020B0604020202020204" pitchFamily="34" charset="0"/>
              <a:buChar char="•"/>
            </a:pPr>
            <a:r>
              <a:rPr lang="en-US" sz="2000" dirty="0">
                <a:latin typeface="Verdana" panose="020B0604030504040204" pitchFamily="34" charset="0"/>
                <a:cs typeface="Avenir Medium"/>
              </a:rPr>
              <a:t>About 90 percent of this heat is then absorbed by the greenhouse gases and radiated back toward the surface, which is warmed to a life-supporting average of 59 degrees Fahrenheit (15 degrees Celsius).“</a:t>
            </a:r>
          </a:p>
        </p:txBody>
      </p:sp>
    </p:spTree>
    <p:extLst>
      <p:ext uri="{BB962C8B-B14F-4D97-AF65-F5344CB8AC3E}">
        <p14:creationId xmlns:p14="http://schemas.microsoft.com/office/powerpoint/2010/main" val="4204211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8331"/>
            <a:ext cx="36391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A quick overview</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11444722" y="38883"/>
            <a:ext cx="628093" cy="584776"/>
          </a:xfrm>
          <a:prstGeom prst="rect">
            <a:avLst/>
          </a:prstGeom>
        </p:spPr>
      </p:pic>
      <p:pic>
        <p:nvPicPr>
          <p:cNvPr id="9" name="Picture 8">
            <a:extLst>
              <a:ext uri="{FF2B5EF4-FFF2-40B4-BE49-F238E27FC236}">
                <a16:creationId xmlns:a16="http://schemas.microsoft.com/office/drawing/2014/main" id="{C676C58B-D39C-974A-86C3-DBBBB2B8BD88}"/>
              </a:ext>
            </a:extLst>
          </p:cNvPr>
          <p:cNvPicPr>
            <a:picLocks noChangeAspect="1"/>
          </p:cNvPicPr>
          <p:nvPr/>
        </p:nvPicPr>
        <p:blipFill>
          <a:blip r:embed="rId3"/>
          <a:stretch>
            <a:fillRect/>
          </a:stretch>
        </p:blipFill>
        <p:spPr>
          <a:xfrm>
            <a:off x="800120" y="721049"/>
            <a:ext cx="10438987" cy="5871930"/>
          </a:xfrm>
          <a:prstGeom prst="rect">
            <a:avLst/>
          </a:prstGeom>
        </p:spPr>
      </p:pic>
      <p:sp>
        <p:nvSpPr>
          <p:cNvPr id="11" name="TextBox 10">
            <a:extLst>
              <a:ext uri="{FF2B5EF4-FFF2-40B4-BE49-F238E27FC236}">
                <a16:creationId xmlns:a16="http://schemas.microsoft.com/office/drawing/2014/main" id="{5018EE76-FDC1-234F-9794-A60CEDFAF8C0}"/>
              </a:ext>
            </a:extLst>
          </p:cNvPr>
          <p:cNvSpPr txBox="1"/>
          <p:nvPr/>
        </p:nvSpPr>
        <p:spPr>
          <a:xfrm>
            <a:off x="221835" y="6549847"/>
            <a:ext cx="8700330" cy="338554"/>
          </a:xfrm>
          <a:prstGeom prst="rect">
            <a:avLst/>
          </a:prstGeom>
          <a:noFill/>
        </p:spPr>
        <p:txBody>
          <a:bodyPr wrap="none" rtlCol="0">
            <a:spAutoFit/>
          </a:bodyPr>
          <a:lstStyle/>
          <a:p>
            <a:r>
              <a:rPr lang="en-US" sz="1600" dirty="0">
                <a:latin typeface="Avenir Medium"/>
                <a:cs typeface="Avenir Medium"/>
              </a:rPr>
              <a:t>https://</a:t>
            </a:r>
            <a:r>
              <a:rPr lang="en-US" sz="1600" dirty="0" err="1">
                <a:latin typeface="Avenir Medium"/>
                <a:cs typeface="Avenir Medium"/>
              </a:rPr>
              <a:t>www.nationalgeographic.com</a:t>
            </a:r>
            <a:r>
              <a:rPr lang="en-US" sz="1600" dirty="0">
                <a:latin typeface="Avenir Medium"/>
                <a:cs typeface="Avenir Medium"/>
              </a:rPr>
              <a:t>/environment/global-warming/global-warming-effects/</a:t>
            </a:r>
          </a:p>
        </p:txBody>
      </p:sp>
    </p:spTree>
    <p:extLst>
      <p:ext uri="{BB962C8B-B14F-4D97-AF65-F5344CB8AC3E}">
        <p14:creationId xmlns:p14="http://schemas.microsoft.com/office/powerpoint/2010/main" val="142381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8313"/>
            <a:ext cx="419858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It’s not just the sun</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386776" y="49317"/>
            <a:ext cx="628093" cy="584776"/>
          </a:xfrm>
          <a:prstGeom prst="rect">
            <a:avLst/>
          </a:prstGeom>
        </p:spPr>
      </p:pic>
      <p:pic>
        <p:nvPicPr>
          <p:cNvPr id="3" name="Picture 2">
            <a:extLst>
              <a:ext uri="{FF2B5EF4-FFF2-40B4-BE49-F238E27FC236}">
                <a16:creationId xmlns:a16="http://schemas.microsoft.com/office/drawing/2014/main" id="{F4F0B756-CCC5-014E-ACC6-FA36C2B5029E}"/>
              </a:ext>
            </a:extLst>
          </p:cNvPr>
          <p:cNvPicPr>
            <a:picLocks noChangeAspect="1"/>
          </p:cNvPicPr>
          <p:nvPr/>
        </p:nvPicPr>
        <p:blipFill>
          <a:blip r:embed="rId3"/>
          <a:stretch>
            <a:fillRect/>
          </a:stretch>
        </p:blipFill>
        <p:spPr>
          <a:xfrm>
            <a:off x="2101042" y="730897"/>
            <a:ext cx="8047176" cy="6105922"/>
          </a:xfrm>
          <a:prstGeom prst="rect">
            <a:avLst/>
          </a:prstGeom>
        </p:spPr>
      </p:pic>
      <p:sp>
        <p:nvSpPr>
          <p:cNvPr id="12" name="TextBox 11"/>
          <p:cNvSpPr txBox="1"/>
          <p:nvPr/>
        </p:nvSpPr>
        <p:spPr>
          <a:xfrm>
            <a:off x="61134" y="6475686"/>
            <a:ext cx="3017173" cy="307777"/>
          </a:xfrm>
          <a:prstGeom prst="rect">
            <a:avLst/>
          </a:prstGeom>
          <a:solidFill>
            <a:schemeClr val="bg1"/>
          </a:solidFill>
        </p:spPr>
        <p:txBody>
          <a:bodyPr wrap="none" rtlCol="0">
            <a:spAutoFit/>
          </a:bodyPr>
          <a:lstStyle/>
          <a:p>
            <a:r>
              <a:rPr lang="en-US" sz="1400">
                <a:latin typeface="Avenir Medium"/>
                <a:cs typeface="Avenir Medium"/>
                <a:hlinkClick r:id="rId4"/>
              </a:rPr>
              <a:t>https://climate.nasa.gov/evidence/</a:t>
            </a:r>
            <a:endParaRPr lang="en-US" sz="1400">
              <a:latin typeface="Avenir Medium"/>
              <a:cs typeface="Avenir Medium"/>
            </a:endParaRPr>
          </a:p>
        </p:txBody>
      </p:sp>
    </p:spTree>
    <p:extLst>
      <p:ext uri="{BB962C8B-B14F-4D97-AF65-F5344CB8AC3E}">
        <p14:creationId xmlns:p14="http://schemas.microsoft.com/office/powerpoint/2010/main" val="175370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8479"/>
            <a:ext cx="280717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Is it natural?</a:t>
            </a:r>
          </a:p>
        </p:txBody>
      </p:sp>
      <p:sp>
        <p:nvSpPr>
          <p:cNvPr id="12" name="TextBox 11"/>
          <p:cNvSpPr txBox="1"/>
          <p:nvPr/>
        </p:nvSpPr>
        <p:spPr>
          <a:xfrm>
            <a:off x="8235468" y="6294660"/>
            <a:ext cx="3956532" cy="523220"/>
          </a:xfrm>
          <a:prstGeom prst="rect">
            <a:avLst/>
          </a:prstGeom>
          <a:solidFill>
            <a:srgbClr val="FFFFFF"/>
          </a:solidFill>
        </p:spPr>
        <p:txBody>
          <a:bodyPr wrap="none" rtlCol="0">
            <a:spAutoFit/>
          </a:bodyPr>
          <a:lstStyle/>
          <a:p>
            <a:r>
              <a:rPr lang="en-US" sz="1400" dirty="0">
                <a:latin typeface="Avenir Medium"/>
                <a:cs typeface="Avenir Medium"/>
                <a:hlinkClick r:id="rId2"/>
              </a:rPr>
              <a:t>https://climate.nasa.gov/evidence/</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Greenhouse_gas</a:t>
            </a:r>
            <a:endParaRPr lang="en-US" sz="1400" dirty="0">
              <a:latin typeface="Avenir Medium"/>
              <a:cs typeface="Avenir Medium"/>
            </a:endParaRP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1" y="710095"/>
            <a:ext cx="11672667" cy="707886"/>
          </a:xfrm>
          <a:prstGeom prst="rect">
            <a:avLst/>
          </a:prstGeom>
          <a:noFill/>
        </p:spPr>
        <p:txBody>
          <a:bodyPr wrap="square" rtlCol="0">
            <a:spAutoFit/>
          </a:bodyPr>
          <a:lstStyle/>
          <a:p>
            <a:r>
              <a:rPr lang="en-US" sz="2000" dirty="0">
                <a:latin typeface="Verdana" panose="020B0604030504040204" pitchFamily="34" charset="0"/>
                <a:cs typeface="Avenir Medium"/>
              </a:rPr>
              <a:t>Yes!</a:t>
            </a:r>
            <a:r>
              <a:rPr lang="en-US" sz="1000" dirty="0">
                <a:latin typeface="Verdana" panose="020B0604030504040204" pitchFamily="34" charset="0"/>
                <a:cs typeface="Avenir Medium"/>
              </a:rPr>
              <a:t>  </a:t>
            </a:r>
            <a:r>
              <a:rPr lang="en-US" sz="2000" b="1" dirty="0">
                <a:latin typeface="Verdana" panose="020B0604030504040204" pitchFamily="34" charset="0"/>
                <a:cs typeface="Avenir Medium"/>
              </a:rPr>
              <a:t>GCC is a natural climatic response</a:t>
            </a:r>
            <a:r>
              <a:rPr lang="en-US" sz="2000" dirty="0">
                <a:latin typeface="Verdana" panose="020B0604030504040204" pitchFamily="34" charset="0"/>
                <a:cs typeface="Avenir Medium"/>
              </a:rPr>
              <a:t> to increasing levels of CO</a:t>
            </a:r>
            <a:r>
              <a:rPr lang="en-US" sz="2000" baseline="-25000" dirty="0">
                <a:latin typeface="Verdana" panose="020B0604030504040204" pitchFamily="34" charset="0"/>
                <a:cs typeface="Avenir Medium"/>
              </a:rPr>
              <a:t>2</a:t>
            </a:r>
            <a:r>
              <a:rPr lang="en-US" sz="2000" dirty="0">
                <a:latin typeface="Verdana" panose="020B0604030504040204" pitchFamily="34" charset="0"/>
                <a:cs typeface="Avenir Medium"/>
              </a:rPr>
              <a:t> and other GHGs (greenhouse gases) in the atmosphere.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482446" y="56720"/>
            <a:ext cx="628093" cy="584776"/>
          </a:xfrm>
          <a:prstGeom prst="rect">
            <a:avLst/>
          </a:prstGeom>
        </p:spPr>
      </p:pic>
      <p:graphicFrame>
        <p:nvGraphicFramePr>
          <p:cNvPr id="2" name="Table 1">
            <a:extLst>
              <a:ext uri="{FF2B5EF4-FFF2-40B4-BE49-F238E27FC236}">
                <a16:creationId xmlns:a16="http://schemas.microsoft.com/office/drawing/2014/main" id="{9C46549E-9A88-AD43-84FA-0AE679E15FFB}"/>
              </a:ext>
            </a:extLst>
          </p:cNvPr>
          <p:cNvGraphicFramePr>
            <a:graphicFrameLocks noGrp="1"/>
          </p:cNvGraphicFramePr>
          <p:nvPr>
            <p:extLst>
              <p:ext uri="{D42A27DB-BD31-4B8C-83A1-F6EECF244321}">
                <p14:modId xmlns:p14="http://schemas.microsoft.com/office/powerpoint/2010/main" val="1422933647"/>
              </p:ext>
            </p:extLst>
          </p:nvPr>
        </p:nvGraphicFramePr>
        <p:xfrm>
          <a:off x="488731" y="1702678"/>
          <a:ext cx="11288110" cy="3421115"/>
        </p:xfrm>
        <a:graphic>
          <a:graphicData uri="http://schemas.openxmlformats.org/drawingml/2006/table">
            <a:tbl>
              <a:tblPr firstRow="1" bandRow="1">
                <a:tableStyleId>{5C22544A-7EE6-4342-B048-85BDC9FD1C3A}</a:tableStyleId>
              </a:tblPr>
              <a:tblGrid>
                <a:gridCol w="2164615">
                  <a:extLst>
                    <a:ext uri="{9D8B030D-6E8A-4147-A177-3AD203B41FA5}">
                      <a16:colId xmlns:a16="http://schemas.microsoft.com/office/drawing/2014/main" val="1090974428"/>
                    </a:ext>
                  </a:extLst>
                </a:gridCol>
                <a:gridCol w="1461454">
                  <a:extLst>
                    <a:ext uri="{9D8B030D-6E8A-4147-A177-3AD203B41FA5}">
                      <a16:colId xmlns:a16="http://schemas.microsoft.com/office/drawing/2014/main" val="330896684"/>
                    </a:ext>
                  </a:extLst>
                </a:gridCol>
                <a:gridCol w="2059882">
                  <a:extLst>
                    <a:ext uri="{9D8B030D-6E8A-4147-A177-3AD203B41FA5}">
                      <a16:colId xmlns:a16="http://schemas.microsoft.com/office/drawing/2014/main" val="649071090"/>
                    </a:ext>
                  </a:extLst>
                </a:gridCol>
                <a:gridCol w="1561974">
                  <a:extLst>
                    <a:ext uri="{9D8B030D-6E8A-4147-A177-3AD203B41FA5}">
                      <a16:colId xmlns:a16="http://schemas.microsoft.com/office/drawing/2014/main" val="639687025"/>
                    </a:ext>
                  </a:extLst>
                </a:gridCol>
                <a:gridCol w="1870936">
                  <a:extLst>
                    <a:ext uri="{9D8B030D-6E8A-4147-A177-3AD203B41FA5}">
                      <a16:colId xmlns:a16="http://schemas.microsoft.com/office/drawing/2014/main" val="3150430668"/>
                    </a:ext>
                  </a:extLst>
                </a:gridCol>
                <a:gridCol w="2169249">
                  <a:extLst>
                    <a:ext uri="{9D8B030D-6E8A-4147-A177-3AD203B41FA5}">
                      <a16:colId xmlns:a16="http://schemas.microsoft.com/office/drawing/2014/main" val="4007005939"/>
                    </a:ext>
                  </a:extLst>
                </a:gridCol>
              </a:tblGrid>
              <a:tr h="691560">
                <a:tc>
                  <a:txBody>
                    <a:bodyPr/>
                    <a:lstStyle/>
                    <a:p>
                      <a:endParaRPr lang="en-US" sz="2000"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gas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endParaRPr lang="en-US" sz="2000"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formula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endParaRPr lang="en-US" sz="2000" b="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GWP*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 % increase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increased forcing***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tc>
                  <a:txBody>
                    <a:bodyPr/>
                    <a:lstStyle/>
                    <a:p>
                      <a:pPr algn="ctr"/>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contribution</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to GCC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81FF"/>
                    </a:solidFill>
                  </a:tcPr>
                </a:tc>
                <a:extLst>
                  <a:ext uri="{0D108BD9-81ED-4DB2-BD59-A6C34878D82A}">
                    <a16:rowId xmlns:a16="http://schemas.microsoft.com/office/drawing/2014/main" val="3385806538"/>
                  </a:ext>
                </a:extLst>
              </a:tr>
              <a:tr h="501383">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carbon dioxide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CO</a:t>
                      </a:r>
                      <a:r>
                        <a:rPr lang="en-US" sz="20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41.2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1.88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9 - 26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2167737"/>
                  </a:ext>
                </a:extLst>
              </a:tr>
              <a:tr h="485485">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methane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CH</a:t>
                      </a:r>
                      <a:r>
                        <a:rPr lang="en-US" sz="20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151 - 170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0.49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4 - 9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808639"/>
                  </a:ext>
                </a:extLst>
              </a:tr>
              <a:tr h="426120">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nitrous oxide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N</a:t>
                      </a:r>
                      <a:r>
                        <a:rPr lang="en-US" sz="20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264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357727"/>
                  </a:ext>
                </a:extLst>
              </a:tr>
              <a:tr h="381861">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ozone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O</a:t>
                      </a:r>
                      <a:r>
                        <a:rPr lang="en-US" sz="20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3 - 7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26694"/>
                  </a:ext>
                </a:extLst>
              </a:tr>
              <a:tr h="404014">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water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H</a:t>
                      </a:r>
                      <a:r>
                        <a:rPr lang="en-US" sz="20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36 – 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836315"/>
                  </a:ext>
                </a:extLst>
              </a:tr>
              <a:tr h="506833">
                <a:tc>
                  <a:txBody>
                    <a:bodyPr/>
                    <a:lstStyle/>
                    <a:p>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industrial HCs</a:t>
                      </a: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many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5K – 17.5K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rPr>
                        <a:t>0.36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097664"/>
                  </a:ext>
                </a:extLst>
              </a:tr>
            </a:tbl>
          </a:graphicData>
        </a:graphic>
      </p:graphicFrame>
      <p:sp>
        <p:nvSpPr>
          <p:cNvPr id="10" name="TextBox 9">
            <a:extLst>
              <a:ext uri="{FF2B5EF4-FFF2-40B4-BE49-F238E27FC236}">
                <a16:creationId xmlns:a16="http://schemas.microsoft.com/office/drawing/2014/main" id="{4355562A-C342-5047-9604-531134D76BB0}"/>
              </a:ext>
            </a:extLst>
          </p:cNvPr>
          <p:cNvSpPr txBox="1"/>
          <p:nvPr/>
        </p:nvSpPr>
        <p:spPr>
          <a:xfrm>
            <a:off x="436055" y="5378589"/>
            <a:ext cx="7545460" cy="1282787"/>
          </a:xfrm>
          <a:prstGeom prst="rect">
            <a:avLst/>
          </a:prstGeom>
          <a:noFill/>
        </p:spPr>
        <p:txBody>
          <a:bodyPr wrap="square" rtlCol="0">
            <a:spAutoFit/>
          </a:bodyPr>
          <a:lstStyle/>
          <a:p>
            <a:pPr>
              <a:lnSpc>
                <a:spcPct val="150000"/>
              </a:lnSpc>
            </a:pPr>
            <a:r>
              <a:rPr lang="en-US" dirty="0">
                <a:latin typeface="Verdana" panose="020B0604030504040204" pitchFamily="34" charset="0"/>
                <a:cs typeface="Avenir Medium"/>
              </a:rPr>
              <a:t>GWP* = 20-year global warming potential</a:t>
            </a:r>
          </a:p>
          <a:p>
            <a:pPr>
              <a:lnSpc>
                <a:spcPct val="150000"/>
              </a:lnSpc>
            </a:pPr>
            <a:r>
              <a:rPr lang="en-US" dirty="0">
                <a:latin typeface="Verdana" panose="020B0604030504040204" pitchFamily="34" charset="0"/>
                <a:cs typeface="Avenir Medium"/>
              </a:rPr>
              <a:t>**% increase = atmospheric increase since 1750</a:t>
            </a:r>
          </a:p>
          <a:p>
            <a:pPr>
              <a:lnSpc>
                <a:spcPct val="150000"/>
              </a:lnSpc>
            </a:pPr>
            <a:r>
              <a:rPr lang="en-US" dirty="0">
                <a:latin typeface="Verdana" panose="020B0604030504040204" pitchFamily="34" charset="0"/>
                <a:cs typeface="Avenir Medium"/>
              </a:rPr>
              <a:t>Increased forcing*** = W/m2</a:t>
            </a:r>
          </a:p>
        </p:txBody>
      </p:sp>
    </p:spTree>
    <p:extLst>
      <p:ext uri="{BB962C8B-B14F-4D97-AF65-F5344CB8AC3E}">
        <p14:creationId xmlns:p14="http://schemas.microsoft.com/office/powerpoint/2010/main" val="371563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9BE17-FA6B-1C4F-BC73-E4B7BEFDA445}"/>
              </a:ext>
            </a:extLst>
          </p:cNvPr>
          <p:cNvPicPr>
            <a:picLocks noChangeAspect="1"/>
          </p:cNvPicPr>
          <p:nvPr/>
        </p:nvPicPr>
        <p:blipFill>
          <a:blip r:embed="rId2"/>
          <a:stretch>
            <a:fillRect/>
          </a:stretch>
        </p:blipFill>
        <p:spPr>
          <a:xfrm>
            <a:off x="2670216" y="706981"/>
            <a:ext cx="9276936" cy="6109203"/>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8479"/>
            <a:ext cx="641393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GHG concentration are rising…</a:t>
            </a:r>
          </a:p>
        </p:txBody>
      </p:sp>
      <p:sp>
        <p:nvSpPr>
          <p:cNvPr id="12" name="TextBox 11"/>
          <p:cNvSpPr txBox="1"/>
          <p:nvPr/>
        </p:nvSpPr>
        <p:spPr>
          <a:xfrm>
            <a:off x="105515" y="5882712"/>
            <a:ext cx="2426670" cy="954107"/>
          </a:xfrm>
          <a:prstGeom prst="rect">
            <a:avLst/>
          </a:prstGeom>
          <a:solidFill>
            <a:srgbClr val="FFFFFF"/>
          </a:solidFill>
        </p:spPr>
        <p:txBody>
          <a:bodyPr wrap="square" rtlCol="0">
            <a:spAutoFit/>
          </a:bodyPr>
          <a:lstStyle/>
          <a:p>
            <a:r>
              <a:rPr lang="en-US" sz="1400">
                <a:latin typeface="Avenir Medium"/>
                <a:cs typeface="Avenir Medium"/>
              </a:rPr>
              <a:t>https://</a:t>
            </a:r>
            <a:r>
              <a:rPr lang="en-US" sz="1400" err="1">
                <a:latin typeface="Avenir Medium"/>
                <a:cs typeface="Avenir Medium"/>
              </a:rPr>
              <a:t>www.globalchange.gov</a:t>
            </a:r>
            <a:r>
              <a:rPr lang="en-US" sz="1400">
                <a:latin typeface="Avenir Medium"/>
                <a:cs typeface="Avenir Medium"/>
              </a:rPr>
              <a:t>/browse/indicators/indicator-annual-greenhouse-gas-index</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90485" y="1206072"/>
            <a:ext cx="2800743" cy="1631216"/>
          </a:xfrm>
          <a:prstGeom prst="rect">
            <a:avLst/>
          </a:prstGeom>
          <a:noFill/>
        </p:spPr>
        <p:txBody>
          <a:bodyPr wrap="square" rtlCol="0">
            <a:spAutoFit/>
          </a:bodyPr>
          <a:lstStyle/>
          <a:p>
            <a:r>
              <a:rPr lang="en-US" sz="2000" dirty="0">
                <a:latin typeface="Verdana" panose="020B0604030504040204" pitchFamily="34" charset="0"/>
                <a:cs typeface="Avenir Medium"/>
              </a:rPr>
              <a:t>… as is their </a:t>
            </a:r>
            <a:r>
              <a:rPr lang="en-US" sz="2000" b="1" dirty="0">
                <a:latin typeface="Verdana" panose="020B0604030504040204" pitchFamily="34" charset="0"/>
                <a:cs typeface="Avenir Medium"/>
              </a:rPr>
              <a:t>‘radiative forcing’ </a:t>
            </a:r>
            <a:r>
              <a:rPr lang="en-US" sz="2000" dirty="0">
                <a:latin typeface="Verdana" panose="020B0604030504040204" pitchFamily="34" charset="0"/>
                <a:cs typeface="Avenir Medium"/>
              </a:rPr>
              <a:t>effect, aka warming effect.</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3">
            <a:duotone>
              <a:prstClr val="black"/>
              <a:schemeClr val="accent1">
                <a:tint val="45000"/>
                <a:satMod val="400000"/>
              </a:schemeClr>
            </a:duotone>
          </a:blip>
          <a:stretch>
            <a:fillRect/>
          </a:stretch>
        </p:blipFill>
        <p:spPr>
          <a:xfrm>
            <a:off x="11444722" y="49317"/>
            <a:ext cx="628093" cy="584776"/>
          </a:xfrm>
          <a:prstGeom prst="rect">
            <a:avLst/>
          </a:prstGeom>
        </p:spPr>
      </p:pic>
    </p:spTree>
    <p:extLst>
      <p:ext uri="{BB962C8B-B14F-4D97-AF65-F5344CB8AC3E}">
        <p14:creationId xmlns:p14="http://schemas.microsoft.com/office/powerpoint/2010/main" val="394669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4245"/>
            <a:ext cx="72186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Consensus about the cause of GHG</a:t>
            </a:r>
          </a:p>
        </p:txBody>
      </p:sp>
      <p:sp>
        <p:nvSpPr>
          <p:cNvPr id="12" name="TextBox 11"/>
          <p:cNvSpPr txBox="1"/>
          <p:nvPr/>
        </p:nvSpPr>
        <p:spPr>
          <a:xfrm>
            <a:off x="88512" y="6434038"/>
            <a:ext cx="3886000" cy="307777"/>
          </a:xfrm>
          <a:prstGeom prst="rect">
            <a:avLst/>
          </a:prstGeom>
          <a:solidFill>
            <a:srgbClr val="FFFFFF"/>
          </a:solidFill>
        </p:spPr>
        <p:txBody>
          <a:bodyPr wrap="none" rtlCol="0">
            <a:spAutoFit/>
          </a:bodyPr>
          <a:lstStyle/>
          <a:p>
            <a:r>
              <a:rPr lang="en-US" sz="1400">
                <a:latin typeface="Avenir Medium"/>
                <a:cs typeface="Avenir Medium"/>
              </a:rPr>
              <a:t>https://</a:t>
            </a:r>
            <a:r>
              <a:rPr lang="en-US" sz="1400" err="1">
                <a:latin typeface="Avenir Medium"/>
                <a:cs typeface="Avenir Medium"/>
              </a:rPr>
              <a:t>climate.nasa.gov</a:t>
            </a:r>
            <a:r>
              <a:rPr lang="en-US" sz="1400">
                <a:latin typeface="Avenir Medium"/>
                <a:cs typeface="Avenir Medium"/>
              </a:rPr>
              <a:t>/scientific-consensus/</a:t>
            </a:r>
          </a:p>
        </p:txBody>
      </p:sp>
      <p:sp>
        <p:nvSpPr>
          <p:cNvPr id="15" name="TextBox 14">
            <a:extLst>
              <a:ext uri="{FF2B5EF4-FFF2-40B4-BE49-F238E27FC236}">
                <a16:creationId xmlns:a16="http://schemas.microsoft.com/office/drawing/2014/main" id="{5428CF89-E51E-D744-9A9A-153DB1F7D3AA}"/>
              </a:ext>
            </a:extLst>
          </p:cNvPr>
          <p:cNvSpPr txBox="1"/>
          <p:nvPr/>
        </p:nvSpPr>
        <p:spPr>
          <a:xfrm>
            <a:off x="534572" y="1037237"/>
            <a:ext cx="11197883" cy="3354060"/>
          </a:xfrm>
          <a:prstGeom prst="rect">
            <a:avLst/>
          </a:prstGeom>
          <a:noFill/>
        </p:spPr>
        <p:txBody>
          <a:bodyPr wrap="square" rtlCol="0">
            <a:spAutoFit/>
          </a:bodyPr>
          <a:lstStyle/>
          <a:p>
            <a:pPr>
              <a:lnSpc>
                <a:spcPct val="150000"/>
              </a:lnSpc>
            </a:pPr>
            <a:r>
              <a:rPr lang="en-US" sz="2000" dirty="0">
                <a:latin typeface="Verdana" panose="020B0604030504040204" pitchFamily="34" charset="0"/>
                <a:cs typeface="Avenir Medium"/>
              </a:rPr>
              <a:t>“Multiple studies published in peer-reviewed scientific journals show that </a:t>
            </a:r>
            <a:r>
              <a:rPr lang="en-US" sz="2000" b="1" dirty="0">
                <a:latin typeface="Verdana" panose="020B0604030504040204" pitchFamily="34" charset="0"/>
                <a:cs typeface="Avenir Medium"/>
              </a:rPr>
              <a:t>97 </a:t>
            </a:r>
            <a:r>
              <a:rPr lang="en-US" sz="2400" b="1" dirty="0">
                <a:latin typeface="Verdana" panose="020B0604030504040204" pitchFamily="34" charset="0"/>
                <a:cs typeface="Avenir Medium"/>
              </a:rPr>
              <a:t>percent</a:t>
            </a:r>
            <a:r>
              <a:rPr lang="en-US" sz="2000" b="1" dirty="0">
                <a:latin typeface="Verdana" panose="020B0604030504040204" pitchFamily="34" charset="0"/>
                <a:cs typeface="Avenir Medium"/>
              </a:rPr>
              <a:t> or more of actively publishing climate scientists agree*: Climate-warming trends over the past century are extremely likely due to human activities. </a:t>
            </a:r>
            <a:r>
              <a:rPr lang="en-US" sz="2000" dirty="0">
                <a:latin typeface="Verdana" panose="020B0604030504040204" pitchFamily="34" charset="0"/>
                <a:cs typeface="Avenir Medium"/>
              </a:rPr>
              <a:t>In addition, most of the leading scientific organizations worldwide have issued public statements endorsing this position. The following is a partial list of these organizations, along with links to their published statements and a selection of related resources.”</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444723" y="49317"/>
            <a:ext cx="628093" cy="584776"/>
          </a:xfrm>
          <a:prstGeom prst="rect">
            <a:avLst/>
          </a:prstGeom>
        </p:spPr>
      </p:pic>
      <p:sp>
        <p:nvSpPr>
          <p:cNvPr id="8" name="TextBox 7">
            <a:extLst>
              <a:ext uri="{FF2B5EF4-FFF2-40B4-BE49-F238E27FC236}">
                <a16:creationId xmlns:a16="http://schemas.microsoft.com/office/drawing/2014/main" id="{A13A24EA-EC23-8B4F-860D-6A346DC44E71}"/>
              </a:ext>
            </a:extLst>
          </p:cNvPr>
          <p:cNvSpPr txBox="1"/>
          <p:nvPr/>
        </p:nvSpPr>
        <p:spPr>
          <a:xfrm>
            <a:off x="3315744" y="4619346"/>
            <a:ext cx="8524449" cy="1477328"/>
          </a:xfrm>
          <a:prstGeom prst="rect">
            <a:avLst/>
          </a:prstGeom>
          <a:noFill/>
        </p:spPr>
        <p:txBody>
          <a:bodyPr wrap="square" rtlCol="0">
            <a:spAutoFit/>
          </a:bodyPr>
          <a:lstStyle/>
          <a:p>
            <a:r>
              <a:rPr lang="en-US" i="1" dirty="0">
                <a:latin typeface="Verdana" panose="020B0604030504040204" pitchFamily="34" charset="0"/>
                <a:cs typeface="Avenir Medium"/>
              </a:rPr>
              <a:t>*Technically, a “consensus” is a general agreement of opinion, but the scientific method steers us away from this to an objective framework. In science, facts or observations are explained by a hypothesis (a statement of a possible explanation for some natural phenomenon), which can then be tested and retested until it is refuted (or disproved).</a:t>
            </a:r>
          </a:p>
        </p:txBody>
      </p:sp>
    </p:spTree>
    <p:extLst>
      <p:ext uri="{BB962C8B-B14F-4D97-AF65-F5344CB8AC3E}">
        <p14:creationId xmlns:p14="http://schemas.microsoft.com/office/powerpoint/2010/main" val="264452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16" y="0"/>
            <a:ext cx="1217588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44716" y="68367"/>
            <a:ext cx="52790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The elephant in the room</a:t>
            </a:r>
          </a:p>
        </p:txBody>
      </p:sp>
      <p:sp>
        <p:nvSpPr>
          <p:cNvPr id="3" name="TextBox 2"/>
          <p:cNvSpPr txBox="1"/>
          <p:nvPr/>
        </p:nvSpPr>
        <p:spPr>
          <a:xfrm>
            <a:off x="0" y="6418980"/>
            <a:ext cx="9172447" cy="523220"/>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www.northeastipm.org</a:t>
            </a:r>
            <a:r>
              <a:rPr lang="en-US" sz="1400">
                <a:latin typeface="Avenir Medium"/>
                <a:cs typeface="Avenir Medium"/>
              </a:rPr>
              <a:t>/about-us/publications/</a:t>
            </a:r>
            <a:r>
              <a:rPr lang="en-US" sz="1400" err="1">
                <a:latin typeface="Avenir Medium"/>
                <a:cs typeface="Avenir Medium"/>
              </a:rPr>
              <a:t>ipm</a:t>
            </a:r>
            <a:r>
              <a:rPr lang="en-US" sz="1400">
                <a:latin typeface="Avenir Medium"/>
                <a:cs typeface="Avenir Medium"/>
              </a:rPr>
              <a:t>-insights/climate-change-is-the-elephant-in-the-room/</a:t>
            </a:r>
          </a:p>
          <a:p>
            <a:r>
              <a:rPr lang="en-US" sz="1400">
                <a:latin typeface="Avenir Medium"/>
                <a:cs typeface="Avenir Medium"/>
              </a:rPr>
              <a:t>http://</a:t>
            </a:r>
            <a:r>
              <a:rPr lang="en-US" sz="1400" err="1">
                <a:latin typeface="Avenir Medium"/>
                <a:cs typeface="Avenir Medium"/>
              </a:rPr>
              <a:t>northsideforum.org.au</a:t>
            </a:r>
            <a:r>
              <a:rPr lang="en-US" sz="1400">
                <a:latin typeface="Avenir Medium"/>
                <a:cs typeface="Avenir Medium"/>
              </a:rPr>
              <a:t>/forum-71-climate-change-the-election-the-elephant-in-the-room/</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11341756" y="54168"/>
            <a:ext cx="628093" cy="584776"/>
          </a:xfrm>
          <a:prstGeom prst="rect">
            <a:avLst/>
          </a:prstGeom>
        </p:spPr>
      </p:pic>
      <p:sp>
        <p:nvSpPr>
          <p:cNvPr id="9" name="TextBox 8">
            <a:extLst>
              <a:ext uri="{FF2B5EF4-FFF2-40B4-BE49-F238E27FC236}">
                <a16:creationId xmlns:a16="http://schemas.microsoft.com/office/drawing/2014/main" id="{10781EE7-648C-0B4A-9330-027B023C36B6}"/>
              </a:ext>
            </a:extLst>
          </p:cNvPr>
          <p:cNvSpPr txBox="1"/>
          <p:nvPr/>
        </p:nvSpPr>
        <p:spPr>
          <a:xfrm>
            <a:off x="244717" y="898340"/>
            <a:ext cx="5439803" cy="1938992"/>
          </a:xfrm>
          <a:prstGeom prst="rect">
            <a:avLst/>
          </a:prstGeom>
          <a:noFill/>
        </p:spPr>
        <p:txBody>
          <a:bodyPr wrap="square" rtlCol="0">
            <a:spAutoFit/>
          </a:bodyPr>
          <a:lstStyle/>
          <a:p>
            <a:r>
              <a:rPr lang="en-US" sz="2000" dirty="0">
                <a:latin typeface="Verdana" panose="020B0604030504040204" pitchFamily="34" charset="0"/>
                <a:cs typeface="Avenir Black"/>
              </a:rPr>
              <a:t>“Five blind people encounter an elephant. One pats the stubbly flank, another feels the hot breath, a third grasps a bony tusk, another the bristly tail, and yet another the soft winding trunk. </a:t>
            </a:r>
            <a:endParaRPr lang="en-US" sz="2000" dirty="0">
              <a:latin typeface="Verdana" panose="020B0604030504040204" pitchFamily="34" charset="0"/>
              <a:cs typeface="Avenir Medium"/>
            </a:endParaRPr>
          </a:p>
        </p:txBody>
      </p:sp>
      <p:pic>
        <p:nvPicPr>
          <p:cNvPr id="13" name="Picture 12">
            <a:extLst>
              <a:ext uri="{FF2B5EF4-FFF2-40B4-BE49-F238E27FC236}">
                <a16:creationId xmlns:a16="http://schemas.microsoft.com/office/drawing/2014/main" id="{0C41ACBD-0F74-DE4F-A20F-87F73CB2F143}"/>
              </a:ext>
            </a:extLst>
          </p:cNvPr>
          <p:cNvPicPr>
            <a:picLocks noChangeAspect="1"/>
          </p:cNvPicPr>
          <p:nvPr/>
        </p:nvPicPr>
        <p:blipFill>
          <a:blip r:embed="rId3"/>
          <a:stretch>
            <a:fillRect/>
          </a:stretch>
        </p:blipFill>
        <p:spPr>
          <a:xfrm>
            <a:off x="5698421" y="1188720"/>
            <a:ext cx="6211344" cy="4944007"/>
          </a:xfrm>
          <a:prstGeom prst="rect">
            <a:avLst/>
          </a:prstGeom>
        </p:spPr>
      </p:pic>
      <p:sp>
        <p:nvSpPr>
          <p:cNvPr id="14" name="TextBox 13">
            <a:extLst>
              <a:ext uri="{FF2B5EF4-FFF2-40B4-BE49-F238E27FC236}">
                <a16:creationId xmlns:a16="http://schemas.microsoft.com/office/drawing/2014/main" id="{5F8C98D1-324A-1E4F-9F88-8476B1F783C3}"/>
              </a:ext>
            </a:extLst>
          </p:cNvPr>
          <p:cNvSpPr txBox="1"/>
          <p:nvPr/>
        </p:nvSpPr>
        <p:spPr>
          <a:xfrm>
            <a:off x="244718" y="3075692"/>
            <a:ext cx="5453704" cy="1323439"/>
          </a:xfrm>
          <a:prstGeom prst="rect">
            <a:avLst/>
          </a:prstGeom>
          <a:noFill/>
        </p:spPr>
        <p:txBody>
          <a:bodyPr wrap="square" rtlCol="0">
            <a:spAutoFit/>
          </a:bodyPr>
          <a:lstStyle/>
          <a:p>
            <a:r>
              <a:rPr lang="en-US" sz="2000" b="1" i="1" dirty="0">
                <a:latin typeface="Verdana" panose="020B0604030504040204" pitchFamily="34" charset="0"/>
                <a:cs typeface="Avenir Black"/>
              </a:rPr>
              <a:t>They find that their individual observations give completely different impressions of the thing they are trying to describe. </a:t>
            </a:r>
            <a:endParaRPr lang="en-US" sz="2000" b="1" i="1" dirty="0">
              <a:latin typeface="Verdana" panose="020B0604030504040204" pitchFamily="34" charset="0"/>
              <a:cs typeface="Avenir Medium"/>
            </a:endParaRPr>
          </a:p>
        </p:txBody>
      </p:sp>
      <p:sp>
        <p:nvSpPr>
          <p:cNvPr id="15" name="TextBox 14">
            <a:extLst>
              <a:ext uri="{FF2B5EF4-FFF2-40B4-BE49-F238E27FC236}">
                <a16:creationId xmlns:a16="http://schemas.microsoft.com/office/drawing/2014/main" id="{6E878BBC-A560-3C4D-B02E-99514B248438}"/>
              </a:ext>
            </a:extLst>
          </p:cNvPr>
          <p:cNvSpPr txBox="1"/>
          <p:nvPr/>
        </p:nvSpPr>
        <p:spPr>
          <a:xfrm>
            <a:off x="259957" y="4628357"/>
            <a:ext cx="5424563" cy="1323439"/>
          </a:xfrm>
          <a:prstGeom prst="rect">
            <a:avLst/>
          </a:prstGeom>
          <a:noFill/>
        </p:spPr>
        <p:txBody>
          <a:bodyPr wrap="square" rtlCol="0">
            <a:spAutoFit/>
          </a:bodyPr>
          <a:lstStyle/>
          <a:p>
            <a:r>
              <a:rPr lang="en-US" sz="2000" dirty="0">
                <a:latin typeface="Verdana" panose="020B0604030504040204" pitchFamily="34" charset="0"/>
                <a:cs typeface="Avenir Black"/>
              </a:rPr>
              <a:t>I recently talked to a scientist and a corporate official about climate change, and it reminded me of the story about the blind people describing an elephant.”</a:t>
            </a:r>
            <a:endParaRPr lang="en-US" sz="2000" dirty="0">
              <a:latin typeface="Verdana" panose="020B0604030504040204" pitchFamily="34" charset="0"/>
              <a:cs typeface="Avenir Medium"/>
            </a:endParaRPr>
          </a:p>
        </p:txBody>
      </p:sp>
    </p:spTree>
    <p:extLst>
      <p:ext uri="{BB962C8B-B14F-4D97-AF65-F5344CB8AC3E}">
        <p14:creationId xmlns:p14="http://schemas.microsoft.com/office/powerpoint/2010/main" val="882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4245"/>
            <a:ext cx="768832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We’re living in the Anthropocene age</a:t>
            </a:r>
          </a:p>
        </p:txBody>
      </p:sp>
      <p:pic>
        <p:nvPicPr>
          <p:cNvPr id="14" name="Picture 13">
            <a:extLst>
              <a:ext uri="{FF2B5EF4-FFF2-40B4-BE49-F238E27FC236}">
                <a16:creationId xmlns:a16="http://schemas.microsoft.com/office/drawing/2014/main" id="{6774D0D7-D3FD-0546-AFDC-81AB05BFB0FD}"/>
              </a:ext>
            </a:extLst>
          </p:cNvPr>
          <p:cNvPicPr>
            <a:picLocks noChangeAspect="1"/>
          </p:cNvPicPr>
          <p:nvPr/>
        </p:nvPicPr>
        <p:blipFill>
          <a:blip r:embed="rId2">
            <a:duotone>
              <a:prstClr val="black"/>
              <a:schemeClr val="accent1">
                <a:tint val="45000"/>
                <a:satMod val="400000"/>
              </a:schemeClr>
            </a:duotone>
          </a:blip>
          <a:stretch>
            <a:fillRect/>
          </a:stretch>
        </p:blipFill>
        <p:spPr>
          <a:xfrm>
            <a:off x="11458790" y="46282"/>
            <a:ext cx="628093" cy="584776"/>
          </a:xfrm>
          <a:prstGeom prst="rect">
            <a:avLst/>
          </a:prstGeom>
        </p:spPr>
      </p:pic>
      <p:sp>
        <p:nvSpPr>
          <p:cNvPr id="11" name="TextBox 10">
            <a:extLst>
              <a:ext uri="{FF2B5EF4-FFF2-40B4-BE49-F238E27FC236}">
                <a16:creationId xmlns:a16="http://schemas.microsoft.com/office/drawing/2014/main" id="{7895EA70-8D77-1C4A-BC6A-23D9911FB63F}"/>
              </a:ext>
            </a:extLst>
          </p:cNvPr>
          <p:cNvSpPr txBox="1"/>
          <p:nvPr/>
        </p:nvSpPr>
        <p:spPr>
          <a:xfrm>
            <a:off x="228600" y="874455"/>
            <a:ext cx="4793566" cy="1938992"/>
          </a:xfrm>
          <a:prstGeom prst="rect">
            <a:avLst/>
          </a:prstGeom>
          <a:noFill/>
        </p:spPr>
        <p:txBody>
          <a:bodyPr wrap="square" rtlCol="0">
            <a:spAutoFit/>
          </a:bodyPr>
          <a:lstStyle/>
          <a:p>
            <a:r>
              <a:rPr lang="en-US" sz="2000" dirty="0">
                <a:latin typeface="Verdana" panose="020B0604030504040204" pitchFamily="34" charset="0"/>
                <a:cs typeface="Avenir Medium"/>
              </a:rPr>
              <a:t>Human activity has increased the concentration of GHGs in the atmosphere since the start of the industrial revolutions.</a:t>
            </a:r>
          </a:p>
          <a:p>
            <a:endParaRPr lang="en-US" sz="2000" b="1" dirty="0">
              <a:latin typeface="Verdana" panose="020B0604030504040204" pitchFamily="34" charset="0"/>
              <a:cs typeface="Avenir Medium"/>
            </a:endParaRPr>
          </a:p>
          <a:p>
            <a:r>
              <a:rPr lang="en-US" sz="2000" b="1" dirty="0">
                <a:latin typeface="Verdana" panose="020B0604030504040204" pitchFamily="34" charset="0"/>
                <a:cs typeface="Avenir Medium"/>
              </a:rPr>
              <a:t>Thus, GCC is anthropogenic.</a:t>
            </a:r>
          </a:p>
        </p:txBody>
      </p:sp>
      <p:pic>
        <p:nvPicPr>
          <p:cNvPr id="7" name="Picture 6">
            <a:extLst>
              <a:ext uri="{FF2B5EF4-FFF2-40B4-BE49-F238E27FC236}">
                <a16:creationId xmlns:a16="http://schemas.microsoft.com/office/drawing/2014/main" id="{29BEC4F7-323F-9842-8C04-32BF670480A4}"/>
              </a:ext>
            </a:extLst>
          </p:cNvPr>
          <p:cNvPicPr>
            <a:picLocks noChangeAspect="1"/>
          </p:cNvPicPr>
          <p:nvPr/>
        </p:nvPicPr>
        <p:blipFill>
          <a:blip r:embed="rId3"/>
          <a:stretch>
            <a:fillRect/>
          </a:stretch>
        </p:blipFill>
        <p:spPr>
          <a:xfrm>
            <a:off x="5209647" y="732082"/>
            <a:ext cx="6871435" cy="6079636"/>
          </a:xfrm>
          <a:prstGeom prst="rect">
            <a:avLst/>
          </a:prstGeom>
        </p:spPr>
      </p:pic>
      <p:sp>
        <p:nvSpPr>
          <p:cNvPr id="16" name="TextBox 15">
            <a:extLst>
              <a:ext uri="{FF2B5EF4-FFF2-40B4-BE49-F238E27FC236}">
                <a16:creationId xmlns:a16="http://schemas.microsoft.com/office/drawing/2014/main" id="{5206F5A7-F925-524F-914A-9930A17BCC2B}"/>
              </a:ext>
            </a:extLst>
          </p:cNvPr>
          <p:cNvSpPr txBox="1"/>
          <p:nvPr/>
        </p:nvSpPr>
        <p:spPr>
          <a:xfrm>
            <a:off x="228600" y="3861401"/>
            <a:ext cx="4596618" cy="707886"/>
          </a:xfrm>
          <a:prstGeom prst="rect">
            <a:avLst/>
          </a:prstGeom>
          <a:noFill/>
        </p:spPr>
        <p:txBody>
          <a:bodyPr wrap="square" rtlCol="0">
            <a:spAutoFit/>
          </a:bodyPr>
          <a:lstStyle/>
          <a:p>
            <a:r>
              <a:rPr lang="en-US" sz="2000" b="1" dirty="0">
                <a:latin typeface="Verdana" panose="020B0604030504040204" pitchFamily="34" charset="0"/>
                <a:cs typeface="Avenir Medium"/>
              </a:rPr>
              <a:t>Holocene: </a:t>
            </a:r>
            <a:r>
              <a:rPr lang="en-US" sz="2000" i="1" dirty="0">
                <a:latin typeface="Verdana" panose="020B0604030504040204" pitchFamily="34" charset="0"/>
                <a:cs typeface="Avenir Medium"/>
              </a:rPr>
              <a:t>since the end of the last glacial era</a:t>
            </a:r>
          </a:p>
        </p:txBody>
      </p:sp>
      <p:sp>
        <p:nvSpPr>
          <p:cNvPr id="17" name="TextBox 16">
            <a:extLst>
              <a:ext uri="{FF2B5EF4-FFF2-40B4-BE49-F238E27FC236}">
                <a16:creationId xmlns:a16="http://schemas.microsoft.com/office/drawing/2014/main" id="{9F509E9B-1107-9544-B444-1905408B2D30}"/>
              </a:ext>
            </a:extLst>
          </p:cNvPr>
          <p:cNvSpPr txBox="1"/>
          <p:nvPr/>
        </p:nvSpPr>
        <p:spPr>
          <a:xfrm>
            <a:off x="228601" y="5226784"/>
            <a:ext cx="4793565" cy="707886"/>
          </a:xfrm>
          <a:prstGeom prst="rect">
            <a:avLst/>
          </a:prstGeom>
          <a:noFill/>
        </p:spPr>
        <p:txBody>
          <a:bodyPr wrap="square" rtlCol="0">
            <a:spAutoFit/>
          </a:bodyPr>
          <a:lstStyle/>
          <a:p>
            <a:r>
              <a:rPr lang="en-US" sz="2000" b="1" dirty="0">
                <a:latin typeface="Verdana" panose="020B0604030504040204" pitchFamily="34" charset="0"/>
                <a:cs typeface="Avenir Medium"/>
              </a:rPr>
              <a:t>Anthropocene: </a:t>
            </a:r>
            <a:r>
              <a:rPr lang="en-US" sz="2000" i="1" dirty="0">
                <a:latin typeface="Verdana" panose="020B0604030504040204" pitchFamily="34" charset="0"/>
                <a:cs typeface="Avenir Medium"/>
              </a:rPr>
              <a:t>age of human-caused GCC</a:t>
            </a:r>
          </a:p>
        </p:txBody>
      </p:sp>
      <p:sp>
        <p:nvSpPr>
          <p:cNvPr id="12" name="TextBox 11"/>
          <p:cNvSpPr txBox="1"/>
          <p:nvPr/>
        </p:nvSpPr>
        <p:spPr>
          <a:xfrm>
            <a:off x="34213" y="6567789"/>
            <a:ext cx="5999206" cy="276999"/>
          </a:xfrm>
          <a:prstGeom prst="rect">
            <a:avLst/>
          </a:prstGeom>
          <a:solidFill>
            <a:schemeClr val="bg1"/>
          </a:solidFill>
        </p:spPr>
        <p:txBody>
          <a:bodyPr wrap="none" rtlCol="0">
            <a:spAutoFit/>
          </a:bodyPr>
          <a:lstStyle/>
          <a:p>
            <a:r>
              <a:rPr lang="en-US" sz="1200" err="1">
                <a:latin typeface="Avenir Medium"/>
                <a:cs typeface="Avenir Medium"/>
              </a:rPr>
              <a:t>en.wikipedia.org</a:t>
            </a:r>
            <a:r>
              <a:rPr lang="en-US" sz="1200">
                <a:latin typeface="Avenir Medium"/>
                <a:cs typeface="Avenir Medium"/>
              </a:rPr>
              <a:t>/wiki/</a:t>
            </a:r>
            <a:r>
              <a:rPr lang="en-US" sz="1200" err="1">
                <a:latin typeface="Avenir Medium"/>
                <a:cs typeface="Avenir Medium"/>
              </a:rPr>
              <a:t>Geologic_time_scale</a:t>
            </a:r>
            <a:r>
              <a:rPr lang="en-US" sz="1200">
                <a:latin typeface="Avenir Medium"/>
                <a:cs typeface="Avenir Medium"/>
              </a:rPr>
              <a:t>#/media/</a:t>
            </a:r>
            <a:r>
              <a:rPr lang="en-US" sz="1200" err="1">
                <a:latin typeface="Avenir Medium"/>
                <a:cs typeface="Avenir Medium"/>
              </a:rPr>
              <a:t>File:Geological_time_spiral.png</a:t>
            </a:r>
            <a:endParaRPr lang="en-US" sz="1200">
              <a:latin typeface="Avenir Medium"/>
              <a:cs typeface="Avenir Medium"/>
            </a:endParaRPr>
          </a:p>
        </p:txBody>
      </p:sp>
    </p:spTree>
    <p:extLst>
      <p:ext uri="{BB962C8B-B14F-4D97-AF65-F5344CB8AC3E}">
        <p14:creationId xmlns:p14="http://schemas.microsoft.com/office/powerpoint/2010/main" val="11917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287AF-C70A-874E-AF91-E1612378B35F}"/>
              </a:ext>
            </a:extLst>
          </p:cNvPr>
          <p:cNvPicPr>
            <a:picLocks noChangeAspect="1"/>
          </p:cNvPicPr>
          <p:nvPr/>
        </p:nvPicPr>
        <p:blipFill rotWithShape="1">
          <a:blip r:embed="rId2"/>
          <a:srcRect l="1266" t="1692"/>
          <a:stretch/>
        </p:blipFill>
        <p:spPr>
          <a:xfrm>
            <a:off x="1943824" y="703541"/>
            <a:ext cx="9305553" cy="6124191"/>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565"/>
            <a:ext cx="74895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Modeling: natural vs. anthropogenic</a:t>
            </a:r>
          </a:p>
        </p:txBody>
      </p:sp>
      <p:sp>
        <p:nvSpPr>
          <p:cNvPr id="12" name="TextBox 11"/>
          <p:cNvSpPr txBox="1"/>
          <p:nvPr/>
        </p:nvSpPr>
        <p:spPr>
          <a:xfrm>
            <a:off x="0" y="6539006"/>
            <a:ext cx="6697667" cy="307777"/>
          </a:xfrm>
          <a:prstGeom prst="rect">
            <a:avLst/>
          </a:prstGeom>
          <a:solidFill>
            <a:schemeClr val="bg1"/>
          </a:solidFill>
        </p:spPr>
        <p:txBody>
          <a:bodyPr wrap="none" rtlCol="0">
            <a:spAutoFit/>
          </a:bodyPr>
          <a:lstStyle/>
          <a:p>
            <a:r>
              <a:rPr lang="en-US" sz="1400" dirty="0">
                <a:latin typeface="Avenir Medium"/>
                <a:cs typeface="Avenir Medium"/>
              </a:rPr>
              <a:t>https://</a:t>
            </a:r>
            <a:r>
              <a:rPr lang="en-US" sz="1400" dirty="0" err="1">
                <a:latin typeface="Avenir Medium"/>
                <a:cs typeface="Avenir Medium"/>
              </a:rPr>
              <a:t>archive.epa.gov</a:t>
            </a:r>
            <a:r>
              <a:rPr lang="en-US" sz="1400" dirty="0">
                <a:latin typeface="Avenir Medium"/>
                <a:cs typeface="Avenir Medium"/>
              </a:rPr>
              <a:t>/</a:t>
            </a:r>
            <a:r>
              <a:rPr lang="en-US" sz="1400" dirty="0" err="1">
                <a:latin typeface="Avenir Medium"/>
                <a:cs typeface="Avenir Medium"/>
              </a:rPr>
              <a:t>epa</a:t>
            </a:r>
            <a:r>
              <a:rPr lang="en-US" sz="1400" dirty="0">
                <a:latin typeface="Avenir Medium"/>
                <a:cs typeface="Avenir Medium"/>
              </a:rPr>
              <a:t>/climate-change-science/causes-climate-</a:t>
            </a:r>
            <a:r>
              <a:rPr lang="en-US" sz="1400" dirty="0" err="1">
                <a:latin typeface="Avenir Medium"/>
                <a:cs typeface="Avenir Medium"/>
              </a:rPr>
              <a:t>change.html</a:t>
            </a:r>
            <a:endParaRPr lang="en-US" sz="1400" dirty="0">
              <a:latin typeface="Avenir Medium"/>
              <a:cs typeface="Avenir Medium"/>
            </a:endParaRPr>
          </a:p>
        </p:txBody>
      </p:sp>
      <p:pic>
        <p:nvPicPr>
          <p:cNvPr id="13" name="Picture 12">
            <a:extLst>
              <a:ext uri="{FF2B5EF4-FFF2-40B4-BE49-F238E27FC236}">
                <a16:creationId xmlns:a16="http://schemas.microsoft.com/office/drawing/2014/main" id="{F1CAFFFE-A35C-4F4C-A2F1-10F7D71AB5AE}"/>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2871696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565"/>
            <a:ext cx="39597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The latest forecast</a:t>
            </a:r>
          </a:p>
        </p:txBody>
      </p:sp>
      <p:pic>
        <p:nvPicPr>
          <p:cNvPr id="13" name="Picture 12">
            <a:extLst>
              <a:ext uri="{FF2B5EF4-FFF2-40B4-BE49-F238E27FC236}">
                <a16:creationId xmlns:a16="http://schemas.microsoft.com/office/drawing/2014/main" id="{F1CAFFFE-A35C-4F4C-A2F1-10F7D71AB5AE}"/>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
        <p:nvSpPr>
          <p:cNvPr id="7" name="TextBox 6">
            <a:extLst>
              <a:ext uri="{FF2B5EF4-FFF2-40B4-BE49-F238E27FC236}">
                <a16:creationId xmlns:a16="http://schemas.microsoft.com/office/drawing/2014/main" id="{B5E77939-CBD0-DF49-A336-85F5B44F4880}"/>
              </a:ext>
            </a:extLst>
          </p:cNvPr>
          <p:cNvSpPr txBox="1"/>
          <p:nvPr/>
        </p:nvSpPr>
        <p:spPr>
          <a:xfrm>
            <a:off x="228600" y="874455"/>
            <a:ext cx="6443725" cy="1631216"/>
          </a:xfrm>
          <a:prstGeom prst="rect">
            <a:avLst/>
          </a:prstGeom>
          <a:noFill/>
        </p:spPr>
        <p:txBody>
          <a:bodyPr wrap="square" rtlCol="0">
            <a:spAutoFit/>
          </a:bodyPr>
          <a:lstStyle/>
          <a:p>
            <a:r>
              <a:rPr lang="en-US" sz="2000" dirty="0">
                <a:latin typeface="Verdana" panose="020B0604030504040204" pitchFamily="34" charset="0"/>
                <a:cs typeface="Avenir Medium"/>
              </a:rPr>
              <a:t>In 2020, a study by the World Climate Research </a:t>
            </a:r>
            <a:r>
              <a:rPr lang="en-US" sz="2000" dirty="0" err="1">
                <a:latin typeface="Verdana" panose="020B0604030504040204" pitchFamily="34" charset="0"/>
                <a:cs typeface="Avenir Medium"/>
              </a:rPr>
              <a:t>Programme</a:t>
            </a:r>
            <a:r>
              <a:rPr lang="en-US" sz="2000" dirty="0">
                <a:latin typeface="Verdana" panose="020B0604030504040204" pitchFamily="34" charset="0"/>
                <a:cs typeface="Avenir Medium"/>
              </a:rPr>
              <a:t> (WCRP) used three types of evidence to narrow the bounds of </a:t>
            </a:r>
            <a:r>
              <a:rPr lang="en-US" sz="2000" b="1" dirty="0">
                <a:latin typeface="Verdana" panose="020B0604030504040204" pitchFamily="34" charset="0"/>
                <a:cs typeface="Avenir Medium"/>
              </a:rPr>
              <a:t>climate sensitivity</a:t>
            </a:r>
            <a:r>
              <a:rPr lang="en-US" sz="2000" dirty="0">
                <a:latin typeface="Verdana" panose="020B0604030504040204" pitchFamily="34" charset="0"/>
                <a:cs typeface="Avenir Medium"/>
              </a:rPr>
              <a:t>, the likely warming caused if we double atmospheric carbon levels to 560 ppm.</a:t>
            </a:r>
            <a:endParaRPr lang="en-US" sz="2000" b="1" dirty="0">
              <a:latin typeface="Verdana" panose="020B0604030504040204" pitchFamily="34" charset="0"/>
              <a:cs typeface="Avenir Medium"/>
            </a:endParaRPr>
          </a:p>
        </p:txBody>
      </p:sp>
      <p:pic>
        <p:nvPicPr>
          <p:cNvPr id="3" name="Picture 2" descr="A screenshot of a cell phone&#10;&#10;Description automatically generated">
            <a:extLst>
              <a:ext uri="{FF2B5EF4-FFF2-40B4-BE49-F238E27FC236}">
                <a16:creationId xmlns:a16="http://schemas.microsoft.com/office/drawing/2014/main" id="{2A48AE04-583B-5D42-A54C-4329AC220399}"/>
              </a:ext>
            </a:extLst>
          </p:cNvPr>
          <p:cNvPicPr>
            <a:picLocks noChangeAspect="1"/>
          </p:cNvPicPr>
          <p:nvPr/>
        </p:nvPicPr>
        <p:blipFill>
          <a:blip r:embed="rId3"/>
          <a:stretch>
            <a:fillRect/>
          </a:stretch>
        </p:blipFill>
        <p:spPr>
          <a:xfrm>
            <a:off x="6693591" y="830813"/>
            <a:ext cx="5291074" cy="5957778"/>
          </a:xfrm>
          <a:prstGeom prst="rect">
            <a:avLst/>
          </a:prstGeom>
        </p:spPr>
      </p:pic>
      <p:sp>
        <p:nvSpPr>
          <p:cNvPr id="10" name="TextBox 9">
            <a:extLst>
              <a:ext uri="{FF2B5EF4-FFF2-40B4-BE49-F238E27FC236}">
                <a16:creationId xmlns:a16="http://schemas.microsoft.com/office/drawing/2014/main" id="{AB233E27-2482-8446-9BFF-5665E8906B52}"/>
              </a:ext>
            </a:extLst>
          </p:cNvPr>
          <p:cNvSpPr txBox="1"/>
          <p:nvPr/>
        </p:nvSpPr>
        <p:spPr>
          <a:xfrm>
            <a:off x="228599" y="3772348"/>
            <a:ext cx="6443725" cy="1631216"/>
          </a:xfrm>
          <a:prstGeom prst="rect">
            <a:avLst/>
          </a:prstGeom>
          <a:noFill/>
        </p:spPr>
        <p:txBody>
          <a:bodyPr wrap="square" rtlCol="0">
            <a:spAutoFit/>
          </a:bodyPr>
          <a:lstStyle/>
          <a:p>
            <a:r>
              <a:rPr lang="en-US" sz="2000" dirty="0">
                <a:latin typeface="Verdana" panose="020B0604030504040204" pitchFamily="34" charset="0"/>
                <a:cs typeface="Avenir Medium"/>
              </a:rPr>
              <a:t>Study draws on three lines of evidence:</a:t>
            </a:r>
          </a:p>
          <a:p>
            <a:pPr marL="457200" indent="-457200">
              <a:buAutoNum type="arabicParenBoth"/>
            </a:pPr>
            <a:r>
              <a:rPr lang="en-US" sz="2000" dirty="0">
                <a:latin typeface="Verdana" panose="020B0604030504040204" pitchFamily="34" charset="0"/>
                <a:cs typeface="Avenir Medium"/>
              </a:rPr>
              <a:t>Trends in contemporary warming;</a:t>
            </a:r>
          </a:p>
          <a:p>
            <a:pPr marL="457200" indent="-457200">
              <a:buAutoNum type="arabicParenBoth"/>
            </a:pPr>
            <a:r>
              <a:rPr lang="en-US" sz="2000" dirty="0">
                <a:latin typeface="Verdana" panose="020B0604030504040204" pitchFamily="34" charset="0"/>
                <a:cs typeface="Avenir Medium"/>
              </a:rPr>
              <a:t>Latest understanding of feedback effects; and</a:t>
            </a:r>
          </a:p>
          <a:p>
            <a:pPr marL="457200" indent="-457200">
              <a:buAutoNum type="arabicParenBoth"/>
            </a:pPr>
            <a:r>
              <a:rPr lang="en-US" sz="2000" dirty="0">
                <a:latin typeface="Verdana" panose="020B0604030504040204" pitchFamily="34" charset="0"/>
                <a:cs typeface="Avenir Medium"/>
              </a:rPr>
              <a:t>Lessons from ancient climates.</a:t>
            </a:r>
          </a:p>
        </p:txBody>
      </p:sp>
      <p:sp>
        <p:nvSpPr>
          <p:cNvPr id="11" name="TextBox 10">
            <a:extLst>
              <a:ext uri="{FF2B5EF4-FFF2-40B4-BE49-F238E27FC236}">
                <a16:creationId xmlns:a16="http://schemas.microsoft.com/office/drawing/2014/main" id="{70A25DD5-9B7B-FD4E-A239-5ACDD0433531}"/>
              </a:ext>
            </a:extLst>
          </p:cNvPr>
          <p:cNvSpPr txBox="1"/>
          <p:nvPr/>
        </p:nvSpPr>
        <p:spPr>
          <a:xfrm>
            <a:off x="249866" y="2713972"/>
            <a:ext cx="644372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We’re already at 415 ppm and could reach 560 ppm by 2060.</a:t>
            </a:r>
          </a:p>
        </p:txBody>
      </p:sp>
      <p:sp>
        <p:nvSpPr>
          <p:cNvPr id="12" name="TextBox 11"/>
          <p:cNvSpPr txBox="1"/>
          <p:nvPr/>
        </p:nvSpPr>
        <p:spPr>
          <a:xfrm>
            <a:off x="0" y="6539006"/>
            <a:ext cx="8891986" cy="307777"/>
          </a:xfrm>
          <a:prstGeom prst="rect">
            <a:avLst/>
          </a:prstGeom>
          <a:solidFill>
            <a:schemeClr val="bg1"/>
          </a:solidFill>
        </p:spPr>
        <p:txBody>
          <a:bodyPr wrap="none" rtlCol="0">
            <a:spAutoFit/>
          </a:bodyPr>
          <a:lstStyle/>
          <a:p>
            <a:r>
              <a:rPr lang="en-US" sz="1400" dirty="0">
                <a:hlinkClick r:id="rId4"/>
              </a:rPr>
              <a:t>https://www.sciencemag.org/news/2020/07/after-40-years-researchers-finally-see-earths-climate-destiny-more-clearly</a:t>
            </a:r>
            <a:endParaRPr lang="en-US" sz="1400" dirty="0">
              <a:latin typeface="Avenir Medium"/>
              <a:cs typeface="Avenir Medium"/>
            </a:endParaRPr>
          </a:p>
        </p:txBody>
      </p:sp>
    </p:spTree>
    <p:extLst>
      <p:ext uri="{BB962C8B-B14F-4D97-AF65-F5344CB8AC3E}">
        <p14:creationId xmlns:p14="http://schemas.microsoft.com/office/powerpoint/2010/main" val="20447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9"/>
            <a:ext cx="67345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Module 2. Global climate change</a:t>
            </a:r>
          </a:p>
        </p:txBody>
      </p:sp>
      <p:sp>
        <p:nvSpPr>
          <p:cNvPr id="8" name="TextBox 7"/>
          <p:cNvSpPr txBox="1"/>
          <p:nvPr/>
        </p:nvSpPr>
        <p:spPr>
          <a:xfrm>
            <a:off x="441432" y="2811297"/>
            <a:ext cx="11212566" cy="523220"/>
          </a:xfrm>
          <a:prstGeom prst="rect">
            <a:avLst/>
          </a:prstGeom>
          <a:noFill/>
        </p:spPr>
        <p:txBody>
          <a:bodyPr wrap="square" rtlCol="0">
            <a:spAutoFit/>
          </a:bodyPr>
          <a:lstStyle/>
          <a:p>
            <a:pPr lvl="1" algn="ctr"/>
            <a:r>
              <a:rPr lang="en-US" sz="2800" b="1" dirty="0">
                <a:latin typeface="Verdana" panose="020B0604030504040204" pitchFamily="34" charset="0"/>
                <a:cs typeface="Avenir Black"/>
              </a:rPr>
              <a:t>2.4: Paradigms, change, revolutions and transitions</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2566200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7"/>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4072"/>
            <a:ext cx="82766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Change: needed, constant… not popular</a:t>
            </a:r>
          </a:p>
        </p:txBody>
      </p:sp>
      <p:sp>
        <p:nvSpPr>
          <p:cNvPr id="7" name="TextBox 6">
            <a:extLst>
              <a:ext uri="{FF2B5EF4-FFF2-40B4-BE49-F238E27FC236}">
                <a16:creationId xmlns:a16="http://schemas.microsoft.com/office/drawing/2014/main" id="{C9B5C78E-D520-AF4D-8DC5-2D706FE00823}"/>
              </a:ext>
            </a:extLst>
          </p:cNvPr>
          <p:cNvSpPr txBox="1"/>
          <p:nvPr/>
        </p:nvSpPr>
        <p:spPr>
          <a:xfrm>
            <a:off x="169855" y="2238672"/>
            <a:ext cx="6623556" cy="707886"/>
          </a:xfrm>
          <a:prstGeom prst="rect">
            <a:avLst/>
          </a:prstGeom>
          <a:noFill/>
        </p:spPr>
        <p:txBody>
          <a:bodyPr wrap="square" rtlCol="0">
            <a:spAutoFit/>
          </a:bodyPr>
          <a:lstStyle/>
          <a:p>
            <a:r>
              <a:rPr lang="en-US" sz="2000" dirty="0">
                <a:latin typeface="Verdana" panose="020B0604030504040204" pitchFamily="34" charset="0"/>
              </a:rPr>
              <a:t>Change is </a:t>
            </a:r>
            <a:r>
              <a:rPr lang="en-US" sz="2000" b="1" dirty="0">
                <a:latin typeface="Verdana" panose="020B0604030504040204" pitchFamily="34" charset="0"/>
              </a:rPr>
              <a:t>nothing new </a:t>
            </a:r>
            <a:r>
              <a:rPr lang="en-US" sz="2000" dirty="0">
                <a:latin typeface="Verdana" panose="020B0604030504040204" pitchFamily="34" charset="0"/>
              </a:rPr>
              <a:t>and it’s one of the few things we can count on.</a:t>
            </a:r>
          </a:p>
        </p:txBody>
      </p:sp>
      <p:sp>
        <p:nvSpPr>
          <p:cNvPr id="8" name="TextBox 7">
            <a:extLst>
              <a:ext uri="{FF2B5EF4-FFF2-40B4-BE49-F238E27FC236}">
                <a16:creationId xmlns:a16="http://schemas.microsoft.com/office/drawing/2014/main" id="{58123E1B-A773-A342-82C7-76D0353A67CF}"/>
              </a:ext>
            </a:extLst>
          </p:cNvPr>
          <p:cNvSpPr txBox="1"/>
          <p:nvPr/>
        </p:nvSpPr>
        <p:spPr>
          <a:xfrm>
            <a:off x="177801" y="882747"/>
            <a:ext cx="6081109" cy="707886"/>
          </a:xfrm>
          <a:prstGeom prst="rect">
            <a:avLst/>
          </a:prstGeom>
          <a:noFill/>
        </p:spPr>
        <p:txBody>
          <a:bodyPr wrap="square" rtlCol="0">
            <a:spAutoFit/>
          </a:bodyPr>
          <a:lstStyle/>
          <a:p>
            <a:r>
              <a:rPr lang="en-US" sz="2000" dirty="0">
                <a:latin typeface="Verdana" panose="020B0604030504040204" pitchFamily="34" charset="0"/>
              </a:rPr>
              <a:t>Change is </a:t>
            </a:r>
            <a:r>
              <a:rPr lang="en-US" sz="2000" u="sng" dirty="0">
                <a:latin typeface="Verdana" panose="020B0604030504040204" pitchFamily="34" charset="0"/>
              </a:rPr>
              <a:t>needed</a:t>
            </a:r>
            <a:r>
              <a:rPr lang="en-US" sz="2000" dirty="0">
                <a:latin typeface="Verdana" panose="020B0604030504040204" pitchFamily="34" charset="0"/>
              </a:rPr>
              <a:t>, but it’s neither easy nor popular.</a:t>
            </a:r>
          </a:p>
        </p:txBody>
      </p:sp>
      <p:sp>
        <p:nvSpPr>
          <p:cNvPr id="9" name="TextBox 8">
            <a:extLst>
              <a:ext uri="{FF2B5EF4-FFF2-40B4-BE49-F238E27FC236}">
                <a16:creationId xmlns:a16="http://schemas.microsoft.com/office/drawing/2014/main" id="{E2E77BA0-1046-7B41-B34C-C4EE914455D9}"/>
              </a:ext>
            </a:extLst>
          </p:cNvPr>
          <p:cNvSpPr txBox="1"/>
          <p:nvPr/>
        </p:nvSpPr>
        <p:spPr>
          <a:xfrm>
            <a:off x="296858" y="4533775"/>
            <a:ext cx="11428744" cy="2000548"/>
          </a:xfrm>
          <a:prstGeom prst="rect">
            <a:avLst/>
          </a:prstGeom>
          <a:noFill/>
        </p:spPr>
        <p:txBody>
          <a:bodyPr wrap="square" rtlCol="0">
            <a:spAutoFit/>
          </a:bodyPr>
          <a:lstStyle/>
          <a:p>
            <a:r>
              <a:rPr lang="en-US" sz="2000" dirty="0">
                <a:latin typeface="Verdana" panose="020B0604030504040204" pitchFamily="34" charset="0"/>
              </a:rPr>
              <a:t>Change is said to be </a:t>
            </a:r>
            <a:r>
              <a:rPr lang="en-US" sz="2000" b="1" dirty="0">
                <a:latin typeface="Verdana" panose="020B0604030504040204" pitchFamily="34" charset="0"/>
              </a:rPr>
              <a:t>constant</a:t>
            </a:r>
            <a:r>
              <a:rPr lang="en-US" sz="2000" dirty="0">
                <a:latin typeface="Verdana" panose="020B0604030504040204" pitchFamily="34" charset="0"/>
              </a:rPr>
              <a:t>, but to us </a:t>
            </a:r>
            <a:br>
              <a:rPr lang="en-US" sz="2000" dirty="0">
                <a:latin typeface="Verdana" panose="020B0604030504040204" pitchFamily="34" charset="0"/>
              </a:rPr>
            </a:br>
            <a:r>
              <a:rPr lang="en-US" sz="2000" dirty="0">
                <a:latin typeface="Verdana" panose="020B0604030504040204" pitchFamily="34" charset="0"/>
              </a:rPr>
              <a:t>(human society) change often appears </a:t>
            </a:r>
            <a:r>
              <a:rPr lang="en-US" sz="2000" b="1" dirty="0">
                <a:latin typeface="Verdana" panose="020B0604030504040204" pitchFamily="34" charset="0"/>
              </a:rPr>
              <a:t>episodic</a:t>
            </a:r>
            <a:r>
              <a:rPr lang="en-US" sz="2000" dirty="0">
                <a:latin typeface="Verdana" panose="020B0604030504040204" pitchFamily="34" charset="0"/>
              </a:rPr>
              <a:t>.</a:t>
            </a:r>
          </a:p>
          <a:p>
            <a:endParaRPr lang="en-US" sz="800" dirty="0">
              <a:latin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rPr>
              <a:t>Nothing big happens for a while… then boom! Big change.</a:t>
            </a:r>
          </a:p>
          <a:p>
            <a:endParaRPr lang="en-US" sz="800" dirty="0">
              <a:latin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rPr>
              <a:t>Scientists use the term ‘</a:t>
            </a:r>
            <a:r>
              <a:rPr lang="en-US" sz="2000" b="1" dirty="0">
                <a:latin typeface="Verdana" panose="020B0604030504040204" pitchFamily="34" charset="0"/>
              </a:rPr>
              <a:t>punctuated</a:t>
            </a:r>
            <a:r>
              <a:rPr lang="en-US" sz="2000" dirty="0">
                <a:latin typeface="Verdana" panose="020B0604030504040204" pitchFamily="34" charset="0"/>
              </a:rPr>
              <a:t>’.</a:t>
            </a:r>
          </a:p>
          <a:p>
            <a:endParaRPr lang="en-US" sz="800" dirty="0">
              <a:latin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rPr>
              <a:t>Historians and anthropologists use terms like ‘</a:t>
            </a:r>
            <a:r>
              <a:rPr lang="en-US" sz="2000" b="1" dirty="0">
                <a:latin typeface="Verdana" panose="020B0604030504040204" pitchFamily="34" charset="0"/>
              </a:rPr>
              <a:t>revolution</a:t>
            </a:r>
            <a:r>
              <a:rPr lang="en-US" sz="2000" dirty="0">
                <a:latin typeface="Verdana" panose="020B0604030504040204" pitchFamily="34" charset="0"/>
              </a:rPr>
              <a:t>’ or ‘</a:t>
            </a:r>
            <a:r>
              <a:rPr lang="en-US" sz="2000" b="1" dirty="0">
                <a:latin typeface="Verdana" panose="020B0604030504040204" pitchFamily="34" charset="0"/>
              </a:rPr>
              <a:t>transition</a:t>
            </a:r>
            <a:r>
              <a:rPr lang="en-US" sz="2000" dirty="0">
                <a:latin typeface="Verdana" panose="020B0604030504040204" pitchFamily="34" charset="0"/>
              </a:rPr>
              <a:t>’.</a:t>
            </a:r>
          </a:p>
        </p:txBody>
      </p:sp>
      <p:pic>
        <p:nvPicPr>
          <p:cNvPr id="1026" name="Picture 2" descr="Image result for the only one who likes change is a wet baby">
            <a:hlinkClick r:id="rId2"/>
            <a:extLst>
              <a:ext uri="{FF2B5EF4-FFF2-40B4-BE49-F238E27FC236}">
                <a16:creationId xmlns:a16="http://schemas.microsoft.com/office/drawing/2014/main" id="{591BDCDA-193A-7F44-A7AA-AEBEECEF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079" y="825400"/>
            <a:ext cx="5351065" cy="4013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C6E0E4-DBE7-4949-B69B-A658406410AA}"/>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55824"/>
            <a:ext cx="628093" cy="584776"/>
          </a:xfrm>
          <a:prstGeom prst="rect">
            <a:avLst/>
          </a:prstGeom>
        </p:spPr>
      </p:pic>
    </p:spTree>
    <p:extLst>
      <p:ext uri="{BB962C8B-B14F-4D97-AF65-F5344CB8AC3E}">
        <p14:creationId xmlns:p14="http://schemas.microsoft.com/office/powerpoint/2010/main" val="30173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3331"/>
            <a:ext cx="83695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Technical revolutions in Western culture</a:t>
            </a:r>
          </a:p>
        </p:txBody>
      </p:sp>
      <p:sp>
        <p:nvSpPr>
          <p:cNvPr id="12" name="TextBox 11"/>
          <p:cNvSpPr txBox="1"/>
          <p:nvPr/>
        </p:nvSpPr>
        <p:spPr>
          <a:xfrm>
            <a:off x="7589092" y="6502130"/>
            <a:ext cx="4606646" cy="307777"/>
          </a:xfrm>
          <a:prstGeom prst="rect">
            <a:avLst/>
          </a:prstGeom>
          <a:solidFill>
            <a:srgbClr val="FFFFFF"/>
          </a:solidFill>
        </p:spPr>
        <p:txBody>
          <a:bodyPr wrap="non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Technological_revolution</a:t>
            </a:r>
            <a:endParaRPr lang="en-US" sz="1400" dirty="0">
              <a:latin typeface="Avenir Medium"/>
              <a:cs typeface="Avenir Medium"/>
            </a:endParaRPr>
          </a:p>
        </p:txBody>
      </p:sp>
      <p:sp>
        <p:nvSpPr>
          <p:cNvPr id="2" name="TextBox 1">
            <a:extLst>
              <a:ext uri="{FF2B5EF4-FFF2-40B4-BE49-F238E27FC236}">
                <a16:creationId xmlns:a16="http://schemas.microsoft.com/office/drawing/2014/main" id="{15C355D7-561B-214C-8DCA-30E71D522BEA}"/>
              </a:ext>
            </a:extLst>
          </p:cNvPr>
          <p:cNvSpPr txBox="1"/>
          <p:nvPr/>
        </p:nvSpPr>
        <p:spPr>
          <a:xfrm>
            <a:off x="1257961" y="2562334"/>
            <a:ext cx="10288394" cy="2862322"/>
          </a:xfrm>
          <a:prstGeom prst="rect">
            <a:avLst/>
          </a:prstGeom>
          <a:noFill/>
        </p:spPr>
        <p:txBody>
          <a:bodyPr wrap="square" rtlCol="0">
            <a:spAutoFit/>
          </a:bodyPr>
          <a:lstStyle/>
          <a:p>
            <a:r>
              <a:rPr lang="en-US" sz="2000" b="1" dirty="0">
                <a:latin typeface="Verdana" panose="020B0604030504040204" pitchFamily="34" charset="0"/>
              </a:rPr>
              <a:t>1600 - 1740 </a:t>
            </a:r>
            <a:r>
              <a:rPr lang="en-US" sz="2000" dirty="0">
                <a:latin typeface="Verdana" panose="020B0604030504040204" pitchFamily="34" charset="0"/>
              </a:rPr>
              <a:t>		Financial-agricultural revolution</a:t>
            </a:r>
          </a:p>
          <a:p>
            <a:endParaRPr lang="en-US" sz="2000" dirty="0">
              <a:latin typeface="Verdana" panose="020B0604030504040204" pitchFamily="34" charset="0"/>
            </a:endParaRPr>
          </a:p>
          <a:p>
            <a:r>
              <a:rPr lang="en-US" sz="2000" b="1" dirty="0">
                <a:latin typeface="Verdana" panose="020B0604030504040204" pitchFamily="34" charset="0"/>
              </a:rPr>
              <a:t>1780 – 1840</a:t>
            </a:r>
            <a:r>
              <a:rPr lang="en-US" sz="2000" dirty="0">
                <a:latin typeface="Verdana" panose="020B0604030504040204" pitchFamily="34" charset="0"/>
              </a:rPr>
              <a:t>			Industrial revolution</a:t>
            </a:r>
          </a:p>
          <a:p>
            <a:endParaRPr lang="en-US" sz="2000" b="1" dirty="0">
              <a:latin typeface="Verdana" panose="020B0604030504040204" pitchFamily="34" charset="0"/>
            </a:endParaRPr>
          </a:p>
          <a:p>
            <a:r>
              <a:rPr lang="en-US" sz="2000" b="1" dirty="0">
                <a:latin typeface="Verdana" panose="020B0604030504040204" pitchFamily="34" charset="0"/>
              </a:rPr>
              <a:t>1870 – 1920</a:t>
            </a:r>
            <a:r>
              <a:rPr lang="en-US" sz="2000" dirty="0">
                <a:latin typeface="Verdana" panose="020B0604030504040204" pitchFamily="34" charset="0"/>
              </a:rPr>
              <a:t>			Technical or second industrial revolution</a:t>
            </a:r>
          </a:p>
          <a:p>
            <a:endParaRPr lang="en-US" sz="2000" dirty="0">
              <a:latin typeface="Verdana" panose="020B0604030504040204" pitchFamily="34" charset="0"/>
            </a:endParaRPr>
          </a:p>
          <a:p>
            <a:r>
              <a:rPr lang="en-US" sz="2000" b="1" dirty="0">
                <a:latin typeface="Verdana" panose="020B0604030504040204" pitchFamily="34" charset="0"/>
              </a:rPr>
              <a:t>1940 – 1970</a:t>
            </a:r>
            <a:r>
              <a:rPr lang="en-US" sz="2000" dirty="0">
                <a:latin typeface="Verdana" panose="020B0604030504040204" pitchFamily="34" charset="0"/>
              </a:rPr>
              <a:t>			Scientific-technical revolution</a:t>
            </a:r>
          </a:p>
          <a:p>
            <a:endParaRPr lang="en-US" sz="2000" dirty="0">
              <a:latin typeface="Verdana" panose="020B0604030504040204" pitchFamily="34" charset="0"/>
            </a:endParaRPr>
          </a:p>
          <a:p>
            <a:r>
              <a:rPr lang="en-US" sz="2000" b="1" dirty="0">
                <a:latin typeface="Verdana" panose="020B0604030504040204" pitchFamily="34" charset="0"/>
              </a:rPr>
              <a:t>1975 – present</a:t>
            </a:r>
            <a:r>
              <a:rPr lang="en-US" sz="2000" dirty="0">
                <a:latin typeface="Verdana" panose="020B0604030504040204" pitchFamily="34" charset="0"/>
              </a:rPr>
              <a:t>		Information and telecommunications (digital) revolution</a:t>
            </a:r>
          </a:p>
        </p:txBody>
      </p:sp>
      <p:sp>
        <p:nvSpPr>
          <p:cNvPr id="8" name="TextBox 7">
            <a:extLst>
              <a:ext uri="{FF2B5EF4-FFF2-40B4-BE49-F238E27FC236}">
                <a16:creationId xmlns:a16="http://schemas.microsoft.com/office/drawing/2014/main" id="{9B543FFB-2056-4E4F-866A-36AC16F91AE2}"/>
              </a:ext>
            </a:extLst>
          </p:cNvPr>
          <p:cNvSpPr txBox="1"/>
          <p:nvPr/>
        </p:nvSpPr>
        <p:spPr>
          <a:xfrm>
            <a:off x="438150" y="5862271"/>
            <a:ext cx="10288394" cy="400110"/>
          </a:xfrm>
          <a:prstGeom prst="rect">
            <a:avLst/>
          </a:prstGeom>
          <a:noFill/>
        </p:spPr>
        <p:txBody>
          <a:bodyPr wrap="none" rtlCol="0">
            <a:spAutoFit/>
          </a:bodyPr>
          <a:lstStyle/>
          <a:p>
            <a:r>
              <a:rPr lang="en-US" sz="2000" b="1" dirty="0">
                <a:latin typeface="Verdana" panose="020B0604030504040204" pitchFamily="34" charset="0"/>
              </a:rPr>
              <a:t>Next?				Energy system transition, aka energy decarbonization</a:t>
            </a:r>
          </a:p>
        </p:txBody>
      </p:sp>
      <p:sp>
        <p:nvSpPr>
          <p:cNvPr id="9" name="TextBox 8">
            <a:extLst>
              <a:ext uri="{FF2B5EF4-FFF2-40B4-BE49-F238E27FC236}">
                <a16:creationId xmlns:a16="http://schemas.microsoft.com/office/drawing/2014/main" id="{1FCC29BC-D03C-BB43-8865-ACA7F209B76D}"/>
              </a:ext>
            </a:extLst>
          </p:cNvPr>
          <p:cNvSpPr txBox="1"/>
          <p:nvPr/>
        </p:nvSpPr>
        <p:spPr>
          <a:xfrm>
            <a:off x="461632" y="813109"/>
            <a:ext cx="11292218" cy="1461939"/>
          </a:xfrm>
          <a:prstGeom prst="rect">
            <a:avLst/>
          </a:prstGeom>
          <a:noFill/>
        </p:spPr>
        <p:txBody>
          <a:bodyPr wrap="square" rtlCol="0">
            <a:spAutoFit/>
          </a:bodyPr>
          <a:lstStyle/>
          <a:p>
            <a:r>
              <a:rPr lang="en-US" sz="2000" b="1" dirty="0">
                <a:latin typeface="Verdana" panose="020B0604030504040204" pitchFamily="34" charset="0"/>
              </a:rPr>
              <a:t>Technical revolution: </a:t>
            </a:r>
            <a:r>
              <a:rPr lang="en-US" sz="2000" i="1" dirty="0">
                <a:latin typeface="Verdana" panose="020B0604030504040204" pitchFamily="34" charset="0"/>
              </a:rPr>
              <a:t>is a period in which one or more technologies is replaced by another technology in a short amount of time. </a:t>
            </a:r>
            <a:br>
              <a:rPr lang="en-US" sz="900" i="1" dirty="0">
                <a:latin typeface="Verdana" panose="020B0604030504040204" pitchFamily="34" charset="0"/>
              </a:rPr>
            </a:br>
            <a:endParaRPr lang="en-US" sz="900" i="1" dirty="0">
              <a:latin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rPr>
              <a:t>It is an era of accelerated technological progress characterized by new innovations whose rapid application and diffusion cause an abrupt change in society.</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Tree>
    <p:extLst>
      <p:ext uri="{BB962C8B-B14F-4D97-AF65-F5344CB8AC3E}">
        <p14:creationId xmlns:p14="http://schemas.microsoft.com/office/powerpoint/2010/main" val="6754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565"/>
            <a:ext cx="75168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Resistance to technological change?</a:t>
            </a:r>
          </a:p>
        </p:txBody>
      </p:sp>
      <p:sp>
        <p:nvSpPr>
          <p:cNvPr id="8" name="TextBox 7">
            <a:extLst>
              <a:ext uri="{FF2B5EF4-FFF2-40B4-BE49-F238E27FC236}">
                <a16:creationId xmlns:a16="http://schemas.microsoft.com/office/drawing/2014/main" id="{58123E1B-A773-A342-82C7-76D0353A67CF}"/>
              </a:ext>
            </a:extLst>
          </p:cNvPr>
          <p:cNvSpPr txBox="1"/>
          <p:nvPr/>
        </p:nvSpPr>
        <p:spPr>
          <a:xfrm>
            <a:off x="400050" y="876239"/>
            <a:ext cx="11563349" cy="2030620"/>
          </a:xfrm>
          <a:prstGeom prst="rect">
            <a:avLst/>
          </a:prstGeom>
          <a:noFill/>
        </p:spPr>
        <p:txBody>
          <a:bodyPr wrap="square" rtlCol="0">
            <a:spAutoFit/>
          </a:bodyPr>
          <a:lstStyle/>
          <a:p>
            <a:r>
              <a:rPr lang="en-US" sz="2000" dirty="0">
                <a:latin typeface="Verdana" panose="020B0604030504040204" pitchFamily="34" charset="0"/>
              </a:rPr>
              <a:t>When we look back on the the agricultural revolution, or the first industrial revolution, it’s hard to believe that the technologies involved didn’t catch on right away. </a:t>
            </a:r>
          </a:p>
          <a:p>
            <a:pPr marL="342900" indent="-342900">
              <a:lnSpc>
                <a:spcPct val="150000"/>
              </a:lnSpc>
              <a:buFont typeface="Arial" panose="020B0604020202020204" pitchFamily="34" charset="0"/>
              <a:buChar char="•"/>
            </a:pPr>
            <a:r>
              <a:rPr lang="en-US" sz="2000" b="1" dirty="0">
                <a:latin typeface="Verdana" panose="020B0604030504040204" pitchFamily="34" charset="0"/>
              </a:rPr>
              <a:t>Indeed, there is nearly always a lag period before good ideas are widely adopted.</a:t>
            </a:r>
          </a:p>
          <a:p>
            <a:pPr marL="342900" indent="-342900">
              <a:lnSpc>
                <a:spcPct val="150000"/>
              </a:lnSpc>
              <a:buFont typeface="Arial" panose="020B0604020202020204" pitchFamily="34" charset="0"/>
              <a:buChar char="•"/>
            </a:pPr>
            <a:r>
              <a:rPr lang="en-US" sz="2000" dirty="0">
                <a:latin typeface="Verdana" panose="020B0604030504040204" pitchFamily="34" charset="0"/>
              </a:rPr>
              <a:t>We’ve known this for years.</a:t>
            </a:r>
          </a:p>
        </p:txBody>
      </p:sp>
      <p:sp>
        <p:nvSpPr>
          <p:cNvPr id="9" name="TextBox 8">
            <a:extLst>
              <a:ext uri="{FF2B5EF4-FFF2-40B4-BE49-F238E27FC236}">
                <a16:creationId xmlns:a16="http://schemas.microsoft.com/office/drawing/2014/main" id="{E2E77BA0-1046-7B41-B34C-C4EE914455D9}"/>
              </a:ext>
            </a:extLst>
          </p:cNvPr>
          <p:cNvSpPr txBox="1"/>
          <p:nvPr/>
        </p:nvSpPr>
        <p:spPr>
          <a:xfrm>
            <a:off x="623598" y="3171771"/>
            <a:ext cx="11277599" cy="2862322"/>
          </a:xfrm>
          <a:prstGeom prst="rect">
            <a:avLst/>
          </a:prstGeom>
          <a:noFill/>
        </p:spPr>
        <p:txBody>
          <a:bodyPr wrap="square" rtlCol="0">
            <a:spAutoFit/>
          </a:bodyPr>
          <a:lstStyle/>
          <a:p>
            <a:r>
              <a:rPr lang="en-US" sz="2000" dirty="0">
                <a:latin typeface="Verdana" panose="020B0604030504040204" pitchFamily="34" charset="0"/>
              </a:rPr>
              <a:t>“Although  the  inventor  often  times  drunk  with  the  opinion  of  his  own  merit,  thinks  all  the  world  will  invade  and </a:t>
            </a:r>
            <a:r>
              <a:rPr lang="en-US" sz="2000" dirty="0" err="1">
                <a:latin typeface="Verdana" panose="020B0604030504040204" pitchFamily="34" charset="0"/>
              </a:rPr>
              <a:t>incroach</a:t>
            </a:r>
            <a:r>
              <a:rPr lang="en-US" sz="2000" dirty="0">
                <a:latin typeface="Verdana" panose="020B0604030504040204" pitchFamily="34" charset="0"/>
              </a:rPr>
              <a:t> upon him, yet I have observed that the generality of men will scarce be hired to make  use  of  new  practices,  which  themselves  have  not  been  thoroughly  tried...  for  as  when  a  new  invention is first propounded, in the beginning every man objects, and the poor inventor runs the </a:t>
            </a:r>
            <a:r>
              <a:rPr lang="en-US" sz="2000" dirty="0" err="1">
                <a:latin typeface="Verdana" panose="020B0604030504040204" pitchFamily="34" charset="0"/>
              </a:rPr>
              <a:t>gantloop</a:t>
            </a:r>
            <a:r>
              <a:rPr lang="en-US" sz="2000" dirty="0">
                <a:latin typeface="Verdana" panose="020B0604030504040204" pitchFamily="34" charset="0"/>
              </a:rPr>
              <a:t> of all </a:t>
            </a:r>
            <a:r>
              <a:rPr lang="en-US" sz="2000" dirty="0" err="1">
                <a:latin typeface="Verdana" panose="020B0604030504040204" pitchFamily="34" charset="0"/>
              </a:rPr>
              <a:t>petulent</a:t>
            </a:r>
            <a:r>
              <a:rPr lang="en-US" sz="2000" dirty="0">
                <a:latin typeface="Verdana" panose="020B0604030504040204" pitchFamily="34" charset="0"/>
              </a:rPr>
              <a:t> wits...not one [inventor] of a hundred outlives this torture... and moreover, this commonly is so long a doing that the poor inventor is either dead or disabled by the debts contracted to pursue his design.”</a:t>
            </a:r>
          </a:p>
          <a:p>
            <a:r>
              <a:rPr lang="en-US" sz="2000" dirty="0">
                <a:latin typeface="Verdana" panose="020B0604030504040204" pitchFamily="34" charset="0"/>
              </a:rPr>
              <a:t>																	- William Petty, 1679</a:t>
            </a:r>
          </a:p>
        </p:txBody>
      </p:sp>
      <p:pic>
        <p:nvPicPr>
          <p:cNvPr id="10" name="Picture 9">
            <a:extLst>
              <a:ext uri="{FF2B5EF4-FFF2-40B4-BE49-F238E27FC236}">
                <a16:creationId xmlns:a16="http://schemas.microsoft.com/office/drawing/2014/main" id="{662F9DFF-01EE-5C4B-907A-FBAF93CEA98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50094"/>
            <a:ext cx="628093" cy="584776"/>
          </a:xfrm>
          <a:prstGeom prst="rect">
            <a:avLst/>
          </a:prstGeom>
        </p:spPr>
      </p:pic>
      <p:sp>
        <p:nvSpPr>
          <p:cNvPr id="7" name="TextBox 6">
            <a:extLst>
              <a:ext uri="{FF2B5EF4-FFF2-40B4-BE49-F238E27FC236}">
                <a16:creationId xmlns:a16="http://schemas.microsoft.com/office/drawing/2014/main" id="{760B88CD-DA5D-9B4A-9F00-806610212E1B}"/>
              </a:ext>
            </a:extLst>
          </p:cNvPr>
          <p:cNvSpPr txBox="1"/>
          <p:nvPr/>
        </p:nvSpPr>
        <p:spPr>
          <a:xfrm>
            <a:off x="110786" y="6464690"/>
            <a:ext cx="9005286" cy="307777"/>
          </a:xfrm>
          <a:prstGeom prst="rect">
            <a:avLst/>
          </a:prstGeom>
          <a:solidFill>
            <a:srgbClr val="FFFFFF"/>
          </a:solidFill>
        </p:spPr>
        <p:txBody>
          <a:bodyPr wrap="none" rtlCol="0">
            <a:spAutoFit/>
          </a:bodyPr>
          <a:lstStyle/>
          <a:p>
            <a:r>
              <a:rPr lang="en-US" sz="1400" dirty="0">
                <a:latin typeface="Avenir Medium"/>
                <a:cs typeface="Avenir Medium"/>
              </a:rPr>
              <a:t>Mokyr (1977) The Political Economy of Technological Change: Resistance and Innovation in Economic History</a:t>
            </a:r>
          </a:p>
        </p:txBody>
      </p:sp>
    </p:spTree>
    <p:extLst>
      <p:ext uri="{BB962C8B-B14F-4D97-AF65-F5344CB8AC3E}">
        <p14:creationId xmlns:p14="http://schemas.microsoft.com/office/powerpoint/2010/main" val="34583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3331"/>
            <a:ext cx="671369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Entrenched interests and inertia</a:t>
            </a:r>
          </a:p>
        </p:txBody>
      </p:sp>
      <p:pic>
        <p:nvPicPr>
          <p:cNvPr id="10" name="Picture 9">
            <a:extLst>
              <a:ext uri="{FF2B5EF4-FFF2-40B4-BE49-F238E27FC236}">
                <a16:creationId xmlns:a16="http://schemas.microsoft.com/office/drawing/2014/main" id="{662F9DFF-01EE-5C4B-907A-FBAF93CEA985}"/>
              </a:ext>
            </a:extLst>
          </p:cNvPr>
          <p:cNvPicPr>
            <a:picLocks noChangeAspect="1"/>
          </p:cNvPicPr>
          <p:nvPr/>
        </p:nvPicPr>
        <p:blipFill>
          <a:blip r:embed="rId2">
            <a:duotone>
              <a:prstClr val="black"/>
              <a:schemeClr val="accent1">
                <a:tint val="45000"/>
                <a:satMod val="400000"/>
              </a:schemeClr>
            </a:duotone>
          </a:blip>
          <a:stretch>
            <a:fillRect/>
          </a:stretch>
        </p:blipFill>
        <p:spPr>
          <a:xfrm>
            <a:off x="11447703" y="49317"/>
            <a:ext cx="628093" cy="584776"/>
          </a:xfrm>
          <a:prstGeom prst="rect">
            <a:avLst/>
          </a:prstGeom>
        </p:spPr>
      </p:pic>
      <p:sp>
        <p:nvSpPr>
          <p:cNvPr id="6" name="TextBox 5">
            <a:extLst>
              <a:ext uri="{FF2B5EF4-FFF2-40B4-BE49-F238E27FC236}">
                <a16:creationId xmlns:a16="http://schemas.microsoft.com/office/drawing/2014/main" id="{AABE6BE8-FE88-4C4C-8E45-CD71B641E4E1}"/>
              </a:ext>
            </a:extLst>
          </p:cNvPr>
          <p:cNvSpPr txBox="1"/>
          <p:nvPr/>
        </p:nvSpPr>
        <p:spPr>
          <a:xfrm>
            <a:off x="171450" y="6130816"/>
            <a:ext cx="11904346" cy="646331"/>
          </a:xfrm>
          <a:prstGeom prst="rect">
            <a:avLst/>
          </a:prstGeom>
          <a:solidFill>
            <a:srgbClr val="FFFFFF"/>
          </a:solidFill>
        </p:spPr>
        <p:txBody>
          <a:bodyPr wrap="square" rtlCol="0">
            <a:spAutoFit/>
          </a:bodyPr>
          <a:lstStyle/>
          <a:p>
            <a:r>
              <a:rPr lang="en-US" sz="1200" dirty="0">
                <a:latin typeface="Avenir Medium"/>
                <a:cs typeface="Avenir Medium"/>
              </a:rPr>
              <a:t>Mokyr (1977) The Political Economy of Technological Change: Resistance and Innovation in Economic History</a:t>
            </a:r>
          </a:p>
          <a:p>
            <a:r>
              <a:rPr lang="en-US" sz="1200" dirty="0">
                <a:latin typeface="Avenir Medium"/>
                <a:cs typeface="Avenir Medium"/>
                <a:hlinkClick r:id="rId3"/>
              </a:rPr>
              <a:t>https://en.wikipedia.org/wiki/Joel_Mokyr</a:t>
            </a:r>
            <a:endParaRPr lang="en-US" sz="1200" dirty="0">
              <a:latin typeface="Avenir Medium"/>
              <a:cs typeface="Avenir Medium"/>
            </a:endParaRPr>
          </a:p>
          <a:p>
            <a:r>
              <a:rPr lang="en-US" sz="1200" dirty="0">
                <a:latin typeface="Avenir Medium"/>
                <a:cs typeface="Avenir Medium"/>
              </a:rPr>
              <a:t>http://</a:t>
            </a:r>
            <a:r>
              <a:rPr lang="en-US" sz="1200" dirty="0" err="1">
                <a:latin typeface="Avenir Medium"/>
                <a:cs typeface="Avenir Medium"/>
              </a:rPr>
              <a:t>eh.net</a:t>
            </a:r>
            <a:r>
              <a:rPr lang="en-US" sz="1200" dirty="0">
                <a:latin typeface="Avenir Medium"/>
                <a:cs typeface="Avenir Medium"/>
              </a:rPr>
              <a:t>/</a:t>
            </a:r>
            <a:r>
              <a:rPr lang="en-US" sz="1200" dirty="0" err="1">
                <a:latin typeface="Avenir Medium"/>
                <a:cs typeface="Avenir Medium"/>
              </a:rPr>
              <a:t>book_reviews</a:t>
            </a:r>
            <a:r>
              <a:rPr lang="en-US" sz="1200" dirty="0">
                <a:latin typeface="Avenir Medium"/>
                <a:cs typeface="Avenir Medium"/>
              </a:rPr>
              <a:t>/innovation-and-its-enemies-why-people-resist-new-technologies/</a:t>
            </a:r>
          </a:p>
        </p:txBody>
      </p:sp>
      <p:sp>
        <p:nvSpPr>
          <p:cNvPr id="7" name="TextBox 6">
            <a:extLst>
              <a:ext uri="{FF2B5EF4-FFF2-40B4-BE49-F238E27FC236}">
                <a16:creationId xmlns:a16="http://schemas.microsoft.com/office/drawing/2014/main" id="{FC5E3CF7-0353-1146-B045-6A76706D048F}"/>
              </a:ext>
            </a:extLst>
          </p:cNvPr>
          <p:cNvSpPr txBox="1"/>
          <p:nvPr/>
        </p:nvSpPr>
        <p:spPr>
          <a:xfrm>
            <a:off x="228600" y="4861598"/>
            <a:ext cx="11582400" cy="707886"/>
          </a:xfrm>
          <a:prstGeom prst="rect">
            <a:avLst/>
          </a:prstGeom>
          <a:noFill/>
        </p:spPr>
        <p:txBody>
          <a:bodyPr wrap="square" rtlCol="0">
            <a:spAutoFit/>
          </a:bodyPr>
          <a:lstStyle/>
          <a:p>
            <a:r>
              <a:rPr lang="en-US" sz="2000" dirty="0">
                <a:latin typeface="Verdana" panose="020B0604030504040204" pitchFamily="34" charset="0"/>
              </a:rPr>
              <a:t>A critical factor in the ability of a society or nation to change, or to be held back by inertia, is the ‘suitability of institutions to the successful adoption of new ideas’.</a:t>
            </a:r>
          </a:p>
        </p:txBody>
      </p:sp>
      <p:sp>
        <p:nvSpPr>
          <p:cNvPr id="9" name="TextBox 8">
            <a:extLst>
              <a:ext uri="{FF2B5EF4-FFF2-40B4-BE49-F238E27FC236}">
                <a16:creationId xmlns:a16="http://schemas.microsoft.com/office/drawing/2014/main" id="{0EA64149-1090-C240-942F-829528048EB0}"/>
              </a:ext>
            </a:extLst>
          </p:cNvPr>
          <p:cNvSpPr txBox="1"/>
          <p:nvPr/>
        </p:nvSpPr>
        <p:spPr>
          <a:xfrm>
            <a:off x="228600" y="5643682"/>
            <a:ext cx="8513445" cy="400110"/>
          </a:xfrm>
          <a:prstGeom prst="rect">
            <a:avLst/>
          </a:prstGeom>
          <a:noFill/>
        </p:spPr>
        <p:txBody>
          <a:bodyPr wrap="square" rtlCol="0">
            <a:spAutoFit/>
          </a:bodyPr>
          <a:lstStyle/>
          <a:p>
            <a:r>
              <a:rPr lang="en-US" sz="2000" dirty="0">
                <a:latin typeface="Verdana" panose="020B0604030504040204" pitchFamily="34" charset="0"/>
              </a:rPr>
              <a:t>How suited to change are today’s American institutions?</a:t>
            </a:r>
          </a:p>
        </p:txBody>
      </p:sp>
      <p:sp>
        <p:nvSpPr>
          <p:cNvPr id="11" name="TextBox 10">
            <a:extLst>
              <a:ext uri="{FF2B5EF4-FFF2-40B4-BE49-F238E27FC236}">
                <a16:creationId xmlns:a16="http://schemas.microsoft.com/office/drawing/2014/main" id="{51097EB2-518D-C846-AAA3-AF2862130BA4}"/>
              </a:ext>
            </a:extLst>
          </p:cNvPr>
          <p:cNvSpPr txBox="1"/>
          <p:nvPr/>
        </p:nvSpPr>
        <p:spPr>
          <a:xfrm>
            <a:off x="228601" y="735117"/>
            <a:ext cx="11963399" cy="2246769"/>
          </a:xfrm>
          <a:prstGeom prst="rect">
            <a:avLst/>
          </a:prstGeom>
          <a:noFill/>
        </p:spPr>
        <p:txBody>
          <a:bodyPr wrap="square" rtlCol="0">
            <a:spAutoFit/>
          </a:bodyPr>
          <a:lstStyle/>
          <a:p>
            <a:r>
              <a:rPr lang="en-US" sz="2000" dirty="0">
                <a:latin typeface="Verdana" panose="020B0604030504040204" pitchFamily="34" charset="0"/>
              </a:rPr>
              <a:t>Why do societies resist technological change?</a:t>
            </a:r>
          </a:p>
          <a:p>
            <a:pPr marL="342900" indent="-342900">
              <a:buFont typeface="Arial" panose="020B0604020202020204" pitchFamily="34" charset="0"/>
              <a:buChar char="•"/>
            </a:pPr>
            <a:r>
              <a:rPr lang="en-US" sz="2000" dirty="0">
                <a:latin typeface="Verdana" panose="020B0604030504040204" pitchFamily="34" charset="0"/>
              </a:rPr>
              <a:t>Incumbents fear a </a:t>
            </a:r>
            <a:r>
              <a:rPr lang="en-US" sz="2000" b="1" dirty="0">
                <a:latin typeface="Verdana" panose="020B0604030504040204" pitchFamily="34" charset="0"/>
              </a:rPr>
              <a:t>threat to their power and economic rents </a:t>
            </a:r>
            <a:r>
              <a:rPr lang="en-US" sz="2000" dirty="0">
                <a:latin typeface="Verdana" panose="020B0604030504040204" pitchFamily="34" charset="0"/>
              </a:rPr>
              <a:t>(perceived market advantage).</a:t>
            </a:r>
          </a:p>
          <a:p>
            <a:pPr marL="342900" indent="-342900">
              <a:buFont typeface="Arial" panose="020B0604020202020204" pitchFamily="34" charset="0"/>
              <a:buChar char="•"/>
            </a:pPr>
            <a:r>
              <a:rPr lang="en-US" sz="2000" dirty="0">
                <a:latin typeface="Verdana" panose="020B0604030504040204" pitchFamily="34" charset="0"/>
              </a:rPr>
              <a:t>Concern about broader </a:t>
            </a:r>
            <a:r>
              <a:rPr lang="en-US" sz="2000" b="1" dirty="0">
                <a:latin typeface="Verdana" panose="020B0604030504040204" pitchFamily="34" charset="0"/>
              </a:rPr>
              <a:t>social and political repercussions </a:t>
            </a:r>
            <a:r>
              <a:rPr lang="en-US" sz="2000" dirty="0">
                <a:latin typeface="Verdana" panose="020B0604030504040204" pitchFamily="34" charset="0"/>
              </a:rPr>
              <a:t>("unintended ripple effects")</a:t>
            </a:r>
          </a:p>
          <a:p>
            <a:pPr marL="342900" indent="-342900">
              <a:buFont typeface="Arial" panose="020B0604020202020204" pitchFamily="34" charset="0"/>
              <a:buChar char="•"/>
            </a:pPr>
            <a:r>
              <a:rPr lang="en-US" sz="2000" b="1" dirty="0">
                <a:latin typeface="Verdana" panose="020B0604030504040204" pitchFamily="34" charset="0"/>
              </a:rPr>
              <a:t>Risk and loss aversion</a:t>
            </a:r>
            <a:r>
              <a:rPr lang="en-US" sz="2000" dirty="0">
                <a:latin typeface="Verdana" panose="020B0604030504040204" pitchFamily="34" charset="0"/>
              </a:rPr>
              <a:t>: new technologies often have "unanticipated and unknowable consequences"</a:t>
            </a:r>
          </a:p>
        </p:txBody>
      </p:sp>
      <p:sp>
        <p:nvSpPr>
          <p:cNvPr id="12" name="TextBox 11">
            <a:extLst>
              <a:ext uri="{FF2B5EF4-FFF2-40B4-BE49-F238E27FC236}">
                <a16:creationId xmlns:a16="http://schemas.microsoft.com/office/drawing/2014/main" id="{5BCFF375-5C6B-594B-A625-81B9C4531A81}"/>
              </a:ext>
            </a:extLst>
          </p:cNvPr>
          <p:cNvSpPr txBox="1"/>
          <p:nvPr/>
        </p:nvSpPr>
        <p:spPr>
          <a:xfrm>
            <a:off x="1123950" y="3016493"/>
            <a:ext cx="10172700" cy="1631216"/>
          </a:xfrm>
          <a:prstGeom prst="rect">
            <a:avLst/>
          </a:prstGeom>
          <a:noFill/>
        </p:spPr>
        <p:txBody>
          <a:bodyPr wrap="square" rtlCol="0">
            <a:spAutoFit/>
          </a:bodyPr>
          <a:lstStyle/>
          <a:p>
            <a:r>
              <a:rPr lang="en-US" sz="2000" dirty="0">
                <a:latin typeface="Verdana" panose="020B0604030504040204" pitchFamily="34" charset="0"/>
              </a:rPr>
              <a:t>"These three motives often merge and create powerful forces that use political power and persuasion to thwart innovations. As a result, technological progress does not follow a linear and neat trajectory. It is, as social constructionists have been trying to tell us for decades, </a:t>
            </a:r>
            <a:r>
              <a:rPr lang="en-US" sz="2000" b="1" dirty="0">
                <a:latin typeface="Verdana" panose="020B0604030504040204" pitchFamily="34" charset="0"/>
              </a:rPr>
              <a:t>a profoundly political process</a:t>
            </a:r>
            <a:r>
              <a:rPr lang="en-US" sz="2000" dirty="0">
                <a:latin typeface="Verdana" panose="020B0604030504040204" pitchFamily="34" charset="0"/>
              </a:rPr>
              <a:t>."</a:t>
            </a:r>
          </a:p>
        </p:txBody>
      </p:sp>
    </p:spTree>
    <p:extLst>
      <p:ext uri="{BB962C8B-B14F-4D97-AF65-F5344CB8AC3E}">
        <p14:creationId xmlns:p14="http://schemas.microsoft.com/office/powerpoint/2010/main" val="22434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3600" dirty="0">
              <a:solidFill>
                <a:prstClr val="black"/>
              </a:solidFill>
              <a:latin typeface="Verdana" panose="020B0604030504040204" pitchFamily="34" charset="0"/>
            </a:endParaRPr>
          </a:p>
        </p:txBody>
      </p:sp>
      <p:sp>
        <p:nvSpPr>
          <p:cNvPr id="5" name="TextBox 4"/>
          <p:cNvSpPr txBox="1"/>
          <p:nvPr/>
        </p:nvSpPr>
        <p:spPr>
          <a:xfrm>
            <a:off x="228601" y="80849"/>
            <a:ext cx="475162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Revolutions are messy</a:t>
            </a:r>
          </a:p>
        </p:txBody>
      </p:sp>
      <p:sp>
        <p:nvSpPr>
          <p:cNvPr id="12" name="TextBox 11"/>
          <p:cNvSpPr txBox="1"/>
          <p:nvPr/>
        </p:nvSpPr>
        <p:spPr>
          <a:xfrm>
            <a:off x="83626" y="6454016"/>
            <a:ext cx="4606646" cy="307777"/>
          </a:xfrm>
          <a:prstGeom prst="rect">
            <a:avLst/>
          </a:prstGeom>
          <a:solidFill>
            <a:srgbClr val="FFFFFF"/>
          </a:solidFill>
        </p:spPr>
        <p:txBody>
          <a:bodyPr wrap="non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Technological_revolution</a:t>
            </a:r>
            <a:endParaRPr lang="en-US" sz="1400" dirty="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pic>
        <p:nvPicPr>
          <p:cNvPr id="11" name="Picture 10">
            <a:extLst>
              <a:ext uri="{FF2B5EF4-FFF2-40B4-BE49-F238E27FC236}">
                <a16:creationId xmlns:a16="http://schemas.microsoft.com/office/drawing/2014/main" id="{708C3F7B-8BC5-8344-83F2-80EC435AC615}"/>
              </a:ext>
            </a:extLst>
          </p:cNvPr>
          <p:cNvPicPr>
            <a:picLocks noChangeAspect="1"/>
          </p:cNvPicPr>
          <p:nvPr/>
        </p:nvPicPr>
        <p:blipFill rotWithShape="1">
          <a:blip r:embed="rId3"/>
          <a:srcRect t="3720"/>
          <a:stretch/>
        </p:blipFill>
        <p:spPr>
          <a:xfrm>
            <a:off x="228601" y="735117"/>
            <a:ext cx="6896099" cy="3774167"/>
          </a:xfrm>
          <a:prstGeom prst="rect">
            <a:avLst/>
          </a:prstGeom>
        </p:spPr>
      </p:pic>
      <p:pic>
        <p:nvPicPr>
          <p:cNvPr id="6" name="Picture 5">
            <a:extLst>
              <a:ext uri="{FF2B5EF4-FFF2-40B4-BE49-F238E27FC236}">
                <a16:creationId xmlns:a16="http://schemas.microsoft.com/office/drawing/2014/main" id="{9EE3B537-11B0-CE49-AEAE-213122458510}"/>
              </a:ext>
            </a:extLst>
          </p:cNvPr>
          <p:cNvPicPr>
            <a:picLocks noChangeAspect="1"/>
          </p:cNvPicPr>
          <p:nvPr/>
        </p:nvPicPr>
        <p:blipFill>
          <a:blip r:embed="rId4"/>
          <a:stretch>
            <a:fillRect/>
          </a:stretch>
        </p:blipFill>
        <p:spPr>
          <a:xfrm>
            <a:off x="5751936" y="3276600"/>
            <a:ext cx="6211463" cy="3492739"/>
          </a:xfrm>
          <a:prstGeom prst="rect">
            <a:avLst/>
          </a:prstGeom>
        </p:spPr>
      </p:pic>
    </p:spTree>
    <p:extLst>
      <p:ext uri="{BB962C8B-B14F-4D97-AF65-F5344CB8AC3E}">
        <p14:creationId xmlns:p14="http://schemas.microsoft.com/office/powerpoint/2010/main" val="4245989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08007-5800-DC4C-B497-23BE66235B13}"/>
              </a:ext>
            </a:extLst>
          </p:cNvPr>
          <p:cNvPicPr>
            <a:picLocks noChangeAspect="1"/>
          </p:cNvPicPr>
          <p:nvPr/>
        </p:nvPicPr>
        <p:blipFill>
          <a:blip r:embed="rId2"/>
          <a:stretch>
            <a:fillRect/>
          </a:stretch>
        </p:blipFill>
        <p:spPr>
          <a:xfrm>
            <a:off x="728048" y="1107019"/>
            <a:ext cx="10735903" cy="5234057"/>
          </a:xfrm>
          <a:prstGeom prst="rect">
            <a:avLst/>
          </a:prstGeom>
        </p:spPr>
      </p:pic>
      <p:sp>
        <p:nvSpPr>
          <p:cNvPr id="4" name="Rectangle 3"/>
          <p:cNvSpPr/>
          <p:nvPr/>
        </p:nvSpPr>
        <p:spPr>
          <a:xfrm>
            <a:off x="0" y="-22417"/>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0914"/>
            <a:ext cx="688682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And technical revolutions are too</a:t>
            </a:r>
          </a:p>
        </p:txBody>
      </p:sp>
      <p:sp>
        <p:nvSpPr>
          <p:cNvPr id="12" name="TextBox 11"/>
          <p:cNvSpPr txBox="1"/>
          <p:nvPr/>
        </p:nvSpPr>
        <p:spPr>
          <a:xfrm>
            <a:off x="457201" y="6390469"/>
            <a:ext cx="8724761" cy="461665"/>
          </a:xfrm>
          <a:prstGeom prst="rect">
            <a:avLst/>
          </a:prstGeom>
          <a:solidFill>
            <a:srgbClr val="FFFFFF"/>
          </a:solidFill>
        </p:spPr>
        <p:txBody>
          <a:bodyPr wrap="none" rtlCol="0">
            <a:spAutoFit/>
          </a:bodyPr>
          <a:lstStyle/>
          <a:p>
            <a:r>
              <a:rPr lang="en-US" sz="1200" dirty="0">
                <a:latin typeface="Avenir Medium"/>
                <a:cs typeface="Avenir Medium"/>
                <a:hlinkClick r:id="rId3"/>
              </a:rPr>
              <a:t>https://en.wikipedia.org/wiki/Technological_revolution</a:t>
            </a:r>
            <a:endParaRPr lang="en-US" sz="1200" dirty="0">
              <a:latin typeface="Avenir Medium"/>
              <a:cs typeface="Avenir Medium"/>
            </a:endParaRPr>
          </a:p>
          <a:p>
            <a:r>
              <a:rPr lang="en-US" sz="1200" dirty="0">
                <a:latin typeface="Avenir Medium"/>
                <a:cs typeface="Avenir Medium"/>
              </a:rPr>
              <a:t>https://</a:t>
            </a:r>
            <a:r>
              <a:rPr lang="en-US" sz="1200" dirty="0" err="1">
                <a:latin typeface="Avenir Medium"/>
                <a:cs typeface="Avenir Medium"/>
              </a:rPr>
              <a:t>www.cam.ac.uk</a:t>
            </a:r>
            <a:r>
              <a:rPr lang="en-US" sz="1200" dirty="0">
                <a:latin typeface="Avenir Medium"/>
                <a:cs typeface="Avenir Medium"/>
              </a:rPr>
              <a:t>/research/news/industrial-revolution-damaging-psychological-imprint-persists-in-todays-populations</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43145"/>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4" y="676392"/>
            <a:ext cx="10735903" cy="400110"/>
          </a:xfrm>
          <a:prstGeom prst="rect">
            <a:avLst/>
          </a:prstGeom>
          <a:noFill/>
        </p:spPr>
        <p:txBody>
          <a:bodyPr wrap="square" rtlCol="0">
            <a:spAutoFit/>
          </a:bodyPr>
          <a:lstStyle/>
          <a:p>
            <a:r>
              <a:rPr lang="en-US" sz="2000" dirty="0">
                <a:latin typeface="Verdana" panose="020B0604030504040204" pitchFamily="34" charset="0"/>
              </a:rPr>
              <a:t>Consider the effects of the Industrial Revolution of the mid-1800s:</a:t>
            </a:r>
          </a:p>
        </p:txBody>
      </p:sp>
      <p:sp>
        <p:nvSpPr>
          <p:cNvPr id="9" name="TextBox 8">
            <a:extLst>
              <a:ext uri="{FF2B5EF4-FFF2-40B4-BE49-F238E27FC236}">
                <a16:creationId xmlns:a16="http://schemas.microsoft.com/office/drawing/2014/main" id="{9A102054-2E42-8541-9F22-6A494867E0F3}"/>
              </a:ext>
            </a:extLst>
          </p:cNvPr>
          <p:cNvSpPr txBox="1"/>
          <p:nvPr/>
        </p:nvSpPr>
        <p:spPr>
          <a:xfrm>
            <a:off x="728047" y="1098342"/>
            <a:ext cx="6760573" cy="1938992"/>
          </a:xfrm>
          <a:prstGeom prst="rect">
            <a:avLst/>
          </a:prstGeom>
          <a:solidFill>
            <a:srgbClr val="FFFFFF">
              <a:alpha val="55000"/>
            </a:srgbClr>
          </a:solidFill>
        </p:spPr>
        <p:txBody>
          <a:bodyPr wrap="square" rtlCol="0">
            <a:spAutoFit/>
          </a:bodyPr>
          <a:lstStyle/>
          <a:p>
            <a:r>
              <a:rPr lang="en-US" sz="2000" b="1" dirty="0">
                <a:latin typeface="Verdana" panose="020B0604030504040204" pitchFamily="34" charset="0"/>
              </a:rPr>
              <a:t>Pro:</a:t>
            </a:r>
          </a:p>
          <a:p>
            <a:pPr marL="342900" indent="-342900">
              <a:buFont typeface="Arial" panose="020B0604020202020204" pitchFamily="34" charset="0"/>
              <a:buChar char="•"/>
            </a:pPr>
            <a:r>
              <a:rPr lang="en-US" sz="2000" dirty="0">
                <a:latin typeface="Verdana" panose="020B0604030504040204" pitchFamily="34" charset="0"/>
              </a:rPr>
              <a:t>Economic growth</a:t>
            </a:r>
          </a:p>
          <a:p>
            <a:pPr marL="342900" indent="-342900">
              <a:buFont typeface="Arial" panose="020B0604020202020204" pitchFamily="34" charset="0"/>
              <a:buChar char="•"/>
            </a:pPr>
            <a:r>
              <a:rPr lang="en-US" sz="2000" dirty="0">
                <a:latin typeface="Verdana" panose="020B0604030504040204" pitchFamily="34" charset="0"/>
              </a:rPr>
              <a:t>Development of machines</a:t>
            </a:r>
          </a:p>
          <a:p>
            <a:pPr marL="342900" indent="-342900">
              <a:buFont typeface="Arial" panose="020B0604020202020204" pitchFamily="34" charset="0"/>
              <a:buChar char="•"/>
            </a:pPr>
            <a:r>
              <a:rPr lang="en-US" sz="2000" dirty="0">
                <a:latin typeface="Verdana" panose="020B0604030504040204" pitchFamily="34" charset="0"/>
              </a:rPr>
              <a:t>Mechanization of agriculture</a:t>
            </a:r>
          </a:p>
          <a:p>
            <a:pPr marL="342900" indent="-342900">
              <a:buFont typeface="Arial" panose="020B0604020202020204" pitchFamily="34" charset="0"/>
              <a:buChar char="•"/>
            </a:pPr>
            <a:r>
              <a:rPr lang="en-US" sz="2000" dirty="0">
                <a:latin typeface="Verdana" panose="020B0604030504040204" pitchFamily="34" charset="0"/>
              </a:rPr>
              <a:t>Faster communication and transportation</a:t>
            </a:r>
          </a:p>
          <a:p>
            <a:pPr marL="342900" indent="-342900">
              <a:buFont typeface="Arial" panose="020B0604020202020204" pitchFamily="34" charset="0"/>
              <a:buChar char="•"/>
            </a:pPr>
            <a:r>
              <a:rPr lang="en-US" sz="2000" dirty="0">
                <a:latin typeface="Verdana" panose="020B0604030504040204" pitchFamily="34" charset="0"/>
              </a:rPr>
              <a:t>Slow (reactive) improvements in sanitation</a:t>
            </a:r>
          </a:p>
        </p:txBody>
      </p:sp>
      <p:sp>
        <p:nvSpPr>
          <p:cNvPr id="13" name="TextBox 12">
            <a:extLst>
              <a:ext uri="{FF2B5EF4-FFF2-40B4-BE49-F238E27FC236}">
                <a16:creationId xmlns:a16="http://schemas.microsoft.com/office/drawing/2014/main" id="{DCA79C36-D471-7C47-BC09-52DBFE6E2FF3}"/>
              </a:ext>
            </a:extLst>
          </p:cNvPr>
          <p:cNvSpPr txBox="1"/>
          <p:nvPr/>
        </p:nvSpPr>
        <p:spPr>
          <a:xfrm>
            <a:off x="3752194" y="4073330"/>
            <a:ext cx="7694518" cy="2246769"/>
          </a:xfrm>
          <a:prstGeom prst="rect">
            <a:avLst/>
          </a:prstGeom>
          <a:solidFill>
            <a:srgbClr val="FFFFFF">
              <a:alpha val="83000"/>
            </a:srgbClr>
          </a:solidFill>
        </p:spPr>
        <p:txBody>
          <a:bodyPr wrap="square" rtlCol="0">
            <a:spAutoFit/>
          </a:bodyPr>
          <a:lstStyle/>
          <a:p>
            <a:r>
              <a:rPr lang="en-US" sz="2000" b="1" dirty="0">
                <a:latin typeface="Verdana" panose="020B0604030504040204" pitchFamily="34" charset="0"/>
              </a:rPr>
              <a:t>Con:</a:t>
            </a:r>
          </a:p>
          <a:p>
            <a:pPr marL="342900" indent="-342900">
              <a:buFont typeface="Arial" panose="020B0604020202020204" pitchFamily="34" charset="0"/>
              <a:buChar char="•"/>
            </a:pPr>
            <a:r>
              <a:rPr lang="en-US" sz="2000" dirty="0">
                <a:latin typeface="Verdana" panose="020B0604030504040204" pitchFamily="34" charset="0"/>
              </a:rPr>
              <a:t>Widened class divides (social and economic inequity)</a:t>
            </a:r>
          </a:p>
          <a:p>
            <a:pPr marL="342900" indent="-342900">
              <a:buFont typeface="Arial" panose="020B0604020202020204" pitchFamily="34" charset="0"/>
              <a:buChar char="•"/>
            </a:pPr>
            <a:r>
              <a:rPr lang="en-US" sz="2000" dirty="0">
                <a:latin typeface="Verdana" panose="020B0604030504040204" pitchFamily="34" charset="0"/>
              </a:rPr>
              <a:t>Systemic child labor</a:t>
            </a:r>
          </a:p>
          <a:p>
            <a:pPr marL="342900" indent="-342900">
              <a:buFont typeface="Arial" panose="020B0604020202020204" pitchFamily="34" charset="0"/>
              <a:buChar char="•"/>
            </a:pPr>
            <a:r>
              <a:rPr lang="en-US" sz="2000" dirty="0">
                <a:latin typeface="Verdana" panose="020B0604030504040204" pitchFamily="34" charset="0"/>
              </a:rPr>
              <a:t>Increased environmental pollution, particularly urban</a:t>
            </a:r>
          </a:p>
          <a:p>
            <a:pPr marL="342900" indent="-342900">
              <a:buFont typeface="Arial" panose="020B0604020202020204" pitchFamily="34" charset="0"/>
              <a:buChar char="•"/>
            </a:pPr>
            <a:r>
              <a:rPr lang="en-US" sz="2000" dirty="0">
                <a:latin typeface="Verdana" panose="020B0604030504040204" pitchFamily="34" charset="0"/>
              </a:rPr>
              <a:t>Overcrowding of cities</a:t>
            </a:r>
          </a:p>
          <a:p>
            <a:pPr marL="342900" indent="-342900">
              <a:buFont typeface="Arial" panose="020B0604020202020204" pitchFamily="34" charset="0"/>
              <a:buChar char="•"/>
            </a:pPr>
            <a:r>
              <a:rPr lang="en-US" sz="2000" dirty="0">
                <a:latin typeface="Verdana" panose="020B0604030504040204" pitchFamily="34" charset="0"/>
              </a:rPr>
              <a:t>Poor sanitary conditions that led to epidemics of infectious disease, particularly in poor areas of cities</a:t>
            </a:r>
          </a:p>
        </p:txBody>
      </p:sp>
    </p:spTree>
    <p:extLst>
      <p:ext uri="{BB962C8B-B14F-4D97-AF65-F5344CB8AC3E}">
        <p14:creationId xmlns:p14="http://schemas.microsoft.com/office/powerpoint/2010/main" val="18647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a:extLst>
              <a:ext uri="{FF2B5EF4-FFF2-40B4-BE49-F238E27FC236}">
                <a16:creationId xmlns:a16="http://schemas.microsoft.com/office/drawing/2014/main" id="{F52F2DD8-33BD-5445-B315-52983FA53B1C}"/>
              </a:ext>
            </a:extLst>
          </p:cNvPr>
          <p:cNvSpPr/>
          <p:nvPr/>
        </p:nvSpPr>
        <p:spPr>
          <a:xfrm>
            <a:off x="202585" y="898339"/>
            <a:ext cx="936702" cy="5601661"/>
          </a:xfrm>
          <a:prstGeom prst="downArrow">
            <a:avLst>
              <a:gd name="adj1" fmla="val 42857"/>
              <a:gd name="adj2" fmla="val 50000"/>
            </a:avLst>
          </a:prstGeom>
          <a:gradFill flip="none" rotWithShape="1">
            <a:gsLst>
              <a:gs pos="0">
                <a:schemeClr val="accent4">
                  <a:lumMod val="0"/>
                  <a:lumOff val="100000"/>
                  <a:alpha val="43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Verdana" panose="020B0604030504040204" pitchFamily="34" charset="0"/>
            </a:endParaRPr>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5115"/>
            <a:ext cx="39100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What’s in a name?</a:t>
            </a:r>
          </a:p>
        </p:txBody>
      </p:sp>
      <p:sp>
        <p:nvSpPr>
          <p:cNvPr id="2" name="TextBox 1"/>
          <p:cNvSpPr txBox="1"/>
          <p:nvPr/>
        </p:nvSpPr>
        <p:spPr>
          <a:xfrm>
            <a:off x="283886" y="2252857"/>
            <a:ext cx="11684106" cy="707886"/>
          </a:xfrm>
          <a:prstGeom prst="rect">
            <a:avLst/>
          </a:prstGeom>
          <a:noFill/>
        </p:spPr>
        <p:txBody>
          <a:bodyPr wrap="square" rtlCol="0">
            <a:spAutoFit/>
          </a:bodyPr>
          <a:lstStyle/>
          <a:p>
            <a:pPr marL="800100" indent="-785813"/>
            <a:r>
              <a:rPr lang="en-US" sz="2000" b="1" dirty="0">
                <a:latin typeface="Verdana" panose="020B0604030504040204" pitchFamily="34" charset="0"/>
                <a:cs typeface="Avenir Black"/>
              </a:rPr>
              <a:t>1975: </a:t>
            </a:r>
            <a:r>
              <a:rPr lang="en-US" sz="2000" dirty="0">
                <a:latin typeface="Verdana" panose="020B0604030504040204" pitchFamily="34" charset="0"/>
                <a:cs typeface="Avenir Black"/>
              </a:rPr>
              <a:t>Geochemist Wallace </a:t>
            </a:r>
            <a:r>
              <a:rPr lang="en-US" sz="2000" dirty="0" err="1">
                <a:latin typeface="Verdana" panose="020B0604030504040204" pitchFamily="34" charset="0"/>
                <a:cs typeface="Avenir Black"/>
              </a:rPr>
              <a:t>Broecker</a:t>
            </a:r>
            <a:r>
              <a:rPr lang="en-US" sz="2000" dirty="0">
                <a:latin typeface="Verdana" panose="020B0604030504040204" pitchFamily="34" charset="0"/>
                <a:cs typeface="Avenir Black"/>
              </a:rPr>
              <a:t> of Columbia University published an article titled,   </a:t>
            </a:r>
          </a:p>
          <a:p>
            <a:pPr marL="800100" indent="-785813"/>
            <a:r>
              <a:rPr lang="en-US" sz="2000" dirty="0">
                <a:latin typeface="Verdana" panose="020B0604030504040204" pitchFamily="34" charset="0"/>
                <a:cs typeface="Avenir Black"/>
              </a:rPr>
              <a:t>           ”Climatic change: Are we on the brink of a pronounced global warming?”</a:t>
            </a:r>
            <a:endParaRPr lang="en-US" sz="2000" dirty="0">
              <a:latin typeface="Verdana" panose="020B0604030504040204" pitchFamily="34" charset="0"/>
              <a:cs typeface="Avenir Medium"/>
            </a:endParaRPr>
          </a:p>
        </p:txBody>
      </p:sp>
      <p:sp>
        <p:nvSpPr>
          <p:cNvPr id="3" name="TextBox 2"/>
          <p:cNvSpPr txBox="1"/>
          <p:nvPr/>
        </p:nvSpPr>
        <p:spPr>
          <a:xfrm>
            <a:off x="1817189" y="6500000"/>
            <a:ext cx="7370929"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pmm.nasa.gov</a:t>
            </a:r>
            <a:r>
              <a:rPr lang="en-US" sz="1400">
                <a:latin typeface="Avenir Medium"/>
                <a:cs typeface="Avenir Medium"/>
              </a:rPr>
              <a:t>/education/articles/</a:t>
            </a:r>
            <a:r>
              <a:rPr lang="en-US" sz="1400" err="1">
                <a:latin typeface="Avenir Medium"/>
                <a:cs typeface="Avenir Medium"/>
              </a:rPr>
              <a:t>whats</a:t>
            </a:r>
            <a:r>
              <a:rPr lang="en-US" sz="1400">
                <a:latin typeface="Avenir Medium"/>
                <a:cs typeface="Avenir Medium"/>
              </a:rPr>
              <a:t>-name-global-warming-vs-climate-change</a:t>
            </a:r>
          </a:p>
        </p:txBody>
      </p:sp>
      <p:pic>
        <p:nvPicPr>
          <p:cNvPr id="7" name="Picture 6">
            <a:extLst>
              <a:ext uri="{FF2B5EF4-FFF2-40B4-BE49-F238E27FC236}">
                <a16:creationId xmlns:a16="http://schemas.microsoft.com/office/drawing/2014/main" id="{8003A7AE-FDD7-E942-B4F2-EA852EBF4701}"/>
              </a:ext>
            </a:extLst>
          </p:cNvPr>
          <p:cNvPicPr>
            <a:picLocks noChangeAspect="1"/>
          </p:cNvPicPr>
          <p:nvPr/>
        </p:nvPicPr>
        <p:blipFill>
          <a:blip r:embed="rId2">
            <a:duotone>
              <a:prstClr val="black"/>
              <a:schemeClr val="accent1">
                <a:tint val="45000"/>
                <a:satMod val="400000"/>
              </a:schemeClr>
            </a:duotone>
          </a:blip>
          <a:stretch>
            <a:fillRect/>
          </a:stretch>
        </p:blipFill>
        <p:spPr>
          <a:xfrm>
            <a:off x="11472729" y="50235"/>
            <a:ext cx="628093" cy="584776"/>
          </a:xfrm>
          <a:prstGeom prst="rect">
            <a:avLst/>
          </a:prstGeom>
        </p:spPr>
      </p:pic>
      <p:sp>
        <p:nvSpPr>
          <p:cNvPr id="8" name="TextBox 7">
            <a:extLst>
              <a:ext uri="{FF2B5EF4-FFF2-40B4-BE49-F238E27FC236}">
                <a16:creationId xmlns:a16="http://schemas.microsoft.com/office/drawing/2014/main" id="{043C6938-1805-1246-A1B7-878FDCC4C015}"/>
              </a:ext>
            </a:extLst>
          </p:cNvPr>
          <p:cNvSpPr txBox="1"/>
          <p:nvPr/>
        </p:nvSpPr>
        <p:spPr>
          <a:xfrm>
            <a:off x="1704236" y="3051096"/>
            <a:ext cx="10339993"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Black"/>
              </a:rPr>
              <a:t>Described an increase in average global surface temperatures from greenhouse gases emitted by human activity.</a:t>
            </a:r>
            <a:endParaRPr lang="en-US" sz="2000" dirty="0">
              <a:latin typeface="Verdana" panose="020B0604030504040204" pitchFamily="34" charset="0"/>
              <a:cs typeface="Avenir Medium"/>
            </a:endParaRPr>
          </a:p>
        </p:txBody>
      </p:sp>
      <p:sp>
        <p:nvSpPr>
          <p:cNvPr id="9" name="TextBox 8">
            <a:extLst>
              <a:ext uri="{FF2B5EF4-FFF2-40B4-BE49-F238E27FC236}">
                <a16:creationId xmlns:a16="http://schemas.microsoft.com/office/drawing/2014/main" id="{10781EE7-648C-0B4A-9330-027B023C36B6}"/>
              </a:ext>
            </a:extLst>
          </p:cNvPr>
          <p:cNvSpPr txBox="1"/>
          <p:nvPr/>
        </p:nvSpPr>
        <p:spPr>
          <a:xfrm>
            <a:off x="228601" y="898339"/>
            <a:ext cx="11684106" cy="400110"/>
          </a:xfrm>
          <a:prstGeom prst="rect">
            <a:avLst/>
          </a:prstGeom>
          <a:noFill/>
        </p:spPr>
        <p:txBody>
          <a:bodyPr wrap="square" rtlCol="0">
            <a:spAutoFit/>
          </a:bodyPr>
          <a:lstStyle/>
          <a:p>
            <a:r>
              <a:rPr lang="en-US" sz="2000" b="1" dirty="0">
                <a:latin typeface="Verdana" panose="020B0604030504040204" pitchFamily="34" charset="0"/>
                <a:cs typeface="Avenir Black"/>
              </a:rPr>
              <a:t>Pre-1975: </a:t>
            </a:r>
            <a:r>
              <a:rPr lang="en-US" sz="2000" dirty="0">
                <a:latin typeface="Verdana" panose="020B0604030504040204" pitchFamily="34" charset="0"/>
                <a:cs typeface="Avenir Black"/>
              </a:rPr>
              <a:t>the term of art was “inadvertent climate modification”</a:t>
            </a:r>
            <a:endParaRPr lang="en-US" sz="2000" dirty="0">
              <a:latin typeface="Verdana" panose="020B0604030504040204" pitchFamily="34" charset="0"/>
              <a:cs typeface="Avenir Medium"/>
            </a:endParaRPr>
          </a:p>
        </p:txBody>
      </p:sp>
      <p:sp>
        <p:nvSpPr>
          <p:cNvPr id="10" name="TextBox 9">
            <a:extLst>
              <a:ext uri="{FF2B5EF4-FFF2-40B4-BE49-F238E27FC236}">
                <a16:creationId xmlns:a16="http://schemas.microsoft.com/office/drawing/2014/main" id="{E237EF2E-6673-4844-B578-3DFA56E50634}"/>
              </a:ext>
            </a:extLst>
          </p:cNvPr>
          <p:cNvSpPr txBox="1"/>
          <p:nvPr/>
        </p:nvSpPr>
        <p:spPr>
          <a:xfrm>
            <a:off x="1704236" y="1318159"/>
            <a:ext cx="9692293"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cs typeface="Avenir Medium"/>
              </a:rPr>
              <a:t>Scientists knew that human-caused emissions were likely to cause climate change. But would it be warming or cooling from aerosols? </a:t>
            </a:r>
          </a:p>
        </p:txBody>
      </p:sp>
      <p:sp>
        <p:nvSpPr>
          <p:cNvPr id="11" name="TextBox 10">
            <a:extLst>
              <a:ext uri="{FF2B5EF4-FFF2-40B4-BE49-F238E27FC236}">
                <a16:creationId xmlns:a16="http://schemas.microsoft.com/office/drawing/2014/main" id="{BCA764CA-D44E-D547-8C72-369931E08F2D}"/>
              </a:ext>
            </a:extLst>
          </p:cNvPr>
          <p:cNvSpPr txBox="1"/>
          <p:nvPr/>
        </p:nvSpPr>
        <p:spPr>
          <a:xfrm>
            <a:off x="309774" y="4108091"/>
            <a:ext cx="11684106" cy="707886"/>
          </a:xfrm>
          <a:prstGeom prst="rect">
            <a:avLst/>
          </a:prstGeom>
          <a:noFill/>
        </p:spPr>
        <p:txBody>
          <a:bodyPr wrap="square" rtlCol="0">
            <a:spAutoFit/>
          </a:bodyPr>
          <a:lstStyle/>
          <a:p>
            <a:pPr marL="755650" indent="-741363"/>
            <a:r>
              <a:rPr lang="en-US" sz="2000" b="1" dirty="0">
                <a:latin typeface="Verdana" panose="020B0604030504040204" pitchFamily="34" charset="0"/>
                <a:cs typeface="Avenir Black"/>
              </a:rPr>
              <a:t>1979: </a:t>
            </a:r>
            <a:r>
              <a:rPr lang="en-US" sz="2000" dirty="0">
                <a:latin typeface="Verdana" panose="020B0604030504040204" pitchFamily="34" charset="0"/>
                <a:cs typeface="Avenir Black"/>
              </a:rPr>
              <a:t>National Academy of Sciences report also used the term ”climate change” to describe other, non-warming effects likely to occur.</a:t>
            </a:r>
            <a:endParaRPr lang="en-US" sz="2000" dirty="0">
              <a:latin typeface="Verdana" panose="020B0604030504040204" pitchFamily="34" charset="0"/>
              <a:cs typeface="Avenir Medium"/>
            </a:endParaRPr>
          </a:p>
        </p:txBody>
      </p:sp>
      <p:sp>
        <p:nvSpPr>
          <p:cNvPr id="12" name="TextBox 11">
            <a:extLst>
              <a:ext uri="{FF2B5EF4-FFF2-40B4-BE49-F238E27FC236}">
                <a16:creationId xmlns:a16="http://schemas.microsoft.com/office/drawing/2014/main" id="{15903774-CAD3-AE47-B6FC-941AEAA682BE}"/>
              </a:ext>
            </a:extLst>
          </p:cNvPr>
          <p:cNvSpPr txBox="1"/>
          <p:nvPr/>
        </p:nvSpPr>
        <p:spPr>
          <a:xfrm>
            <a:off x="309774" y="5147248"/>
            <a:ext cx="11684106" cy="1015663"/>
          </a:xfrm>
          <a:prstGeom prst="rect">
            <a:avLst/>
          </a:prstGeom>
          <a:noFill/>
        </p:spPr>
        <p:txBody>
          <a:bodyPr wrap="square" rtlCol="0">
            <a:spAutoFit/>
          </a:bodyPr>
          <a:lstStyle/>
          <a:p>
            <a:pPr marL="915988" indent="-906463"/>
            <a:r>
              <a:rPr lang="en-US" sz="2000" b="1" dirty="0">
                <a:latin typeface="Verdana" panose="020B0604030504040204" pitchFamily="34" charset="0"/>
                <a:cs typeface="Avenir Black"/>
              </a:rPr>
              <a:t>Today: </a:t>
            </a:r>
            <a:r>
              <a:rPr lang="en-US" sz="2000" dirty="0">
                <a:latin typeface="Verdana" panose="020B0604030504040204" pitchFamily="34" charset="0"/>
                <a:cs typeface="Avenir Black"/>
              </a:rPr>
              <a:t>We know that emissions will cause a host of changes around the globe. Warming and increased precipitation are just two of the effects. </a:t>
            </a:r>
            <a:br>
              <a:rPr lang="en-US" sz="2000" dirty="0">
                <a:latin typeface="Verdana" panose="020B0604030504040204" pitchFamily="34" charset="0"/>
                <a:cs typeface="Avenir Black"/>
              </a:rPr>
            </a:br>
            <a:r>
              <a:rPr lang="en-US" sz="2000" b="1" dirty="0">
                <a:latin typeface="Verdana" panose="020B0604030504040204" pitchFamily="34" charset="0"/>
                <a:cs typeface="Avenir Black"/>
              </a:rPr>
              <a:t>So, global climate change is the most inclusive and descriptive term.</a:t>
            </a:r>
            <a:endParaRPr lang="en-US" sz="2000" b="1" dirty="0">
              <a:latin typeface="Verdana" panose="020B0604030504040204" pitchFamily="34" charset="0"/>
              <a:cs typeface="Avenir Medium"/>
            </a:endParaRPr>
          </a:p>
        </p:txBody>
      </p:sp>
    </p:spTree>
    <p:extLst>
      <p:ext uri="{BB962C8B-B14F-4D97-AF65-F5344CB8AC3E}">
        <p14:creationId xmlns:p14="http://schemas.microsoft.com/office/powerpoint/2010/main" val="23865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565"/>
            <a:ext cx="830067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Today, we need a carbon paradigm shift</a:t>
            </a:r>
          </a:p>
        </p:txBody>
      </p:sp>
      <p:sp>
        <p:nvSpPr>
          <p:cNvPr id="12" name="TextBox 11"/>
          <p:cNvSpPr txBox="1"/>
          <p:nvPr/>
        </p:nvSpPr>
        <p:spPr>
          <a:xfrm>
            <a:off x="1524001" y="6371419"/>
            <a:ext cx="8724761" cy="461665"/>
          </a:xfrm>
          <a:prstGeom prst="rect">
            <a:avLst/>
          </a:prstGeom>
          <a:solidFill>
            <a:srgbClr val="FFFFFF"/>
          </a:solidFill>
        </p:spPr>
        <p:txBody>
          <a:bodyPr wrap="none" rtlCol="0">
            <a:spAutoFit/>
          </a:bodyPr>
          <a:lstStyle/>
          <a:p>
            <a:r>
              <a:rPr lang="en-US" sz="1200">
                <a:latin typeface="Avenir Medium"/>
                <a:cs typeface="Avenir Medium"/>
                <a:hlinkClick r:id="rId2"/>
              </a:rPr>
              <a:t>https://en.wikipedia.org/wiki/Technological_revolution</a:t>
            </a:r>
            <a:endParaRPr lang="en-US" sz="1200">
              <a:latin typeface="Avenir Medium"/>
              <a:cs typeface="Avenir Medium"/>
            </a:endParaRPr>
          </a:p>
          <a:p>
            <a:r>
              <a:rPr lang="en-US" sz="1200">
                <a:latin typeface="Avenir Medium"/>
                <a:cs typeface="Avenir Medium"/>
              </a:rPr>
              <a:t>https://</a:t>
            </a:r>
            <a:r>
              <a:rPr lang="en-US" sz="1200" err="1">
                <a:latin typeface="Avenir Medium"/>
                <a:cs typeface="Avenir Medium"/>
              </a:rPr>
              <a:t>www.cam.ac.uk</a:t>
            </a:r>
            <a:r>
              <a:rPr lang="en-US" sz="1200">
                <a:latin typeface="Avenir Medium"/>
                <a:cs typeface="Avenir Medium"/>
              </a:rPr>
              <a:t>/research/news/industrial-revolution-damaging-psychological-imprint-persists-in-todays-populations</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832054" y="1598282"/>
            <a:ext cx="10674146" cy="707886"/>
          </a:xfrm>
          <a:prstGeom prst="rect">
            <a:avLst/>
          </a:prstGeom>
          <a:noFill/>
        </p:spPr>
        <p:txBody>
          <a:bodyPr wrap="square" rtlCol="0">
            <a:spAutoFit/>
          </a:bodyPr>
          <a:lstStyle/>
          <a:p>
            <a:pPr marL="1660525" indent="-1646238"/>
            <a:r>
              <a:rPr lang="en-US" sz="2000" b="1" dirty="0">
                <a:latin typeface="Verdana" panose="020B0604030504040204" pitchFamily="34" charset="0"/>
              </a:rPr>
              <a:t>Paradigm: </a:t>
            </a:r>
            <a:r>
              <a:rPr lang="en-US" sz="2000" i="1" dirty="0">
                <a:latin typeface="Verdana" panose="020B0604030504040204" pitchFamily="34" charset="0"/>
              </a:rPr>
              <a:t>a theory or group of ideas about how something should be done, made or thought about</a:t>
            </a:r>
          </a:p>
        </p:txBody>
      </p:sp>
      <p:sp>
        <p:nvSpPr>
          <p:cNvPr id="11" name="TextBox 10">
            <a:extLst>
              <a:ext uri="{FF2B5EF4-FFF2-40B4-BE49-F238E27FC236}">
                <a16:creationId xmlns:a16="http://schemas.microsoft.com/office/drawing/2014/main" id="{A316860A-5248-5F49-A0B0-05E3B88D1CC8}"/>
              </a:ext>
            </a:extLst>
          </p:cNvPr>
          <p:cNvSpPr txBox="1"/>
          <p:nvPr/>
        </p:nvSpPr>
        <p:spPr>
          <a:xfrm>
            <a:off x="832052" y="2855248"/>
            <a:ext cx="11195015" cy="1015663"/>
          </a:xfrm>
          <a:prstGeom prst="rect">
            <a:avLst/>
          </a:prstGeom>
          <a:noFill/>
        </p:spPr>
        <p:txBody>
          <a:bodyPr wrap="square" rtlCol="0">
            <a:spAutoFit/>
          </a:bodyPr>
          <a:lstStyle/>
          <a:p>
            <a:pPr marL="2287588" indent="-2273300"/>
            <a:r>
              <a:rPr lang="en-US" sz="2000" b="1" dirty="0">
                <a:latin typeface="Verdana" panose="020B0604030504040204" pitchFamily="34" charset="0"/>
              </a:rPr>
              <a:t>Paradigm shift: </a:t>
            </a:r>
            <a:r>
              <a:rPr lang="en-US" sz="2000" i="1" dirty="0">
                <a:latin typeface="Verdana" panose="020B0604030504040204" pitchFamily="34" charset="0"/>
              </a:rPr>
              <a:t>important change that happens when the usual way of thinking about or doing something is discarded and replaced by a new and different way</a:t>
            </a:r>
          </a:p>
        </p:txBody>
      </p:sp>
      <p:sp>
        <p:nvSpPr>
          <p:cNvPr id="14" name="TextBox 13">
            <a:extLst>
              <a:ext uri="{FF2B5EF4-FFF2-40B4-BE49-F238E27FC236}">
                <a16:creationId xmlns:a16="http://schemas.microsoft.com/office/drawing/2014/main" id="{8237C898-79F3-554E-8624-AB1701E65D8A}"/>
              </a:ext>
            </a:extLst>
          </p:cNvPr>
          <p:cNvSpPr txBox="1"/>
          <p:nvPr/>
        </p:nvSpPr>
        <p:spPr>
          <a:xfrm>
            <a:off x="228600" y="5210615"/>
            <a:ext cx="11798468" cy="707886"/>
          </a:xfrm>
          <a:prstGeom prst="rect">
            <a:avLst/>
          </a:prstGeom>
          <a:noFill/>
        </p:spPr>
        <p:txBody>
          <a:bodyPr wrap="square" rtlCol="0">
            <a:spAutoFit/>
          </a:bodyPr>
          <a:lstStyle/>
          <a:p>
            <a:r>
              <a:rPr lang="en-US" sz="2000" dirty="0">
                <a:latin typeface="Verdana" panose="020B0604030504040204" pitchFamily="34" charset="0"/>
              </a:rPr>
              <a:t>Let’s look at a few examples of paradigm shift from history and how well they were received.</a:t>
            </a:r>
          </a:p>
        </p:txBody>
      </p:sp>
      <p:sp>
        <p:nvSpPr>
          <p:cNvPr id="15" name="TextBox 14">
            <a:extLst>
              <a:ext uri="{FF2B5EF4-FFF2-40B4-BE49-F238E27FC236}">
                <a16:creationId xmlns:a16="http://schemas.microsoft.com/office/drawing/2014/main" id="{72BC373D-95D3-3345-9EDD-6B09533C4F0C}"/>
              </a:ext>
            </a:extLst>
          </p:cNvPr>
          <p:cNvSpPr txBox="1"/>
          <p:nvPr/>
        </p:nvSpPr>
        <p:spPr>
          <a:xfrm>
            <a:off x="228600" y="875293"/>
            <a:ext cx="11798468" cy="400110"/>
          </a:xfrm>
          <a:prstGeom prst="rect">
            <a:avLst/>
          </a:prstGeom>
          <a:noFill/>
        </p:spPr>
        <p:txBody>
          <a:bodyPr wrap="square" rtlCol="0">
            <a:spAutoFit/>
          </a:bodyPr>
          <a:lstStyle/>
          <a:p>
            <a:r>
              <a:rPr lang="en-US" sz="2000" dirty="0">
                <a:latin typeface="Verdana" panose="020B0604030504040204" pitchFamily="34" charset="0"/>
              </a:rPr>
              <a:t>Technical revolutions sometimes involve full-scale paradigm shifts.</a:t>
            </a:r>
          </a:p>
        </p:txBody>
      </p:sp>
    </p:spTree>
    <p:extLst>
      <p:ext uri="{BB962C8B-B14F-4D97-AF65-F5344CB8AC3E}">
        <p14:creationId xmlns:p14="http://schemas.microsoft.com/office/powerpoint/2010/main" val="81045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2000" dirty="0">
              <a:solidFill>
                <a:prstClr val="black"/>
              </a:solidFill>
              <a:latin typeface="Verdana" panose="020B0604030504040204" pitchFamily="34" charset="0"/>
            </a:endParaRPr>
          </a:p>
        </p:txBody>
      </p:sp>
      <p:sp>
        <p:nvSpPr>
          <p:cNvPr id="5" name="TextBox 4"/>
          <p:cNvSpPr txBox="1"/>
          <p:nvPr/>
        </p:nvSpPr>
        <p:spPr>
          <a:xfrm>
            <a:off x="228600" y="80849"/>
            <a:ext cx="463941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Copernican revolution</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6140"/>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363474" y="813109"/>
            <a:ext cx="11466575" cy="400110"/>
          </a:xfrm>
          <a:prstGeom prst="rect">
            <a:avLst/>
          </a:prstGeom>
          <a:noFill/>
        </p:spPr>
        <p:txBody>
          <a:bodyPr wrap="square" rtlCol="0">
            <a:spAutoFit/>
          </a:bodyPr>
          <a:lstStyle/>
          <a:p>
            <a:r>
              <a:rPr lang="en-US" sz="2000" dirty="0">
                <a:latin typeface="Verdana" panose="020B0604030504040204" pitchFamily="34" charset="0"/>
              </a:rPr>
              <a:t>The sun, not the earth, the center of the solar system.</a:t>
            </a:r>
          </a:p>
        </p:txBody>
      </p:sp>
      <p:sp>
        <p:nvSpPr>
          <p:cNvPr id="11" name="TextBox 10">
            <a:extLst>
              <a:ext uri="{FF2B5EF4-FFF2-40B4-BE49-F238E27FC236}">
                <a16:creationId xmlns:a16="http://schemas.microsoft.com/office/drawing/2014/main" id="{A316860A-5248-5F49-A0B0-05E3B88D1CC8}"/>
              </a:ext>
            </a:extLst>
          </p:cNvPr>
          <p:cNvSpPr txBox="1"/>
          <p:nvPr/>
        </p:nvSpPr>
        <p:spPr>
          <a:xfrm>
            <a:off x="363474" y="1213204"/>
            <a:ext cx="11466575" cy="1015663"/>
          </a:xfrm>
          <a:prstGeom prst="rect">
            <a:avLst/>
          </a:prstGeom>
          <a:noFill/>
        </p:spPr>
        <p:txBody>
          <a:bodyPr wrap="square" rtlCol="0">
            <a:spAutoFit/>
          </a:bodyPr>
          <a:lstStyle/>
          <a:p>
            <a:r>
              <a:rPr lang="en-US" sz="2000" b="1" dirty="0">
                <a:latin typeface="Verdana" panose="020B0604030504040204" pitchFamily="34" charset="0"/>
              </a:rPr>
              <a:t>Resistance?</a:t>
            </a:r>
          </a:p>
          <a:p>
            <a:r>
              <a:rPr lang="en-US" sz="2000" dirty="0">
                <a:latin typeface="Verdana" panose="020B0604030504040204" pitchFamily="34" charset="0"/>
              </a:rPr>
              <a:t>This idea was contrary to Church doctrine that held that the Earth, created by God, was the center of the universe.</a:t>
            </a:r>
          </a:p>
        </p:txBody>
      </p:sp>
      <p:pic>
        <p:nvPicPr>
          <p:cNvPr id="3" name="Picture 2">
            <a:extLst>
              <a:ext uri="{FF2B5EF4-FFF2-40B4-BE49-F238E27FC236}">
                <a16:creationId xmlns:a16="http://schemas.microsoft.com/office/drawing/2014/main" id="{51054B9E-A51C-3A4D-BE2F-7AF187C9A285}"/>
              </a:ext>
            </a:extLst>
          </p:cNvPr>
          <p:cNvPicPr>
            <a:picLocks noChangeAspect="1"/>
          </p:cNvPicPr>
          <p:nvPr/>
        </p:nvPicPr>
        <p:blipFill>
          <a:blip r:embed="rId3"/>
          <a:stretch>
            <a:fillRect/>
          </a:stretch>
        </p:blipFill>
        <p:spPr>
          <a:xfrm>
            <a:off x="2781260" y="2725964"/>
            <a:ext cx="7296190" cy="4108676"/>
          </a:xfrm>
          <a:prstGeom prst="rect">
            <a:avLst/>
          </a:prstGeom>
        </p:spPr>
      </p:pic>
      <p:sp>
        <p:nvSpPr>
          <p:cNvPr id="13" name="TextBox 12">
            <a:extLst>
              <a:ext uri="{FF2B5EF4-FFF2-40B4-BE49-F238E27FC236}">
                <a16:creationId xmlns:a16="http://schemas.microsoft.com/office/drawing/2014/main" id="{27BE2841-21BB-624A-A6AB-7A841D8BA119}"/>
              </a:ext>
            </a:extLst>
          </p:cNvPr>
          <p:cNvSpPr txBox="1"/>
          <p:nvPr/>
        </p:nvSpPr>
        <p:spPr>
          <a:xfrm>
            <a:off x="363474" y="2260271"/>
            <a:ext cx="1146657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rPr>
              <a:t>Although Copernicus dedicated his book (1543) to the pope, the church later banned it (1616).</a:t>
            </a:r>
          </a:p>
        </p:txBody>
      </p:sp>
      <p:sp>
        <p:nvSpPr>
          <p:cNvPr id="12" name="TextBox 11"/>
          <p:cNvSpPr txBox="1"/>
          <p:nvPr/>
        </p:nvSpPr>
        <p:spPr>
          <a:xfrm>
            <a:off x="73189" y="6453160"/>
            <a:ext cx="4082721" cy="276999"/>
          </a:xfrm>
          <a:prstGeom prst="rect">
            <a:avLst/>
          </a:prstGeom>
          <a:solidFill>
            <a:schemeClr val="bg1"/>
          </a:solidFill>
        </p:spPr>
        <p:txBody>
          <a:bodyPr wrap="none" rtlCol="0">
            <a:spAutoFit/>
          </a:bodyPr>
          <a:lstStyle/>
          <a:p>
            <a:r>
              <a:rPr lang="en-US" sz="1200">
                <a:latin typeface="Avenir Medium"/>
                <a:cs typeface="Avenir Medium"/>
                <a:hlinkClick r:id="rId4"/>
              </a:rPr>
              <a:t>https://www.space.com/15684-nicolaus-copernicus.html</a:t>
            </a:r>
            <a:endParaRPr lang="en-US" sz="1200">
              <a:latin typeface="Avenir Medium"/>
              <a:cs typeface="Avenir Medium"/>
            </a:endParaRPr>
          </a:p>
        </p:txBody>
      </p:sp>
    </p:spTree>
    <p:extLst>
      <p:ext uri="{BB962C8B-B14F-4D97-AF65-F5344CB8AC3E}">
        <p14:creationId xmlns:p14="http://schemas.microsoft.com/office/powerpoint/2010/main" val="14618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65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34912"/>
            <a:ext cx="37898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Darwin: evolution</a:t>
            </a:r>
          </a:p>
        </p:txBody>
      </p:sp>
      <p:sp>
        <p:nvSpPr>
          <p:cNvPr id="12" name="TextBox 11"/>
          <p:cNvSpPr txBox="1"/>
          <p:nvPr/>
        </p:nvSpPr>
        <p:spPr>
          <a:xfrm>
            <a:off x="228600" y="6447822"/>
            <a:ext cx="3350404" cy="276999"/>
          </a:xfrm>
          <a:prstGeom prst="rect">
            <a:avLst/>
          </a:prstGeom>
          <a:solidFill>
            <a:srgbClr val="FFFFFF"/>
          </a:solidFill>
        </p:spPr>
        <p:txBody>
          <a:bodyPr wrap="none" rtlCol="0">
            <a:spAutoFit/>
          </a:bodyPr>
          <a:lstStyle/>
          <a:p>
            <a:r>
              <a:rPr lang="en-US" sz="1200">
                <a:latin typeface="Avenir Medium"/>
                <a:cs typeface="Avenir Medium"/>
              </a:rPr>
              <a:t>http://39769227.weebly.com/</a:t>
            </a:r>
            <a:r>
              <a:rPr lang="en-US" sz="1200" err="1">
                <a:latin typeface="Avenir Medium"/>
                <a:cs typeface="Avenir Medium"/>
              </a:rPr>
              <a:t>opposition.html</a:t>
            </a:r>
            <a:endParaRPr lang="en-US" sz="120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59261"/>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228600" y="813109"/>
            <a:ext cx="11734800" cy="707886"/>
          </a:xfrm>
          <a:prstGeom prst="rect">
            <a:avLst/>
          </a:prstGeom>
          <a:noFill/>
        </p:spPr>
        <p:txBody>
          <a:bodyPr wrap="square" rtlCol="0">
            <a:spAutoFit/>
          </a:bodyPr>
          <a:lstStyle/>
          <a:p>
            <a:r>
              <a:rPr lang="en-US" sz="2000" dirty="0">
                <a:latin typeface="Verdana" panose="020B0604030504040204" pitchFamily="34" charset="0"/>
              </a:rPr>
              <a:t>Organisms </a:t>
            </a:r>
            <a:r>
              <a:rPr lang="en-US" sz="2000" b="1" dirty="0">
                <a:latin typeface="Verdana" panose="020B0604030504040204" pitchFamily="34" charset="0"/>
              </a:rPr>
              <a:t>evolve</a:t>
            </a:r>
            <a:r>
              <a:rPr lang="en-US" sz="2000" dirty="0">
                <a:latin typeface="Verdana" panose="020B0604030504040204" pitchFamily="34" charset="0"/>
              </a:rPr>
              <a:t> from gradual modification of ancestors; each organism wasn’t specifically created by God.</a:t>
            </a:r>
          </a:p>
        </p:txBody>
      </p:sp>
      <p:sp>
        <p:nvSpPr>
          <p:cNvPr id="11" name="TextBox 10">
            <a:extLst>
              <a:ext uri="{FF2B5EF4-FFF2-40B4-BE49-F238E27FC236}">
                <a16:creationId xmlns:a16="http://schemas.microsoft.com/office/drawing/2014/main" id="{A316860A-5248-5F49-A0B0-05E3B88D1CC8}"/>
              </a:ext>
            </a:extLst>
          </p:cNvPr>
          <p:cNvSpPr txBox="1"/>
          <p:nvPr/>
        </p:nvSpPr>
        <p:spPr>
          <a:xfrm>
            <a:off x="228600" y="1926495"/>
            <a:ext cx="6724650" cy="707886"/>
          </a:xfrm>
          <a:prstGeom prst="rect">
            <a:avLst/>
          </a:prstGeom>
          <a:noFill/>
        </p:spPr>
        <p:txBody>
          <a:bodyPr wrap="square" rtlCol="0">
            <a:spAutoFit/>
          </a:bodyPr>
          <a:lstStyle/>
          <a:p>
            <a:r>
              <a:rPr lang="en-US" sz="2000" b="1" dirty="0">
                <a:latin typeface="Verdana" panose="020B0604030504040204" pitchFamily="34" charset="0"/>
              </a:rPr>
              <a:t>Resistance?</a:t>
            </a:r>
          </a:p>
          <a:p>
            <a:r>
              <a:rPr lang="en-US" sz="2000" dirty="0">
                <a:latin typeface="Verdana" panose="020B0604030504040204" pitchFamily="34" charset="0"/>
              </a:rPr>
              <a:t>Again, resistance came from organized religion.</a:t>
            </a:r>
          </a:p>
        </p:txBody>
      </p:sp>
      <p:sp>
        <p:nvSpPr>
          <p:cNvPr id="14" name="TextBox 13">
            <a:extLst>
              <a:ext uri="{FF2B5EF4-FFF2-40B4-BE49-F238E27FC236}">
                <a16:creationId xmlns:a16="http://schemas.microsoft.com/office/drawing/2014/main" id="{F0A8CAAD-8A46-F142-A5E3-8F85B83F3CD0}"/>
              </a:ext>
            </a:extLst>
          </p:cNvPr>
          <p:cNvSpPr txBox="1"/>
          <p:nvPr/>
        </p:nvSpPr>
        <p:spPr>
          <a:xfrm>
            <a:off x="449485" y="2990521"/>
            <a:ext cx="6073319" cy="2662267"/>
          </a:xfrm>
          <a:prstGeom prst="rect">
            <a:avLst/>
          </a:prstGeom>
          <a:noFill/>
        </p:spPr>
        <p:txBody>
          <a:bodyPr wrap="square" rtlCol="0">
            <a:spAutoFit/>
          </a:bodyPr>
          <a:lstStyle/>
          <a:p>
            <a:r>
              <a:rPr lang="en-US" sz="2000" dirty="0">
                <a:latin typeface="Verdana" panose="020B0604030504040204" pitchFamily="34" charset="0"/>
              </a:rPr>
              <a:t>"Man's derived supremacy over the earth; man's power of articulate speech; man's gift of reason; man's free-will and responsibility [...] are all equally and utterly irreconcilable with the degrading notion of the brute origin of him who was created in the image of God." </a:t>
            </a:r>
            <a:br>
              <a:rPr lang="en-US" sz="2000" dirty="0">
                <a:latin typeface="Verdana" panose="020B0604030504040204" pitchFamily="34" charset="0"/>
              </a:rPr>
            </a:br>
            <a:endParaRPr lang="en-US" sz="900" dirty="0">
              <a:latin typeface="Verdana" panose="020B0604030504040204" pitchFamily="34" charset="0"/>
            </a:endParaRPr>
          </a:p>
          <a:p>
            <a:r>
              <a:rPr lang="en-US" sz="900" dirty="0">
                <a:latin typeface="Verdana" panose="020B0604030504040204" pitchFamily="34" charset="0"/>
              </a:rPr>
              <a:t>     				</a:t>
            </a:r>
            <a:r>
              <a:rPr lang="en-US" sz="2000" dirty="0">
                <a:latin typeface="Verdana" panose="020B0604030504040204" pitchFamily="34" charset="0"/>
              </a:rPr>
              <a:t>- </a:t>
            </a:r>
            <a:r>
              <a:rPr lang="en-US" dirty="0">
                <a:latin typeface="Verdana" panose="020B0604030504040204" pitchFamily="34" charset="0"/>
              </a:rPr>
              <a:t>Bishop Samuel Wilberforce,    </a:t>
            </a:r>
          </a:p>
          <a:p>
            <a:r>
              <a:rPr lang="en-US" dirty="0">
                <a:latin typeface="Verdana" panose="020B0604030504040204" pitchFamily="34" charset="0"/>
              </a:rPr>
              <a:t>         				 Opponent of Evolution</a:t>
            </a:r>
            <a:endParaRPr lang="en-US" sz="2000" dirty="0">
              <a:latin typeface="Verdana" panose="020B0604030504040204" pitchFamily="34" charset="0"/>
            </a:endParaRPr>
          </a:p>
        </p:txBody>
      </p:sp>
      <p:pic>
        <p:nvPicPr>
          <p:cNvPr id="6" name="Picture 5">
            <a:extLst>
              <a:ext uri="{FF2B5EF4-FFF2-40B4-BE49-F238E27FC236}">
                <a16:creationId xmlns:a16="http://schemas.microsoft.com/office/drawing/2014/main" id="{AD68DE48-560A-B849-971E-FCE67E84C2AF}"/>
              </a:ext>
            </a:extLst>
          </p:cNvPr>
          <p:cNvPicPr>
            <a:picLocks noChangeAspect="1"/>
          </p:cNvPicPr>
          <p:nvPr/>
        </p:nvPicPr>
        <p:blipFill>
          <a:blip r:embed="rId3"/>
          <a:stretch>
            <a:fillRect/>
          </a:stretch>
        </p:blipFill>
        <p:spPr>
          <a:xfrm>
            <a:off x="7289406" y="1295399"/>
            <a:ext cx="4521593" cy="5554381"/>
          </a:xfrm>
          <a:prstGeom prst="rect">
            <a:avLst/>
          </a:prstGeom>
        </p:spPr>
      </p:pic>
    </p:spTree>
    <p:extLst>
      <p:ext uri="{BB962C8B-B14F-4D97-AF65-F5344CB8AC3E}">
        <p14:creationId xmlns:p14="http://schemas.microsoft.com/office/powerpoint/2010/main" val="23524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565"/>
            <a:ext cx="412805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Jenner: vaccination</a:t>
            </a:r>
          </a:p>
        </p:txBody>
      </p:sp>
      <p:sp>
        <p:nvSpPr>
          <p:cNvPr id="12" name="TextBox 11"/>
          <p:cNvSpPr txBox="1"/>
          <p:nvPr/>
        </p:nvSpPr>
        <p:spPr>
          <a:xfrm>
            <a:off x="57150" y="6509327"/>
            <a:ext cx="3484095" cy="276999"/>
          </a:xfrm>
          <a:prstGeom prst="rect">
            <a:avLst/>
          </a:prstGeom>
          <a:solidFill>
            <a:srgbClr val="FFFFFF"/>
          </a:solidFill>
        </p:spPr>
        <p:txBody>
          <a:bodyPr wrap="none" rtlCol="0">
            <a:spAutoFit/>
          </a:bodyPr>
          <a:lstStyle/>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Smallpox_vaccine</a:t>
            </a:r>
            <a:endParaRPr lang="en-US" sz="1200" dirty="0">
              <a:latin typeface="Avenir Medium"/>
              <a:cs typeface="Avenir Medium"/>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228600" y="813109"/>
            <a:ext cx="12192000" cy="707886"/>
          </a:xfrm>
          <a:prstGeom prst="rect">
            <a:avLst/>
          </a:prstGeom>
          <a:noFill/>
        </p:spPr>
        <p:txBody>
          <a:bodyPr wrap="square" rtlCol="0">
            <a:spAutoFit/>
          </a:bodyPr>
          <a:lstStyle/>
          <a:p>
            <a:r>
              <a:rPr lang="en-US" sz="2000" b="1" dirty="0">
                <a:latin typeface="Verdana" panose="020B0604030504040204" pitchFamily="34" charset="0"/>
              </a:rPr>
              <a:t>Inoculation</a:t>
            </a:r>
            <a:r>
              <a:rPr lang="en-US" sz="2000" dirty="0">
                <a:latin typeface="Verdana" panose="020B0604030504040204" pitchFamily="34" charset="0"/>
              </a:rPr>
              <a:t> with dead, weakened or related microbes would protect people from disease caused by that microbe.</a:t>
            </a:r>
          </a:p>
        </p:txBody>
      </p:sp>
      <p:sp>
        <p:nvSpPr>
          <p:cNvPr id="11" name="TextBox 10">
            <a:extLst>
              <a:ext uri="{FF2B5EF4-FFF2-40B4-BE49-F238E27FC236}">
                <a16:creationId xmlns:a16="http://schemas.microsoft.com/office/drawing/2014/main" id="{A316860A-5248-5F49-A0B0-05E3B88D1CC8}"/>
              </a:ext>
            </a:extLst>
          </p:cNvPr>
          <p:cNvSpPr txBox="1"/>
          <p:nvPr/>
        </p:nvSpPr>
        <p:spPr>
          <a:xfrm>
            <a:off x="312543" y="1922780"/>
            <a:ext cx="3484095" cy="2554545"/>
          </a:xfrm>
          <a:prstGeom prst="rect">
            <a:avLst/>
          </a:prstGeom>
          <a:noFill/>
        </p:spPr>
        <p:txBody>
          <a:bodyPr wrap="square" rtlCol="0">
            <a:spAutoFit/>
          </a:bodyPr>
          <a:lstStyle/>
          <a:p>
            <a:r>
              <a:rPr lang="en-US" sz="2000" b="1" dirty="0">
                <a:latin typeface="Verdana" panose="020B0604030504040204" pitchFamily="34" charset="0"/>
              </a:rPr>
              <a:t>Resistance?</a:t>
            </a:r>
          </a:p>
          <a:p>
            <a:r>
              <a:rPr lang="en-US" sz="2000" dirty="0">
                <a:latin typeface="Verdana" panose="020B0604030504040204" pitchFamily="34" charset="0"/>
              </a:rPr>
              <a:t>Jenner adapted a process started by the Chinese and protected people from deadly smallpox by inoculation with the weaker and related cowpox. </a:t>
            </a:r>
          </a:p>
        </p:txBody>
      </p:sp>
      <p:pic>
        <p:nvPicPr>
          <p:cNvPr id="3" name="Picture 2">
            <a:extLst>
              <a:ext uri="{FF2B5EF4-FFF2-40B4-BE49-F238E27FC236}">
                <a16:creationId xmlns:a16="http://schemas.microsoft.com/office/drawing/2014/main" id="{2DAE90FF-7856-174A-A103-AF67A6EE548C}"/>
              </a:ext>
            </a:extLst>
          </p:cNvPr>
          <p:cNvPicPr>
            <a:picLocks noChangeAspect="1"/>
          </p:cNvPicPr>
          <p:nvPr/>
        </p:nvPicPr>
        <p:blipFill>
          <a:blip r:embed="rId3"/>
          <a:stretch>
            <a:fillRect/>
          </a:stretch>
        </p:blipFill>
        <p:spPr>
          <a:xfrm>
            <a:off x="4000501" y="1283094"/>
            <a:ext cx="7715250" cy="5503232"/>
          </a:xfrm>
          <a:prstGeom prst="rect">
            <a:avLst/>
          </a:prstGeom>
        </p:spPr>
      </p:pic>
    </p:spTree>
    <p:extLst>
      <p:ext uri="{BB962C8B-B14F-4D97-AF65-F5344CB8AC3E}">
        <p14:creationId xmlns:p14="http://schemas.microsoft.com/office/powerpoint/2010/main" val="23453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5"/>
            <a:ext cx="8262198"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Our lack of response to GCC is typically human</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228599" y="6378474"/>
            <a:ext cx="10445856" cy="276999"/>
          </a:xfrm>
          <a:prstGeom prst="rect">
            <a:avLst/>
          </a:prstGeom>
          <a:solidFill>
            <a:srgbClr val="FFFFFF"/>
          </a:solidFill>
        </p:spPr>
        <p:txBody>
          <a:bodyPr wrap="square" rtlCol="0">
            <a:spAutoFit/>
          </a:bodyPr>
          <a:lstStyle/>
          <a:p>
            <a:r>
              <a:rPr lang="en-US" sz="1200" dirty="0">
                <a:latin typeface="Avenir Medium"/>
                <a:cs typeface="Avenir Medium"/>
                <a:hlinkClick r:id="rId2"/>
              </a:rPr>
              <a:t>https://www.vox.com/energy-and-environment/2020/7/7/21311027/covid-19-climate-change-global-warming-shifting-baselines</a:t>
            </a:r>
            <a:r>
              <a:rPr lang="en-US" sz="1200" dirty="0">
                <a:latin typeface="Avenir Medium"/>
                <a:cs typeface="Avenir Medium"/>
              </a:rPr>
              <a:t> </a:t>
            </a: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11398370" y="71927"/>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228600" y="1459501"/>
            <a:ext cx="1153247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“For as long as I’ve followed global warming, advocates and activists have shared a certain faith: When the impacts get really bad, people will act.”</a:t>
            </a:r>
          </a:p>
        </p:txBody>
      </p:sp>
      <p:sp>
        <p:nvSpPr>
          <p:cNvPr id="11" name="TextBox 10">
            <a:extLst>
              <a:ext uri="{FF2B5EF4-FFF2-40B4-BE49-F238E27FC236}">
                <a16:creationId xmlns:a16="http://schemas.microsoft.com/office/drawing/2014/main" id="{10A48D54-AF32-B747-9692-180E83BA00B9}"/>
              </a:ext>
            </a:extLst>
          </p:cNvPr>
          <p:cNvSpPr txBox="1"/>
          <p:nvPr/>
        </p:nvSpPr>
        <p:spPr>
          <a:xfrm>
            <a:off x="1041991" y="2452355"/>
            <a:ext cx="10719084"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“From this perspective, the scary possibility is that the moment of reckoning will come too late.”</a:t>
            </a:r>
          </a:p>
        </p:txBody>
      </p:sp>
      <p:sp>
        <p:nvSpPr>
          <p:cNvPr id="13" name="TextBox 12">
            <a:extLst>
              <a:ext uri="{FF2B5EF4-FFF2-40B4-BE49-F238E27FC236}">
                <a16:creationId xmlns:a16="http://schemas.microsoft.com/office/drawing/2014/main" id="{6F72455E-0C00-A846-BAAB-1A6495F6CE96}"/>
              </a:ext>
            </a:extLst>
          </p:cNvPr>
          <p:cNvSpPr txBox="1"/>
          <p:nvPr/>
        </p:nvSpPr>
        <p:spPr>
          <a:xfrm>
            <a:off x="228599" y="3424543"/>
            <a:ext cx="1153247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“But there is a scarier possibility, in many ways more plausible: We never really wake up at all.”</a:t>
            </a:r>
          </a:p>
        </p:txBody>
      </p:sp>
      <p:sp>
        <p:nvSpPr>
          <p:cNvPr id="14" name="TextBox 13">
            <a:extLst>
              <a:ext uri="{FF2B5EF4-FFF2-40B4-BE49-F238E27FC236}">
                <a16:creationId xmlns:a16="http://schemas.microsoft.com/office/drawing/2014/main" id="{CEB32F1E-0145-5D4E-93BB-2F33447B1EFB}"/>
              </a:ext>
            </a:extLst>
          </p:cNvPr>
          <p:cNvSpPr txBox="1"/>
          <p:nvPr/>
        </p:nvSpPr>
        <p:spPr>
          <a:xfrm>
            <a:off x="993334" y="4365255"/>
            <a:ext cx="10719082"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 moment of reckoning arrives. The atmosphere becomes progressively more unstable, but it never does so fast enough, dramatically enough, to command the sustained attention of any particular generation of human beings. Instead, it is treated as rising background noise.”</a:t>
            </a:r>
          </a:p>
        </p:txBody>
      </p:sp>
      <p:sp>
        <p:nvSpPr>
          <p:cNvPr id="15" name="TextBox 14">
            <a:extLst>
              <a:ext uri="{FF2B5EF4-FFF2-40B4-BE49-F238E27FC236}">
                <a16:creationId xmlns:a16="http://schemas.microsoft.com/office/drawing/2014/main" id="{CD6B5441-3525-7441-A596-42F9076ADE40}"/>
              </a:ext>
            </a:extLst>
          </p:cNvPr>
          <p:cNvSpPr txBox="1"/>
          <p:nvPr/>
        </p:nvSpPr>
        <p:spPr>
          <a:xfrm>
            <a:off x="993334" y="5789446"/>
            <a:ext cx="10719082" cy="400110"/>
          </a:xfrm>
          <a:prstGeom prst="rect">
            <a:avLst/>
          </a:prstGeom>
          <a:noFill/>
        </p:spPr>
        <p:txBody>
          <a:bodyPr wrap="square" rtlCol="0">
            <a:spAutoFit/>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 David Roberts in Vox, July 2020</a:t>
            </a:r>
          </a:p>
        </p:txBody>
      </p:sp>
      <p:sp>
        <p:nvSpPr>
          <p:cNvPr id="16" name="TextBox 15">
            <a:extLst>
              <a:ext uri="{FF2B5EF4-FFF2-40B4-BE49-F238E27FC236}">
                <a16:creationId xmlns:a16="http://schemas.microsoft.com/office/drawing/2014/main" id="{78910D0B-BB5E-BD4B-A3E7-E58754F1BA99}"/>
              </a:ext>
            </a:extLst>
          </p:cNvPr>
          <p:cNvSpPr txBox="1"/>
          <p:nvPr/>
        </p:nvSpPr>
        <p:spPr>
          <a:xfrm>
            <a:off x="179941" y="854754"/>
            <a:ext cx="11532475" cy="400110"/>
          </a:xfrm>
          <a:prstGeom prst="rect">
            <a:avLst/>
          </a:prstGeom>
          <a:noFill/>
        </p:spPr>
        <p:txBody>
          <a:bodyPr wrap="square" rtlCol="0">
            <a:spAutoFit/>
          </a:bodyPr>
          <a:lstStyle/>
          <a:p>
            <a:pPr defTabSz="914400"/>
            <a:r>
              <a:rPr lang="en-US" sz="2000" dirty="0">
                <a:latin typeface="Verdana" panose="020B0604030504040204" pitchFamily="34" charset="0"/>
                <a:ea typeface="Verdana" panose="020B0604030504040204" pitchFamily="34" charset="0"/>
                <a:cs typeface="Verdana" panose="020B0604030504040204" pitchFamily="34" charset="0"/>
              </a:rPr>
              <a:t>What’s the scariest part about our response to GCC?</a:t>
            </a:r>
          </a:p>
        </p:txBody>
      </p:sp>
    </p:spTree>
    <p:extLst>
      <p:ext uri="{BB962C8B-B14F-4D97-AF65-F5344CB8AC3E}">
        <p14:creationId xmlns:p14="http://schemas.microsoft.com/office/powerpoint/2010/main" val="16924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5"/>
            <a:ext cx="8451353"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This is a phenomenon called ‘shifting baselines’</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98370" y="71927"/>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228600" y="813110"/>
            <a:ext cx="1153247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Take the example of a fishery in which a species, once very abundant, goes extinct over 100 years.</a:t>
            </a:r>
          </a:p>
        </p:txBody>
      </p:sp>
      <p:sp>
        <p:nvSpPr>
          <p:cNvPr id="16" name="TextBox 15">
            <a:extLst>
              <a:ext uri="{FF2B5EF4-FFF2-40B4-BE49-F238E27FC236}">
                <a16:creationId xmlns:a16="http://schemas.microsoft.com/office/drawing/2014/main" id="{5411AEAF-F95B-A041-8DDE-A39E5C518A83}"/>
              </a:ext>
            </a:extLst>
          </p:cNvPr>
          <p:cNvSpPr txBox="1"/>
          <p:nvPr/>
        </p:nvSpPr>
        <p:spPr>
          <a:xfrm>
            <a:off x="125162" y="6484386"/>
            <a:ext cx="10182619" cy="276999"/>
          </a:xfrm>
          <a:prstGeom prst="rect">
            <a:avLst/>
          </a:prstGeom>
          <a:solidFill>
            <a:srgbClr val="FFFFFF"/>
          </a:solidFill>
        </p:spPr>
        <p:txBody>
          <a:bodyPr wrap="square" rtlCol="0">
            <a:spAutoFit/>
          </a:bodyPr>
          <a:lstStyle/>
          <a:p>
            <a:r>
              <a:rPr lang="en-US" sz="1200" dirty="0">
                <a:latin typeface="Avenir Medium"/>
                <a:cs typeface="Avenir Medium"/>
                <a:hlinkClick r:id="rId3"/>
              </a:rPr>
              <a:t>https://www.vox.com/energy-and-environment/2020/7/7/21311027/covid-19-climate-change-global-warming-shifting-baselines</a:t>
            </a:r>
            <a:r>
              <a:rPr lang="en-US" sz="1200" dirty="0">
                <a:latin typeface="Avenir Medium"/>
                <a:cs typeface="Avenir Medium"/>
              </a:rPr>
              <a:t> </a:t>
            </a:r>
          </a:p>
        </p:txBody>
      </p:sp>
      <p:sp>
        <p:nvSpPr>
          <p:cNvPr id="17" name="TextBox 16">
            <a:extLst>
              <a:ext uri="{FF2B5EF4-FFF2-40B4-BE49-F238E27FC236}">
                <a16:creationId xmlns:a16="http://schemas.microsoft.com/office/drawing/2014/main" id="{604826EB-6045-5A41-B5A4-7547B85B3B70}"/>
              </a:ext>
            </a:extLst>
          </p:cNvPr>
          <p:cNvSpPr txBox="1"/>
          <p:nvPr/>
        </p:nvSpPr>
        <p:spPr>
          <a:xfrm>
            <a:off x="228600" y="1567086"/>
            <a:ext cx="1153247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first generation of fisherman see an abundant stock. And they do notice that the abundance drops during their fishing careers. Levels are lower when they retire.</a:t>
            </a:r>
          </a:p>
        </p:txBody>
      </p:sp>
      <p:sp>
        <p:nvSpPr>
          <p:cNvPr id="18" name="TextBox 17">
            <a:extLst>
              <a:ext uri="{FF2B5EF4-FFF2-40B4-BE49-F238E27FC236}">
                <a16:creationId xmlns:a16="http://schemas.microsoft.com/office/drawing/2014/main" id="{0C8434FD-E969-AF47-BFCF-DBFD6F2EC706}"/>
              </a:ext>
            </a:extLst>
          </p:cNvPr>
          <p:cNvSpPr txBox="1"/>
          <p:nvPr/>
        </p:nvSpPr>
        <p:spPr>
          <a:xfrm>
            <a:off x="228600" y="2321062"/>
            <a:ext cx="1153247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second generation of fisherman see that less abundant stock when they start fishing and assume it’s normal. They no nothing else. Stocks are a bit lower when they retire.</a:t>
            </a:r>
          </a:p>
        </p:txBody>
      </p:sp>
      <p:sp>
        <p:nvSpPr>
          <p:cNvPr id="19" name="TextBox 18">
            <a:extLst>
              <a:ext uri="{FF2B5EF4-FFF2-40B4-BE49-F238E27FC236}">
                <a16:creationId xmlns:a16="http://schemas.microsoft.com/office/drawing/2014/main" id="{6532945D-C500-4B42-B141-3BF0ECE9193A}"/>
              </a:ext>
            </a:extLst>
          </p:cNvPr>
          <p:cNvSpPr txBox="1"/>
          <p:nvPr/>
        </p:nvSpPr>
        <p:spPr>
          <a:xfrm>
            <a:off x="228600" y="3338280"/>
            <a:ext cx="1153247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third generation of fisherman start thinking this even lower level is normal. They keep fishing, and in fact fish harder. Fish stocks keep dropping.</a:t>
            </a:r>
          </a:p>
        </p:txBody>
      </p:sp>
      <p:sp>
        <p:nvSpPr>
          <p:cNvPr id="20" name="TextBox 19">
            <a:extLst>
              <a:ext uri="{FF2B5EF4-FFF2-40B4-BE49-F238E27FC236}">
                <a16:creationId xmlns:a16="http://schemas.microsoft.com/office/drawing/2014/main" id="{14EA90DF-69D4-374A-9D29-87D8E9EA0CF5}"/>
              </a:ext>
            </a:extLst>
          </p:cNvPr>
          <p:cNvSpPr txBox="1"/>
          <p:nvPr/>
        </p:nvSpPr>
        <p:spPr>
          <a:xfrm>
            <a:off x="228600" y="4176254"/>
            <a:ext cx="1153247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fourth generation of fisherman knows they will have to work hard and they do. They are driven to maintain the way of life their grandparents reminisce about. It’s their heritage and losing it is losing their identity. They fish so hard the stocks are unable to recover and the fish goes extinct.</a:t>
            </a:r>
          </a:p>
        </p:txBody>
      </p:sp>
      <p:sp>
        <p:nvSpPr>
          <p:cNvPr id="21" name="TextBox 20">
            <a:extLst>
              <a:ext uri="{FF2B5EF4-FFF2-40B4-BE49-F238E27FC236}">
                <a16:creationId xmlns:a16="http://schemas.microsoft.com/office/drawing/2014/main" id="{AD278A2E-DD7A-4740-B150-5B7918A3DC81}"/>
              </a:ext>
            </a:extLst>
          </p:cNvPr>
          <p:cNvSpPr txBox="1"/>
          <p:nvPr/>
        </p:nvSpPr>
        <p:spPr>
          <a:xfrm>
            <a:off x="1879952" y="5844835"/>
            <a:ext cx="8427829" cy="400110"/>
          </a:xfrm>
          <a:prstGeom prst="rect">
            <a:avLst/>
          </a:prstGeom>
          <a:noFill/>
        </p:spPr>
        <p:txBody>
          <a:bodyPr wrap="square" rtlCol="0">
            <a:spAutoFit/>
          </a:bodyPr>
          <a:lstStyle/>
          <a:p>
            <a:r>
              <a:rPr lang="en-US" sz="2000" b="1" i="1" dirty="0">
                <a:latin typeface="Verdana" panose="020B0604030504040204" pitchFamily="34" charset="0"/>
                <a:ea typeface="Verdana" panose="020B0604030504040204" pitchFamily="34" charset="0"/>
                <a:cs typeface="Verdana" panose="020B0604030504040204" pitchFamily="34" charset="0"/>
              </a:rPr>
              <a:t>Putting a frog in cold water and then turning on the heat.</a:t>
            </a:r>
          </a:p>
        </p:txBody>
      </p:sp>
    </p:spTree>
    <p:extLst>
      <p:ext uri="{BB962C8B-B14F-4D97-AF65-F5344CB8AC3E}">
        <p14:creationId xmlns:p14="http://schemas.microsoft.com/office/powerpoint/2010/main" val="3059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5"/>
            <a:ext cx="3985386"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Hedonic adaptation …</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98370" y="71927"/>
            <a:ext cx="628093" cy="584776"/>
          </a:xfrm>
          <a:prstGeom prst="rect">
            <a:avLst/>
          </a:prstGeom>
        </p:spPr>
      </p:pic>
      <p:sp>
        <p:nvSpPr>
          <p:cNvPr id="8" name="TextBox 7">
            <a:extLst>
              <a:ext uri="{FF2B5EF4-FFF2-40B4-BE49-F238E27FC236}">
                <a16:creationId xmlns:a16="http://schemas.microsoft.com/office/drawing/2014/main" id="{50F2A67A-E46A-684D-A115-4DD51C4D5560}"/>
              </a:ext>
            </a:extLst>
          </p:cNvPr>
          <p:cNvSpPr txBox="1"/>
          <p:nvPr/>
        </p:nvSpPr>
        <p:spPr>
          <a:xfrm>
            <a:off x="228600" y="813110"/>
            <a:ext cx="4828309"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Humans view the future through the lens of the recent past.</a:t>
            </a:r>
          </a:p>
        </p:txBody>
      </p:sp>
      <p:sp>
        <p:nvSpPr>
          <p:cNvPr id="16" name="TextBox 15">
            <a:extLst>
              <a:ext uri="{FF2B5EF4-FFF2-40B4-BE49-F238E27FC236}">
                <a16:creationId xmlns:a16="http://schemas.microsoft.com/office/drawing/2014/main" id="{5411AEAF-F95B-A041-8DDE-A39E5C518A83}"/>
              </a:ext>
            </a:extLst>
          </p:cNvPr>
          <p:cNvSpPr txBox="1"/>
          <p:nvPr/>
        </p:nvSpPr>
        <p:spPr>
          <a:xfrm>
            <a:off x="175882" y="6025212"/>
            <a:ext cx="4828309" cy="646331"/>
          </a:xfrm>
          <a:prstGeom prst="rect">
            <a:avLst/>
          </a:prstGeom>
          <a:solidFill>
            <a:srgbClr val="FFFFFF"/>
          </a:solidFill>
        </p:spPr>
        <p:txBody>
          <a:bodyPr wrap="square" rtlCol="0">
            <a:spAutoFit/>
          </a:bodyPr>
          <a:lstStyle/>
          <a:p>
            <a:r>
              <a:rPr lang="en-US" sz="1200" dirty="0">
                <a:latin typeface="Avenir Medium"/>
                <a:cs typeface="Avenir Medium"/>
                <a:hlinkClick r:id="rId3"/>
              </a:rPr>
              <a:t>https://www.vox.com/energy-and-environment/2020/7/7/21311027/covid-19-climate-change-global-warming-shifting-baselines</a:t>
            </a:r>
            <a:r>
              <a:rPr lang="en-US" sz="1200" dirty="0">
                <a:latin typeface="Avenir Medium"/>
                <a:cs typeface="Avenir Medium"/>
              </a:rPr>
              <a:t> </a:t>
            </a:r>
          </a:p>
        </p:txBody>
      </p:sp>
      <p:pic>
        <p:nvPicPr>
          <p:cNvPr id="3" name="Picture 2" descr="A close up of text on a white background&#10;&#10;Description automatically generated">
            <a:extLst>
              <a:ext uri="{FF2B5EF4-FFF2-40B4-BE49-F238E27FC236}">
                <a16:creationId xmlns:a16="http://schemas.microsoft.com/office/drawing/2014/main" id="{AB228CF7-6678-7C46-B141-9F460188E180}"/>
              </a:ext>
            </a:extLst>
          </p:cNvPr>
          <p:cNvPicPr>
            <a:picLocks noChangeAspect="1"/>
          </p:cNvPicPr>
          <p:nvPr/>
        </p:nvPicPr>
        <p:blipFill>
          <a:blip r:embed="rId4"/>
          <a:stretch>
            <a:fillRect/>
          </a:stretch>
        </p:blipFill>
        <p:spPr>
          <a:xfrm>
            <a:off x="5309152" y="-71927"/>
            <a:ext cx="6882848" cy="6858000"/>
          </a:xfrm>
          <a:prstGeom prst="rect">
            <a:avLst/>
          </a:prstGeom>
        </p:spPr>
      </p:pic>
      <p:sp>
        <p:nvSpPr>
          <p:cNvPr id="14" name="TextBox 13">
            <a:extLst>
              <a:ext uri="{FF2B5EF4-FFF2-40B4-BE49-F238E27FC236}">
                <a16:creationId xmlns:a16="http://schemas.microsoft.com/office/drawing/2014/main" id="{C962A21C-13D6-4940-9EA9-1F8B37D9DC5F}"/>
              </a:ext>
            </a:extLst>
          </p:cNvPr>
          <p:cNvSpPr txBox="1"/>
          <p:nvPr/>
        </p:nvSpPr>
        <p:spPr>
          <a:xfrm>
            <a:off x="214918" y="2052346"/>
            <a:ext cx="4828309"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recent study suggests that our reference point for ‘normal’ weather is based on only the last 2 – 8 years!</a:t>
            </a:r>
          </a:p>
        </p:txBody>
      </p:sp>
      <p:sp>
        <p:nvSpPr>
          <p:cNvPr id="22" name="TextBox 21">
            <a:extLst>
              <a:ext uri="{FF2B5EF4-FFF2-40B4-BE49-F238E27FC236}">
                <a16:creationId xmlns:a16="http://schemas.microsoft.com/office/drawing/2014/main" id="{06F1571F-60A6-F749-A051-7EEE96700AC9}"/>
              </a:ext>
            </a:extLst>
          </p:cNvPr>
          <p:cNvSpPr txBox="1"/>
          <p:nvPr/>
        </p:nvSpPr>
        <p:spPr>
          <a:xfrm>
            <a:off x="240422" y="4015192"/>
            <a:ext cx="4828309"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 fight this we’ve got to change our lens and use data and documentation to ‘see’ history and therefore perceive change and argue against it.</a:t>
            </a:r>
          </a:p>
        </p:txBody>
      </p:sp>
    </p:spTree>
    <p:extLst>
      <p:ext uri="{BB962C8B-B14F-4D97-AF65-F5344CB8AC3E}">
        <p14:creationId xmlns:p14="http://schemas.microsoft.com/office/powerpoint/2010/main" val="251129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5"/>
            <a:ext cx="5716630"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Visualizing generational change</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3">
            <a:duotone>
              <a:prstClr val="black"/>
              <a:schemeClr val="accent1">
                <a:tint val="45000"/>
                <a:satMod val="400000"/>
              </a:schemeClr>
            </a:duotone>
          </a:blip>
          <a:stretch>
            <a:fillRect/>
          </a:stretch>
        </p:blipFill>
        <p:spPr>
          <a:xfrm>
            <a:off x="11398370" y="71927"/>
            <a:ext cx="628093" cy="584776"/>
          </a:xfrm>
          <a:prstGeom prst="rect">
            <a:avLst/>
          </a:prstGeom>
        </p:spPr>
      </p:pic>
      <p:sp>
        <p:nvSpPr>
          <p:cNvPr id="16" name="TextBox 15">
            <a:extLst>
              <a:ext uri="{FF2B5EF4-FFF2-40B4-BE49-F238E27FC236}">
                <a16:creationId xmlns:a16="http://schemas.microsoft.com/office/drawing/2014/main" id="{5411AEAF-F95B-A041-8DDE-A39E5C518A83}"/>
              </a:ext>
            </a:extLst>
          </p:cNvPr>
          <p:cNvSpPr txBox="1"/>
          <p:nvPr/>
        </p:nvSpPr>
        <p:spPr>
          <a:xfrm>
            <a:off x="125162" y="6484386"/>
            <a:ext cx="10182619" cy="276999"/>
          </a:xfrm>
          <a:prstGeom prst="rect">
            <a:avLst/>
          </a:prstGeom>
          <a:solidFill>
            <a:srgbClr val="FFFFFF"/>
          </a:solidFill>
        </p:spPr>
        <p:txBody>
          <a:bodyPr wrap="square" rtlCol="0">
            <a:spAutoFit/>
          </a:bodyPr>
          <a:lstStyle/>
          <a:p>
            <a:r>
              <a:rPr lang="en-US" sz="1200" dirty="0">
                <a:hlinkClick r:id="rId4"/>
              </a:rPr>
              <a:t>https://www.youtube.com/watch?v=InWEC4oxBW0</a:t>
            </a:r>
            <a:endParaRPr lang="en-US" sz="1200" dirty="0">
              <a:latin typeface="Avenir Medium"/>
              <a:cs typeface="Avenir Medium"/>
            </a:endParaRPr>
          </a:p>
        </p:txBody>
      </p:sp>
      <p:pic>
        <p:nvPicPr>
          <p:cNvPr id="2" name="Online Media 1" descr="BASELINE 2020: Climate change beyond a human lifetime | John Sutter | TEDxSMU">
            <a:hlinkClick r:id="" action="ppaction://media"/>
            <a:extLst>
              <a:ext uri="{FF2B5EF4-FFF2-40B4-BE49-F238E27FC236}">
                <a16:creationId xmlns:a16="http://schemas.microsoft.com/office/drawing/2014/main" id="{CC935BDE-5AB2-ED45-94DC-698F384F8C1C}"/>
              </a:ext>
            </a:extLst>
          </p:cNvPr>
          <p:cNvPicPr>
            <a:picLocks noRot="1" noChangeAspect="1"/>
          </p:cNvPicPr>
          <p:nvPr>
            <a:videoFile r:link="rId1"/>
          </p:nvPr>
        </p:nvPicPr>
        <p:blipFill>
          <a:blip r:embed="rId5"/>
          <a:stretch>
            <a:fillRect/>
          </a:stretch>
        </p:blipFill>
        <p:spPr>
          <a:xfrm>
            <a:off x="1121406" y="756663"/>
            <a:ext cx="10182619" cy="5727723"/>
          </a:xfrm>
          <a:prstGeom prst="rect">
            <a:avLst/>
          </a:prstGeom>
        </p:spPr>
      </p:pic>
    </p:spTree>
    <p:extLst>
      <p:ext uri="{BB962C8B-B14F-4D97-AF65-F5344CB8AC3E}">
        <p14:creationId xmlns:p14="http://schemas.microsoft.com/office/powerpoint/2010/main" val="17717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5"/>
            <a:ext cx="7582525"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So what do we do as the pot gets warmer?</a:t>
            </a:r>
            <a:endParaRPr lang="en-US" sz="2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166B3CA6-0E4B-E440-A53B-10566481B9FD}"/>
              </a:ext>
            </a:extLst>
          </p:cNvPr>
          <p:cNvPicPr>
            <a:picLocks noChangeAspect="1"/>
          </p:cNvPicPr>
          <p:nvPr/>
        </p:nvPicPr>
        <p:blipFill>
          <a:blip r:embed="rId2">
            <a:duotone>
              <a:prstClr val="black"/>
              <a:schemeClr val="accent1">
                <a:tint val="45000"/>
                <a:satMod val="400000"/>
              </a:schemeClr>
            </a:duotone>
          </a:blip>
          <a:stretch>
            <a:fillRect/>
          </a:stretch>
        </p:blipFill>
        <p:spPr>
          <a:xfrm>
            <a:off x="11398370" y="71927"/>
            <a:ext cx="628093" cy="584776"/>
          </a:xfrm>
          <a:prstGeom prst="rect">
            <a:avLst/>
          </a:prstGeom>
        </p:spPr>
      </p:pic>
      <p:sp>
        <p:nvSpPr>
          <p:cNvPr id="16" name="TextBox 15">
            <a:extLst>
              <a:ext uri="{FF2B5EF4-FFF2-40B4-BE49-F238E27FC236}">
                <a16:creationId xmlns:a16="http://schemas.microsoft.com/office/drawing/2014/main" id="{5411AEAF-F95B-A041-8DDE-A39E5C518A83}"/>
              </a:ext>
            </a:extLst>
          </p:cNvPr>
          <p:cNvSpPr txBox="1"/>
          <p:nvPr/>
        </p:nvSpPr>
        <p:spPr>
          <a:xfrm>
            <a:off x="125162" y="6484386"/>
            <a:ext cx="10182619" cy="276999"/>
          </a:xfrm>
          <a:prstGeom prst="rect">
            <a:avLst/>
          </a:prstGeom>
          <a:solidFill>
            <a:srgbClr val="FFFFFF"/>
          </a:solidFill>
        </p:spPr>
        <p:txBody>
          <a:bodyPr wrap="square" rtlCol="0">
            <a:spAutoFit/>
          </a:bodyPr>
          <a:lstStyle/>
          <a:p>
            <a:r>
              <a:rPr lang="en-US" sz="1200" dirty="0"/>
              <a:t>https://</a:t>
            </a:r>
            <a:r>
              <a:rPr lang="en-US" sz="1200" dirty="0" err="1"/>
              <a:t>www.vox.com</a:t>
            </a:r>
            <a:r>
              <a:rPr lang="en-US" sz="1200" dirty="0"/>
              <a:t>/energy-and-environment/2020/7/7/21311027/covid-19-climate-change-global-warming-shifting-baselines  </a:t>
            </a:r>
          </a:p>
        </p:txBody>
      </p:sp>
      <p:sp>
        <p:nvSpPr>
          <p:cNvPr id="7" name="TextBox 6">
            <a:extLst>
              <a:ext uri="{FF2B5EF4-FFF2-40B4-BE49-F238E27FC236}">
                <a16:creationId xmlns:a16="http://schemas.microsoft.com/office/drawing/2014/main" id="{EAA3E653-C628-B843-9F8E-BF4D7BDFBC61}"/>
              </a:ext>
            </a:extLst>
          </p:cNvPr>
          <p:cNvSpPr txBox="1"/>
          <p:nvPr/>
        </p:nvSpPr>
        <p:spPr>
          <a:xfrm>
            <a:off x="228600" y="813110"/>
            <a:ext cx="1179786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responses must be </a:t>
            </a:r>
            <a:r>
              <a:rPr lang="en-US" sz="2000" b="1" dirty="0">
                <a:latin typeface="Verdana" panose="020B0604030504040204" pitchFamily="34" charset="0"/>
                <a:ea typeface="Verdana" panose="020B0604030504040204" pitchFamily="34" charset="0"/>
                <a:cs typeface="Verdana" panose="020B0604030504040204" pitchFamily="34" charset="0"/>
              </a:rPr>
              <a:t>collective</a:t>
            </a:r>
            <a:r>
              <a:rPr lang="en-US" sz="2000" dirty="0">
                <a:latin typeface="Verdana" panose="020B0604030504040204" pitchFamily="34" charset="0"/>
                <a:ea typeface="Verdana" panose="020B0604030504040204" pitchFamily="34" charset="0"/>
                <a:cs typeface="Verdana" panose="020B0604030504040204" pitchFamily="34" charset="0"/>
              </a:rPr>
              <a:t> and </a:t>
            </a:r>
            <a:r>
              <a:rPr lang="en-US" sz="2000" b="1" dirty="0">
                <a:latin typeface="Verdana" panose="020B0604030504040204" pitchFamily="34" charset="0"/>
                <a:ea typeface="Verdana" panose="020B0604030504040204" pitchFamily="34" charset="0"/>
                <a:cs typeface="Verdana" panose="020B0604030504040204" pitchFamily="34" charset="0"/>
              </a:rPr>
              <a:t>positive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B400E0C9-68F4-C744-8B01-93C216FD17C9}"/>
              </a:ext>
            </a:extLst>
          </p:cNvPr>
          <p:cNvSpPr txBox="1"/>
          <p:nvPr/>
        </p:nvSpPr>
        <p:spPr>
          <a:xfrm>
            <a:off x="228600" y="1635364"/>
            <a:ext cx="11797863"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Encode the public’s values and aspirations into law and practice through politics.</a:t>
            </a:r>
          </a:p>
        </p:txBody>
      </p:sp>
      <p:sp>
        <p:nvSpPr>
          <p:cNvPr id="9" name="TextBox 8">
            <a:extLst>
              <a:ext uri="{FF2B5EF4-FFF2-40B4-BE49-F238E27FC236}">
                <a16:creationId xmlns:a16="http://schemas.microsoft.com/office/drawing/2014/main" id="{B86978FD-C293-7E4B-B1AE-936271BDFCA5}"/>
              </a:ext>
            </a:extLst>
          </p:cNvPr>
          <p:cNvSpPr txBox="1"/>
          <p:nvPr/>
        </p:nvSpPr>
        <p:spPr>
          <a:xfrm>
            <a:off x="228600" y="2666355"/>
            <a:ext cx="11797863"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Make people feel that action and change are possible, or anxiety fatigue will set in.</a:t>
            </a:r>
          </a:p>
        </p:txBody>
      </p:sp>
      <p:sp>
        <p:nvSpPr>
          <p:cNvPr id="11" name="TextBox 10">
            <a:extLst>
              <a:ext uri="{FF2B5EF4-FFF2-40B4-BE49-F238E27FC236}">
                <a16:creationId xmlns:a16="http://schemas.microsoft.com/office/drawing/2014/main" id="{B31B23E7-7705-4D4D-A0E8-7C8B97184494}"/>
              </a:ext>
            </a:extLst>
          </p:cNvPr>
          <p:cNvSpPr txBox="1"/>
          <p:nvPr/>
        </p:nvSpPr>
        <p:spPr>
          <a:xfrm>
            <a:off x="2259483" y="4734602"/>
            <a:ext cx="8048298" cy="400110"/>
          </a:xfrm>
          <a:prstGeom prst="rect">
            <a:avLst/>
          </a:prstGeom>
          <a:noFill/>
        </p:spPr>
        <p:txBody>
          <a:bodyPr wrap="square" rtlCol="0">
            <a:spAutoFit/>
          </a:bodyPr>
          <a:lstStyle/>
          <a:p>
            <a:r>
              <a:rPr lang="en-US" sz="2000" b="1" i="1" dirty="0">
                <a:latin typeface="Verdana" panose="020B0604030504040204" pitchFamily="34" charset="0"/>
                <a:ea typeface="Verdana" panose="020B0604030504040204" pitchFamily="34" charset="0"/>
                <a:cs typeface="Verdana" panose="020B0604030504040204" pitchFamily="34" charset="0"/>
              </a:rPr>
              <a:t>In today’s America these are massive challenges!</a:t>
            </a:r>
          </a:p>
        </p:txBody>
      </p:sp>
    </p:spTree>
    <p:extLst>
      <p:ext uri="{BB962C8B-B14F-4D97-AF65-F5344CB8AC3E}">
        <p14:creationId xmlns:p14="http://schemas.microsoft.com/office/powerpoint/2010/main" val="14160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228601" y="80849"/>
            <a:ext cx="67345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2. Global climate change</a:t>
            </a:r>
          </a:p>
        </p:txBody>
      </p:sp>
      <p:sp>
        <p:nvSpPr>
          <p:cNvPr id="8" name="TextBox 7"/>
          <p:cNvSpPr txBox="1"/>
          <p:nvPr/>
        </p:nvSpPr>
        <p:spPr>
          <a:xfrm>
            <a:off x="639092" y="2911758"/>
            <a:ext cx="10712163" cy="1384995"/>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2.5: Decarbonization and the energy trilemma</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289066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2177"/>
            <a:ext cx="67345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Module 2. Global climate change</a:t>
            </a:r>
          </a:p>
        </p:txBody>
      </p:sp>
      <p:sp>
        <p:nvSpPr>
          <p:cNvPr id="8" name="TextBox 7"/>
          <p:cNvSpPr txBox="1"/>
          <p:nvPr/>
        </p:nvSpPr>
        <p:spPr>
          <a:xfrm>
            <a:off x="2010807" y="2844225"/>
            <a:ext cx="7457491" cy="523220"/>
          </a:xfrm>
          <a:prstGeom prst="rect">
            <a:avLst/>
          </a:prstGeom>
          <a:noFill/>
        </p:spPr>
        <p:txBody>
          <a:bodyPr wrap="none" rtlCol="0">
            <a:spAutoFit/>
          </a:bodyPr>
          <a:lstStyle/>
          <a:p>
            <a:pPr lvl="1" algn="ctr"/>
            <a:r>
              <a:rPr lang="en-US" sz="2800" b="1" dirty="0">
                <a:latin typeface="Verdana" panose="020B0604030504040204" pitchFamily="34" charset="0"/>
                <a:cs typeface="Avenir Black"/>
              </a:rPr>
              <a:t>2.2: What is the evidence of GCC?</a:t>
            </a:r>
          </a:p>
        </p:txBody>
      </p:sp>
      <p:pic>
        <p:nvPicPr>
          <p:cNvPr id="6" name="Picture 5">
            <a:extLst>
              <a:ext uri="{FF2B5EF4-FFF2-40B4-BE49-F238E27FC236}">
                <a16:creationId xmlns:a16="http://schemas.microsoft.com/office/drawing/2014/main" id="{05213A13-619F-D84E-8103-2D32DC370B85}"/>
              </a:ext>
            </a:extLst>
          </p:cNvPr>
          <p:cNvPicPr>
            <a:picLocks noChangeAspect="1"/>
          </p:cNvPicPr>
          <p:nvPr/>
        </p:nvPicPr>
        <p:blipFill>
          <a:blip r:embed="rId2">
            <a:duotone>
              <a:prstClr val="black"/>
              <a:schemeClr val="accent1">
                <a:tint val="45000"/>
                <a:satMod val="400000"/>
              </a:schemeClr>
            </a:duotone>
          </a:blip>
          <a:stretch>
            <a:fillRect/>
          </a:stretch>
        </p:blipFill>
        <p:spPr>
          <a:xfrm>
            <a:off x="11411507" y="49317"/>
            <a:ext cx="628093" cy="584776"/>
          </a:xfrm>
          <a:prstGeom prst="rect">
            <a:avLst/>
          </a:prstGeom>
        </p:spPr>
      </p:pic>
    </p:spTree>
    <p:extLst>
      <p:ext uri="{BB962C8B-B14F-4D97-AF65-F5344CB8AC3E}">
        <p14:creationId xmlns:p14="http://schemas.microsoft.com/office/powerpoint/2010/main" val="1779075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228601" y="96614"/>
            <a:ext cx="874630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Any solution must lower carbon emissions</a:t>
            </a:r>
          </a:p>
        </p:txBody>
      </p:sp>
      <p:sp>
        <p:nvSpPr>
          <p:cNvPr id="7" name="TextBox 6"/>
          <p:cNvSpPr txBox="1"/>
          <p:nvPr/>
        </p:nvSpPr>
        <p:spPr>
          <a:xfrm>
            <a:off x="5035178" y="6490458"/>
            <a:ext cx="4545475" cy="307777"/>
          </a:xfrm>
          <a:prstGeom prst="rect">
            <a:avLst/>
          </a:prstGeom>
          <a:solidFill>
            <a:srgbClr val="FFFFFF"/>
          </a:solidFill>
        </p:spPr>
        <p:txBody>
          <a:bodyPr wrap="none" rtlCol="0">
            <a:spAutoFit/>
          </a:bodyPr>
          <a:lstStyle/>
          <a:p>
            <a:r>
              <a:rPr lang="en-US" sz="1400">
                <a:latin typeface="Verdana" panose="020B0604030504040204" pitchFamily="34" charset="0"/>
                <a:ea typeface="Verdana" panose="020B0604030504040204" pitchFamily="34" charset="0"/>
                <a:cs typeface="Verdana" panose="020B0604030504040204" pitchFamily="34" charset="0"/>
              </a:rPr>
              <a:t>Energy Systems &amp; Sustainability, 2/e, Chapter 1</a:t>
            </a:r>
          </a:p>
        </p:txBody>
      </p:sp>
      <p:sp>
        <p:nvSpPr>
          <p:cNvPr id="8" name="TextBox 7"/>
          <p:cNvSpPr txBox="1"/>
          <p:nvPr/>
        </p:nvSpPr>
        <p:spPr>
          <a:xfrm>
            <a:off x="287665" y="766720"/>
            <a:ext cx="11788721"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Transitioning to low-carbon fuels </a:t>
            </a:r>
            <a:r>
              <a:rPr lang="en-US" sz="2000" dirty="0">
                <a:latin typeface="Verdana" panose="020B0604030504040204" pitchFamily="34" charset="0"/>
                <a:ea typeface="Verdana" panose="020B0604030504040204" pitchFamily="34" charset="0"/>
                <a:cs typeface="Verdana" panose="020B0604030504040204" pitchFamily="34" charset="0"/>
              </a:rPr>
              <a:t>– or using abundant fuels without emitting carbon - will address the concerns of growthists, </a:t>
            </a:r>
            <a:r>
              <a:rPr lang="en-US" sz="2000" dirty="0" err="1">
                <a:latin typeface="Verdana" panose="020B0604030504040204" pitchFamily="34" charset="0"/>
                <a:ea typeface="Verdana" panose="020B0604030504040204" pitchFamily="34" charset="0"/>
                <a:cs typeface="Verdana" panose="020B0604030504040204" pitchFamily="34" charset="0"/>
              </a:rPr>
              <a:t>peakists</a:t>
            </a:r>
            <a:r>
              <a:rPr lang="en-US" sz="2000" dirty="0">
                <a:latin typeface="Verdana" panose="020B0604030504040204" pitchFamily="34" charset="0"/>
                <a:ea typeface="Verdana" panose="020B0604030504040204" pitchFamily="34" charset="0"/>
                <a:cs typeface="Verdana" panose="020B0604030504040204" pitchFamily="34" charset="0"/>
              </a:rPr>
              <a:t> and environmentalists.</a:t>
            </a:r>
          </a:p>
        </p:txBody>
      </p:sp>
      <p:sp>
        <p:nvSpPr>
          <p:cNvPr id="9" name="TextBox 8"/>
          <p:cNvSpPr txBox="1"/>
          <p:nvPr/>
        </p:nvSpPr>
        <p:spPr>
          <a:xfrm>
            <a:off x="650275" y="1562303"/>
            <a:ext cx="11081570" cy="400110"/>
          </a:xfrm>
          <a:prstGeom prst="rect">
            <a:avLst/>
          </a:prstGeom>
          <a:noFill/>
        </p:spPr>
        <p:txBody>
          <a:bodyPr wrap="square" rtlCol="0">
            <a:spAutoFit/>
          </a:bodyPr>
          <a:lstStyle/>
          <a:p>
            <a:r>
              <a:rPr lang="en-US" sz="20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1. Manage human population levels (speeding the demographic shift).</a:t>
            </a:r>
          </a:p>
        </p:txBody>
      </p:sp>
      <p:sp>
        <p:nvSpPr>
          <p:cNvPr id="10" name="TextBox 9"/>
          <p:cNvSpPr txBox="1"/>
          <p:nvPr/>
        </p:nvSpPr>
        <p:spPr>
          <a:xfrm>
            <a:off x="650273" y="2135598"/>
            <a:ext cx="11363053" cy="400110"/>
          </a:xfrm>
          <a:prstGeom prst="rect">
            <a:avLst/>
          </a:prstGeom>
          <a:noFill/>
        </p:spPr>
        <p:txBody>
          <a:bodyPr wrap="square" rtlCol="0">
            <a:spAutoFit/>
          </a:bodyPr>
          <a:lstStyle/>
          <a:p>
            <a:r>
              <a:rPr lang="en-US" sz="20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2. Accept &amp; adapt to lower growth in per capita gross domestic product.</a:t>
            </a:r>
          </a:p>
        </p:txBody>
      </p:sp>
      <p:sp>
        <p:nvSpPr>
          <p:cNvPr id="11" name="TextBox 10"/>
          <p:cNvSpPr txBox="1"/>
          <p:nvPr/>
        </p:nvSpPr>
        <p:spPr>
          <a:xfrm>
            <a:off x="697569" y="2809720"/>
            <a:ext cx="8571577"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3. Reduce the amount of energy required per unit of GDP.</a:t>
            </a:r>
          </a:p>
        </p:txBody>
      </p:sp>
      <p:sp>
        <p:nvSpPr>
          <p:cNvPr id="12" name="TextBox 11"/>
          <p:cNvSpPr txBox="1"/>
          <p:nvPr/>
        </p:nvSpPr>
        <p:spPr>
          <a:xfrm>
            <a:off x="697569" y="3362230"/>
            <a:ext cx="1108157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4. Reduce the amount of carbon emitted per unit of energy produced.</a:t>
            </a:r>
          </a:p>
        </p:txBody>
      </p:sp>
      <p:sp>
        <p:nvSpPr>
          <p:cNvPr id="14" name="Rounded Rectangular Callout 13"/>
          <p:cNvSpPr/>
          <p:nvPr/>
        </p:nvSpPr>
        <p:spPr>
          <a:xfrm>
            <a:off x="504704" y="2657766"/>
            <a:ext cx="10373506" cy="1288807"/>
          </a:xfrm>
          <a:prstGeom prst="wedgeRoundRectCallout">
            <a:avLst>
              <a:gd name="adj1" fmla="val 1104"/>
              <a:gd name="adj2" fmla="val 77039"/>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Rounded Rectangular Callout 16"/>
          <p:cNvSpPr/>
          <p:nvPr/>
        </p:nvSpPr>
        <p:spPr>
          <a:xfrm>
            <a:off x="4274633" y="5556340"/>
            <a:ext cx="2971673" cy="967711"/>
          </a:xfrm>
          <a:prstGeom prst="wedgeRoundRectCallout">
            <a:avLst>
              <a:gd name="adj1" fmla="val -2288"/>
              <a:gd name="adj2" fmla="val -177214"/>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Reduce CO</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emission from fossil fuels.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Rounded Rectangular Callout 17"/>
          <p:cNvSpPr/>
          <p:nvPr/>
        </p:nvSpPr>
        <p:spPr>
          <a:xfrm>
            <a:off x="7373405" y="4703352"/>
            <a:ext cx="2971673" cy="1170930"/>
          </a:xfrm>
          <a:prstGeom prst="wedgeRoundRectCallout">
            <a:avLst>
              <a:gd name="adj1" fmla="val -103499"/>
              <a:gd name="adj2" fmla="val -81330"/>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Transition to renewable energy and / or nuclear power.</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DCE6479E-195D-D342-AD8F-65C9295167D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
        <p:nvSpPr>
          <p:cNvPr id="13" name="Rounded Rectangular Callout 12"/>
          <p:cNvSpPr/>
          <p:nvPr/>
        </p:nvSpPr>
        <p:spPr>
          <a:xfrm>
            <a:off x="157860" y="4676603"/>
            <a:ext cx="4350826" cy="879737"/>
          </a:xfrm>
          <a:prstGeom prst="wedgeRoundRectCallout">
            <a:avLst>
              <a:gd name="adj1" fmla="val 74478"/>
              <a:gd name="adj2" fmla="val -97970"/>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Increase energy efficiency to maximize GDP per unit of energy</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49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animBg="1"/>
      <p:bldP spid="17" grpId="0" animBg="1"/>
      <p:bldP spid="18"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ular Callout 22"/>
          <p:cNvSpPr/>
          <p:nvPr/>
        </p:nvSpPr>
        <p:spPr>
          <a:xfrm>
            <a:off x="5608227" y="2428271"/>
            <a:ext cx="1771574" cy="815355"/>
          </a:xfrm>
          <a:prstGeom prst="wedgeRoundRectCallout">
            <a:avLst>
              <a:gd name="adj1" fmla="val 15285"/>
              <a:gd name="adj2" fmla="val 9001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gross domestic product</a:t>
            </a:r>
          </a:p>
        </p:txBody>
      </p:sp>
      <p:sp>
        <p:nvSpPr>
          <p:cNvPr id="16" name="Rounded Rectangular Callout 15"/>
          <p:cNvSpPr/>
          <p:nvPr/>
        </p:nvSpPr>
        <p:spPr>
          <a:xfrm>
            <a:off x="9399696" y="2388539"/>
            <a:ext cx="2053611" cy="815355"/>
          </a:xfrm>
          <a:prstGeom prst="wedgeRoundRectCallout">
            <a:avLst>
              <a:gd name="adj1" fmla="val 38350"/>
              <a:gd name="adj2" fmla="val 10662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CO2 emissions from human sources</a:t>
            </a:r>
          </a:p>
        </p:txBody>
      </p:sp>
      <p:sp>
        <p:nvSpPr>
          <p:cNvPr id="24" name="Rounded Rectangular Callout 23"/>
          <p:cNvSpPr/>
          <p:nvPr/>
        </p:nvSpPr>
        <p:spPr>
          <a:xfrm>
            <a:off x="7560129" y="1431158"/>
            <a:ext cx="1771574" cy="815355"/>
          </a:xfrm>
          <a:prstGeom prst="wedgeRoundRectCallout">
            <a:avLst>
              <a:gd name="adj1" fmla="val -7307"/>
              <a:gd name="adj2" fmla="val 23959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primary energy consumption</a:t>
            </a:r>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6614"/>
            <a:ext cx="28552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Kaya identity</a:t>
            </a:r>
          </a:p>
        </p:txBody>
      </p:sp>
      <p:sp>
        <p:nvSpPr>
          <p:cNvPr id="7" name="TextBox 6"/>
          <p:cNvSpPr txBox="1"/>
          <p:nvPr/>
        </p:nvSpPr>
        <p:spPr>
          <a:xfrm>
            <a:off x="6559178" y="6490458"/>
            <a:ext cx="4041790" cy="307777"/>
          </a:xfrm>
          <a:prstGeom prst="rect">
            <a:avLst/>
          </a:prstGeom>
          <a:solidFill>
            <a:srgbClr val="FFFFFF"/>
          </a:solidFill>
        </p:spPr>
        <p:txBody>
          <a:bodyPr wrap="none" rtlCol="0">
            <a:spAutoFit/>
          </a:bodyPr>
          <a:lstStyle/>
          <a:p>
            <a:r>
              <a:rPr lang="en-US" sz="1400">
                <a:latin typeface="Avenir Medium"/>
                <a:cs typeface="Avenir Medium"/>
              </a:rPr>
              <a:t>Energy Systems &amp; Sustainability, 2/e, Chapter 1</a:t>
            </a:r>
          </a:p>
        </p:txBody>
      </p:sp>
      <p:sp>
        <p:nvSpPr>
          <p:cNvPr id="8" name="TextBox 7"/>
          <p:cNvSpPr txBox="1"/>
          <p:nvPr/>
        </p:nvSpPr>
        <p:spPr>
          <a:xfrm>
            <a:off x="287665" y="766719"/>
            <a:ext cx="11675734" cy="707886"/>
          </a:xfrm>
          <a:prstGeom prst="rect">
            <a:avLst/>
          </a:prstGeom>
          <a:noFill/>
        </p:spPr>
        <p:txBody>
          <a:bodyPr wrap="square" rtlCol="0">
            <a:spAutoFit/>
          </a:bodyPr>
          <a:lstStyle/>
          <a:p>
            <a:r>
              <a:rPr lang="is-IS" sz="2000" dirty="0">
                <a:latin typeface="Verdana" panose="020B0604030504040204" pitchFamily="34" charset="0"/>
                <a:ea typeface="Verdana" panose="020B0604030504040204" pitchFamily="34" charset="0"/>
                <a:cs typeface="Verdana" panose="020B0604030504040204" pitchFamily="34" charset="0"/>
              </a:rPr>
              <a:t>… a simple formula used to explore the options we have for reducing carbon dioxide emissions from energy production and use.</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25661" y="3666274"/>
            <a:ext cx="2725738" cy="400110"/>
          </a:xfrm>
          <a:prstGeom prst="rect">
            <a:avLst/>
          </a:prstGeom>
          <a:noFill/>
        </p:spPr>
        <p:txBody>
          <a:bodyPr wrap="square" rtlCol="0">
            <a:spAutoFit/>
          </a:bodyPr>
          <a:lstStyle/>
          <a:p>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CO</a:t>
            </a:r>
            <a:r>
              <a:rPr lang="en-US" sz="2000" b="1"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 emissions =</a:t>
            </a:r>
          </a:p>
        </p:txBody>
      </p:sp>
      <p:sp>
        <p:nvSpPr>
          <p:cNvPr id="15" name="TextBox 14"/>
          <p:cNvSpPr txBox="1"/>
          <p:nvPr/>
        </p:nvSpPr>
        <p:spPr>
          <a:xfrm>
            <a:off x="2979679" y="3666274"/>
            <a:ext cx="2093272" cy="400110"/>
          </a:xfrm>
          <a:prstGeom prst="rect">
            <a:avLst/>
          </a:prstGeom>
          <a:noFill/>
        </p:spPr>
        <p:txBody>
          <a:bodyPr wrap="square" rtlCol="0">
            <a:spAutoFit/>
          </a:bodyPr>
          <a:lstStyle/>
          <a:p>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population</a:t>
            </a:r>
          </a:p>
        </p:txBody>
      </p:sp>
      <p:sp>
        <p:nvSpPr>
          <p:cNvPr id="2" name="Double Bracket 1"/>
          <p:cNvSpPr/>
          <p:nvPr/>
        </p:nvSpPr>
        <p:spPr>
          <a:xfrm>
            <a:off x="2983321" y="3725209"/>
            <a:ext cx="1676173" cy="400110"/>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9" name="Double Bracket 18"/>
          <p:cNvSpPr/>
          <p:nvPr/>
        </p:nvSpPr>
        <p:spPr>
          <a:xfrm>
            <a:off x="4779685" y="3661229"/>
            <a:ext cx="1834806" cy="713846"/>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4774563" y="3587444"/>
            <a:ext cx="2346719" cy="707886"/>
          </a:xfrm>
          <a:prstGeom prst="rect">
            <a:avLst/>
          </a:prstGeom>
          <a:noFill/>
        </p:spPr>
        <p:txBody>
          <a:bodyPr wrap="square" rtlCol="0">
            <a:spAutoFit/>
          </a:bodyPr>
          <a:lstStyle/>
          <a:p>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GDP      </a:t>
            </a:r>
            <a:r>
              <a:rPr lang="en-US" sz="2000" b="1"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population</a:t>
            </a:r>
          </a:p>
        </p:txBody>
      </p:sp>
      <p:sp>
        <p:nvSpPr>
          <p:cNvPr id="21" name="Double Bracket 20"/>
          <p:cNvSpPr/>
          <p:nvPr/>
        </p:nvSpPr>
        <p:spPr>
          <a:xfrm>
            <a:off x="8496941" y="3741909"/>
            <a:ext cx="2530730" cy="648951"/>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8586529" y="3682974"/>
            <a:ext cx="2514689" cy="707886"/>
          </a:xfrm>
          <a:prstGeom prst="rect">
            <a:avLst/>
          </a:prstGeom>
          <a:noFill/>
        </p:spPr>
        <p:txBody>
          <a:bodyPr wrap="square" rtlCol="0">
            <a:spAutoFit/>
          </a:bodyPr>
          <a:lstStyle/>
          <a:p>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CO</a:t>
            </a:r>
            <a:r>
              <a:rPr lang="en-US" sz="2000" b="1" u="sng"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emissions</a:t>
            </a:r>
            <a:r>
              <a:rPr lang="en-US" sz="2000" b="1" u="sng" dirty="0">
                <a:solidFill>
                  <a:srgbClr val="FFFFFF"/>
                </a:solidFill>
                <a:latin typeface="Verdana" panose="020B0604030504040204" pitchFamily="34" charset="0"/>
                <a:ea typeface="Verdana" panose="020B0604030504040204" pitchFamily="34" charset="0"/>
                <a:cs typeface="Verdana" panose="020B0604030504040204" pitchFamily="34" charset="0"/>
              </a:rPr>
              <a:t>.</a:t>
            </a:r>
            <a:r>
              <a:rPr lang="en-US" sz="2000"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primary energy</a:t>
            </a:r>
          </a:p>
        </p:txBody>
      </p:sp>
      <p:sp>
        <p:nvSpPr>
          <p:cNvPr id="28" name="Rounded Rectangular Callout 27"/>
          <p:cNvSpPr/>
          <p:nvPr/>
        </p:nvSpPr>
        <p:spPr>
          <a:xfrm>
            <a:off x="4706522" y="3626111"/>
            <a:ext cx="2024962"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ounded Rectangular Callout 28"/>
          <p:cNvSpPr/>
          <p:nvPr/>
        </p:nvSpPr>
        <p:spPr>
          <a:xfrm>
            <a:off x="8373017" y="3626111"/>
            <a:ext cx="2858722"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Double Bracket 29"/>
          <p:cNvSpPr/>
          <p:nvPr/>
        </p:nvSpPr>
        <p:spPr>
          <a:xfrm>
            <a:off x="6895261" y="3740016"/>
            <a:ext cx="1329737" cy="648951"/>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p:cNvSpPr txBox="1"/>
          <p:nvPr/>
        </p:nvSpPr>
        <p:spPr>
          <a:xfrm>
            <a:off x="6613543" y="3681081"/>
            <a:ext cx="2514688" cy="707886"/>
          </a:xfrm>
          <a:prstGeom prst="rect">
            <a:avLst/>
          </a:prstGeom>
          <a:noFill/>
        </p:spPr>
        <p:txBody>
          <a:bodyPr wrap="square" rtlCol="0">
            <a:spAutoFit/>
          </a:bodyPr>
          <a:lstStyle/>
          <a:p>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energy</a:t>
            </a:r>
            <a:r>
              <a:rPr lang="en-US" sz="2000" b="1" u="sng"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rPr>
              <a:t>	GDP</a:t>
            </a:r>
          </a:p>
        </p:txBody>
      </p:sp>
      <p:sp>
        <p:nvSpPr>
          <p:cNvPr id="32" name="Rounded Rectangular Callout 31"/>
          <p:cNvSpPr/>
          <p:nvPr/>
        </p:nvSpPr>
        <p:spPr>
          <a:xfrm>
            <a:off x="6787996" y="3626957"/>
            <a:ext cx="1478842" cy="815355"/>
          </a:xfrm>
          <a:prstGeom prst="wedgeRoundRectCallout">
            <a:avLst>
              <a:gd name="adj1" fmla="val -10122"/>
              <a:gd name="adj2" fmla="val 102885"/>
              <a:gd name="adj3" fmla="val 16667"/>
            </a:avLst>
          </a:prstGeom>
          <a:noFill/>
          <a:ln>
            <a:solidFill>
              <a:srgbClr val="666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p:cNvSpPr txBox="1"/>
          <p:nvPr/>
        </p:nvSpPr>
        <p:spPr>
          <a:xfrm>
            <a:off x="4986536" y="4837632"/>
            <a:ext cx="1421104" cy="646331"/>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per capita GDP</a:t>
            </a:r>
          </a:p>
        </p:txBody>
      </p:sp>
      <p:sp>
        <p:nvSpPr>
          <p:cNvPr id="34" name="TextBox 33"/>
          <p:cNvSpPr txBox="1"/>
          <p:nvPr/>
        </p:nvSpPr>
        <p:spPr>
          <a:xfrm>
            <a:off x="6717405" y="4809046"/>
            <a:ext cx="1421104" cy="646331"/>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energy intensity</a:t>
            </a:r>
          </a:p>
        </p:txBody>
      </p:sp>
      <p:sp>
        <p:nvSpPr>
          <p:cNvPr id="35" name="TextBox 34"/>
          <p:cNvSpPr txBox="1"/>
          <p:nvPr/>
        </p:nvSpPr>
        <p:spPr>
          <a:xfrm>
            <a:off x="8861309" y="4809045"/>
            <a:ext cx="1421104" cy="923330"/>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energy’s carbon intensity</a:t>
            </a:r>
          </a:p>
        </p:txBody>
      </p:sp>
      <p:pic>
        <p:nvPicPr>
          <p:cNvPr id="25" name="Picture 24">
            <a:extLst>
              <a:ext uri="{FF2B5EF4-FFF2-40B4-BE49-F238E27FC236}">
                <a16:creationId xmlns:a16="http://schemas.microsoft.com/office/drawing/2014/main" id="{AF4BAB39-A1F2-F344-AA3A-24D0D763CA7C}"/>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260362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24" grpId="0" animBg="1"/>
      <p:bldP spid="28" grpId="0" animBg="1"/>
      <p:bldP spid="29" grpId="0" animBg="1"/>
      <p:bldP spid="32" grpId="0" animBg="1"/>
      <p:bldP spid="33" grpId="0"/>
      <p:bldP spid="34"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9"/>
            <a:ext cx="848020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Embodied energy and lifecycle emissions</a:t>
            </a:r>
          </a:p>
        </p:txBody>
      </p:sp>
      <p:sp>
        <p:nvSpPr>
          <p:cNvPr id="3" name="TextBox 2"/>
          <p:cNvSpPr txBox="1"/>
          <p:nvPr/>
        </p:nvSpPr>
        <p:spPr>
          <a:xfrm>
            <a:off x="69159" y="6222399"/>
            <a:ext cx="8215262" cy="523220"/>
          </a:xfrm>
          <a:prstGeom prst="rect">
            <a:avLst/>
          </a:prstGeom>
          <a:noFill/>
        </p:spPr>
        <p:txBody>
          <a:bodyPr wrap="none" rtlCol="0">
            <a:spAutoFit/>
          </a:bodyPr>
          <a:lstStyle/>
          <a:p>
            <a:r>
              <a:rPr lang="en-US" sz="1400" dirty="0">
                <a:latin typeface="Avenir Medium"/>
                <a:cs typeface="Avenir Medium"/>
                <a:hlinkClick r:id="rId2"/>
              </a:rPr>
              <a:t>https://www.carbonbrief.org/solar-wind-nuclear-amazingly-low-carbon-footprints</a:t>
            </a:r>
            <a:endParaRPr lang="en-US" sz="1400" dirty="0">
              <a:latin typeface="Avenir Medium"/>
              <a:cs typeface="Avenir Medium"/>
            </a:endParaRPr>
          </a:p>
          <a:p>
            <a:r>
              <a:rPr lang="en-US" sz="1400" dirty="0" err="1">
                <a:latin typeface="Avenir Medium"/>
                <a:cs typeface="Avenir Medium"/>
              </a:rPr>
              <a:t>Pehl</a:t>
            </a:r>
            <a:r>
              <a:rPr lang="en-US" sz="1400" dirty="0">
                <a:latin typeface="Avenir Medium"/>
                <a:cs typeface="Avenir Medium"/>
              </a:rPr>
              <a:t> et al. (2017) Understanding future emissions from low-carbon power systems …Nature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4176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15" name="TextBox 14">
            <a:extLst>
              <a:ext uri="{FF2B5EF4-FFF2-40B4-BE49-F238E27FC236}">
                <a16:creationId xmlns:a16="http://schemas.microsoft.com/office/drawing/2014/main" id="{FBB85CD3-C194-CD42-A3F6-ADD7C6914EF6}"/>
              </a:ext>
            </a:extLst>
          </p:cNvPr>
          <p:cNvSpPr txBox="1"/>
          <p:nvPr/>
        </p:nvSpPr>
        <p:spPr>
          <a:xfrm>
            <a:off x="228601" y="810745"/>
            <a:ext cx="11516709"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While no energy source is carbon-free, renewable energy included, a recent study of </a:t>
            </a:r>
            <a:r>
              <a:rPr lang="en-US" sz="2000" b="1" dirty="0">
                <a:latin typeface="Verdana" panose="020B0604030504040204" pitchFamily="34" charset="0"/>
                <a:ea typeface="Verdana" panose="020B0604030504040204" pitchFamily="34" charset="0"/>
                <a:cs typeface="Verdana" panose="020B0604030504040204" pitchFamily="34" charset="0"/>
              </a:rPr>
              <a:t>life-cycle analysis </a:t>
            </a:r>
            <a:r>
              <a:rPr lang="en-US" sz="2000" dirty="0">
                <a:latin typeface="Verdana" panose="020B0604030504040204" pitchFamily="34" charset="0"/>
                <a:ea typeface="Verdana" panose="020B0604030504040204" pitchFamily="34" charset="0"/>
                <a:cs typeface="Verdana" panose="020B0604030504040204" pitchFamily="34" charset="0"/>
              </a:rPr>
              <a:t>of energy technologies used to produce electricity shows that some have significantly lower carbon footprints than others.</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D6884B62-440B-034A-B9E7-F93EA9BA061D}"/>
              </a:ext>
            </a:extLst>
          </p:cNvPr>
          <p:cNvSpPr txBox="1"/>
          <p:nvPr/>
        </p:nvSpPr>
        <p:spPr>
          <a:xfrm>
            <a:off x="219793" y="2319378"/>
            <a:ext cx="11516709" cy="400110"/>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Embodied energy: </a:t>
            </a:r>
            <a:r>
              <a:rPr lang="en-US" sz="2000" i="1">
                <a:latin typeface="Verdana" panose="020B0604030504040204" pitchFamily="34" charset="0"/>
                <a:ea typeface="Verdana" panose="020B0604030504040204" pitchFamily="34" charset="0"/>
                <a:cs typeface="Verdana" panose="020B0604030504040204" pitchFamily="34" charset="0"/>
              </a:rPr>
              <a:t>energy need to build plants, supply fuel and input.</a:t>
            </a:r>
          </a:p>
        </p:txBody>
      </p:sp>
      <p:sp>
        <p:nvSpPr>
          <p:cNvPr id="12" name="TextBox 11">
            <a:extLst>
              <a:ext uri="{FF2B5EF4-FFF2-40B4-BE49-F238E27FC236}">
                <a16:creationId xmlns:a16="http://schemas.microsoft.com/office/drawing/2014/main" id="{B0ECC014-366F-AB4B-9B60-1149253BA0FC}"/>
              </a:ext>
            </a:extLst>
          </p:cNvPr>
          <p:cNvSpPr txBox="1"/>
          <p:nvPr/>
        </p:nvSpPr>
        <p:spPr>
          <a:xfrm>
            <a:off x="219793" y="3617637"/>
            <a:ext cx="11516709" cy="707886"/>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Lifecycle emissions: </a:t>
            </a:r>
            <a:r>
              <a:rPr lang="en-US" sz="2000" i="1">
                <a:latin typeface="Verdana" panose="020B0604030504040204" pitchFamily="34" charset="0"/>
                <a:ea typeface="Verdana" panose="020B0604030504040204" pitchFamily="34" charset="0"/>
                <a:cs typeface="Verdana" panose="020B0604030504040204" pitchFamily="34" charset="0"/>
              </a:rPr>
              <a:t>carbon emissions produced by the energy system from building to energy use</a:t>
            </a:r>
            <a:endParaRPr lang="en-US" sz="160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19B530EE-A1AA-AF43-B9A5-648B569C0683}"/>
              </a:ext>
            </a:extLst>
          </p:cNvPr>
          <p:cNvSpPr txBox="1"/>
          <p:nvPr/>
        </p:nvSpPr>
        <p:spPr>
          <a:xfrm>
            <a:off x="350918" y="2723685"/>
            <a:ext cx="11516709"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Here expressed as a % of lifetime electricity production.</a:t>
            </a:r>
          </a:p>
        </p:txBody>
      </p:sp>
      <p:sp>
        <p:nvSpPr>
          <p:cNvPr id="16" name="TextBox 15">
            <a:extLst>
              <a:ext uri="{FF2B5EF4-FFF2-40B4-BE49-F238E27FC236}">
                <a16:creationId xmlns:a16="http://schemas.microsoft.com/office/drawing/2014/main" id="{133BA4D2-C8C9-3245-AB84-2E486CBC5CF0}"/>
              </a:ext>
            </a:extLst>
          </p:cNvPr>
          <p:cNvSpPr txBox="1"/>
          <p:nvPr/>
        </p:nvSpPr>
        <p:spPr>
          <a:xfrm>
            <a:off x="363248" y="4360592"/>
            <a:ext cx="11516709"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Direct (operational)</a:t>
            </a:r>
          </a:p>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Indirect (non-operational </a:t>
            </a:r>
            <a:r>
              <a:rPr lang="en-US" sz="2000" err="1">
                <a:latin typeface="Verdana" panose="020B0604030504040204" pitchFamily="34" charset="0"/>
                <a:ea typeface="Verdana" panose="020B0604030504040204" pitchFamily="34" charset="0"/>
                <a:cs typeface="Verdana" panose="020B0604030504040204" pitchFamily="34" charset="0"/>
              </a:rPr>
              <a:t>lifecyle</a:t>
            </a:r>
            <a:endParaRPr lang="en-US" sz="2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881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600036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Comparing embodied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pic>
        <p:nvPicPr>
          <p:cNvPr id="6" name="Picture 5">
            <a:extLst>
              <a:ext uri="{FF2B5EF4-FFF2-40B4-BE49-F238E27FC236}">
                <a16:creationId xmlns:a16="http://schemas.microsoft.com/office/drawing/2014/main" id="{5D97F949-1580-3448-B6F6-7E18390222AE}"/>
              </a:ext>
            </a:extLst>
          </p:cNvPr>
          <p:cNvPicPr>
            <a:picLocks noChangeAspect="1"/>
          </p:cNvPicPr>
          <p:nvPr/>
        </p:nvPicPr>
        <p:blipFill>
          <a:blip r:embed="rId3"/>
          <a:stretch>
            <a:fillRect/>
          </a:stretch>
        </p:blipFill>
        <p:spPr>
          <a:xfrm>
            <a:off x="1748989" y="724535"/>
            <a:ext cx="8812693" cy="6122833"/>
          </a:xfrm>
          <a:prstGeom prst="rect">
            <a:avLst/>
          </a:prstGeom>
        </p:spPr>
      </p:pic>
    </p:spTree>
    <p:extLst>
      <p:ext uri="{BB962C8B-B14F-4D97-AF65-F5344CB8AC3E}">
        <p14:creationId xmlns:p14="http://schemas.microsoft.com/office/powerpoint/2010/main" val="1998766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3200" dirty="0">
              <a:solidFill>
                <a:prstClr val="black"/>
              </a:solidFill>
              <a:latin typeface="Verdana" panose="020B0604030504040204" pitchFamily="34" charset="0"/>
            </a:endParaRPr>
          </a:p>
        </p:txBody>
      </p:sp>
      <p:sp>
        <p:nvSpPr>
          <p:cNvPr id="5" name="TextBox 4"/>
          <p:cNvSpPr txBox="1"/>
          <p:nvPr/>
        </p:nvSpPr>
        <p:spPr>
          <a:xfrm>
            <a:off x="228600" y="96951"/>
            <a:ext cx="768030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Comparing lifetime carbon emissions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652"/>
            <a:ext cx="628093" cy="584776"/>
          </a:xfrm>
          <a:prstGeom prst="rect">
            <a:avLst/>
          </a:prstGeom>
        </p:spPr>
      </p:pic>
      <p:pic>
        <p:nvPicPr>
          <p:cNvPr id="3" name="Picture 2">
            <a:extLst>
              <a:ext uri="{FF2B5EF4-FFF2-40B4-BE49-F238E27FC236}">
                <a16:creationId xmlns:a16="http://schemas.microsoft.com/office/drawing/2014/main" id="{02C9987C-8322-8C4E-BD9E-1547BCFEA293}"/>
              </a:ext>
            </a:extLst>
          </p:cNvPr>
          <p:cNvPicPr>
            <a:picLocks noChangeAspect="1"/>
          </p:cNvPicPr>
          <p:nvPr/>
        </p:nvPicPr>
        <p:blipFill>
          <a:blip r:embed="rId3"/>
          <a:stretch>
            <a:fillRect/>
          </a:stretch>
        </p:blipFill>
        <p:spPr>
          <a:xfrm>
            <a:off x="2202325" y="686136"/>
            <a:ext cx="7898516" cy="6171864"/>
          </a:xfrm>
          <a:prstGeom prst="rect">
            <a:avLst/>
          </a:prstGeom>
        </p:spPr>
      </p:pic>
    </p:spTree>
    <p:extLst>
      <p:ext uri="{BB962C8B-B14F-4D97-AF65-F5344CB8AC3E}">
        <p14:creationId xmlns:p14="http://schemas.microsoft.com/office/powerpoint/2010/main" val="3069292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85"/>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164"/>
            <a:ext cx="259237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Conclusions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453200" y="44632"/>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0" y="6238200"/>
            <a:ext cx="8215262" cy="523220"/>
          </a:xfrm>
          <a:prstGeom prst="rect">
            <a:avLst/>
          </a:prstGeom>
          <a:noFill/>
        </p:spPr>
        <p:txBody>
          <a:bodyPr wrap="none" rtlCol="0">
            <a:spAutoFit/>
          </a:bodyPr>
          <a:lstStyle/>
          <a:p>
            <a:r>
              <a:rPr lang="en-US" sz="1400" dirty="0">
                <a:latin typeface="Avenir Medium"/>
                <a:cs typeface="Avenir Medium"/>
                <a:hlinkClick r:id="rId3"/>
              </a:rPr>
              <a:t>https://www.carbonbrief.org/solar-wind-nuclear-amazingly-low-carbon-footprints</a:t>
            </a:r>
            <a:endParaRPr lang="en-US" sz="1400" dirty="0">
              <a:latin typeface="Avenir Medium"/>
              <a:cs typeface="Avenir Medium"/>
            </a:endParaRPr>
          </a:p>
          <a:p>
            <a:r>
              <a:rPr lang="en-US" sz="1400" dirty="0" err="1">
                <a:latin typeface="Avenir Medium"/>
                <a:cs typeface="Avenir Medium"/>
              </a:rPr>
              <a:t>Pehl</a:t>
            </a:r>
            <a:r>
              <a:rPr lang="en-US" sz="1400" dirty="0">
                <a:latin typeface="Avenir Medium"/>
                <a:cs typeface="Avenir Medium"/>
              </a:rPr>
              <a:t> et al. (2017) Understanding future emissions from low-carbon power systems …Nature Energy</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4"/>
            <a:ext cx="11721662"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This study makes </a:t>
            </a:r>
            <a:r>
              <a:rPr lang="en-US" sz="2000" b="1" dirty="0">
                <a:latin typeface="Verdana" panose="020B0604030504040204" pitchFamily="34" charset="0"/>
                <a:ea typeface="Verdana" panose="020B0604030504040204" pitchFamily="34" charset="0"/>
                <a:cs typeface="Verdana" panose="020B0604030504040204" pitchFamily="34" charset="0"/>
              </a:rPr>
              <a:t>a strong case for nuclear, wind and solar </a:t>
            </a:r>
            <a:r>
              <a:rPr lang="en-US" sz="2000" dirty="0">
                <a:latin typeface="Verdana" panose="020B0604030504040204" pitchFamily="34" charset="0"/>
                <a:ea typeface="Verdana" panose="020B0604030504040204" pitchFamily="34" charset="0"/>
                <a:cs typeface="Verdana" panose="020B0604030504040204" pitchFamily="34" charset="0"/>
              </a:rPr>
              <a:t>at the expense of bioenergy, hydropower and CCS.</a:t>
            </a:r>
          </a:p>
        </p:txBody>
      </p:sp>
      <p:sp>
        <p:nvSpPr>
          <p:cNvPr id="10" name="TextBox 9">
            <a:extLst>
              <a:ext uri="{FF2B5EF4-FFF2-40B4-BE49-F238E27FC236}">
                <a16:creationId xmlns:a16="http://schemas.microsoft.com/office/drawing/2014/main" id="{4ACEEE9C-CB8E-3243-8B78-6EA4A9AD9EB2}"/>
              </a:ext>
            </a:extLst>
          </p:cNvPr>
          <p:cNvSpPr txBox="1"/>
          <p:nvPr/>
        </p:nvSpPr>
        <p:spPr>
          <a:xfrm>
            <a:off x="228600" y="1674004"/>
            <a:ext cx="11579771"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CCS: </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Emissions continue during fuel extraction (mining).</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Capture assumed to be 90% efficient, so 10% emissions continue.</a:t>
            </a:r>
          </a:p>
        </p:txBody>
      </p:sp>
      <p:sp>
        <p:nvSpPr>
          <p:cNvPr id="11" name="TextBox 10">
            <a:extLst>
              <a:ext uri="{FF2B5EF4-FFF2-40B4-BE49-F238E27FC236}">
                <a16:creationId xmlns:a16="http://schemas.microsoft.com/office/drawing/2014/main" id="{AE380CC8-A7E3-254E-85FE-E04E161229C1}"/>
              </a:ext>
            </a:extLst>
          </p:cNvPr>
          <p:cNvSpPr txBox="1"/>
          <p:nvPr/>
        </p:nvSpPr>
        <p:spPr>
          <a:xfrm>
            <a:off x="228600" y="2913891"/>
            <a:ext cx="11579771"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Hydropower: </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Very variable emissions due to trapped, rotting organics.</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Avoid shallow dams in warm regions with variable flow.</a:t>
            </a:r>
          </a:p>
        </p:txBody>
      </p:sp>
      <p:sp>
        <p:nvSpPr>
          <p:cNvPr id="12" name="TextBox 11">
            <a:extLst>
              <a:ext uri="{FF2B5EF4-FFF2-40B4-BE49-F238E27FC236}">
                <a16:creationId xmlns:a16="http://schemas.microsoft.com/office/drawing/2014/main" id="{66220CBB-A875-184F-83C3-99D9AB4A087D}"/>
              </a:ext>
            </a:extLst>
          </p:cNvPr>
          <p:cNvSpPr txBox="1"/>
          <p:nvPr/>
        </p:nvSpPr>
        <p:spPr>
          <a:xfrm>
            <a:off x="228600" y="4106481"/>
            <a:ext cx="11579771"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Bioenergy: </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Very variable footprint; depends on current state of land.</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Avoid transitioning land out of forest.</a:t>
            </a:r>
          </a:p>
        </p:txBody>
      </p:sp>
      <p:sp>
        <p:nvSpPr>
          <p:cNvPr id="13" name="TextBox 12">
            <a:extLst>
              <a:ext uri="{FF2B5EF4-FFF2-40B4-BE49-F238E27FC236}">
                <a16:creationId xmlns:a16="http://schemas.microsoft.com/office/drawing/2014/main" id="{ADF9E9F5-B9BF-F340-A4DF-BAD8F9693985}"/>
              </a:ext>
            </a:extLst>
          </p:cNvPr>
          <p:cNvSpPr txBox="1"/>
          <p:nvPr/>
        </p:nvSpPr>
        <p:spPr>
          <a:xfrm>
            <a:off x="228600" y="5272306"/>
            <a:ext cx="11579771" cy="1015663"/>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a:t>
            </a:r>
            <a:r>
              <a:rPr lang="en-US" sz="2000" b="1" dirty="0">
                <a:latin typeface="Verdana" panose="020B0604030504040204" pitchFamily="34" charset="0"/>
                <a:ea typeface="Verdana" panose="020B0604030504040204" pitchFamily="34" charset="0"/>
                <a:cs typeface="Verdana" panose="020B0604030504040204" pitchFamily="34" charset="0"/>
              </a:rPr>
              <a:t>There is no panacea to the energy transition. </a:t>
            </a:r>
            <a:r>
              <a:rPr lang="en-US" sz="2000" i="1" dirty="0">
                <a:latin typeface="Verdana" panose="020B0604030504040204" pitchFamily="34" charset="0"/>
                <a:ea typeface="Verdana" panose="020B0604030504040204" pitchFamily="34" charset="0"/>
                <a:cs typeface="Verdana" panose="020B0604030504040204" pitchFamily="34" charset="0"/>
              </a:rPr>
              <a:t>Coal and gas with CCS will perhaps play a role in certain regions that don’t have ready access wind and solar. But their share in the overall power mix will be much smaller than that of the renewables.”</a:t>
            </a:r>
          </a:p>
        </p:txBody>
      </p:sp>
    </p:spTree>
    <p:extLst>
      <p:ext uri="{BB962C8B-B14F-4D97-AF65-F5344CB8AC3E}">
        <p14:creationId xmlns:p14="http://schemas.microsoft.com/office/powerpoint/2010/main" val="227190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683873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Change: who’s in and who’s out?</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54152" y="6280886"/>
            <a:ext cx="6596421" cy="523220"/>
          </a:xfrm>
          <a:prstGeom prst="rect">
            <a:avLst/>
          </a:prstGeom>
          <a:noFill/>
        </p:spPr>
        <p:txBody>
          <a:bodyPr wrap="none" rtlCol="0">
            <a:spAutoFit/>
          </a:bodyPr>
          <a:lstStyle/>
          <a:p>
            <a:r>
              <a:rPr lang="en-US" sz="1400" dirty="0">
                <a:latin typeface="Avenir Medium"/>
                <a:cs typeface="Avenir Medium"/>
                <a:hlinkClick r:id="rId3"/>
              </a:rPr>
              <a:t>https://en.wikipedia.org/wiki/Paris_Agreement</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www.nytimes.com</a:t>
            </a:r>
            <a:r>
              <a:rPr lang="en-US" sz="1400" dirty="0">
                <a:latin typeface="Avenir Medium"/>
                <a:cs typeface="Avenir Medium"/>
              </a:rPr>
              <a:t>/2017/11/07/climate/</a:t>
            </a:r>
            <a:r>
              <a:rPr lang="en-US" sz="1400" dirty="0" err="1">
                <a:latin typeface="Avenir Medium"/>
                <a:cs typeface="Avenir Medium"/>
              </a:rPr>
              <a:t>syria</a:t>
            </a:r>
            <a:r>
              <a:rPr lang="en-US" sz="1400" dirty="0">
                <a:latin typeface="Avenir Medium"/>
                <a:cs typeface="Avenir Medium"/>
              </a:rPr>
              <a:t>-joins-</a:t>
            </a:r>
            <a:r>
              <a:rPr lang="en-US" sz="1400" dirty="0" err="1">
                <a:latin typeface="Avenir Medium"/>
                <a:cs typeface="Avenir Medium"/>
              </a:rPr>
              <a:t>paris</a:t>
            </a:r>
            <a:r>
              <a:rPr lang="en-US" sz="1400" dirty="0">
                <a:latin typeface="Avenir Medium"/>
                <a:cs typeface="Avenir Medium"/>
              </a:rPr>
              <a:t>-</a:t>
            </a:r>
            <a:r>
              <a:rPr lang="en-US" sz="1400" dirty="0" err="1">
                <a:latin typeface="Avenir Medium"/>
                <a:cs typeface="Avenir Medium"/>
              </a:rPr>
              <a:t>agreement.html</a:t>
            </a:r>
            <a:endParaRPr lang="en-US" sz="1400" dirty="0">
              <a:latin typeface="Avenir Medium"/>
              <a:cs typeface="Avenir Medium"/>
            </a:endParaRPr>
          </a:p>
        </p:txBody>
      </p:sp>
      <p:sp>
        <p:nvSpPr>
          <p:cNvPr id="8" name="TextBox 7">
            <a:extLst>
              <a:ext uri="{FF2B5EF4-FFF2-40B4-BE49-F238E27FC236}">
                <a16:creationId xmlns:a16="http://schemas.microsoft.com/office/drawing/2014/main" id="{7B5F1F44-61B3-ED43-BA8F-6C953FC4A59E}"/>
              </a:ext>
            </a:extLst>
          </p:cNvPr>
          <p:cNvSpPr txBox="1"/>
          <p:nvPr/>
        </p:nvSpPr>
        <p:spPr>
          <a:xfrm>
            <a:off x="228600" y="810745"/>
            <a:ext cx="11734799"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Paris Agreement </a:t>
            </a:r>
            <a:r>
              <a:rPr lang="en-US" sz="2000" dirty="0">
                <a:latin typeface="Verdana" panose="020B0604030504040204" pitchFamily="34" charset="0"/>
                <a:ea typeface="Verdana" panose="020B0604030504040204" pitchFamily="34" charset="0"/>
                <a:cs typeface="Verdana" panose="020B0604030504040204" pitchFamily="34" charset="0"/>
              </a:rPr>
              <a:t>is an agreement within the United Nations Framework Convention on Climate Change (UNFCCC), dealing with GHG-emissions mitigation, adaptation, and finance, signed in 2016.</a:t>
            </a:r>
          </a:p>
        </p:txBody>
      </p:sp>
      <p:sp>
        <p:nvSpPr>
          <p:cNvPr id="15" name="TextBox 14">
            <a:extLst>
              <a:ext uri="{FF2B5EF4-FFF2-40B4-BE49-F238E27FC236}">
                <a16:creationId xmlns:a16="http://schemas.microsoft.com/office/drawing/2014/main" id="{0D2F8637-67DA-8949-A11C-B1FDCB82B84D}"/>
              </a:ext>
            </a:extLst>
          </p:cNvPr>
          <p:cNvSpPr txBox="1"/>
          <p:nvPr/>
        </p:nvSpPr>
        <p:spPr>
          <a:xfrm>
            <a:off x="228600" y="2052440"/>
            <a:ext cx="11734799"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Long-term goal: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to keep the increase in global average temperature to well below 2 °C above pre-industrial levels; and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to limit the increase to 1.5 °C, since this would substantially reduce the risks and effects of climate change</a:t>
            </a:r>
          </a:p>
        </p:txBody>
      </p:sp>
      <p:sp>
        <p:nvSpPr>
          <p:cNvPr id="16" name="TextBox 15">
            <a:extLst>
              <a:ext uri="{FF2B5EF4-FFF2-40B4-BE49-F238E27FC236}">
                <a16:creationId xmlns:a16="http://schemas.microsoft.com/office/drawing/2014/main" id="{F601C540-D23F-2340-BBB1-29D9D40BC69A}"/>
              </a:ext>
            </a:extLst>
          </p:cNvPr>
          <p:cNvSpPr txBox="1"/>
          <p:nvPr/>
        </p:nvSpPr>
        <p:spPr>
          <a:xfrm>
            <a:off x="228600" y="5528661"/>
            <a:ext cx="11734799"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Following the Trump administration’s declaration of intention to withdraw (effective 2020), </a:t>
            </a:r>
            <a:r>
              <a:rPr lang="en-US" sz="2000" b="1" dirty="0">
                <a:latin typeface="Verdana" panose="020B0604030504040204" pitchFamily="34" charset="0"/>
                <a:ea typeface="Verdana" panose="020B0604030504040204" pitchFamily="34" charset="0"/>
                <a:cs typeface="Verdana" panose="020B0604030504040204" pitchFamily="34" charset="0"/>
              </a:rPr>
              <a:t>only the US has not agreed to or signed onto the accord</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a:extLst>
              <a:ext uri="{FF2B5EF4-FFF2-40B4-BE49-F238E27FC236}">
                <a16:creationId xmlns:a16="http://schemas.microsoft.com/office/drawing/2014/main" id="{8F722476-F1BA-6641-BBC0-E1D229743870}"/>
              </a:ext>
            </a:extLst>
          </p:cNvPr>
          <p:cNvSpPr txBox="1"/>
          <p:nvPr/>
        </p:nvSpPr>
        <p:spPr>
          <a:xfrm>
            <a:off x="966224" y="3892639"/>
            <a:ext cx="10436502"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While it is widely agreed that an climate agreements are vital, the effectiveness of the Paris Agreement is debated.</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Intent matters;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Compromise and a roadmap are essential.</a:t>
            </a:r>
          </a:p>
        </p:txBody>
      </p:sp>
    </p:spTree>
    <p:extLst>
      <p:ext uri="{BB962C8B-B14F-4D97-AF65-F5344CB8AC3E}">
        <p14:creationId xmlns:p14="http://schemas.microsoft.com/office/powerpoint/2010/main" val="12179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583685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concerns about GCC?</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22255" y="6257016"/>
            <a:ext cx="5704388" cy="523220"/>
          </a:xfrm>
          <a:prstGeom prst="rect">
            <a:avLst/>
          </a:prstGeom>
          <a:noFill/>
        </p:spPr>
        <p:txBody>
          <a:bodyPr wrap="square" rtlCol="0">
            <a:spAutoFit/>
          </a:bodyPr>
          <a:lstStyle/>
          <a:p>
            <a:r>
              <a:rPr lang="en-US" sz="1400" dirty="0">
                <a:latin typeface="Avenir Medium"/>
                <a:cs typeface="Avenir Medium"/>
                <a:hlinkClick r:id="rId3"/>
              </a:rPr>
              <a:t>https://www.statista.com/statistics/992779/share-population-naming-climate-change-major-threat-by-country/</a:t>
            </a:r>
            <a:endParaRPr lang="en-US" sz="1400" dirty="0">
              <a:latin typeface="Avenir Medium"/>
              <a:cs typeface="Avenir Medium"/>
            </a:endParaRPr>
          </a:p>
        </p:txBody>
      </p:sp>
      <p:sp>
        <p:nvSpPr>
          <p:cNvPr id="8" name="TextBox 7">
            <a:extLst>
              <a:ext uri="{FF2B5EF4-FFF2-40B4-BE49-F238E27FC236}">
                <a16:creationId xmlns:a16="http://schemas.microsoft.com/office/drawing/2014/main" id="{7B5F1F44-61B3-ED43-BA8F-6C953FC4A59E}"/>
              </a:ext>
            </a:extLst>
          </p:cNvPr>
          <p:cNvSpPr txBox="1"/>
          <p:nvPr/>
        </p:nvSpPr>
        <p:spPr>
          <a:xfrm>
            <a:off x="228601" y="810745"/>
            <a:ext cx="4961860"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Share of respondents who considers GCC as a major threat to their countries as of 2018. </a:t>
            </a:r>
          </a:p>
        </p:txBody>
      </p:sp>
      <p:pic>
        <p:nvPicPr>
          <p:cNvPr id="3" name="Picture 2" descr="A picture containing comb, tower&#10;&#10;Description automatically generated">
            <a:extLst>
              <a:ext uri="{FF2B5EF4-FFF2-40B4-BE49-F238E27FC236}">
                <a16:creationId xmlns:a16="http://schemas.microsoft.com/office/drawing/2014/main" id="{12A398FD-43F1-D24F-AC41-E90D58392474}"/>
              </a:ext>
            </a:extLst>
          </p:cNvPr>
          <p:cNvPicPr>
            <a:picLocks noChangeAspect="1"/>
          </p:cNvPicPr>
          <p:nvPr/>
        </p:nvPicPr>
        <p:blipFill>
          <a:blip r:embed="rId4"/>
          <a:stretch>
            <a:fillRect/>
          </a:stretch>
        </p:blipFill>
        <p:spPr>
          <a:xfrm>
            <a:off x="6210866" y="0"/>
            <a:ext cx="4961860" cy="6858000"/>
          </a:xfrm>
          <a:prstGeom prst="rect">
            <a:avLst/>
          </a:prstGeom>
        </p:spPr>
      </p:pic>
      <p:sp>
        <p:nvSpPr>
          <p:cNvPr id="6" name="Rounded Rectangle 5">
            <a:extLst>
              <a:ext uri="{FF2B5EF4-FFF2-40B4-BE49-F238E27FC236}">
                <a16:creationId xmlns:a16="http://schemas.microsoft.com/office/drawing/2014/main" id="{65466643-DFF8-0648-B4A1-FD5CD59E15BA}"/>
              </a:ext>
            </a:extLst>
          </p:cNvPr>
          <p:cNvSpPr/>
          <p:nvPr/>
        </p:nvSpPr>
        <p:spPr>
          <a:xfrm>
            <a:off x="6210866" y="5110789"/>
            <a:ext cx="3645515" cy="28578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a:extLst>
              <a:ext uri="{FF2B5EF4-FFF2-40B4-BE49-F238E27FC236}">
                <a16:creationId xmlns:a16="http://schemas.microsoft.com/office/drawing/2014/main" id="{BC9D808D-ED5C-D74E-90EE-BB2C5306EECF}"/>
              </a:ext>
            </a:extLst>
          </p:cNvPr>
          <p:cNvSpPr/>
          <p:nvPr/>
        </p:nvSpPr>
        <p:spPr>
          <a:xfrm>
            <a:off x="3943107" y="5003229"/>
            <a:ext cx="1640844" cy="503269"/>
          </a:xfrm>
          <a:prstGeom prst="wedgeRoundRectCallout">
            <a:avLst>
              <a:gd name="adj1" fmla="val 85438"/>
              <a:gd name="adj2" fmla="val -2994"/>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32FF"/>
                </a:solidFill>
              </a:rPr>
              <a:t>US = 59%</a:t>
            </a:r>
          </a:p>
        </p:txBody>
      </p:sp>
    </p:spTree>
    <p:extLst>
      <p:ext uri="{BB962C8B-B14F-4D97-AF65-F5344CB8AC3E}">
        <p14:creationId xmlns:p14="http://schemas.microsoft.com/office/powerpoint/2010/main" val="207587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438"/>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2411"/>
            <a:ext cx="56204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do American’s think?</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82586"/>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1" y="6027003"/>
            <a:ext cx="9315371" cy="830997"/>
          </a:xfrm>
          <a:prstGeom prst="rect">
            <a:avLst/>
          </a:prstGeom>
          <a:noFill/>
        </p:spPr>
        <p:txBody>
          <a:bodyPr wrap="none" rtlCol="0">
            <a:spAutoFit/>
          </a:bodyPr>
          <a:lstStyle/>
          <a:p>
            <a:r>
              <a:rPr lang="en-US" sz="1200" dirty="0">
                <a:latin typeface="Avenir Medium"/>
                <a:cs typeface="Avenir Medium"/>
                <a:hlinkClick r:id="rId3"/>
              </a:rPr>
              <a:t>https://www.nytimes.com/interactive/2017/03/21/climate/how-americans-think-about-climate-change-in-six-maps.html?_r=0</a:t>
            </a:r>
            <a:endParaRPr lang="en-US" sz="1200" dirty="0">
              <a:latin typeface="Avenir Medium"/>
              <a:cs typeface="Avenir Medium"/>
            </a:endParaRPr>
          </a:p>
          <a:p>
            <a:r>
              <a:rPr lang="en-US" sz="1200" dirty="0">
                <a:latin typeface="Avenir Medium"/>
                <a:cs typeface="Avenir Medium"/>
                <a:hlinkClick r:id="rId4"/>
              </a:rPr>
              <a:t>http://climatecommunication.yale.edu/visualizations-data/partisan-maps-2016/?est=happening&amp;group=rep&amp;type=value&amp;geo=cd</a:t>
            </a:r>
            <a:endParaRPr lang="en-US" sz="1200" dirty="0">
              <a:latin typeface="Avenir Medium"/>
              <a:cs typeface="Avenir Medium"/>
            </a:endParaRPr>
          </a:p>
          <a:p>
            <a:r>
              <a:rPr lang="en-US" sz="1200" dirty="0">
                <a:latin typeface="Avenir Medium"/>
                <a:cs typeface="Avenir Medium"/>
                <a:hlinkClick r:id="rId5"/>
              </a:rPr>
              <a:t>https://www.forbes.com/sites/bowmanmarsico/2019/04/19/democrats-and-republicans-divided-on-climate-change/#78119c233198</a:t>
            </a:r>
            <a:endParaRPr lang="en-US" sz="1200" dirty="0">
              <a:latin typeface="Avenir Medium"/>
              <a:cs typeface="Avenir Medium"/>
            </a:endParaRPr>
          </a:p>
          <a:p>
            <a:r>
              <a:rPr lang="en-US" sz="1200" dirty="0">
                <a:latin typeface="Avenir Medium"/>
                <a:cs typeface="Avenir Medium"/>
              </a:rPr>
              <a:t>https://</a:t>
            </a:r>
            <a:r>
              <a:rPr lang="en-US" sz="1200" dirty="0" err="1">
                <a:latin typeface="Avenir Medium"/>
                <a:cs typeface="Avenir Medium"/>
              </a:rPr>
              <a:t>www.npr.org</a:t>
            </a:r>
            <a:r>
              <a:rPr lang="en-US" sz="1200" dirty="0">
                <a:latin typeface="Avenir Medium"/>
                <a:cs typeface="Avenir Medium"/>
              </a:rPr>
              <a:t>/2019/04/28/717970463/young-republicans-and-climate-change</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1" y="810744"/>
            <a:ext cx="11734798"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Studies by the Yale Program on Climate Communications and the Pew Center for Research show that:</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Americans overwhelmingly believe that global warming is happening;</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That carbon emissions should be scaled back; but</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Fewer believe that GCC will affect them personally</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0F22DCD2-C89C-4540-A877-5E2DBF102627}"/>
              </a:ext>
            </a:extLst>
          </p:cNvPr>
          <p:cNvSpPr txBox="1"/>
          <p:nvPr/>
        </p:nvSpPr>
        <p:spPr>
          <a:xfrm>
            <a:off x="228601" y="2610003"/>
            <a:ext cx="11968957"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'Beliefs’ about GCC are divided along </a:t>
            </a:r>
            <a:r>
              <a:rPr lang="en-US" sz="2000" b="1" dirty="0">
                <a:latin typeface="Verdana" panose="020B0604030504040204" pitchFamily="34" charset="0"/>
                <a:ea typeface="Verdana" panose="020B0604030504040204" pitchFamily="34" charset="0"/>
                <a:cs typeface="Verdana" panose="020B0604030504040204" pitchFamily="34" charset="0"/>
              </a:rPr>
              <a:t>partisan lines</a:t>
            </a:r>
            <a:r>
              <a:rPr lang="en-US" sz="2000" dirty="0">
                <a:latin typeface="Verdana" panose="020B0604030504040204" pitchFamily="34" charset="0"/>
                <a:ea typeface="Verdana" panose="020B0604030504040204" pitchFamily="34" charset="0"/>
                <a:cs typeface="Verdana" panose="020B0604030504040204" pitchFamily="34" charset="0"/>
              </a:rPr>
              <a:t>. [See coming maps]</a:t>
            </a:r>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Economics of GCC?</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Failure to address GCC will have greater costs: D 63%; R 35%</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More concerned GCC regulations will increase costs : R 48%, D 25%.</a:t>
            </a:r>
          </a:p>
        </p:txBody>
      </p:sp>
      <p:sp>
        <p:nvSpPr>
          <p:cNvPr id="11" name="TextBox 10">
            <a:extLst>
              <a:ext uri="{FF2B5EF4-FFF2-40B4-BE49-F238E27FC236}">
                <a16:creationId xmlns:a16="http://schemas.microsoft.com/office/drawing/2014/main" id="{ABDBC691-DF2C-0D4E-B8A0-B527BD0F721F}"/>
              </a:ext>
            </a:extLst>
          </p:cNvPr>
          <p:cNvSpPr txBox="1"/>
          <p:nvPr/>
        </p:nvSpPr>
        <p:spPr>
          <a:xfrm>
            <a:off x="228601" y="4093941"/>
            <a:ext cx="11734798" cy="1785104"/>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Young Republicans </a:t>
            </a:r>
            <a:r>
              <a:rPr lang="en-US" sz="2000" dirty="0">
                <a:latin typeface="Verdana" panose="020B0604030504040204" pitchFamily="34" charset="0"/>
                <a:ea typeface="Verdana" panose="020B0604030504040204" pitchFamily="34" charset="0"/>
                <a:cs typeface="Verdana" panose="020B0604030504040204" pitchFamily="34" charset="0"/>
              </a:rPr>
              <a:t>are far more concerned about GCC:</a:t>
            </a:r>
            <a:br>
              <a:rPr lang="en-US" sz="2000" dirty="0">
                <a:latin typeface="Verdana" panose="020B0604030504040204" pitchFamily="34" charset="0"/>
                <a:ea typeface="Verdana" panose="020B0604030504040204" pitchFamily="34" charset="0"/>
                <a:cs typeface="Verdana" panose="020B0604030504040204" pitchFamily="34" charset="0"/>
              </a:rPr>
            </a:br>
            <a:r>
              <a:rPr lang="en-US" i="1" dirty="0">
                <a:latin typeface="Verdana" panose="020B0604030504040204" pitchFamily="34" charset="0"/>
                <a:ea typeface="Verdana" panose="020B0604030504040204" pitchFamily="34" charset="0"/>
                <a:cs typeface="Verdana" panose="020B0604030504040204" pitchFamily="34" charset="0"/>
              </a:rPr>
              <a:t>“It is time for us to get real messaging on environmental and climate issues. And I don't think that we have to sacrifice our values and our roots in, you know, markets and private-sector innovations helping us get across the finish line. And also, like, we are the future of the GOP, and it matters to this growing voting bloc. </a:t>
            </a:r>
            <a:br>
              <a:rPr lang="en-US" i="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And it's not going to go away by denial.”</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51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2B1D7D-80E1-C748-BA5E-40D8AAAA1190}"/>
              </a:ext>
            </a:extLst>
          </p:cNvPr>
          <p:cNvPicPr>
            <a:picLocks noChangeAspect="1"/>
          </p:cNvPicPr>
          <p:nvPr/>
        </p:nvPicPr>
        <p:blipFill>
          <a:blip r:embed="rId2"/>
          <a:stretch>
            <a:fillRect/>
          </a:stretch>
        </p:blipFill>
        <p:spPr>
          <a:xfrm>
            <a:off x="2109381" y="738146"/>
            <a:ext cx="7897979" cy="626174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6615"/>
            <a:ext cx="784541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 Americans want to restrict carbon</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9664264" y="5833241"/>
            <a:ext cx="2377966" cy="830997"/>
          </a:xfrm>
          <a:prstGeom prst="rect">
            <a:avLst/>
          </a:prstGeom>
          <a:noFill/>
        </p:spPr>
        <p:txBody>
          <a:bodyPr wrap="square" rtlCol="0">
            <a:spAutoFit/>
          </a:bodyPr>
          <a:lstStyle/>
          <a:p>
            <a:r>
              <a:rPr lang="en-US" sz="1200" dirty="0">
                <a:latin typeface="Avenir Medium"/>
                <a:cs typeface="Avenir Medium"/>
                <a:hlinkClick r:id="rId4"/>
              </a:rPr>
              <a:t>https://www.nytimes.com/interactive/2017/03/21/climate/how-americans-think-about-climate-change-in-six-maps.html?_r=0</a:t>
            </a:r>
            <a:endParaRPr lang="en-US" sz="1200" dirty="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spTree>
    <p:extLst>
      <p:ext uri="{BB962C8B-B14F-4D97-AF65-F5344CB8AC3E}">
        <p14:creationId xmlns:p14="http://schemas.microsoft.com/office/powerpoint/2010/main" val="338034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56937"/>
            <a:ext cx="627607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Atmospheric carbon is way up</a:t>
            </a:r>
          </a:p>
        </p:txBody>
      </p:sp>
      <p:pic>
        <p:nvPicPr>
          <p:cNvPr id="6" name="Picture 5">
            <a:extLst>
              <a:ext uri="{FF2B5EF4-FFF2-40B4-BE49-F238E27FC236}">
                <a16:creationId xmlns:a16="http://schemas.microsoft.com/office/drawing/2014/main" id="{A91B4822-AE30-F44A-A759-47883B494EB1}"/>
              </a:ext>
            </a:extLst>
          </p:cNvPr>
          <p:cNvPicPr>
            <a:picLocks noChangeAspect="1"/>
          </p:cNvPicPr>
          <p:nvPr/>
        </p:nvPicPr>
        <p:blipFill>
          <a:blip r:embed="rId2"/>
          <a:stretch>
            <a:fillRect/>
          </a:stretch>
        </p:blipFill>
        <p:spPr>
          <a:xfrm>
            <a:off x="266905" y="2097739"/>
            <a:ext cx="11604639" cy="4678087"/>
          </a:xfrm>
          <a:prstGeom prst="rect">
            <a:avLst/>
          </a:prstGeom>
        </p:spPr>
      </p:pic>
      <p:cxnSp>
        <p:nvCxnSpPr>
          <p:cNvPr id="8" name="Straight Arrow Connector 7">
            <a:extLst>
              <a:ext uri="{FF2B5EF4-FFF2-40B4-BE49-F238E27FC236}">
                <a16:creationId xmlns:a16="http://schemas.microsoft.com/office/drawing/2014/main" id="{FF487F08-5A5E-2546-9CC2-0D8438048874}"/>
              </a:ext>
            </a:extLst>
          </p:cNvPr>
          <p:cNvCxnSpPr/>
          <p:nvPr/>
        </p:nvCxnSpPr>
        <p:spPr>
          <a:xfrm>
            <a:off x="8711878" y="3210820"/>
            <a:ext cx="0" cy="1680644"/>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00F3FD-4015-114B-A3F2-CE29455AC327}"/>
              </a:ext>
            </a:extLst>
          </p:cNvPr>
          <p:cNvSpPr txBox="1"/>
          <p:nvPr/>
        </p:nvSpPr>
        <p:spPr>
          <a:xfrm>
            <a:off x="7681732" y="2894733"/>
            <a:ext cx="2433680" cy="369332"/>
          </a:xfrm>
          <a:prstGeom prst="rect">
            <a:avLst/>
          </a:prstGeom>
          <a:noFill/>
        </p:spPr>
        <p:txBody>
          <a:bodyPr wrap="none" rtlCol="0">
            <a:spAutoFit/>
          </a:bodyPr>
          <a:lstStyle/>
          <a:p>
            <a:r>
              <a:rPr lang="en-US" dirty="0">
                <a:solidFill>
                  <a:schemeClr val="bg1"/>
                </a:solidFill>
                <a:latin typeface="Verdana" panose="020B0604030504040204" pitchFamily="34" charset="0"/>
              </a:rPr>
              <a:t>Human civilization?</a:t>
            </a:r>
          </a:p>
        </p:txBody>
      </p:sp>
      <p:sp>
        <p:nvSpPr>
          <p:cNvPr id="15" name="TextBox 14">
            <a:extLst>
              <a:ext uri="{FF2B5EF4-FFF2-40B4-BE49-F238E27FC236}">
                <a16:creationId xmlns:a16="http://schemas.microsoft.com/office/drawing/2014/main" id="{5428CF89-E51E-D744-9A9A-153DB1F7D3AA}"/>
              </a:ext>
            </a:extLst>
          </p:cNvPr>
          <p:cNvSpPr txBox="1"/>
          <p:nvPr/>
        </p:nvSpPr>
        <p:spPr>
          <a:xfrm>
            <a:off x="228601" y="761180"/>
            <a:ext cx="11521439" cy="1261179"/>
          </a:xfrm>
          <a:prstGeom prst="rect">
            <a:avLst/>
          </a:prstGeom>
          <a:noFill/>
        </p:spPr>
        <p:txBody>
          <a:bodyPr wrap="square" rtlCol="0">
            <a:spAutoFit/>
          </a:bodyPr>
          <a:lstStyle/>
          <a:p>
            <a:r>
              <a:rPr lang="en-US" sz="2000" dirty="0">
                <a:latin typeface="Verdana" panose="020B0604030504040204" pitchFamily="34" charset="0"/>
                <a:cs typeface="Avenir Black"/>
              </a:rPr>
              <a:t>Our current </a:t>
            </a:r>
            <a:r>
              <a:rPr lang="en-US" sz="2000" b="1" dirty="0">
                <a:latin typeface="Verdana" panose="020B0604030504040204" pitchFamily="34" charset="0"/>
                <a:cs typeface="Avenir Black"/>
              </a:rPr>
              <a:t>spike in atmospheric carbon dioxide (CO</a:t>
            </a:r>
            <a:r>
              <a:rPr lang="en-US" sz="2000" b="1" baseline="-25000" dirty="0">
                <a:latin typeface="Verdana" panose="020B0604030504040204" pitchFamily="34" charset="0"/>
                <a:cs typeface="Avenir Black"/>
              </a:rPr>
              <a:t>2</a:t>
            </a:r>
            <a:r>
              <a:rPr lang="en-US" sz="2000" b="1" dirty="0">
                <a:latin typeface="Verdana" panose="020B0604030504040204" pitchFamily="34" charset="0"/>
                <a:cs typeface="Avenir Black"/>
              </a:rPr>
              <a:t>)</a:t>
            </a:r>
            <a:r>
              <a:rPr lang="en-US" sz="2000" b="1" baseline="-25000" dirty="0">
                <a:latin typeface="Verdana" panose="020B0604030504040204" pitchFamily="34" charset="0"/>
                <a:cs typeface="Avenir Black"/>
              </a:rPr>
              <a:t> </a:t>
            </a:r>
            <a:r>
              <a:rPr lang="en-US" sz="2000" b="1" dirty="0">
                <a:latin typeface="Verdana" panose="020B0604030504040204" pitchFamily="34" charset="0"/>
                <a:cs typeface="Avenir Black"/>
              </a:rPr>
              <a:t>levels </a:t>
            </a:r>
            <a:r>
              <a:rPr lang="en-US" sz="2000" dirty="0">
                <a:latin typeface="Verdana" panose="020B0604030504040204" pitchFamily="34" charset="0"/>
                <a:cs typeface="Avenir Black"/>
              </a:rPr>
              <a:t>follows both:</a:t>
            </a:r>
          </a:p>
          <a:p>
            <a:pPr marL="800100" lvl="1" indent="-342900">
              <a:lnSpc>
                <a:spcPct val="150000"/>
              </a:lnSpc>
              <a:buFont typeface="Arial" panose="020B0604020202020204" pitchFamily="34" charset="0"/>
              <a:buChar char="•"/>
            </a:pPr>
            <a:r>
              <a:rPr lang="en-US" sz="2000" dirty="0">
                <a:latin typeface="Verdana" panose="020B0604030504040204" pitchFamily="34" charset="0"/>
                <a:cs typeface="Avenir Medium"/>
              </a:rPr>
              <a:t>The rise of human civilization; and</a:t>
            </a:r>
          </a:p>
          <a:p>
            <a:pPr marL="800100" lvl="1" indent="-342900">
              <a:lnSpc>
                <a:spcPct val="150000"/>
              </a:lnSpc>
              <a:buFont typeface="Arial" panose="020B0604020202020204" pitchFamily="34" charset="0"/>
              <a:buChar char="•"/>
            </a:pPr>
            <a:r>
              <a:rPr lang="en-US" sz="2000" dirty="0">
                <a:latin typeface="Verdana" panose="020B0604030504040204" pitchFamily="34" charset="0"/>
                <a:cs typeface="Avenir Medium"/>
              </a:rPr>
              <a:t>A number of revolutions, driven by extraction and combustion of fossil fuels.</a:t>
            </a:r>
          </a:p>
        </p:txBody>
      </p:sp>
      <p:pic>
        <p:nvPicPr>
          <p:cNvPr id="16" name="Picture 15">
            <a:extLst>
              <a:ext uri="{FF2B5EF4-FFF2-40B4-BE49-F238E27FC236}">
                <a16:creationId xmlns:a16="http://schemas.microsoft.com/office/drawing/2014/main" id="{D197DCAD-2A5B-4D49-A563-783D6E3453E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12" name="TextBox 11"/>
          <p:cNvSpPr txBox="1"/>
          <p:nvPr/>
        </p:nvSpPr>
        <p:spPr>
          <a:xfrm>
            <a:off x="73029" y="6468049"/>
            <a:ext cx="3017173" cy="307777"/>
          </a:xfrm>
          <a:prstGeom prst="rect">
            <a:avLst/>
          </a:prstGeom>
          <a:solidFill>
            <a:schemeClr val="bg1"/>
          </a:solidFill>
        </p:spPr>
        <p:txBody>
          <a:bodyPr wrap="none" rtlCol="0">
            <a:spAutoFit/>
          </a:bodyPr>
          <a:lstStyle/>
          <a:p>
            <a:r>
              <a:rPr lang="en-US" sz="1400" dirty="0">
                <a:latin typeface="Avenir Medium"/>
                <a:cs typeface="Avenir Medium"/>
              </a:rPr>
              <a:t>https://</a:t>
            </a:r>
            <a:r>
              <a:rPr lang="en-US" sz="1400" dirty="0" err="1">
                <a:latin typeface="Avenir Medium"/>
                <a:cs typeface="Avenir Medium"/>
              </a:rPr>
              <a:t>climate.nasa.gov</a:t>
            </a:r>
            <a:r>
              <a:rPr lang="en-US" sz="1400" dirty="0">
                <a:latin typeface="Avenir Medium"/>
                <a:cs typeface="Avenir Medium"/>
              </a:rPr>
              <a:t>/evidence/</a:t>
            </a:r>
          </a:p>
        </p:txBody>
      </p:sp>
    </p:spTree>
    <p:extLst>
      <p:ext uri="{BB962C8B-B14F-4D97-AF65-F5344CB8AC3E}">
        <p14:creationId xmlns:p14="http://schemas.microsoft.com/office/powerpoint/2010/main" val="342739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761618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(2) GCC: a problem… but not for me!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739344" y="6530778"/>
            <a:ext cx="8819594" cy="276999"/>
          </a:xfrm>
          <a:prstGeom prst="rect">
            <a:avLst/>
          </a:prstGeom>
          <a:noFill/>
        </p:spPr>
        <p:txBody>
          <a:bodyPr wrap="none" rtlCol="0">
            <a:spAutoFit/>
          </a:bodyPr>
          <a:lstStyle/>
          <a:p>
            <a:r>
              <a:rPr lang="en-US" sz="1200">
                <a:latin typeface="Avenir Medium"/>
                <a:cs typeface="Avenir Medium"/>
                <a:hlinkClick r:id="rId3"/>
              </a:rPr>
              <a:t>https://www.nytimes.com/interactive/2017/03/21/climate/how-americans-think-about-climate-change-in-six-maps.html?_r=0</a:t>
            </a:r>
            <a:endParaRPr lang="en-US" sz="120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pic>
        <p:nvPicPr>
          <p:cNvPr id="8" name="Picture 7">
            <a:extLst>
              <a:ext uri="{FF2B5EF4-FFF2-40B4-BE49-F238E27FC236}">
                <a16:creationId xmlns:a16="http://schemas.microsoft.com/office/drawing/2014/main" id="{BDA4EA96-5EE0-8F4B-B89B-7B67E510D34F}"/>
              </a:ext>
            </a:extLst>
          </p:cNvPr>
          <p:cNvPicPr>
            <a:picLocks noChangeAspect="1"/>
          </p:cNvPicPr>
          <p:nvPr/>
        </p:nvPicPr>
        <p:blipFill>
          <a:blip r:embed="rId4"/>
          <a:stretch>
            <a:fillRect/>
          </a:stretch>
        </p:blipFill>
        <p:spPr>
          <a:xfrm>
            <a:off x="9801" y="735116"/>
            <a:ext cx="12165546" cy="5713931"/>
          </a:xfrm>
          <a:prstGeom prst="rect">
            <a:avLst/>
          </a:prstGeom>
        </p:spPr>
      </p:pic>
    </p:spTree>
    <p:extLst>
      <p:ext uri="{BB962C8B-B14F-4D97-AF65-F5344CB8AC3E}">
        <p14:creationId xmlns:p14="http://schemas.microsoft.com/office/powerpoint/2010/main" val="1539785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DE9818-1014-EE45-BB34-3513D068F31D}"/>
              </a:ext>
            </a:extLst>
          </p:cNvPr>
          <p:cNvPicPr>
            <a:picLocks noChangeAspect="1"/>
          </p:cNvPicPr>
          <p:nvPr/>
        </p:nvPicPr>
        <p:blipFill>
          <a:blip r:embed="rId2"/>
          <a:stretch>
            <a:fillRect/>
          </a:stretch>
        </p:blipFill>
        <p:spPr>
          <a:xfrm>
            <a:off x="2128345" y="718173"/>
            <a:ext cx="7842972" cy="6239950"/>
          </a:xfrm>
          <a:prstGeom prst="rect">
            <a:avLst/>
          </a:prstGeom>
        </p:spPr>
      </p:pic>
      <p:sp>
        <p:nvSpPr>
          <p:cNvPr id="4" name="Rectangle 3"/>
          <p:cNvSpPr/>
          <p:nvPr/>
        </p:nvSpPr>
        <p:spPr>
          <a:xfrm>
            <a:off x="0" y="90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12834" y="81755"/>
            <a:ext cx="88745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(3) Do we talk about climate and weather?</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50223"/>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9288399" y="5724328"/>
            <a:ext cx="2675001" cy="830997"/>
          </a:xfrm>
          <a:prstGeom prst="rect">
            <a:avLst/>
          </a:prstGeom>
          <a:noFill/>
        </p:spPr>
        <p:txBody>
          <a:bodyPr wrap="square" rtlCol="0">
            <a:spAutoFit/>
          </a:bodyPr>
          <a:lstStyle/>
          <a:p>
            <a:r>
              <a:rPr lang="en-US" sz="1200" dirty="0">
                <a:latin typeface="Avenir Medium"/>
                <a:cs typeface="Avenir Medium"/>
                <a:hlinkClick r:id="rId4"/>
              </a:rPr>
              <a:t>https://www.nytimes.com/interactive/2017/03/21/climate/how-americans-think-about-climate-change-in-six-maps.html?_r=0</a:t>
            </a:r>
            <a:endParaRPr lang="en-US" sz="1200" dirty="0">
              <a:latin typeface="Avenir Medium"/>
              <a:cs typeface="Avenir Medium"/>
            </a:endParaRP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spTree>
    <p:extLst>
      <p:ext uri="{BB962C8B-B14F-4D97-AF65-F5344CB8AC3E}">
        <p14:creationId xmlns:p14="http://schemas.microsoft.com/office/powerpoint/2010/main" val="1078010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6"/>
            <a:ext cx="4634602"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Partisan divide on GCC</a:t>
            </a:r>
          </a:p>
        </p:txBody>
      </p:sp>
      <p:sp>
        <p:nvSpPr>
          <p:cNvPr id="6" name="TextBox 5"/>
          <p:cNvSpPr txBox="1"/>
          <p:nvPr/>
        </p:nvSpPr>
        <p:spPr>
          <a:xfrm>
            <a:off x="0" y="5057065"/>
            <a:ext cx="2074720" cy="1384995"/>
          </a:xfrm>
          <a:prstGeom prst="rect">
            <a:avLst/>
          </a:prstGeom>
          <a:noFill/>
        </p:spPr>
        <p:txBody>
          <a:bodyPr wrap="square" rtlCol="0">
            <a:spAutoFit/>
          </a:bodyPr>
          <a:lstStyle/>
          <a:p>
            <a:r>
              <a:rPr lang="en-US" sz="1200" dirty="0">
                <a:latin typeface="Verdana" panose="020B0604030504040204" pitchFamily="34" charset="0"/>
              </a:rPr>
              <a:t>http://</a:t>
            </a:r>
            <a:r>
              <a:rPr lang="en-US" sz="1200" dirty="0" err="1">
                <a:latin typeface="Verdana" panose="020B0604030504040204" pitchFamily="34" charset="0"/>
              </a:rPr>
              <a:t>climatecommunication.yale.edu</a:t>
            </a:r>
            <a:r>
              <a:rPr lang="en-US" sz="1200" dirty="0">
                <a:latin typeface="Verdana" panose="020B0604030504040204" pitchFamily="34" charset="0"/>
              </a:rPr>
              <a:t>/visualizations-data/partisan-maps-2016/?</a:t>
            </a:r>
            <a:r>
              <a:rPr lang="en-US" sz="1200" dirty="0" err="1">
                <a:latin typeface="Verdana" panose="020B0604030504040204" pitchFamily="34" charset="0"/>
              </a:rPr>
              <a:t>est</a:t>
            </a:r>
            <a:r>
              <a:rPr lang="en-US" sz="1200" dirty="0">
                <a:latin typeface="Verdana" panose="020B0604030504040204" pitchFamily="34" charset="0"/>
              </a:rPr>
              <a:t>=</a:t>
            </a:r>
            <a:r>
              <a:rPr lang="en-US" sz="1200" dirty="0" err="1">
                <a:latin typeface="Verdana" panose="020B0604030504040204" pitchFamily="34" charset="0"/>
              </a:rPr>
              <a:t>happening&amp;group</a:t>
            </a:r>
            <a:r>
              <a:rPr lang="en-US" sz="1200" dirty="0">
                <a:latin typeface="Verdana" panose="020B0604030504040204" pitchFamily="34" charset="0"/>
              </a:rPr>
              <a:t>=</a:t>
            </a:r>
            <a:r>
              <a:rPr lang="en-US" sz="1200" dirty="0" err="1">
                <a:latin typeface="Verdana" panose="020B0604030504040204" pitchFamily="34" charset="0"/>
              </a:rPr>
              <a:t>rep&amp;type</a:t>
            </a:r>
            <a:r>
              <a:rPr lang="en-US" sz="1200" dirty="0">
                <a:latin typeface="Verdana" panose="020B0604030504040204" pitchFamily="34" charset="0"/>
              </a:rPr>
              <a:t>=</a:t>
            </a:r>
            <a:r>
              <a:rPr lang="en-US" sz="1200" dirty="0" err="1">
                <a:latin typeface="Verdana" panose="020B0604030504040204" pitchFamily="34" charset="0"/>
              </a:rPr>
              <a:t>value&amp;geo</a:t>
            </a:r>
            <a:r>
              <a:rPr lang="en-US" sz="1200" dirty="0">
                <a:latin typeface="Verdana" panose="020B0604030504040204" pitchFamily="34" charset="0"/>
              </a:rPr>
              <a:t>=cd</a:t>
            </a:r>
          </a:p>
        </p:txBody>
      </p:sp>
      <p:pic>
        <p:nvPicPr>
          <p:cNvPr id="2" name="Picture 1" descr="Screen Shot 2018-08-27 at 6.48.02 AM.png"/>
          <p:cNvPicPr>
            <a:picLocks noChangeAspect="1"/>
          </p:cNvPicPr>
          <p:nvPr/>
        </p:nvPicPr>
        <p:blipFill rotWithShape="1">
          <a:blip r:embed="rId2">
            <a:extLst>
              <a:ext uri="{28A0092B-C50C-407E-A947-70E740481C1C}">
                <a14:useLocalDpi xmlns:a14="http://schemas.microsoft.com/office/drawing/2010/main" val="0"/>
              </a:ext>
            </a:extLst>
          </a:blip>
          <a:srcRect l="857"/>
          <a:stretch/>
        </p:blipFill>
        <p:spPr>
          <a:xfrm>
            <a:off x="1707911" y="1024759"/>
            <a:ext cx="10372998" cy="5774239"/>
          </a:xfrm>
          <a:prstGeom prst="rect">
            <a:avLst/>
          </a:prstGeom>
        </p:spPr>
      </p:pic>
      <p:sp>
        <p:nvSpPr>
          <p:cNvPr id="9" name="TextBox 8"/>
          <p:cNvSpPr txBox="1"/>
          <p:nvPr/>
        </p:nvSpPr>
        <p:spPr>
          <a:xfrm>
            <a:off x="366893" y="776113"/>
            <a:ext cx="5738953" cy="400110"/>
          </a:xfrm>
          <a:prstGeom prst="rect">
            <a:avLst/>
          </a:prstGeom>
          <a:noFill/>
        </p:spPr>
        <p:txBody>
          <a:bodyPr wrap="none" rtlCol="0">
            <a:spAutoFit/>
          </a:bodyPr>
          <a:lstStyle/>
          <a:p>
            <a:r>
              <a:rPr lang="en-US" sz="2000" dirty="0">
                <a:latin typeface="Avenir Black"/>
                <a:cs typeface="Avenir Black"/>
              </a:rPr>
              <a:t>Republicans </a:t>
            </a:r>
            <a:r>
              <a:rPr lang="en-US" sz="2000" b="1" dirty="0">
                <a:latin typeface="Avenir Medium"/>
                <a:cs typeface="Avenir Medium"/>
              </a:rPr>
              <a:t>who think GCC is happening, 2016</a:t>
            </a:r>
            <a:endParaRPr lang="en-US" sz="2000" dirty="0">
              <a:latin typeface="Avenir Medium"/>
              <a:cs typeface="Avenir Medium"/>
            </a:endParaRPr>
          </a:p>
        </p:txBody>
      </p:sp>
      <p:pic>
        <p:nvPicPr>
          <p:cNvPr id="10" name="Picture 9">
            <a:extLst>
              <a:ext uri="{FF2B5EF4-FFF2-40B4-BE49-F238E27FC236}">
                <a16:creationId xmlns:a16="http://schemas.microsoft.com/office/drawing/2014/main" id="{C484B280-64C3-8A45-8F04-81B3DB3FC9FF}"/>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59001"/>
            <a:ext cx="628093" cy="584776"/>
          </a:xfrm>
          <a:prstGeom prst="rect">
            <a:avLst/>
          </a:prstGeom>
        </p:spPr>
      </p:pic>
    </p:spTree>
    <p:extLst>
      <p:ext uri="{BB962C8B-B14F-4D97-AF65-F5344CB8AC3E}">
        <p14:creationId xmlns:p14="http://schemas.microsoft.com/office/powerpoint/2010/main" val="3614006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8"/>
            <a:ext cx="47708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Partisan divide on GCC</a:t>
            </a:r>
          </a:p>
        </p:txBody>
      </p:sp>
      <p:sp>
        <p:nvSpPr>
          <p:cNvPr id="6" name="TextBox 5"/>
          <p:cNvSpPr txBox="1"/>
          <p:nvPr/>
        </p:nvSpPr>
        <p:spPr>
          <a:xfrm>
            <a:off x="47298" y="5000576"/>
            <a:ext cx="1686910" cy="1569660"/>
          </a:xfrm>
          <a:prstGeom prst="rect">
            <a:avLst/>
          </a:prstGeom>
          <a:noFill/>
        </p:spPr>
        <p:txBody>
          <a:bodyPr wrap="square" rtlCol="0">
            <a:spAutoFit/>
          </a:bodyPr>
          <a:lstStyle/>
          <a:p>
            <a:r>
              <a:rPr lang="en-US" sz="1200" dirty="0">
                <a:latin typeface="Verdana" panose="020B0604030504040204" pitchFamily="34" charset="0"/>
              </a:rPr>
              <a:t>http://</a:t>
            </a:r>
            <a:r>
              <a:rPr lang="en-US" sz="1200" dirty="0" err="1">
                <a:latin typeface="Verdana" panose="020B0604030504040204" pitchFamily="34" charset="0"/>
              </a:rPr>
              <a:t>climatecommunication.yale.edu</a:t>
            </a:r>
            <a:r>
              <a:rPr lang="en-US" sz="1200" dirty="0">
                <a:latin typeface="Verdana" panose="020B0604030504040204" pitchFamily="34" charset="0"/>
              </a:rPr>
              <a:t>/visualizations-data/partisan-maps-2016/?</a:t>
            </a:r>
            <a:r>
              <a:rPr lang="en-US" sz="1200" dirty="0" err="1">
                <a:latin typeface="Verdana" panose="020B0604030504040204" pitchFamily="34" charset="0"/>
              </a:rPr>
              <a:t>est</a:t>
            </a:r>
            <a:r>
              <a:rPr lang="en-US" sz="1200" dirty="0">
                <a:latin typeface="Verdana" panose="020B0604030504040204" pitchFamily="34" charset="0"/>
              </a:rPr>
              <a:t>=</a:t>
            </a:r>
            <a:r>
              <a:rPr lang="en-US" sz="1200" dirty="0" err="1">
                <a:latin typeface="Verdana" panose="020B0604030504040204" pitchFamily="34" charset="0"/>
              </a:rPr>
              <a:t>happening&amp;group</a:t>
            </a:r>
            <a:r>
              <a:rPr lang="en-US" sz="1200" dirty="0">
                <a:latin typeface="Verdana" panose="020B0604030504040204" pitchFamily="34" charset="0"/>
              </a:rPr>
              <a:t>=</a:t>
            </a:r>
            <a:r>
              <a:rPr lang="en-US" sz="1200" dirty="0" err="1">
                <a:latin typeface="Verdana" panose="020B0604030504040204" pitchFamily="34" charset="0"/>
              </a:rPr>
              <a:t>rep&amp;type</a:t>
            </a:r>
            <a:r>
              <a:rPr lang="en-US" sz="1200" dirty="0">
                <a:latin typeface="Verdana" panose="020B0604030504040204" pitchFamily="34" charset="0"/>
              </a:rPr>
              <a:t>=</a:t>
            </a:r>
            <a:r>
              <a:rPr lang="en-US" sz="1200" dirty="0" err="1">
                <a:latin typeface="Verdana" panose="020B0604030504040204" pitchFamily="34" charset="0"/>
              </a:rPr>
              <a:t>value&amp;geo</a:t>
            </a:r>
            <a:r>
              <a:rPr lang="en-US" sz="1200" dirty="0">
                <a:latin typeface="Verdana" panose="020B0604030504040204" pitchFamily="34" charset="0"/>
              </a:rPr>
              <a:t>=cd</a:t>
            </a:r>
          </a:p>
        </p:txBody>
      </p:sp>
      <p:pic>
        <p:nvPicPr>
          <p:cNvPr id="3" name="Picture 2" descr="Screen Shot 2018-08-27 at 6.49.09 AM.png"/>
          <p:cNvPicPr>
            <a:picLocks noChangeAspect="1"/>
          </p:cNvPicPr>
          <p:nvPr/>
        </p:nvPicPr>
        <p:blipFill rotWithShape="1">
          <a:blip r:embed="rId2">
            <a:extLst>
              <a:ext uri="{28A0092B-C50C-407E-A947-70E740481C1C}">
                <a14:useLocalDpi xmlns:a14="http://schemas.microsoft.com/office/drawing/2010/main" val="0"/>
              </a:ext>
            </a:extLst>
          </a:blip>
          <a:srcRect l="832"/>
          <a:stretch/>
        </p:blipFill>
        <p:spPr>
          <a:xfrm>
            <a:off x="1686910" y="1063341"/>
            <a:ext cx="10336924" cy="5765170"/>
          </a:xfrm>
          <a:prstGeom prst="rect">
            <a:avLst/>
          </a:prstGeom>
        </p:spPr>
      </p:pic>
      <p:sp>
        <p:nvSpPr>
          <p:cNvPr id="9" name="TextBox 8"/>
          <p:cNvSpPr txBox="1"/>
          <p:nvPr/>
        </p:nvSpPr>
        <p:spPr>
          <a:xfrm>
            <a:off x="366892" y="776113"/>
            <a:ext cx="6609823"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Democrats </a:t>
            </a:r>
            <a:r>
              <a:rPr lang="en-US" sz="2000" b="1" dirty="0">
                <a:latin typeface="Verdana" panose="020B0604030504040204" pitchFamily="34" charset="0"/>
                <a:ea typeface="Verdana" panose="020B0604030504040204" pitchFamily="34" charset="0"/>
                <a:cs typeface="Verdana" panose="020B0604030504040204" pitchFamily="34" charset="0"/>
              </a:rPr>
              <a:t>who think GCC is happening, 2016</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E11B8431-7C8A-1E43-B2D1-6AA79687091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59001"/>
            <a:ext cx="628093" cy="584776"/>
          </a:xfrm>
          <a:prstGeom prst="rect">
            <a:avLst/>
          </a:prstGeom>
        </p:spPr>
      </p:pic>
    </p:spTree>
    <p:extLst>
      <p:ext uri="{BB962C8B-B14F-4D97-AF65-F5344CB8AC3E}">
        <p14:creationId xmlns:p14="http://schemas.microsoft.com/office/powerpoint/2010/main" val="469615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9"/>
            <a:ext cx="589135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Partisanship trumps science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1" y="5761488"/>
            <a:ext cx="2309647" cy="1015663"/>
          </a:xfrm>
          <a:prstGeom prst="rect">
            <a:avLst/>
          </a:prstGeom>
          <a:noFill/>
        </p:spPr>
        <p:txBody>
          <a:bodyPr wrap="square" rtlCol="0">
            <a:spAutoFit/>
          </a:bodyPr>
          <a:lstStyle/>
          <a:p>
            <a:r>
              <a:rPr lang="en-US" sz="1200" dirty="0">
                <a:latin typeface="Avenir Medium"/>
                <a:cs typeface="Avenir Medium"/>
                <a:hlinkClick r:id="rId3"/>
              </a:rPr>
              <a:t>https://www.pewresearch.org/fact-tank/2020/04/21/how-americans-see-climate-change-and-the-environment-in-7-charts/</a:t>
            </a:r>
            <a:r>
              <a:rPr lang="en-US" sz="1200" dirty="0">
                <a:latin typeface="Avenir Medium"/>
                <a:cs typeface="Avenir Medium"/>
              </a:rPr>
              <a:t> </a:t>
            </a: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2" name="TextBox 11">
            <a:extLst>
              <a:ext uri="{FF2B5EF4-FFF2-40B4-BE49-F238E27FC236}">
                <a16:creationId xmlns:a16="http://schemas.microsoft.com/office/drawing/2014/main" id="{5ADCEB44-CD16-1D49-A96E-F5653069D055}"/>
              </a:ext>
            </a:extLst>
          </p:cNvPr>
          <p:cNvSpPr txBox="1"/>
          <p:nvPr/>
        </p:nvSpPr>
        <p:spPr>
          <a:xfrm>
            <a:off x="338960" y="2254148"/>
            <a:ext cx="3697013"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Most Democrats with high science knowledge say that human activity contributes a great deal to climate change, but there is no parallel among the GOP.</a:t>
            </a:r>
          </a:p>
        </p:txBody>
      </p:sp>
      <p:pic>
        <p:nvPicPr>
          <p:cNvPr id="1026" name="Picture 2" descr="Most Democrats with high science knowledge say human activity contributes a great deal to climate change, but there is no parallel among GOP">
            <a:extLst>
              <a:ext uri="{FF2B5EF4-FFF2-40B4-BE49-F238E27FC236}">
                <a16:creationId xmlns:a16="http://schemas.microsoft.com/office/drawing/2014/main" id="{DBA92B81-C30E-8245-85C6-42EA12A278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96" b="8161"/>
          <a:stretch/>
        </p:blipFill>
        <p:spPr bwMode="auto">
          <a:xfrm>
            <a:off x="4422230" y="763447"/>
            <a:ext cx="7624005" cy="579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76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9"/>
            <a:ext cx="688041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warming’s ‘six Americans’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49756" y="6500152"/>
            <a:ext cx="6161110"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climatecommunication.yale.edu</a:t>
            </a:r>
            <a:r>
              <a:rPr lang="en-US" sz="1200" dirty="0">
                <a:latin typeface="Avenir Medium"/>
                <a:cs typeface="Avenir Medium"/>
              </a:rPr>
              <a:t>/about/projects/global-warmings-six-</a:t>
            </a:r>
            <a:r>
              <a:rPr lang="en-US" sz="1200" dirty="0" err="1">
                <a:latin typeface="Avenir Medium"/>
                <a:cs typeface="Avenir Medium"/>
              </a:rPr>
              <a:t>americas</a:t>
            </a:r>
            <a:r>
              <a:rPr lang="en-US" sz="1200" dirty="0">
                <a:latin typeface="Avenir Medium"/>
                <a:cs typeface="Avenir Medium"/>
              </a:rPr>
              <a:t>/</a:t>
            </a: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pic>
        <p:nvPicPr>
          <p:cNvPr id="6" name="Picture 5">
            <a:extLst>
              <a:ext uri="{FF2B5EF4-FFF2-40B4-BE49-F238E27FC236}">
                <a16:creationId xmlns:a16="http://schemas.microsoft.com/office/drawing/2014/main" id="{8FAF4C66-8076-984C-864A-B5EAFD315423}"/>
              </a:ext>
            </a:extLst>
          </p:cNvPr>
          <p:cNvPicPr>
            <a:picLocks noChangeAspect="1"/>
          </p:cNvPicPr>
          <p:nvPr/>
        </p:nvPicPr>
        <p:blipFill>
          <a:blip r:embed="rId3"/>
          <a:stretch>
            <a:fillRect/>
          </a:stretch>
        </p:blipFill>
        <p:spPr>
          <a:xfrm>
            <a:off x="-14444" y="1643574"/>
            <a:ext cx="12163400" cy="4631102"/>
          </a:xfrm>
          <a:prstGeom prst="rect">
            <a:avLst/>
          </a:prstGeom>
        </p:spPr>
      </p:pic>
      <p:sp>
        <p:nvSpPr>
          <p:cNvPr id="12" name="TextBox 11">
            <a:extLst>
              <a:ext uri="{FF2B5EF4-FFF2-40B4-BE49-F238E27FC236}">
                <a16:creationId xmlns:a16="http://schemas.microsoft.com/office/drawing/2014/main" id="{5ADCEB44-CD16-1D49-A96E-F5653069D055}"/>
              </a:ext>
            </a:extLst>
          </p:cNvPr>
          <p:cNvSpPr txBox="1"/>
          <p:nvPr/>
        </p:nvSpPr>
        <p:spPr>
          <a:xfrm>
            <a:off x="228601" y="810744"/>
            <a:ext cx="11963399"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Research by the Yale Program on Climate Communications identifies </a:t>
            </a:r>
            <a:r>
              <a:rPr lang="en-US" sz="2000" b="1" dirty="0">
                <a:latin typeface="Verdana" panose="020B0604030504040204" pitchFamily="34" charset="0"/>
                <a:ea typeface="Verdana" panose="020B0604030504040204" pitchFamily="34" charset="0"/>
                <a:cs typeface="Verdana" panose="020B0604030504040204" pitchFamily="34" charset="0"/>
              </a:rPr>
              <a:t>six ’audiences’ or attitudes toward GCC in America</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5339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9"/>
            <a:ext cx="458330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Generational change?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81655" y="6176986"/>
            <a:ext cx="4256430" cy="646331"/>
          </a:xfrm>
          <a:prstGeom prst="rect">
            <a:avLst/>
          </a:prstGeom>
          <a:noFill/>
        </p:spPr>
        <p:txBody>
          <a:bodyPr wrap="square" rtlCol="0">
            <a:spAutoFit/>
          </a:bodyPr>
          <a:lstStyle/>
          <a:p>
            <a:r>
              <a:rPr lang="en-US" sz="1200" dirty="0">
                <a:latin typeface="Avenir Medium"/>
                <a:cs typeface="Avenir Medium"/>
              </a:rPr>
              <a:t>https://</a:t>
            </a:r>
            <a:r>
              <a:rPr lang="en-US" sz="1200" dirty="0" err="1">
                <a:latin typeface="Avenir Medium"/>
                <a:cs typeface="Avenir Medium"/>
              </a:rPr>
              <a:t>www.pewresearch.org</a:t>
            </a:r>
            <a:r>
              <a:rPr lang="en-US" sz="1200" dirty="0">
                <a:latin typeface="Avenir Medium"/>
                <a:cs typeface="Avenir Medium"/>
              </a:rPr>
              <a:t>/fact-tank/2020/04/21/how-americans-see-climate-change-and-the-environment-in-7-charts/</a:t>
            </a:r>
          </a:p>
        </p:txBody>
      </p:sp>
      <p:sp>
        <p:nvSpPr>
          <p:cNvPr id="2" name="TextBox 1">
            <a:extLst>
              <a:ext uri="{FF2B5EF4-FFF2-40B4-BE49-F238E27FC236}">
                <a16:creationId xmlns:a16="http://schemas.microsoft.com/office/drawing/2014/main" id="{73DAEB8E-2A64-464F-B622-915F25DC768B}"/>
              </a:ext>
            </a:extLst>
          </p:cNvPr>
          <p:cNvSpPr txBox="1"/>
          <p:nvPr/>
        </p:nvSpPr>
        <p:spPr>
          <a:xfrm>
            <a:off x="5029201" y="-1088571"/>
            <a:ext cx="184731"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2" name="TextBox 11">
            <a:extLst>
              <a:ext uri="{FF2B5EF4-FFF2-40B4-BE49-F238E27FC236}">
                <a16:creationId xmlns:a16="http://schemas.microsoft.com/office/drawing/2014/main" id="{5ADCEB44-CD16-1D49-A96E-F5653069D055}"/>
              </a:ext>
            </a:extLst>
          </p:cNvPr>
          <p:cNvSpPr txBox="1"/>
          <p:nvPr/>
        </p:nvSpPr>
        <p:spPr>
          <a:xfrm>
            <a:off x="228601" y="810744"/>
            <a:ext cx="6395483"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Millennial and younger Republicans (born 1981 or later) are more likely to think that the government needs to do more about GCC.</a:t>
            </a:r>
          </a:p>
        </p:txBody>
      </p:sp>
      <p:pic>
        <p:nvPicPr>
          <p:cNvPr id="3" name="Picture 2">
            <a:extLst>
              <a:ext uri="{FF2B5EF4-FFF2-40B4-BE49-F238E27FC236}">
                <a16:creationId xmlns:a16="http://schemas.microsoft.com/office/drawing/2014/main" id="{9B1B9D5B-35BE-6449-9C1B-D8DD5172FA04}"/>
              </a:ext>
            </a:extLst>
          </p:cNvPr>
          <p:cNvPicPr>
            <a:picLocks noChangeAspect="1"/>
          </p:cNvPicPr>
          <p:nvPr/>
        </p:nvPicPr>
        <p:blipFill>
          <a:blip r:embed="rId3"/>
          <a:stretch>
            <a:fillRect/>
          </a:stretch>
        </p:blipFill>
        <p:spPr>
          <a:xfrm>
            <a:off x="6974185" y="-34683"/>
            <a:ext cx="3962400" cy="6858000"/>
          </a:xfrm>
          <a:prstGeom prst="rect">
            <a:avLst/>
          </a:prstGeom>
        </p:spPr>
      </p:pic>
      <p:pic>
        <p:nvPicPr>
          <p:cNvPr id="11" name="Picture 10">
            <a:extLst>
              <a:ext uri="{FF2B5EF4-FFF2-40B4-BE49-F238E27FC236}">
                <a16:creationId xmlns:a16="http://schemas.microsoft.com/office/drawing/2014/main" id="{0A5575A6-8804-E740-87B5-B3D47B5AC3F2}"/>
              </a:ext>
            </a:extLst>
          </p:cNvPr>
          <p:cNvPicPr>
            <a:picLocks noChangeAspect="1"/>
          </p:cNvPicPr>
          <p:nvPr/>
        </p:nvPicPr>
        <p:blipFill rotWithShape="1">
          <a:blip r:embed="rId3"/>
          <a:srcRect l="42397" t="13882" r="24245" b="79838"/>
          <a:stretch/>
        </p:blipFill>
        <p:spPr>
          <a:xfrm>
            <a:off x="3655590" y="2767600"/>
            <a:ext cx="3116684" cy="1015663"/>
          </a:xfrm>
          <a:prstGeom prst="rect">
            <a:avLst/>
          </a:prstGeom>
        </p:spPr>
      </p:pic>
    </p:spTree>
    <p:extLst>
      <p:ext uri="{BB962C8B-B14F-4D97-AF65-F5344CB8AC3E}">
        <p14:creationId xmlns:p14="http://schemas.microsoft.com/office/powerpoint/2010/main" val="3748829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4397358"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The energy trilemma</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433708"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0" y="5354758"/>
            <a:ext cx="2638097" cy="1384995"/>
          </a:xfrm>
          <a:prstGeom prst="rect">
            <a:avLst/>
          </a:prstGeom>
          <a:noFill/>
        </p:spPr>
        <p:txBody>
          <a:bodyPr wrap="square" rtlCol="0">
            <a:spAutoFit/>
          </a:bodyPr>
          <a:lstStyle/>
          <a:p>
            <a:r>
              <a:rPr lang="en-US" sz="1200" dirty="0">
                <a:latin typeface="Avenir Medium"/>
                <a:cs typeface="Avenir Medium"/>
                <a:hlinkClick r:id="rId3"/>
              </a:rPr>
              <a:t>https://www.carbonbrief.org/climate-rhetoric-whats-an-energy-trilemma</a:t>
            </a:r>
            <a:endParaRPr lang="en-US" sz="1200" dirty="0">
              <a:latin typeface="Avenir Medium"/>
              <a:cs typeface="Avenir Medium"/>
            </a:endParaRPr>
          </a:p>
          <a:p>
            <a:r>
              <a:rPr lang="en-US" sz="1200" dirty="0">
                <a:latin typeface="Avenir Medium"/>
                <a:cs typeface="Avenir Medium"/>
              </a:rPr>
              <a:t>https://</a:t>
            </a:r>
            <a:r>
              <a:rPr lang="en-US" sz="1200" dirty="0" err="1">
                <a:latin typeface="Avenir Medium"/>
                <a:cs typeface="Avenir Medium"/>
              </a:rPr>
              <a:t>www.worldenergy.org</a:t>
            </a:r>
            <a:r>
              <a:rPr lang="en-US" sz="1200" dirty="0">
                <a:latin typeface="Avenir Medium"/>
                <a:cs typeface="Avenir Medium"/>
              </a:rPr>
              <a:t>/work-</a:t>
            </a:r>
            <a:r>
              <a:rPr lang="en-US" sz="1200" dirty="0" err="1">
                <a:latin typeface="Avenir Medium"/>
                <a:cs typeface="Avenir Medium"/>
              </a:rPr>
              <a:t>programme</a:t>
            </a:r>
            <a:r>
              <a:rPr lang="en-US" sz="1200" dirty="0">
                <a:latin typeface="Avenir Medium"/>
                <a:cs typeface="Avenir Medium"/>
              </a:rPr>
              <a:t>/strategic-insight/assessment-of-energy-climate-change-policy/</a:t>
            </a:r>
          </a:p>
        </p:txBody>
      </p:sp>
      <p:sp>
        <p:nvSpPr>
          <p:cNvPr id="8" name="TextBox 7">
            <a:extLst>
              <a:ext uri="{FF2B5EF4-FFF2-40B4-BE49-F238E27FC236}">
                <a16:creationId xmlns:a16="http://schemas.microsoft.com/office/drawing/2014/main" id="{7B5F1F44-61B3-ED43-BA8F-6C953FC4A59E}"/>
              </a:ext>
            </a:extLst>
          </p:cNvPr>
          <p:cNvSpPr txBox="1"/>
          <p:nvPr/>
        </p:nvSpPr>
        <p:spPr>
          <a:xfrm>
            <a:off x="228601" y="810744"/>
            <a:ext cx="8793083" cy="400110"/>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Dilemma: </a:t>
            </a:r>
            <a:r>
              <a:rPr lang="en-US" sz="2000" i="1">
                <a:latin typeface="Verdana" panose="020B0604030504040204" pitchFamily="34" charset="0"/>
                <a:ea typeface="Verdana" panose="020B0604030504040204" pitchFamily="34" charset="0"/>
                <a:cs typeface="Verdana" panose="020B0604030504040204" pitchFamily="34" charset="0"/>
              </a:rPr>
              <a:t>tough choice between two difficult options</a:t>
            </a:r>
          </a:p>
        </p:txBody>
      </p:sp>
      <p:sp>
        <p:nvSpPr>
          <p:cNvPr id="10" name="TextBox 9">
            <a:extLst>
              <a:ext uri="{FF2B5EF4-FFF2-40B4-BE49-F238E27FC236}">
                <a16:creationId xmlns:a16="http://schemas.microsoft.com/office/drawing/2014/main" id="{C4EFFC62-578C-8046-A31E-746ADDB05A09}"/>
              </a:ext>
            </a:extLst>
          </p:cNvPr>
          <p:cNvSpPr txBox="1"/>
          <p:nvPr/>
        </p:nvSpPr>
        <p:spPr>
          <a:xfrm>
            <a:off x="228600" y="1399474"/>
            <a:ext cx="3649717" cy="2554545"/>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Trilemma: </a:t>
            </a:r>
            <a:r>
              <a:rPr lang="en-US" sz="2000" i="1" dirty="0">
                <a:latin typeface="Verdana" panose="020B0604030504040204" pitchFamily="34" charset="0"/>
                <a:ea typeface="Verdana" panose="020B0604030504040204" pitchFamily="34" charset="0"/>
                <a:cs typeface="Verdana" panose="020B0604030504040204" pitchFamily="34" charset="0"/>
              </a:rPr>
              <a:t>tough choice between three unfavorable options</a:t>
            </a:r>
          </a:p>
          <a:p>
            <a:endParaRPr lang="en-US" sz="2000" i="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’Impossible trinity’ where two goals are pursued at the expense of the third</a:t>
            </a:r>
          </a:p>
        </p:txBody>
      </p:sp>
      <p:pic>
        <p:nvPicPr>
          <p:cNvPr id="3" name="Picture 2">
            <a:extLst>
              <a:ext uri="{FF2B5EF4-FFF2-40B4-BE49-F238E27FC236}">
                <a16:creationId xmlns:a16="http://schemas.microsoft.com/office/drawing/2014/main" id="{810E381F-EA2A-5844-9B64-1A3B65C70E73}"/>
              </a:ext>
            </a:extLst>
          </p:cNvPr>
          <p:cNvPicPr>
            <a:picLocks noChangeAspect="1"/>
          </p:cNvPicPr>
          <p:nvPr/>
        </p:nvPicPr>
        <p:blipFill>
          <a:blip r:embed="rId4"/>
          <a:stretch>
            <a:fillRect/>
          </a:stretch>
        </p:blipFill>
        <p:spPr>
          <a:xfrm>
            <a:off x="4576259" y="1248737"/>
            <a:ext cx="7247886" cy="5561965"/>
          </a:xfrm>
          <a:prstGeom prst="rect">
            <a:avLst/>
          </a:prstGeom>
        </p:spPr>
      </p:pic>
    </p:spTree>
    <p:extLst>
      <p:ext uri="{BB962C8B-B14F-4D97-AF65-F5344CB8AC3E}">
        <p14:creationId xmlns:p14="http://schemas.microsoft.com/office/powerpoint/2010/main" val="13649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50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112"/>
            <a:ext cx="47131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Example: DG trilemma</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9406"/>
            <a:ext cx="628093" cy="584776"/>
          </a:xfrm>
          <a:prstGeom prst="rect">
            <a:avLst/>
          </a:prstGeom>
        </p:spPr>
      </p:pic>
      <p:pic>
        <p:nvPicPr>
          <p:cNvPr id="12" name="Picture 11">
            <a:extLst>
              <a:ext uri="{FF2B5EF4-FFF2-40B4-BE49-F238E27FC236}">
                <a16:creationId xmlns:a16="http://schemas.microsoft.com/office/drawing/2014/main" id="{DF606978-8ADD-E04F-925A-FD52994F5630}"/>
              </a:ext>
            </a:extLst>
          </p:cNvPr>
          <p:cNvPicPr>
            <a:picLocks noChangeAspect="1"/>
          </p:cNvPicPr>
          <p:nvPr/>
        </p:nvPicPr>
        <p:blipFill rotWithShape="1">
          <a:blip r:embed="rId3"/>
          <a:srcRect b="51494"/>
          <a:stretch/>
        </p:blipFill>
        <p:spPr>
          <a:xfrm>
            <a:off x="105096" y="735116"/>
            <a:ext cx="7856490" cy="4112854"/>
          </a:xfrm>
          <a:prstGeom prst="rect">
            <a:avLst/>
          </a:prstGeom>
        </p:spPr>
      </p:pic>
      <p:pic>
        <p:nvPicPr>
          <p:cNvPr id="15" name="Picture 14">
            <a:extLst>
              <a:ext uri="{FF2B5EF4-FFF2-40B4-BE49-F238E27FC236}">
                <a16:creationId xmlns:a16="http://schemas.microsoft.com/office/drawing/2014/main" id="{DCB79482-6A30-B94D-98C3-1BCA35C61448}"/>
              </a:ext>
            </a:extLst>
          </p:cNvPr>
          <p:cNvPicPr>
            <a:picLocks noChangeAspect="1"/>
          </p:cNvPicPr>
          <p:nvPr/>
        </p:nvPicPr>
        <p:blipFill rotWithShape="1">
          <a:blip r:embed="rId3"/>
          <a:srcRect t="50017"/>
          <a:stretch/>
        </p:blipFill>
        <p:spPr>
          <a:xfrm>
            <a:off x="3694076" y="2238702"/>
            <a:ext cx="8448060" cy="4557168"/>
          </a:xfrm>
          <a:prstGeom prst="rect">
            <a:avLst/>
          </a:prstGeom>
          <a:effectLst>
            <a:outerShdw blurRad="50800" dist="38100" dir="13500000" algn="br" rotWithShape="0">
              <a:prstClr val="black">
                <a:alpha val="40000"/>
              </a:prstClr>
            </a:outerShdw>
          </a:effectLst>
        </p:spPr>
      </p:pic>
      <p:sp>
        <p:nvSpPr>
          <p:cNvPr id="16" name="TextBox 15">
            <a:extLst>
              <a:ext uri="{FF2B5EF4-FFF2-40B4-BE49-F238E27FC236}">
                <a16:creationId xmlns:a16="http://schemas.microsoft.com/office/drawing/2014/main" id="{24C792DC-F058-0D46-B18C-0905FF8469B9}"/>
              </a:ext>
            </a:extLst>
          </p:cNvPr>
          <p:cNvSpPr txBox="1"/>
          <p:nvPr/>
        </p:nvSpPr>
        <p:spPr>
          <a:xfrm>
            <a:off x="228601" y="6459111"/>
            <a:ext cx="2967031" cy="307777"/>
          </a:xfrm>
          <a:prstGeom prst="rect">
            <a:avLst/>
          </a:prstGeom>
          <a:noFill/>
        </p:spPr>
        <p:txBody>
          <a:bodyPr wrap="none" rtlCol="0">
            <a:spAutoFit/>
          </a:bodyPr>
          <a:lstStyle/>
          <a:p>
            <a:r>
              <a:rPr lang="en-US" sz="1400">
                <a:latin typeface="Avenir Medium"/>
                <a:cs typeface="Avenir Medium"/>
                <a:hlinkClick r:id="rId4"/>
              </a:rPr>
              <a:t>https://trilemma.worldenergy.org/</a:t>
            </a:r>
            <a:endParaRPr lang="en-US" sz="1400">
              <a:latin typeface="Avenir Medium"/>
              <a:cs typeface="Avenir Medium"/>
            </a:endParaRPr>
          </a:p>
        </p:txBody>
      </p:sp>
    </p:spTree>
    <p:extLst>
      <p:ext uri="{BB962C8B-B14F-4D97-AF65-F5344CB8AC3E}">
        <p14:creationId xmlns:p14="http://schemas.microsoft.com/office/powerpoint/2010/main" val="2136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a:extLst>
              <a:ext uri="{FF2B5EF4-FFF2-40B4-BE49-F238E27FC236}">
                <a16:creationId xmlns:a16="http://schemas.microsoft.com/office/drawing/2014/main" id="{519DB4C0-463C-3944-8408-4BA475618BBC}"/>
              </a:ext>
            </a:extLst>
          </p:cNvPr>
          <p:cNvCxnSpPr>
            <a:cxnSpLocks/>
          </p:cNvCxnSpPr>
          <p:nvPr/>
        </p:nvCxnSpPr>
        <p:spPr>
          <a:xfrm flipV="1">
            <a:off x="9789184" y="1697390"/>
            <a:ext cx="781507" cy="9248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34EBC1A-F585-4240-BC8D-95294DD0B476}"/>
              </a:ext>
            </a:extLst>
          </p:cNvPr>
          <p:cNvPicPr>
            <a:picLocks noChangeAspect="1"/>
          </p:cNvPicPr>
          <p:nvPr/>
        </p:nvPicPr>
        <p:blipFill>
          <a:blip r:embed="rId2"/>
          <a:stretch>
            <a:fillRect/>
          </a:stretch>
        </p:blipFill>
        <p:spPr>
          <a:xfrm>
            <a:off x="1754433" y="679564"/>
            <a:ext cx="7026070" cy="6178438"/>
          </a:xfrm>
          <a:prstGeom prst="rect">
            <a:avLst/>
          </a:prstGeom>
        </p:spPr>
      </p:pic>
      <p:sp>
        <p:nvSpPr>
          <p:cNvPr id="4" name="Rectangle 3"/>
          <p:cNvSpPr/>
          <p:nvPr/>
        </p:nvSpPr>
        <p:spPr>
          <a:xfrm>
            <a:off x="0" y="-6237"/>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58846"/>
            <a:ext cx="477406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Energy trilemma index</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3080"/>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9156647" y="6507143"/>
            <a:ext cx="2967031" cy="307777"/>
          </a:xfrm>
          <a:prstGeom prst="rect">
            <a:avLst/>
          </a:prstGeom>
          <a:noFill/>
        </p:spPr>
        <p:txBody>
          <a:bodyPr wrap="none" rtlCol="0">
            <a:spAutoFit/>
          </a:bodyPr>
          <a:lstStyle/>
          <a:p>
            <a:r>
              <a:rPr lang="en-US" sz="1400">
                <a:latin typeface="Avenir Medium"/>
                <a:cs typeface="Avenir Medium"/>
                <a:hlinkClick r:id="rId4"/>
              </a:rPr>
              <a:t>https://trilemma.worldenergy.org/</a:t>
            </a:r>
            <a:endParaRPr lang="en-US" sz="1400">
              <a:latin typeface="Avenir Medium"/>
              <a:cs typeface="Avenir Medium"/>
            </a:endParaRPr>
          </a:p>
        </p:txBody>
      </p:sp>
      <p:sp>
        <p:nvSpPr>
          <p:cNvPr id="6" name="TextBox 5">
            <a:extLst>
              <a:ext uri="{FF2B5EF4-FFF2-40B4-BE49-F238E27FC236}">
                <a16:creationId xmlns:a16="http://schemas.microsoft.com/office/drawing/2014/main" id="{BC8843A2-54F0-BB41-AF9F-FAC852B60D03}"/>
              </a:ext>
            </a:extLst>
          </p:cNvPr>
          <p:cNvSpPr txBox="1"/>
          <p:nvPr/>
        </p:nvSpPr>
        <p:spPr>
          <a:xfrm>
            <a:off x="10229688" y="1328058"/>
            <a:ext cx="699230" cy="369332"/>
          </a:xfrm>
          <a:prstGeom prst="rect">
            <a:avLst/>
          </a:prstGeom>
          <a:noFill/>
        </p:spPr>
        <p:txBody>
          <a:bodyPr wrap="none" rtlCol="0">
            <a:spAutoFit/>
          </a:bodyPr>
          <a:lstStyle/>
          <a:p>
            <a:r>
              <a:rPr lang="en-US" b="1" dirty="0">
                <a:latin typeface="Avenir Black" panose="02000503020000020003" pitchFamily="2" charset="0"/>
              </a:rPr>
              <a:t>AAA</a:t>
            </a:r>
          </a:p>
        </p:txBody>
      </p:sp>
      <p:sp>
        <p:nvSpPr>
          <p:cNvPr id="11" name="TextBox 10">
            <a:extLst>
              <a:ext uri="{FF2B5EF4-FFF2-40B4-BE49-F238E27FC236}">
                <a16:creationId xmlns:a16="http://schemas.microsoft.com/office/drawing/2014/main" id="{B2E01F20-DB67-1044-A82B-712791292124}"/>
              </a:ext>
            </a:extLst>
          </p:cNvPr>
          <p:cNvSpPr txBox="1"/>
          <p:nvPr/>
        </p:nvSpPr>
        <p:spPr>
          <a:xfrm>
            <a:off x="9051173" y="1853632"/>
            <a:ext cx="995785" cy="369332"/>
          </a:xfrm>
          <a:prstGeom prst="rect">
            <a:avLst/>
          </a:prstGeom>
          <a:solidFill>
            <a:schemeClr val="bg1"/>
          </a:solidFill>
        </p:spPr>
        <p:txBody>
          <a:bodyPr wrap="none" rtlCol="0">
            <a:spAutoFit/>
          </a:bodyPr>
          <a:lstStyle/>
          <a:p>
            <a:r>
              <a:rPr lang="en-US" dirty="0">
                <a:latin typeface="Avenir Medium" panose="02000503020000020003" pitchFamily="2" charset="0"/>
              </a:rPr>
              <a:t>security</a:t>
            </a:r>
          </a:p>
        </p:txBody>
      </p:sp>
      <p:sp>
        <p:nvSpPr>
          <p:cNvPr id="12" name="TextBox 11">
            <a:extLst>
              <a:ext uri="{FF2B5EF4-FFF2-40B4-BE49-F238E27FC236}">
                <a16:creationId xmlns:a16="http://schemas.microsoft.com/office/drawing/2014/main" id="{A4A9E59C-A040-1241-9B83-24D912009F81}"/>
              </a:ext>
            </a:extLst>
          </p:cNvPr>
          <p:cNvSpPr txBox="1"/>
          <p:nvPr/>
        </p:nvSpPr>
        <p:spPr>
          <a:xfrm>
            <a:off x="9393076" y="2631094"/>
            <a:ext cx="838691" cy="369332"/>
          </a:xfrm>
          <a:prstGeom prst="rect">
            <a:avLst/>
          </a:prstGeom>
          <a:solidFill>
            <a:schemeClr val="bg1"/>
          </a:solidFill>
        </p:spPr>
        <p:txBody>
          <a:bodyPr wrap="none" rtlCol="0">
            <a:spAutoFit/>
          </a:bodyPr>
          <a:lstStyle/>
          <a:p>
            <a:r>
              <a:rPr lang="en-US" dirty="0">
                <a:latin typeface="Avenir Medium" panose="02000503020000020003" pitchFamily="2" charset="0"/>
              </a:rPr>
              <a:t>equity</a:t>
            </a:r>
          </a:p>
        </p:txBody>
      </p:sp>
      <p:sp>
        <p:nvSpPr>
          <p:cNvPr id="13" name="TextBox 12">
            <a:extLst>
              <a:ext uri="{FF2B5EF4-FFF2-40B4-BE49-F238E27FC236}">
                <a16:creationId xmlns:a16="http://schemas.microsoft.com/office/drawing/2014/main" id="{672AD546-A474-1544-A9D2-93FA2070E9BA}"/>
              </a:ext>
            </a:extLst>
          </p:cNvPr>
          <p:cNvSpPr txBox="1"/>
          <p:nvPr/>
        </p:nvSpPr>
        <p:spPr>
          <a:xfrm>
            <a:off x="10024876" y="3156270"/>
            <a:ext cx="1498167" cy="369332"/>
          </a:xfrm>
          <a:prstGeom prst="rect">
            <a:avLst/>
          </a:prstGeom>
          <a:solidFill>
            <a:schemeClr val="bg1"/>
          </a:solidFill>
        </p:spPr>
        <p:txBody>
          <a:bodyPr wrap="none" rtlCol="0">
            <a:spAutoFit/>
          </a:bodyPr>
          <a:lstStyle/>
          <a:p>
            <a:r>
              <a:rPr lang="en-US" dirty="0">
                <a:latin typeface="Avenir Medium" panose="02000503020000020003" pitchFamily="2" charset="0"/>
              </a:rPr>
              <a:t>environment</a:t>
            </a:r>
          </a:p>
        </p:txBody>
      </p:sp>
      <p:cxnSp>
        <p:nvCxnSpPr>
          <p:cNvPr id="15" name="Straight Arrow Connector 14">
            <a:extLst>
              <a:ext uri="{FF2B5EF4-FFF2-40B4-BE49-F238E27FC236}">
                <a16:creationId xmlns:a16="http://schemas.microsoft.com/office/drawing/2014/main" id="{F64643E7-4338-7447-A100-5C6F01A091ED}"/>
              </a:ext>
            </a:extLst>
          </p:cNvPr>
          <p:cNvCxnSpPr>
            <a:cxnSpLocks/>
          </p:cNvCxnSpPr>
          <p:nvPr/>
        </p:nvCxnSpPr>
        <p:spPr>
          <a:xfrm flipV="1">
            <a:off x="9640250" y="1604380"/>
            <a:ext cx="670376" cy="308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1827523-90B2-AA4D-9E6B-A6DE7AA0257D}"/>
              </a:ext>
            </a:extLst>
          </p:cNvPr>
          <p:cNvCxnSpPr>
            <a:cxnSpLocks/>
          </p:cNvCxnSpPr>
          <p:nvPr/>
        </p:nvCxnSpPr>
        <p:spPr>
          <a:xfrm flipV="1">
            <a:off x="10753060" y="1670934"/>
            <a:ext cx="11403" cy="1485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832BC8-4A76-A341-ADDB-3336C82E2576}"/>
              </a:ext>
            </a:extLst>
          </p:cNvPr>
          <p:cNvSpPr/>
          <p:nvPr/>
        </p:nvSpPr>
        <p:spPr>
          <a:xfrm>
            <a:off x="1418902" y="5607885"/>
            <a:ext cx="7582324" cy="387650"/>
          </a:xfrm>
          <a:prstGeom prst="round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1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8-27 at 6.2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93858"/>
            <a:ext cx="9058555" cy="6135920"/>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56936"/>
            <a:ext cx="458811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Vital signs: CO</a:t>
            </a:r>
            <a:r>
              <a:rPr lang="en-US" sz="2800" b="1" baseline="-25000" dirty="0">
                <a:solidFill>
                  <a:prstClr val="white"/>
                </a:solidFill>
                <a:latin typeface="Verdana" panose="020B0604030504040204" pitchFamily="34" charset="0"/>
                <a:cs typeface="Avenir Heavy"/>
              </a:rPr>
              <a:t>2</a:t>
            </a:r>
            <a:r>
              <a:rPr lang="en-US" sz="2800" b="1" dirty="0">
                <a:solidFill>
                  <a:prstClr val="white"/>
                </a:solidFill>
                <a:latin typeface="Verdana" panose="020B0604030504040204" pitchFamily="34" charset="0"/>
                <a:cs typeface="Avenir Heavy"/>
              </a:rPr>
              <a:t> levels</a:t>
            </a:r>
          </a:p>
        </p:txBody>
      </p:sp>
      <p:sp>
        <p:nvSpPr>
          <p:cNvPr id="6" name="TextBox 5"/>
          <p:cNvSpPr txBox="1"/>
          <p:nvPr/>
        </p:nvSpPr>
        <p:spPr>
          <a:xfrm>
            <a:off x="91440" y="6476281"/>
            <a:ext cx="3381310"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climate.nasa.gov</a:t>
            </a:r>
            <a:r>
              <a:rPr lang="en-US" sz="1400" dirty="0">
                <a:latin typeface="Verdana" panose="020B0604030504040204" pitchFamily="34" charset="0"/>
              </a:rPr>
              <a:t>/evidence/</a:t>
            </a:r>
          </a:p>
        </p:txBody>
      </p:sp>
      <p:pic>
        <p:nvPicPr>
          <p:cNvPr id="7" name="Picture 6">
            <a:extLst>
              <a:ext uri="{FF2B5EF4-FFF2-40B4-BE49-F238E27FC236}">
                <a16:creationId xmlns:a16="http://schemas.microsoft.com/office/drawing/2014/main" id="{A790F971-4C99-D042-8B1E-96B9E0C6B87C}"/>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6949"/>
            <a:ext cx="628093" cy="584776"/>
          </a:xfrm>
          <a:prstGeom prst="rect">
            <a:avLst/>
          </a:prstGeom>
        </p:spPr>
      </p:pic>
    </p:spTree>
    <p:extLst>
      <p:ext uri="{BB962C8B-B14F-4D97-AF65-F5344CB8AC3E}">
        <p14:creationId xmlns:p14="http://schemas.microsoft.com/office/powerpoint/2010/main" val="589143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2" y="3513"/>
            <a:ext cx="1219961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36755" y="84362"/>
            <a:ext cx="6974986"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Where do the true challenges lie?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27152" y="54025"/>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67538" y="6409666"/>
            <a:ext cx="7633372" cy="307777"/>
          </a:xfrm>
          <a:prstGeom prst="rect">
            <a:avLst/>
          </a:prstGeom>
          <a:noFill/>
        </p:spPr>
        <p:txBody>
          <a:bodyPr wrap="none" rtlCol="0">
            <a:spAutoFit/>
          </a:bodyPr>
          <a:lstStyle/>
          <a:p>
            <a:r>
              <a:rPr lang="en-US" sz="1400" dirty="0" err="1">
                <a:latin typeface="Avenir Medium"/>
                <a:cs typeface="Avenir Medium"/>
              </a:rPr>
              <a:t>Sovacool</a:t>
            </a:r>
            <a:r>
              <a:rPr lang="en-US" sz="1400" dirty="0">
                <a:latin typeface="Avenir Medium"/>
                <a:cs typeface="Avenir Medium"/>
              </a:rPr>
              <a:t> (2008) The dirty energy dilemma: what’s blocking clean power in the United States</a:t>
            </a:r>
          </a:p>
        </p:txBody>
      </p:sp>
      <p:sp>
        <p:nvSpPr>
          <p:cNvPr id="8" name="TextBox 7">
            <a:extLst>
              <a:ext uri="{FF2B5EF4-FFF2-40B4-BE49-F238E27FC236}">
                <a16:creationId xmlns:a16="http://schemas.microsoft.com/office/drawing/2014/main" id="{CB4C901F-5F9B-C448-82E8-1F664383D5C2}"/>
              </a:ext>
            </a:extLst>
          </p:cNvPr>
          <p:cNvSpPr txBox="1"/>
          <p:nvPr/>
        </p:nvSpPr>
        <p:spPr>
          <a:xfrm>
            <a:off x="236755" y="810745"/>
            <a:ext cx="11718490" cy="243143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a 2008 book about what is preventing the US from transitioning to clean power, </a:t>
            </a:r>
            <a:r>
              <a:rPr lang="en-US" sz="2000" dirty="0" err="1">
                <a:latin typeface="Verdana" panose="020B0604030504040204" pitchFamily="34" charset="0"/>
                <a:ea typeface="Verdana" panose="020B0604030504040204" pitchFamily="34" charset="0"/>
                <a:cs typeface="Verdana" panose="020B0604030504040204" pitchFamily="34" charset="0"/>
              </a:rPr>
              <a:t>Sovacool</a:t>
            </a:r>
            <a:r>
              <a:rPr lang="en-US" sz="2000" dirty="0">
                <a:latin typeface="Verdana" panose="020B0604030504040204" pitchFamily="34" charset="0"/>
                <a:ea typeface="Verdana" panose="020B0604030504040204" pitchFamily="34" charset="0"/>
                <a:cs typeface="Verdana" panose="020B0604030504040204" pitchFamily="34" charset="0"/>
              </a:rPr>
              <a:t> argues that we face “The big four energy challenges”:</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Rising fossil fuel costs</a:t>
            </a:r>
            <a:br>
              <a:rPr lang="en-US" sz="800" dirty="0">
                <a:latin typeface="Verdana" panose="020B0604030504040204" pitchFamily="34" charset="0"/>
                <a:ea typeface="Verdana" panose="020B0604030504040204" pitchFamily="34" charset="0"/>
                <a:cs typeface="Verdana" panose="020B0604030504040204" pitchFamily="34" charset="0"/>
              </a:rPr>
            </a:br>
            <a:endParaRPr lang="en-US" sz="800"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Increasing pollution / carbon emissions</a:t>
            </a:r>
            <a:br>
              <a:rPr lang="en-US" sz="800" dirty="0">
                <a:latin typeface="Verdana" panose="020B0604030504040204" pitchFamily="34" charset="0"/>
                <a:ea typeface="Verdana" panose="020B0604030504040204" pitchFamily="34" charset="0"/>
                <a:cs typeface="Verdana" panose="020B0604030504040204" pitchFamily="34" charset="0"/>
              </a:rPr>
            </a:br>
            <a:endParaRPr lang="en-US" sz="800"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Inefficient transmission networks</a:t>
            </a:r>
            <a:br>
              <a:rPr lang="en-US" sz="800" dirty="0">
                <a:latin typeface="Verdana" panose="020B0604030504040204" pitchFamily="34" charset="0"/>
                <a:ea typeface="Verdana" panose="020B0604030504040204" pitchFamily="34" charset="0"/>
                <a:cs typeface="Verdana" panose="020B0604030504040204" pitchFamily="34" charset="0"/>
              </a:rPr>
            </a:br>
            <a:endParaRPr lang="en-US" sz="800" dirty="0">
              <a:latin typeface="Verdana" panose="020B0604030504040204" pitchFamily="34" charset="0"/>
              <a:ea typeface="Verdana" panose="020B0604030504040204" pitchFamily="34" charset="0"/>
              <a:cs typeface="Verdana" panose="020B0604030504040204" pitchFamily="34" charset="0"/>
            </a:endParaRPr>
          </a:p>
          <a:p>
            <a:pPr marL="457200" indent="-457200">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Increasing systems vulnerability to natural disasters, sabotage, financial manipulation</a:t>
            </a:r>
          </a:p>
        </p:txBody>
      </p:sp>
      <p:sp>
        <p:nvSpPr>
          <p:cNvPr id="11" name="TextBox 10">
            <a:extLst>
              <a:ext uri="{FF2B5EF4-FFF2-40B4-BE49-F238E27FC236}">
                <a16:creationId xmlns:a16="http://schemas.microsoft.com/office/drawing/2014/main" id="{93AAF911-24A6-7E4C-87DA-C5A65CF8B40A}"/>
              </a:ext>
            </a:extLst>
          </p:cNvPr>
          <p:cNvSpPr txBox="1"/>
          <p:nvPr/>
        </p:nvSpPr>
        <p:spPr>
          <a:xfrm>
            <a:off x="3133798" y="3513730"/>
            <a:ext cx="7917829"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He also identifies “The big four clean solutions”:</a:t>
            </a:r>
          </a:p>
          <a:p>
            <a:pPr marL="457200" indent="-457200">
              <a:buAutoNum type="arabicPeriod"/>
            </a:pPr>
            <a:r>
              <a:rPr lang="en-US" sz="2000" i="1" dirty="0">
                <a:latin typeface="Verdana" panose="020B0604030504040204" pitchFamily="34" charset="0"/>
                <a:ea typeface="Verdana" panose="020B0604030504040204" pitchFamily="34" charset="0"/>
                <a:cs typeface="Verdana" panose="020B0604030504040204" pitchFamily="34" charset="0"/>
              </a:rPr>
              <a:t>RE</a:t>
            </a:r>
          </a:p>
          <a:p>
            <a:pPr marL="457200" indent="-457200">
              <a:buAutoNum type="arabicPeriod"/>
            </a:pPr>
            <a:r>
              <a:rPr lang="en-US" sz="2000" i="1" dirty="0">
                <a:latin typeface="Verdana" panose="020B0604030504040204" pitchFamily="34" charset="0"/>
                <a:ea typeface="Verdana" panose="020B0604030504040204" pitchFamily="34" charset="0"/>
                <a:cs typeface="Verdana" panose="020B0604030504040204" pitchFamily="34" charset="0"/>
              </a:rPr>
              <a:t>EE</a:t>
            </a:r>
          </a:p>
          <a:p>
            <a:pPr marL="457200" indent="-457200">
              <a:buAutoNum type="arabicPeriod"/>
            </a:pPr>
            <a:r>
              <a:rPr lang="en-US" sz="2000" i="1" dirty="0">
                <a:latin typeface="Verdana" panose="020B0604030504040204" pitchFamily="34" charset="0"/>
                <a:ea typeface="Verdana" panose="020B0604030504040204" pitchFamily="34" charset="0"/>
                <a:cs typeface="Verdana" panose="020B0604030504040204" pitchFamily="34" charset="0"/>
              </a:rPr>
              <a:t>DC</a:t>
            </a:r>
          </a:p>
          <a:p>
            <a:pPr marL="457200" indent="-457200">
              <a:buAutoNum type="arabicPeriod"/>
            </a:pPr>
            <a:r>
              <a:rPr lang="en-US" sz="2000" i="1" dirty="0">
                <a:latin typeface="Verdana" panose="020B0604030504040204" pitchFamily="34" charset="0"/>
                <a:ea typeface="Verdana" panose="020B0604030504040204" pitchFamily="34" charset="0"/>
                <a:cs typeface="Verdana" panose="020B0604030504040204" pitchFamily="34" charset="0"/>
              </a:rPr>
              <a:t>CHP</a:t>
            </a:r>
          </a:p>
        </p:txBody>
      </p:sp>
      <p:sp>
        <p:nvSpPr>
          <p:cNvPr id="12" name="TextBox 11">
            <a:extLst>
              <a:ext uri="{FF2B5EF4-FFF2-40B4-BE49-F238E27FC236}">
                <a16:creationId xmlns:a16="http://schemas.microsoft.com/office/drawing/2014/main" id="{0DF28778-84A3-444A-8329-09FCA90F65FB}"/>
              </a:ext>
            </a:extLst>
          </p:cNvPr>
          <p:cNvSpPr txBox="1"/>
          <p:nvPr/>
        </p:nvSpPr>
        <p:spPr>
          <a:xfrm>
            <a:off x="255515" y="5728666"/>
            <a:ext cx="11718490" cy="400110"/>
          </a:xfrm>
          <a:prstGeom prst="rect">
            <a:avLst/>
          </a:prstGeom>
          <a:noFill/>
        </p:spPr>
        <p:txBody>
          <a:bodyPr wrap="square" rtlCol="0">
            <a:sp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Sovacool’s</a:t>
            </a:r>
            <a:r>
              <a:rPr lang="en-US" sz="2000" dirty="0">
                <a:latin typeface="Verdana" panose="020B0604030504040204" pitchFamily="34" charset="0"/>
                <a:ea typeface="Verdana" panose="020B0604030504040204" pitchFamily="34" charset="0"/>
                <a:cs typeface="Verdana" panose="020B0604030504040204" pitchFamily="34" charset="0"/>
              </a:rPr>
              <a:t> overall conclusion: </a:t>
            </a:r>
            <a:r>
              <a:rPr lang="en-US" sz="2000" b="1" dirty="0">
                <a:latin typeface="Verdana" panose="020B0604030504040204" pitchFamily="34" charset="0"/>
                <a:ea typeface="Verdana" panose="020B0604030504040204" pitchFamily="34" charset="0"/>
                <a:cs typeface="Verdana" panose="020B0604030504040204" pitchFamily="34" charset="0"/>
              </a:rPr>
              <a:t>the biggest barriers are institutional</a:t>
            </a:r>
            <a:r>
              <a:rPr lang="en-US" sz="2000" dirty="0">
                <a:latin typeface="Verdana" panose="020B0604030504040204" pitchFamily="34" charset="0"/>
                <a:ea typeface="Verdana" panose="020B0604030504040204" pitchFamily="34" charset="0"/>
                <a:cs typeface="Verdana" panose="020B0604030504040204" pitchFamily="34" charset="0"/>
              </a:rPr>
              <a:t>, not technological.</a:t>
            </a:r>
            <a:endParaRPr lang="en-US" sz="20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2745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382668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Adapt or….. adapt</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81301" y="6436123"/>
            <a:ext cx="6262740"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www.technologyreview.com</a:t>
            </a:r>
            <a:r>
              <a:rPr lang="en-US" sz="1400" dirty="0">
                <a:latin typeface="Avenir Medium"/>
                <a:cs typeface="Avenir Medium"/>
              </a:rPr>
              <a:t>/s/613350/welcome-to-climate-change/</a:t>
            </a:r>
          </a:p>
        </p:txBody>
      </p:sp>
      <p:sp>
        <p:nvSpPr>
          <p:cNvPr id="8" name="TextBox 7">
            <a:extLst>
              <a:ext uri="{FF2B5EF4-FFF2-40B4-BE49-F238E27FC236}">
                <a16:creationId xmlns:a16="http://schemas.microsoft.com/office/drawing/2014/main" id="{CB4C901F-5F9B-C448-82E8-1F664383D5C2}"/>
              </a:ext>
            </a:extLst>
          </p:cNvPr>
          <p:cNvSpPr txBox="1"/>
          <p:nvPr/>
        </p:nvSpPr>
        <p:spPr>
          <a:xfrm>
            <a:off x="1686910" y="4524032"/>
            <a:ext cx="9979572" cy="1785104"/>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Adaptive capacity:</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i="1" dirty="0">
                <a:latin typeface="Verdana" panose="020B0604030504040204" pitchFamily="34" charset="0"/>
                <a:ea typeface="Verdana" panose="020B0604030504040204" pitchFamily="34" charset="0"/>
                <a:cs typeface="Verdana" panose="020B0604030504040204" pitchFamily="34" charset="0"/>
              </a:rPr>
              <a:t>the ability of a system (human, natural or managed) to adjust to climate change (including climate variability and extremes) to moderate potential damages, to take advantage of opportunities, or to cope with consequences. </a:t>
            </a:r>
          </a:p>
          <a:p>
            <a:endParaRPr lang="en-US" sz="1000" i="1" dirty="0">
              <a:latin typeface="Verdana" panose="020B0604030504040204" pitchFamily="34" charset="0"/>
              <a:ea typeface="Verdana" panose="020B0604030504040204" pitchFamily="34" charset="0"/>
              <a:cs typeface="Verdana" panose="020B0604030504040204" pitchFamily="34" charset="0"/>
            </a:endParaRPr>
          </a:p>
          <a:p>
            <a:pPr marL="344488" lvl="1" indent="-3302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As a property, adaptive capacity is distinct from adaptation itself.</a:t>
            </a:r>
          </a:p>
        </p:txBody>
      </p:sp>
      <p:sp>
        <p:nvSpPr>
          <p:cNvPr id="11" name="TextBox 10">
            <a:extLst>
              <a:ext uri="{FF2B5EF4-FFF2-40B4-BE49-F238E27FC236}">
                <a16:creationId xmlns:a16="http://schemas.microsoft.com/office/drawing/2014/main" id="{93AAF911-24A6-7E4C-87DA-C5A65CF8B40A}"/>
              </a:ext>
            </a:extLst>
          </p:cNvPr>
          <p:cNvSpPr txBox="1"/>
          <p:nvPr/>
        </p:nvSpPr>
        <p:spPr>
          <a:xfrm>
            <a:off x="228599" y="778801"/>
            <a:ext cx="11437883"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“Most writing about technology and climate change still concentrates on mitigation – </a:t>
            </a:r>
            <a:r>
              <a:rPr lang="en-US" sz="2000" dirty="0" err="1">
                <a:latin typeface="Verdana" panose="020B0604030504040204" pitchFamily="34" charset="0"/>
                <a:ea typeface="Verdana" panose="020B0604030504040204" pitchFamily="34" charset="0"/>
                <a:cs typeface="Verdana" panose="020B0604030504040204" pitchFamily="34" charset="0"/>
              </a:rPr>
              <a:t>ie</a:t>
            </a:r>
            <a:r>
              <a:rPr lang="en-US" sz="2000" dirty="0">
                <a:latin typeface="Verdana" panose="020B0604030504040204" pitchFamily="34" charset="0"/>
                <a:ea typeface="Verdana" panose="020B0604030504040204" pitchFamily="34" charset="0"/>
                <a:cs typeface="Verdana" panose="020B0604030504040204" pitchFamily="34" charset="0"/>
              </a:rPr>
              <a:t>. Reducing emission by means of clean energy sources, electric vehicles and so on … While we should never give up on mitigation, </a:t>
            </a:r>
            <a:r>
              <a:rPr lang="en-US" sz="2000" b="1" dirty="0">
                <a:latin typeface="Verdana" panose="020B0604030504040204" pitchFamily="34" charset="0"/>
                <a:ea typeface="Verdana" panose="020B0604030504040204" pitchFamily="34" charset="0"/>
                <a:cs typeface="Verdana" panose="020B0604030504040204" pitchFamily="34" charset="0"/>
              </a:rPr>
              <a:t>it’s time to start talking more about adaptation and suffering</a:t>
            </a:r>
            <a:r>
              <a:rPr lang="en-US" sz="2000" dirty="0">
                <a:latin typeface="Verdana" panose="020B0604030504040204" pitchFamily="34" charset="0"/>
                <a:ea typeface="Verdana" panose="020B0604030504040204" pitchFamily="34" charset="0"/>
                <a:cs typeface="Verdana" panose="020B0604030504040204" pitchFamily="34" charset="0"/>
              </a:rPr>
              <a:t> – about the technologies the human race will need in a catastrophically altered world, and about the economic, political and social realities of living in it.”</a:t>
            </a:r>
          </a:p>
        </p:txBody>
      </p:sp>
      <p:sp>
        <p:nvSpPr>
          <p:cNvPr id="10" name="TextBox 9">
            <a:extLst>
              <a:ext uri="{FF2B5EF4-FFF2-40B4-BE49-F238E27FC236}">
                <a16:creationId xmlns:a16="http://schemas.microsoft.com/office/drawing/2014/main" id="{D0800B78-43EE-064B-8FC8-5C0EDD9D9B9C}"/>
              </a:ext>
            </a:extLst>
          </p:cNvPr>
          <p:cNvSpPr txBox="1"/>
          <p:nvPr/>
        </p:nvSpPr>
        <p:spPr>
          <a:xfrm>
            <a:off x="850138" y="3124545"/>
            <a:ext cx="10485169"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If we stopped emitting GHGs today, we’d still have </a:t>
            </a:r>
            <a:r>
              <a:rPr lang="en-US" sz="2000" b="1" dirty="0">
                <a:latin typeface="Verdana" panose="020B0604030504040204" pitchFamily="34" charset="0"/>
                <a:ea typeface="Verdana" panose="020B0604030504040204" pitchFamily="34" charset="0"/>
                <a:cs typeface="Verdana" panose="020B0604030504040204" pitchFamily="34" charset="0"/>
              </a:rPr>
              <a:t>30 years of climate disruption</a:t>
            </a:r>
            <a:r>
              <a:rPr lang="en-US" sz="2000" dirty="0">
                <a:latin typeface="Verdana" panose="020B0604030504040204" pitchFamily="34" charset="0"/>
                <a:ea typeface="Verdana" panose="020B0604030504040204" pitchFamily="34" charset="0"/>
                <a:cs typeface="Verdana" panose="020B0604030504040204" pitchFamily="34" charset="0"/>
              </a:rPr>
              <a:t> to deal with.</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Change is inevitable, and so must be our adaptation.</a:t>
            </a:r>
          </a:p>
        </p:txBody>
      </p:sp>
    </p:spTree>
    <p:extLst>
      <p:ext uri="{BB962C8B-B14F-4D97-AF65-F5344CB8AC3E}">
        <p14:creationId xmlns:p14="http://schemas.microsoft.com/office/powerpoint/2010/main" val="26979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528862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Everybody play the game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0349331" y="5978060"/>
            <a:ext cx="1751227" cy="738664"/>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d.efac.to</a:t>
            </a:r>
            <a:r>
              <a:rPr lang="en-US" sz="1400" dirty="0">
                <a:latin typeface="Avenir Medium"/>
                <a:cs typeface="Avenir Medium"/>
              </a:rPr>
              <a:t>/</a:t>
            </a:r>
            <a:r>
              <a:rPr lang="en-US" sz="1400" dirty="0" err="1">
                <a:latin typeface="Avenir Medium"/>
                <a:cs typeface="Avenir Medium"/>
              </a:rPr>
              <a:t>en</a:t>
            </a:r>
            <a:r>
              <a:rPr lang="en-US" sz="1400" dirty="0">
                <a:latin typeface="Avenir Medium"/>
                <a:cs typeface="Avenir Medium"/>
              </a:rPr>
              <a:t>/urbanism/climate-adaptation-game</a:t>
            </a:r>
          </a:p>
        </p:txBody>
      </p:sp>
      <p:pic>
        <p:nvPicPr>
          <p:cNvPr id="3" name="Picture 2">
            <a:extLst>
              <a:ext uri="{FF2B5EF4-FFF2-40B4-BE49-F238E27FC236}">
                <a16:creationId xmlns:a16="http://schemas.microsoft.com/office/drawing/2014/main" id="{F8A9C151-D5F7-F54E-8659-D928FB111716}"/>
              </a:ext>
            </a:extLst>
          </p:cNvPr>
          <p:cNvPicPr>
            <a:picLocks noChangeAspect="1"/>
          </p:cNvPicPr>
          <p:nvPr/>
        </p:nvPicPr>
        <p:blipFill>
          <a:blip r:embed="rId3"/>
          <a:stretch>
            <a:fillRect/>
          </a:stretch>
        </p:blipFill>
        <p:spPr>
          <a:xfrm>
            <a:off x="340186" y="750883"/>
            <a:ext cx="9939804" cy="6010502"/>
          </a:xfrm>
          <a:prstGeom prst="rect">
            <a:avLst/>
          </a:prstGeom>
        </p:spPr>
      </p:pic>
    </p:spTree>
    <p:extLst>
      <p:ext uri="{BB962C8B-B14F-4D97-AF65-F5344CB8AC3E}">
        <p14:creationId xmlns:p14="http://schemas.microsoft.com/office/powerpoint/2010/main" val="17706326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33890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Who’s winning?</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0349331" y="5978060"/>
            <a:ext cx="1751227" cy="738664"/>
          </a:xfrm>
          <a:prstGeom prst="rect">
            <a:avLst/>
          </a:prstGeom>
          <a:noFill/>
        </p:spPr>
        <p:txBody>
          <a:bodyPr wrap="square" rtlCol="0">
            <a:spAutoFit/>
          </a:bodyPr>
          <a:lstStyle/>
          <a:p>
            <a:r>
              <a:rPr lang="en-US" sz="1400" dirty="0">
                <a:hlinkClick r:id="rId3"/>
              </a:rPr>
              <a:t>https://www.climate-change-performance-index.org/</a:t>
            </a:r>
            <a:endParaRPr lang="en-US" sz="1400" dirty="0">
              <a:latin typeface="Avenir Medium"/>
              <a:cs typeface="Avenir Medium"/>
            </a:endParaRPr>
          </a:p>
        </p:txBody>
      </p:sp>
      <p:pic>
        <p:nvPicPr>
          <p:cNvPr id="6" name="Picture 5" descr="A screenshot of a cell phone&#10;&#10;Description automatically generated">
            <a:extLst>
              <a:ext uri="{FF2B5EF4-FFF2-40B4-BE49-F238E27FC236}">
                <a16:creationId xmlns:a16="http://schemas.microsoft.com/office/drawing/2014/main" id="{F3245DBF-8A05-DB48-8B32-0CD62BB28C68}"/>
              </a:ext>
            </a:extLst>
          </p:cNvPr>
          <p:cNvPicPr>
            <a:picLocks noChangeAspect="1"/>
          </p:cNvPicPr>
          <p:nvPr/>
        </p:nvPicPr>
        <p:blipFill>
          <a:blip r:embed="rId4"/>
          <a:stretch>
            <a:fillRect/>
          </a:stretch>
        </p:blipFill>
        <p:spPr>
          <a:xfrm>
            <a:off x="321174" y="684918"/>
            <a:ext cx="10028157" cy="6122883"/>
          </a:xfrm>
          <a:prstGeom prst="rect">
            <a:avLst/>
          </a:prstGeom>
        </p:spPr>
      </p:pic>
      <p:pic>
        <p:nvPicPr>
          <p:cNvPr id="12" name="Picture 11" descr="A close up of a logo&#10;&#10;Description automatically generated">
            <a:extLst>
              <a:ext uri="{FF2B5EF4-FFF2-40B4-BE49-F238E27FC236}">
                <a16:creationId xmlns:a16="http://schemas.microsoft.com/office/drawing/2014/main" id="{868FD859-2E8D-674D-A7F5-D4C6B971E299}"/>
              </a:ext>
            </a:extLst>
          </p:cNvPr>
          <p:cNvPicPr>
            <a:picLocks noChangeAspect="1"/>
          </p:cNvPicPr>
          <p:nvPr/>
        </p:nvPicPr>
        <p:blipFill>
          <a:blip r:embed="rId5"/>
          <a:stretch>
            <a:fillRect/>
          </a:stretch>
        </p:blipFill>
        <p:spPr>
          <a:xfrm>
            <a:off x="10157458" y="4997983"/>
            <a:ext cx="1943100" cy="889000"/>
          </a:xfrm>
          <a:prstGeom prst="rect">
            <a:avLst/>
          </a:prstGeom>
        </p:spPr>
      </p:pic>
    </p:spTree>
    <p:extLst>
      <p:ext uri="{BB962C8B-B14F-4D97-AF65-F5344CB8AC3E}">
        <p14:creationId xmlns:p14="http://schemas.microsoft.com/office/powerpoint/2010/main" val="404383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0849"/>
            <a:ext cx="33890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Who’s winning?</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pic>
        <p:nvPicPr>
          <p:cNvPr id="3" name="Picture 2" descr="A close up of a map&#10;&#10;Description automatically generated">
            <a:extLst>
              <a:ext uri="{FF2B5EF4-FFF2-40B4-BE49-F238E27FC236}">
                <a16:creationId xmlns:a16="http://schemas.microsoft.com/office/drawing/2014/main" id="{6EB7E1E8-B775-F346-9EA5-1C8278809D8E}"/>
              </a:ext>
            </a:extLst>
          </p:cNvPr>
          <p:cNvPicPr>
            <a:picLocks noChangeAspect="1"/>
          </p:cNvPicPr>
          <p:nvPr/>
        </p:nvPicPr>
        <p:blipFill>
          <a:blip r:embed="rId3"/>
          <a:stretch>
            <a:fillRect/>
          </a:stretch>
        </p:blipFill>
        <p:spPr>
          <a:xfrm>
            <a:off x="0" y="727780"/>
            <a:ext cx="10480377" cy="6130220"/>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10349331" y="5978060"/>
            <a:ext cx="1751227" cy="738664"/>
          </a:xfrm>
          <a:prstGeom prst="rect">
            <a:avLst/>
          </a:prstGeom>
          <a:noFill/>
        </p:spPr>
        <p:txBody>
          <a:bodyPr wrap="square" rtlCol="0">
            <a:spAutoFit/>
          </a:bodyPr>
          <a:lstStyle/>
          <a:p>
            <a:r>
              <a:rPr lang="en-US" sz="1400" dirty="0">
                <a:hlinkClick r:id="rId4"/>
              </a:rPr>
              <a:t>https://www.climate-change-performance-index.org/</a:t>
            </a:r>
            <a:endParaRPr lang="en-US" sz="1400" dirty="0">
              <a:latin typeface="Avenir Medium"/>
              <a:cs typeface="Avenir Medium"/>
            </a:endParaRPr>
          </a:p>
        </p:txBody>
      </p:sp>
      <p:pic>
        <p:nvPicPr>
          <p:cNvPr id="12" name="Picture 11" descr="A close up of a logo&#10;&#10;Description automatically generated">
            <a:extLst>
              <a:ext uri="{FF2B5EF4-FFF2-40B4-BE49-F238E27FC236}">
                <a16:creationId xmlns:a16="http://schemas.microsoft.com/office/drawing/2014/main" id="{868FD859-2E8D-674D-A7F5-D4C6B971E299}"/>
              </a:ext>
            </a:extLst>
          </p:cNvPr>
          <p:cNvPicPr>
            <a:picLocks noChangeAspect="1"/>
          </p:cNvPicPr>
          <p:nvPr/>
        </p:nvPicPr>
        <p:blipFill>
          <a:blip r:embed="rId5"/>
          <a:stretch>
            <a:fillRect/>
          </a:stretch>
        </p:blipFill>
        <p:spPr>
          <a:xfrm>
            <a:off x="10157458" y="4997983"/>
            <a:ext cx="1943100" cy="889000"/>
          </a:xfrm>
          <a:prstGeom prst="rect">
            <a:avLst/>
          </a:prstGeom>
        </p:spPr>
      </p:pic>
    </p:spTree>
    <p:extLst>
      <p:ext uri="{BB962C8B-B14F-4D97-AF65-F5344CB8AC3E}">
        <p14:creationId xmlns:p14="http://schemas.microsoft.com/office/powerpoint/2010/main" val="1465027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D8BDE-285E-4D40-ABD2-8B8100D831BF}"/>
              </a:ext>
            </a:extLst>
          </p:cNvPr>
          <p:cNvPicPr>
            <a:picLocks noChangeAspect="1"/>
          </p:cNvPicPr>
          <p:nvPr/>
        </p:nvPicPr>
        <p:blipFill>
          <a:blip r:embed="rId2"/>
          <a:stretch>
            <a:fillRect/>
          </a:stretch>
        </p:blipFill>
        <p:spPr>
          <a:xfrm>
            <a:off x="6346359" y="1795815"/>
            <a:ext cx="5403847" cy="4888764"/>
          </a:xfrm>
          <a:prstGeom prst="rect">
            <a:avLst/>
          </a:prstGeom>
        </p:spPr>
      </p:pic>
      <p:sp>
        <p:nvSpPr>
          <p:cNvPr id="4" name="Rectangle 3"/>
          <p:cNvSpPr/>
          <p:nvPr/>
        </p:nvSpPr>
        <p:spPr>
          <a:xfrm>
            <a:off x="0" y="-23557"/>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1526"/>
            <a:ext cx="71962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 institutions: GCC is just a game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25760"/>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1" y="6564656"/>
            <a:ext cx="7135030"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www.nytimes.com</a:t>
            </a:r>
            <a:r>
              <a:rPr lang="en-US" sz="1400" dirty="0">
                <a:latin typeface="Avenir Medium"/>
                <a:cs typeface="Avenir Medium"/>
              </a:rPr>
              <a:t>/interactive/2019/climate/trump-environment-</a:t>
            </a:r>
            <a:r>
              <a:rPr lang="en-US" sz="1400" dirty="0" err="1">
                <a:latin typeface="Avenir Medium"/>
                <a:cs typeface="Avenir Medium"/>
              </a:rPr>
              <a:t>rollbacks.html</a:t>
            </a:r>
            <a:endParaRPr lang="en-US" sz="1400" dirty="0">
              <a:latin typeface="Avenir Medium"/>
              <a:cs typeface="Avenir Medium"/>
            </a:endParaRPr>
          </a:p>
        </p:txBody>
      </p:sp>
      <p:sp>
        <p:nvSpPr>
          <p:cNvPr id="10" name="TextBox 9">
            <a:extLst>
              <a:ext uri="{FF2B5EF4-FFF2-40B4-BE49-F238E27FC236}">
                <a16:creationId xmlns:a16="http://schemas.microsoft.com/office/drawing/2014/main" id="{87764B06-91F2-A44C-8DF8-CED0A060163B}"/>
              </a:ext>
            </a:extLst>
          </p:cNvPr>
          <p:cNvSpPr txBox="1"/>
          <p:nvPr/>
        </p:nvSpPr>
        <p:spPr>
          <a:xfrm>
            <a:off x="378373" y="760072"/>
            <a:ext cx="11585026"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Since 2017, the current US administration has acted to </a:t>
            </a:r>
            <a:r>
              <a:rPr lang="en-US" sz="2000" b="1" dirty="0">
                <a:latin typeface="Verdana" panose="020B0604030504040204" pitchFamily="34" charset="0"/>
                <a:ea typeface="Verdana" panose="020B0604030504040204" pitchFamily="34" charset="0"/>
                <a:cs typeface="Verdana" panose="020B0604030504040204" pitchFamily="34" charset="0"/>
              </a:rPr>
              <a:t>weaken, rollback or overturn regulations </a:t>
            </a:r>
            <a:r>
              <a:rPr lang="en-US" sz="2000" dirty="0">
                <a:latin typeface="Verdana" panose="020B0604030504040204" pitchFamily="34" charset="0"/>
                <a:ea typeface="Verdana" panose="020B0604030504040204" pitchFamily="34" charset="0"/>
                <a:cs typeface="Verdana" panose="020B0604030504040204" pitchFamily="34" charset="0"/>
              </a:rPr>
              <a:t>in a number of environmental areas.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Many will slow or reverse action that might mitigate GCC or encourage transition of our energy system.</a:t>
            </a:r>
          </a:p>
        </p:txBody>
      </p:sp>
      <p:sp>
        <p:nvSpPr>
          <p:cNvPr id="11" name="Rectangular Callout 10">
            <a:extLst>
              <a:ext uri="{FF2B5EF4-FFF2-40B4-BE49-F238E27FC236}">
                <a16:creationId xmlns:a16="http://schemas.microsoft.com/office/drawing/2014/main" id="{AD86E773-530D-F349-B588-5C544ACF3A65}"/>
              </a:ext>
            </a:extLst>
          </p:cNvPr>
          <p:cNvSpPr/>
          <p:nvPr/>
        </p:nvSpPr>
        <p:spPr>
          <a:xfrm>
            <a:off x="228601" y="2396359"/>
            <a:ext cx="5472189" cy="4073964"/>
          </a:xfrm>
          <a:prstGeom prst="wedgeRectCallout">
            <a:avLst>
              <a:gd name="adj1" fmla="val 57119"/>
              <a:gd name="adj2" fmla="val -20537"/>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2" name="TextBox 11">
            <a:extLst>
              <a:ext uri="{FF2B5EF4-FFF2-40B4-BE49-F238E27FC236}">
                <a16:creationId xmlns:a16="http://schemas.microsoft.com/office/drawing/2014/main" id="{D44C6BD4-DA70-054F-98B9-DFF23BD93D5D}"/>
              </a:ext>
            </a:extLst>
          </p:cNvPr>
          <p:cNvSpPr txBox="1"/>
          <p:nvPr/>
        </p:nvSpPr>
        <p:spPr>
          <a:xfrm>
            <a:off x="244367" y="2544418"/>
            <a:ext cx="5472188"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432FF"/>
                </a:solidFill>
                <a:latin typeface="Verdana" panose="020B0604030504040204" pitchFamily="34" charset="0"/>
              </a:rPr>
              <a:t>Withdrew from Paris Accord</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Repealed Clean Power Plan</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Limiting methane emissions</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Reporting of methane emissions</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Weaker pollution permitting for power plants</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New coal-fired plants won’t have to capture carbon</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Weakened calculation of social cost of carbon</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Removed GHG emissions from environmental reviews</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Rolled back auto fuel efficiency</a:t>
            </a:r>
          </a:p>
          <a:p>
            <a:pPr marL="285750" indent="-285750">
              <a:buFont typeface="Arial" panose="020B0604020202020204" pitchFamily="34" charset="0"/>
              <a:buChar char="•"/>
            </a:pPr>
            <a:r>
              <a:rPr lang="en-US" sz="1600" dirty="0">
                <a:solidFill>
                  <a:srgbClr val="0432FF"/>
                </a:solidFill>
                <a:latin typeface="Verdana" panose="020B0604030504040204" pitchFamily="34" charset="0"/>
              </a:rPr>
              <a:t>Opened more public lands to fossil fuel extraction</a:t>
            </a:r>
          </a:p>
          <a:p>
            <a:pPr marL="742950" lvl="1" indent="-285750">
              <a:buFont typeface="Arial" panose="020B0604020202020204" pitchFamily="34" charset="0"/>
              <a:buChar char="•"/>
            </a:pPr>
            <a:r>
              <a:rPr lang="en-US" sz="1600" dirty="0">
                <a:solidFill>
                  <a:srgbClr val="0432FF"/>
                </a:solidFill>
                <a:latin typeface="Verdana" panose="020B0604030504040204" pitchFamily="34" charset="0"/>
              </a:rPr>
              <a:t>Arctic National Wildlife Ref.</a:t>
            </a:r>
          </a:p>
          <a:p>
            <a:pPr marL="742950" lvl="1" indent="-285750">
              <a:buFont typeface="Arial" panose="020B0604020202020204" pitchFamily="34" charset="0"/>
              <a:buChar char="•"/>
            </a:pPr>
            <a:r>
              <a:rPr lang="en-US" sz="1600" dirty="0">
                <a:solidFill>
                  <a:srgbClr val="0432FF"/>
                </a:solidFill>
                <a:latin typeface="Verdana" panose="020B0604030504040204" pitchFamily="34" charset="0"/>
              </a:rPr>
              <a:t>US coastal waters </a:t>
            </a:r>
          </a:p>
        </p:txBody>
      </p:sp>
    </p:spTree>
    <p:extLst>
      <p:ext uri="{BB962C8B-B14F-4D97-AF65-F5344CB8AC3E}">
        <p14:creationId xmlns:p14="http://schemas.microsoft.com/office/powerpoint/2010/main" val="11036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1"/>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0512"/>
            <a:ext cx="458330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Generational change?</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5941"/>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64255" y="6334780"/>
            <a:ext cx="8869479" cy="523220"/>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www.vox.com</a:t>
            </a:r>
            <a:r>
              <a:rPr lang="en-US" sz="1400" dirty="0">
                <a:latin typeface="Avenir Medium"/>
                <a:cs typeface="Avenir Medium"/>
              </a:rPr>
              <a:t>/energy-and-environment/2019/3/15/18267156/youth-climate-strike-march-15-photos</a:t>
            </a:r>
          </a:p>
          <a:p>
            <a:r>
              <a:rPr lang="en-US" sz="1400" dirty="0">
                <a:latin typeface="Avenir Medium"/>
                <a:cs typeface="Avenir Medium"/>
              </a:rPr>
              <a:t>https://</a:t>
            </a:r>
            <a:r>
              <a:rPr lang="en-US" sz="1400" dirty="0" err="1">
                <a:latin typeface="Avenir Medium"/>
                <a:cs typeface="Avenir Medium"/>
              </a:rPr>
              <a:t>www.fridaysforfuture.org</a:t>
            </a:r>
            <a:r>
              <a:rPr lang="en-US" sz="1400" dirty="0">
                <a:latin typeface="Avenir Medium"/>
                <a:cs typeface="Avenir Medium"/>
              </a:rPr>
              <a:t>/</a:t>
            </a:r>
          </a:p>
        </p:txBody>
      </p:sp>
      <p:pic>
        <p:nvPicPr>
          <p:cNvPr id="10" name="Picture 9">
            <a:extLst>
              <a:ext uri="{FF2B5EF4-FFF2-40B4-BE49-F238E27FC236}">
                <a16:creationId xmlns:a16="http://schemas.microsoft.com/office/drawing/2014/main" id="{7DA2B7EF-BA29-6E4F-B3D2-C8FF7DE34F6E}"/>
              </a:ext>
            </a:extLst>
          </p:cNvPr>
          <p:cNvPicPr>
            <a:picLocks noChangeAspect="1"/>
          </p:cNvPicPr>
          <p:nvPr/>
        </p:nvPicPr>
        <p:blipFill>
          <a:blip r:embed="rId3"/>
          <a:stretch>
            <a:fillRect/>
          </a:stretch>
        </p:blipFill>
        <p:spPr>
          <a:xfrm>
            <a:off x="0" y="1711171"/>
            <a:ext cx="12192000" cy="3134077"/>
          </a:xfrm>
          <a:prstGeom prst="rect">
            <a:avLst/>
          </a:prstGeom>
        </p:spPr>
      </p:pic>
      <p:sp>
        <p:nvSpPr>
          <p:cNvPr id="13" name="TextBox 12">
            <a:extLst>
              <a:ext uri="{FF2B5EF4-FFF2-40B4-BE49-F238E27FC236}">
                <a16:creationId xmlns:a16="http://schemas.microsoft.com/office/drawing/2014/main" id="{FFD91351-3C9F-194E-99C3-DD0C93758DD2}"/>
              </a:ext>
            </a:extLst>
          </p:cNvPr>
          <p:cNvSpPr txBox="1"/>
          <p:nvPr/>
        </p:nvSpPr>
        <p:spPr>
          <a:xfrm>
            <a:off x="228601" y="790722"/>
            <a:ext cx="11611302"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Younger generations are </a:t>
            </a:r>
            <a:r>
              <a:rPr lang="en-US" sz="2000" b="1" dirty="0">
                <a:latin typeface="Verdana" panose="020B0604030504040204" pitchFamily="34" charset="0"/>
                <a:ea typeface="Verdana" panose="020B0604030504040204" pitchFamily="34" charset="0"/>
                <a:cs typeface="Verdana" panose="020B0604030504040204" pitchFamily="34" charset="0"/>
              </a:rPr>
              <a:t>more motivated </a:t>
            </a:r>
            <a:r>
              <a:rPr lang="en-US" sz="2000" dirty="0">
                <a:latin typeface="Verdana" panose="020B0604030504040204" pitchFamily="34" charset="0"/>
                <a:ea typeface="Verdana" panose="020B0604030504040204" pitchFamily="34" charset="0"/>
                <a:cs typeface="Verdana" panose="020B0604030504040204" pitchFamily="34" charset="0"/>
              </a:rPr>
              <a:t>to insist on changes that can mitigate climate change, like changing our energy systems.</a:t>
            </a:r>
          </a:p>
        </p:txBody>
      </p:sp>
      <p:sp>
        <p:nvSpPr>
          <p:cNvPr id="15" name="TextBox 14">
            <a:extLst>
              <a:ext uri="{FF2B5EF4-FFF2-40B4-BE49-F238E27FC236}">
                <a16:creationId xmlns:a16="http://schemas.microsoft.com/office/drawing/2014/main" id="{863A7714-55DC-F44C-9C88-4E9A34654FF0}"/>
              </a:ext>
            </a:extLst>
          </p:cNvPr>
          <p:cNvSpPr txBox="1"/>
          <p:nvPr/>
        </p:nvSpPr>
        <p:spPr>
          <a:xfrm>
            <a:off x="228601" y="4934850"/>
            <a:ext cx="11611302"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On 15 March 2019, roughly </a:t>
            </a:r>
            <a:r>
              <a:rPr lang="en-US" sz="2000" b="1" dirty="0">
                <a:latin typeface="Verdana" panose="020B0604030504040204" pitchFamily="34" charset="0"/>
                <a:ea typeface="Verdana" panose="020B0604030504040204" pitchFamily="34" charset="0"/>
                <a:cs typeface="Verdana" panose="020B0604030504040204" pitchFamily="34" charset="0"/>
              </a:rPr>
              <a:t>1.4 m students in 123 countries </a:t>
            </a:r>
            <a:r>
              <a:rPr lang="en-US" sz="2000" dirty="0">
                <a:latin typeface="Verdana" panose="020B0604030504040204" pitchFamily="34" charset="0"/>
                <a:ea typeface="Verdana" panose="020B0604030504040204" pitchFamily="34" charset="0"/>
                <a:cs typeface="Verdana" panose="020B0604030504040204" pitchFamily="34" charset="0"/>
              </a:rPr>
              <a:t>skipped school to demand changes to address GCC.</a:t>
            </a:r>
          </a:p>
        </p:txBody>
      </p:sp>
      <p:sp>
        <p:nvSpPr>
          <p:cNvPr id="16" name="TextBox 15">
            <a:extLst>
              <a:ext uri="{FF2B5EF4-FFF2-40B4-BE49-F238E27FC236}">
                <a16:creationId xmlns:a16="http://schemas.microsoft.com/office/drawing/2014/main" id="{85372776-1FFF-4649-A038-17FB8B7F007B}"/>
              </a:ext>
            </a:extLst>
          </p:cNvPr>
          <p:cNvSpPr txBox="1"/>
          <p:nvPr/>
        </p:nvSpPr>
        <p:spPr>
          <a:xfrm>
            <a:off x="1566683" y="7340728"/>
            <a:ext cx="8793083" cy="707886"/>
          </a:xfrm>
          <a:prstGeom prst="rect">
            <a:avLst/>
          </a:prstGeom>
          <a:noFill/>
        </p:spPr>
        <p:txBody>
          <a:bodyPr wrap="square" rtlCol="0">
            <a:spAutoFit/>
          </a:bodyPr>
          <a:lstStyle/>
          <a:p>
            <a:r>
              <a:rPr lang="en-US" sz="2000" dirty="0">
                <a:latin typeface="Avenir Medium" panose="02000503020000020003" pitchFamily="2" charset="0"/>
                <a:cs typeface="Avenir Black"/>
              </a:rPr>
              <a:t>On 15 March 2019, roughly </a:t>
            </a:r>
            <a:r>
              <a:rPr lang="en-US" sz="2000" b="1" dirty="0">
                <a:latin typeface="Avenir Black" panose="02000503020000020003" pitchFamily="2" charset="0"/>
                <a:cs typeface="Avenir Black"/>
              </a:rPr>
              <a:t>1.4 m students in 123 countries </a:t>
            </a:r>
            <a:r>
              <a:rPr lang="en-US" sz="2000" dirty="0">
                <a:latin typeface="Avenir Medium" panose="02000503020000020003" pitchFamily="2" charset="0"/>
                <a:cs typeface="Avenir Black"/>
              </a:rPr>
              <a:t>skipped school to demand changes to address GCC.</a:t>
            </a:r>
          </a:p>
        </p:txBody>
      </p:sp>
      <p:sp>
        <p:nvSpPr>
          <p:cNvPr id="17" name="TextBox 16">
            <a:extLst>
              <a:ext uri="{FF2B5EF4-FFF2-40B4-BE49-F238E27FC236}">
                <a16:creationId xmlns:a16="http://schemas.microsoft.com/office/drawing/2014/main" id="{81CF811E-64C3-BC4A-939E-FD9E99BB8C4B}"/>
              </a:ext>
            </a:extLst>
          </p:cNvPr>
          <p:cNvSpPr txBox="1"/>
          <p:nvPr/>
        </p:nvSpPr>
        <p:spPr>
          <a:xfrm>
            <a:off x="244091" y="5718270"/>
            <a:ext cx="11611302"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Fridays for the future are expected to continue.</a:t>
            </a:r>
          </a:p>
        </p:txBody>
      </p:sp>
    </p:spTree>
    <p:extLst>
      <p:ext uri="{BB962C8B-B14F-4D97-AF65-F5344CB8AC3E}">
        <p14:creationId xmlns:p14="http://schemas.microsoft.com/office/powerpoint/2010/main" val="252971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7"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1"/>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0512"/>
            <a:ext cx="398378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Rewiring America?</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45941"/>
            <a:ext cx="628093" cy="584776"/>
          </a:xfrm>
          <a:prstGeom prst="rect">
            <a:avLst/>
          </a:prstGeom>
        </p:spPr>
      </p:pic>
      <p:sp>
        <p:nvSpPr>
          <p:cNvPr id="13" name="TextBox 12">
            <a:extLst>
              <a:ext uri="{FF2B5EF4-FFF2-40B4-BE49-F238E27FC236}">
                <a16:creationId xmlns:a16="http://schemas.microsoft.com/office/drawing/2014/main" id="{FFD91351-3C9F-194E-99C3-DD0C93758DD2}"/>
              </a:ext>
            </a:extLst>
          </p:cNvPr>
          <p:cNvSpPr txBox="1"/>
          <p:nvPr/>
        </p:nvSpPr>
        <p:spPr>
          <a:xfrm>
            <a:off x="228601" y="790722"/>
            <a:ext cx="3350171" cy="286232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This organization believes that rapid decarbonization and shift to an electric energy currency could create </a:t>
            </a:r>
            <a:r>
              <a:rPr lang="en-US" sz="2000" b="1" dirty="0">
                <a:latin typeface="Verdana" panose="020B0604030504040204" pitchFamily="34" charset="0"/>
                <a:ea typeface="Verdana" panose="020B0604030504040204" pitchFamily="34" charset="0"/>
                <a:cs typeface="Verdana" panose="020B0604030504040204" pitchFamily="34" charset="0"/>
              </a:rPr>
              <a:t>15 – 20 million jobs over the decade </a:t>
            </a:r>
            <a:r>
              <a:rPr lang="en-US" sz="2000" dirty="0">
                <a:latin typeface="Verdana" panose="020B0604030504040204" pitchFamily="34" charset="0"/>
                <a:ea typeface="Verdana" panose="020B0604030504040204" pitchFamily="34" charset="0"/>
                <a:cs typeface="Verdana" panose="020B0604030504040204" pitchFamily="34" charset="0"/>
              </a:rPr>
              <a:t>with 5 million permanent jobs.</a:t>
            </a:r>
          </a:p>
        </p:txBody>
      </p:sp>
      <p:pic>
        <p:nvPicPr>
          <p:cNvPr id="2" name="Online Media 1" descr="It's Time To Rewire America">
            <a:hlinkClick r:id="" action="ppaction://media"/>
            <a:extLst>
              <a:ext uri="{FF2B5EF4-FFF2-40B4-BE49-F238E27FC236}">
                <a16:creationId xmlns:a16="http://schemas.microsoft.com/office/drawing/2014/main" id="{03117738-D075-A548-843E-AEC2A8E855E8}"/>
              </a:ext>
            </a:extLst>
          </p:cNvPr>
          <p:cNvPicPr>
            <a:picLocks noRot="1" noChangeAspect="1"/>
          </p:cNvPicPr>
          <p:nvPr>
            <a:videoFile r:link="rId1"/>
          </p:nvPr>
        </p:nvPicPr>
        <p:blipFill>
          <a:blip r:embed="rId5"/>
          <a:stretch>
            <a:fillRect/>
          </a:stretch>
        </p:blipFill>
        <p:spPr>
          <a:xfrm>
            <a:off x="3948558" y="790722"/>
            <a:ext cx="8014841" cy="6006766"/>
          </a:xfrm>
          <a:prstGeom prst="rect">
            <a:avLst/>
          </a:prstGeom>
        </p:spPr>
      </p:pic>
      <p:sp>
        <p:nvSpPr>
          <p:cNvPr id="18" name="TextBox 17">
            <a:extLst>
              <a:ext uri="{FF2B5EF4-FFF2-40B4-BE49-F238E27FC236}">
                <a16:creationId xmlns:a16="http://schemas.microsoft.com/office/drawing/2014/main" id="{8B31C3A9-CE56-3547-B2B7-A66901C1D828}"/>
              </a:ext>
            </a:extLst>
          </p:cNvPr>
          <p:cNvSpPr txBox="1"/>
          <p:nvPr/>
        </p:nvSpPr>
        <p:spPr>
          <a:xfrm>
            <a:off x="228600" y="6044281"/>
            <a:ext cx="2620835" cy="738664"/>
          </a:xfrm>
          <a:prstGeom prst="rect">
            <a:avLst/>
          </a:prstGeom>
          <a:noFill/>
        </p:spPr>
        <p:txBody>
          <a:bodyPr wrap="square" rtlCol="0">
            <a:spAutoFit/>
          </a:bodyPr>
          <a:lstStyle/>
          <a:p>
            <a:r>
              <a:rPr lang="en-US" sz="1400" dirty="0">
                <a:latin typeface="Avenir Medium"/>
                <a:cs typeface="Avenir Medium"/>
                <a:hlinkClick r:id="rId6"/>
              </a:rPr>
              <a:t>https://www.rewiringamerica.org/https://www.fridaysforfuture.org/</a:t>
            </a:r>
            <a:r>
              <a:rPr lang="en-US" sz="1400" dirty="0">
                <a:latin typeface="Avenir Medium"/>
                <a:cs typeface="Avenir Medium"/>
              </a:rPr>
              <a:t> </a:t>
            </a:r>
          </a:p>
        </p:txBody>
      </p:sp>
      <p:sp>
        <p:nvSpPr>
          <p:cNvPr id="19" name="TextBox 18">
            <a:extLst>
              <a:ext uri="{FF2B5EF4-FFF2-40B4-BE49-F238E27FC236}">
                <a16:creationId xmlns:a16="http://schemas.microsoft.com/office/drawing/2014/main" id="{331FCADE-A77A-EF49-8228-714AE9430227}"/>
              </a:ext>
            </a:extLst>
          </p:cNvPr>
          <p:cNvSpPr txBox="1"/>
          <p:nvPr/>
        </p:nvSpPr>
        <p:spPr>
          <a:xfrm>
            <a:off x="228601" y="3752726"/>
            <a:ext cx="3350171"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70 – 80% decarbonization by switch to electricity by 2035.</a:t>
            </a:r>
          </a:p>
        </p:txBody>
      </p:sp>
      <p:sp>
        <p:nvSpPr>
          <p:cNvPr id="20" name="TextBox 19">
            <a:extLst>
              <a:ext uri="{FF2B5EF4-FFF2-40B4-BE49-F238E27FC236}">
                <a16:creationId xmlns:a16="http://schemas.microsoft.com/office/drawing/2014/main" id="{92AD081F-9F41-3740-9D23-A816C631D471}"/>
              </a:ext>
            </a:extLst>
          </p:cNvPr>
          <p:cNvSpPr txBox="1"/>
          <p:nvPr/>
        </p:nvSpPr>
        <p:spPr>
          <a:xfrm>
            <a:off x="222596" y="5175847"/>
            <a:ext cx="3350171"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And limit change to </a:t>
            </a:r>
            <a:r>
              <a:rPr lang="en-US" sz="2000" b="1" dirty="0">
                <a:latin typeface="Verdana" panose="020B0604030504040204" pitchFamily="34" charset="0"/>
                <a:ea typeface="Verdana" panose="020B0604030504040204" pitchFamily="34" charset="0"/>
                <a:cs typeface="Verdana" panose="020B0604030504040204" pitchFamily="34" charset="0"/>
              </a:rPr>
              <a:t>1.5C.</a:t>
            </a:r>
          </a:p>
        </p:txBody>
      </p:sp>
    </p:spTree>
    <p:extLst>
      <p:ext uri="{BB962C8B-B14F-4D97-AF65-F5344CB8AC3E}">
        <p14:creationId xmlns:p14="http://schemas.microsoft.com/office/powerpoint/2010/main" val="248216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19"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8E3C-36EA-C648-B7BF-7F0239F55C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058E5B-0210-CE40-B22B-8B9ED3D13FD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972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6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57783"/>
            <a:ext cx="7922362"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Current energy sources and emissions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26251"/>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0" y="5250848"/>
            <a:ext cx="1545021" cy="1384995"/>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www.eia.gov</a:t>
            </a:r>
            <a:r>
              <a:rPr lang="en-US" sz="1400" dirty="0">
                <a:latin typeface="Avenir Medium"/>
                <a:cs typeface="Avenir Medium"/>
              </a:rPr>
              <a:t>/</a:t>
            </a:r>
            <a:r>
              <a:rPr lang="en-US" sz="1400" dirty="0" err="1">
                <a:latin typeface="Avenir Medium"/>
                <a:cs typeface="Avenir Medium"/>
              </a:rPr>
              <a:t>energyexplained</a:t>
            </a:r>
            <a:r>
              <a:rPr lang="en-US" sz="1400" dirty="0">
                <a:latin typeface="Avenir Medium"/>
                <a:cs typeface="Avenir Medium"/>
              </a:rPr>
              <a:t>/</a:t>
            </a:r>
            <a:r>
              <a:rPr lang="en-US" sz="1400" dirty="0" err="1">
                <a:latin typeface="Avenir Medium"/>
                <a:cs typeface="Avenir Medium"/>
              </a:rPr>
              <a:t>index.php?page</a:t>
            </a:r>
            <a:r>
              <a:rPr lang="en-US" sz="1400" dirty="0">
                <a:latin typeface="Avenir Medium"/>
                <a:cs typeface="Avenir Medium"/>
              </a:rPr>
              <a:t>=</a:t>
            </a:r>
            <a:r>
              <a:rPr lang="en-US" sz="1400" dirty="0" err="1">
                <a:latin typeface="Avenir Medium"/>
                <a:cs typeface="Avenir Medium"/>
              </a:rPr>
              <a:t>environment_where_ghg_come_from</a:t>
            </a:r>
            <a:endParaRPr lang="en-US" sz="1400" dirty="0">
              <a:latin typeface="Avenir Medium"/>
              <a:cs typeface="Avenir Medium"/>
            </a:endParaRPr>
          </a:p>
        </p:txBody>
      </p:sp>
      <p:pic>
        <p:nvPicPr>
          <p:cNvPr id="17" name="Picture 16">
            <a:extLst>
              <a:ext uri="{FF2B5EF4-FFF2-40B4-BE49-F238E27FC236}">
                <a16:creationId xmlns:a16="http://schemas.microsoft.com/office/drawing/2014/main" id="{1F515A1F-CE87-5342-A653-9AD57D2D6AB4}"/>
              </a:ext>
            </a:extLst>
          </p:cNvPr>
          <p:cNvPicPr>
            <a:picLocks noChangeAspect="1"/>
          </p:cNvPicPr>
          <p:nvPr/>
        </p:nvPicPr>
        <p:blipFill>
          <a:blip r:embed="rId3"/>
          <a:stretch>
            <a:fillRect/>
          </a:stretch>
        </p:blipFill>
        <p:spPr>
          <a:xfrm>
            <a:off x="1639218" y="661851"/>
            <a:ext cx="10369574" cy="6169897"/>
          </a:xfrm>
          <a:prstGeom prst="rect">
            <a:avLst/>
          </a:prstGeom>
        </p:spPr>
      </p:pic>
      <p:sp>
        <p:nvSpPr>
          <p:cNvPr id="19" name="Rectangle 18">
            <a:extLst>
              <a:ext uri="{FF2B5EF4-FFF2-40B4-BE49-F238E27FC236}">
                <a16:creationId xmlns:a16="http://schemas.microsoft.com/office/drawing/2014/main" id="{2015B3E8-09AC-9C4A-AF36-0D3429E9DCA6}"/>
              </a:ext>
            </a:extLst>
          </p:cNvPr>
          <p:cNvSpPr/>
          <p:nvPr/>
        </p:nvSpPr>
        <p:spPr>
          <a:xfrm>
            <a:off x="6552485" y="874175"/>
            <a:ext cx="5424379" cy="5926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0" name="Rectangle 19">
            <a:extLst>
              <a:ext uri="{FF2B5EF4-FFF2-40B4-BE49-F238E27FC236}">
                <a16:creationId xmlns:a16="http://schemas.microsoft.com/office/drawing/2014/main" id="{71EB61DC-C941-E64F-A51C-D1936742C051}"/>
              </a:ext>
            </a:extLst>
          </p:cNvPr>
          <p:cNvSpPr/>
          <p:nvPr/>
        </p:nvSpPr>
        <p:spPr>
          <a:xfrm>
            <a:off x="6253218" y="2649926"/>
            <a:ext cx="3874172" cy="125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7614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8-27 at 6.29.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760" y="685214"/>
            <a:ext cx="8981573" cy="6138710"/>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2176"/>
            <a:ext cx="64475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Vital signs: global temperature</a:t>
            </a:r>
          </a:p>
        </p:txBody>
      </p:sp>
      <p:sp>
        <p:nvSpPr>
          <p:cNvPr id="6" name="TextBox 5"/>
          <p:cNvSpPr txBox="1"/>
          <p:nvPr/>
        </p:nvSpPr>
        <p:spPr>
          <a:xfrm>
            <a:off x="91440" y="6445801"/>
            <a:ext cx="3381310"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climate.nasa.gov</a:t>
            </a:r>
            <a:r>
              <a:rPr lang="en-US" sz="1400" dirty="0">
                <a:latin typeface="Verdana" panose="020B0604030504040204" pitchFamily="34" charset="0"/>
              </a:rPr>
              <a:t>/evidence/</a:t>
            </a:r>
          </a:p>
        </p:txBody>
      </p:sp>
      <p:pic>
        <p:nvPicPr>
          <p:cNvPr id="7" name="Picture 6">
            <a:extLst>
              <a:ext uri="{FF2B5EF4-FFF2-40B4-BE49-F238E27FC236}">
                <a16:creationId xmlns:a16="http://schemas.microsoft.com/office/drawing/2014/main" id="{51061E6E-B598-BD46-A7D3-886C95D370DD}"/>
              </a:ext>
            </a:extLst>
          </p:cNvPr>
          <p:cNvPicPr>
            <a:picLocks noChangeAspect="1"/>
          </p:cNvPicPr>
          <p:nvPr/>
        </p:nvPicPr>
        <p:blipFill>
          <a:blip r:embed="rId3">
            <a:duotone>
              <a:prstClr val="black"/>
              <a:schemeClr val="accent1">
                <a:tint val="45000"/>
                <a:satMod val="400000"/>
              </a:schemeClr>
            </a:duotone>
          </a:blip>
          <a:stretch>
            <a:fillRect/>
          </a:stretch>
        </p:blipFill>
        <p:spPr>
          <a:xfrm>
            <a:off x="11447067" y="50269"/>
            <a:ext cx="628093" cy="584776"/>
          </a:xfrm>
          <a:prstGeom prst="rect">
            <a:avLst/>
          </a:prstGeom>
        </p:spPr>
      </p:pic>
    </p:spTree>
    <p:extLst>
      <p:ext uri="{BB962C8B-B14F-4D97-AF65-F5344CB8AC3E}">
        <p14:creationId xmlns:p14="http://schemas.microsoft.com/office/powerpoint/2010/main" val="2333972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6615"/>
            <a:ext cx="6138219"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Low-carbon ~ 20% of energy</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28600" y="5570202"/>
            <a:ext cx="1679325" cy="954107"/>
          </a:xfrm>
          <a:prstGeom prst="rect">
            <a:avLst/>
          </a:prstGeom>
          <a:noFill/>
        </p:spPr>
        <p:txBody>
          <a:bodyPr wrap="square" rtlCol="0">
            <a:spAutoFit/>
          </a:bodyPr>
          <a:lstStyle/>
          <a:p>
            <a:r>
              <a:rPr lang="en-US" sz="1400">
                <a:latin typeface="Avenir Medium"/>
                <a:cs typeface="Avenir Medium"/>
              </a:rPr>
              <a:t>https://</a:t>
            </a:r>
            <a:r>
              <a:rPr lang="en-US" sz="1400" err="1">
                <a:latin typeface="Avenir Medium"/>
                <a:cs typeface="Avenir Medium"/>
              </a:rPr>
              <a:t>www.eia.gov</a:t>
            </a:r>
            <a:r>
              <a:rPr lang="en-US" sz="1400">
                <a:latin typeface="Avenir Medium"/>
                <a:cs typeface="Avenir Medium"/>
              </a:rPr>
              <a:t>/</a:t>
            </a:r>
            <a:r>
              <a:rPr lang="en-US" sz="1400" err="1">
                <a:latin typeface="Avenir Medium"/>
                <a:cs typeface="Avenir Medium"/>
              </a:rPr>
              <a:t>energyexplained</a:t>
            </a:r>
            <a:r>
              <a:rPr lang="en-US" sz="1400">
                <a:latin typeface="Avenir Medium"/>
                <a:cs typeface="Avenir Medium"/>
              </a:rPr>
              <a:t>/?page=</a:t>
            </a:r>
            <a:r>
              <a:rPr lang="en-US" sz="1400" err="1">
                <a:latin typeface="Avenir Medium"/>
                <a:cs typeface="Avenir Medium"/>
              </a:rPr>
              <a:t>us_energy_home</a:t>
            </a:r>
            <a:endParaRPr lang="en-US" sz="1400">
              <a:latin typeface="Avenir Medium"/>
              <a:cs typeface="Avenir Medium"/>
            </a:endParaRPr>
          </a:p>
        </p:txBody>
      </p:sp>
      <p:pic>
        <p:nvPicPr>
          <p:cNvPr id="3" name="Picture 2">
            <a:extLst>
              <a:ext uri="{FF2B5EF4-FFF2-40B4-BE49-F238E27FC236}">
                <a16:creationId xmlns:a16="http://schemas.microsoft.com/office/drawing/2014/main" id="{B6A2C785-0E53-BB4E-8B66-191226989059}"/>
              </a:ext>
            </a:extLst>
          </p:cNvPr>
          <p:cNvPicPr>
            <a:picLocks noChangeAspect="1"/>
          </p:cNvPicPr>
          <p:nvPr/>
        </p:nvPicPr>
        <p:blipFill rotWithShape="1">
          <a:blip r:embed="rId3"/>
          <a:srcRect t="6049"/>
          <a:stretch/>
        </p:blipFill>
        <p:spPr>
          <a:xfrm>
            <a:off x="2907716" y="730708"/>
            <a:ext cx="8950803" cy="6030677"/>
          </a:xfrm>
          <a:prstGeom prst="rect">
            <a:avLst/>
          </a:prstGeom>
        </p:spPr>
      </p:pic>
      <p:sp>
        <p:nvSpPr>
          <p:cNvPr id="10" name="TextBox 9">
            <a:extLst>
              <a:ext uri="{FF2B5EF4-FFF2-40B4-BE49-F238E27FC236}">
                <a16:creationId xmlns:a16="http://schemas.microsoft.com/office/drawing/2014/main" id="{41F2E443-A595-1C4B-8A9C-9E446DB4A6F4}"/>
              </a:ext>
            </a:extLst>
          </p:cNvPr>
          <p:cNvSpPr txBox="1"/>
          <p:nvPr/>
        </p:nvSpPr>
        <p:spPr>
          <a:xfrm>
            <a:off x="228601" y="936870"/>
            <a:ext cx="2593427" cy="1015663"/>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And about half of renewable energy is </a:t>
            </a:r>
            <a:r>
              <a:rPr lang="en-US" sz="2000" b="1">
                <a:latin typeface="Verdana" panose="020B0604030504040204" pitchFamily="34" charset="0"/>
                <a:ea typeface="Verdana" panose="020B0604030504040204" pitchFamily="34" charset="0"/>
                <a:cs typeface="Verdana" panose="020B0604030504040204" pitchFamily="34" charset="0"/>
              </a:rPr>
              <a:t>biomass.</a:t>
            </a:r>
            <a:endParaRPr lang="en-US" sz="2000" i="1">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5404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srgbClr val="0432FF"/>
              </a:solidFill>
              <a:latin typeface="Verdana" panose="020B0604030504040204" pitchFamily="34" charset="0"/>
            </a:endParaRPr>
          </a:p>
        </p:txBody>
      </p:sp>
      <p:sp>
        <p:nvSpPr>
          <p:cNvPr id="5" name="TextBox 4"/>
          <p:cNvSpPr txBox="1"/>
          <p:nvPr/>
        </p:nvSpPr>
        <p:spPr>
          <a:xfrm>
            <a:off x="228601" y="80849"/>
            <a:ext cx="6077305"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Use: transportation is critical</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429902" y="69197"/>
            <a:ext cx="628093" cy="584776"/>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2872694" y="6531532"/>
            <a:ext cx="7774629" cy="307777"/>
          </a:xfrm>
          <a:prstGeom prst="rect">
            <a:avLst/>
          </a:prstGeom>
          <a:noFill/>
        </p:spPr>
        <p:txBody>
          <a:bodyPr wrap="none" rtlCol="0">
            <a:spAutoFit/>
          </a:bodyPr>
          <a:lstStyle/>
          <a:p>
            <a:r>
              <a:rPr lang="en-US" sz="1400">
                <a:latin typeface="Avenir Medium"/>
                <a:cs typeface="Avenir Medium"/>
              </a:rPr>
              <a:t>https://</a:t>
            </a:r>
            <a:r>
              <a:rPr lang="en-US" sz="1400" err="1">
                <a:latin typeface="Avenir Medium"/>
                <a:cs typeface="Avenir Medium"/>
              </a:rPr>
              <a:t>www.eia.gov</a:t>
            </a:r>
            <a:r>
              <a:rPr lang="en-US" sz="1400">
                <a:latin typeface="Avenir Medium"/>
                <a:cs typeface="Avenir Medium"/>
              </a:rPr>
              <a:t>/</a:t>
            </a:r>
            <a:r>
              <a:rPr lang="en-US" sz="1400" err="1">
                <a:latin typeface="Avenir Medium"/>
                <a:cs typeface="Avenir Medium"/>
              </a:rPr>
              <a:t>energyexplained</a:t>
            </a:r>
            <a:r>
              <a:rPr lang="en-US" sz="1400">
                <a:latin typeface="Avenir Medium"/>
                <a:cs typeface="Avenir Medium"/>
              </a:rPr>
              <a:t>/</a:t>
            </a:r>
            <a:r>
              <a:rPr lang="en-US" sz="1400" err="1">
                <a:latin typeface="Avenir Medium"/>
                <a:cs typeface="Avenir Medium"/>
              </a:rPr>
              <a:t>index.php?page</a:t>
            </a:r>
            <a:r>
              <a:rPr lang="en-US" sz="1400">
                <a:latin typeface="Avenir Medium"/>
                <a:cs typeface="Avenir Medium"/>
              </a:rPr>
              <a:t>=</a:t>
            </a:r>
            <a:r>
              <a:rPr lang="en-US" sz="1400" err="1">
                <a:latin typeface="Avenir Medium"/>
                <a:cs typeface="Avenir Medium"/>
              </a:rPr>
              <a:t>environment_where_ghg_come_from</a:t>
            </a:r>
            <a:endParaRPr lang="en-US" sz="1400">
              <a:latin typeface="Avenir Medium"/>
              <a:cs typeface="Avenir Medium"/>
            </a:endParaRPr>
          </a:p>
        </p:txBody>
      </p:sp>
      <p:pic>
        <p:nvPicPr>
          <p:cNvPr id="3" name="Picture 2">
            <a:extLst>
              <a:ext uri="{FF2B5EF4-FFF2-40B4-BE49-F238E27FC236}">
                <a16:creationId xmlns:a16="http://schemas.microsoft.com/office/drawing/2014/main" id="{7E829D6D-B7D9-8148-BFFB-8DA3BC0F4559}"/>
              </a:ext>
            </a:extLst>
          </p:cNvPr>
          <p:cNvPicPr>
            <a:picLocks noChangeAspect="1"/>
          </p:cNvPicPr>
          <p:nvPr/>
        </p:nvPicPr>
        <p:blipFill>
          <a:blip r:embed="rId3"/>
          <a:stretch>
            <a:fillRect/>
          </a:stretch>
        </p:blipFill>
        <p:spPr>
          <a:xfrm>
            <a:off x="58604" y="687818"/>
            <a:ext cx="12192000" cy="5905500"/>
          </a:xfrm>
          <a:prstGeom prst="rect">
            <a:avLst/>
          </a:prstGeom>
        </p:spPr>
      </p:pic>
      <p:sp>
        <p:nvSpPr>
          <p:cNvPr id="10" name="Rectangle 9">
            <a:extLst>
              <a:ext uri="{FF2B5EF4-FFF2-40B4-BE49-F238E27FC236}">
                <a16:creationId xmlns:a16="http://schemas.microsoft.com/office/drawing/2014/main" id="{80A7E27C-49AA-9F40-B874-5C1393A0D7EE}"/>
              </a:ext>
            </a:extLst>
          </p:cNvPr>
          <p:cNvSpPr/>
          <p:nvPr/>
        </p:nvSpPr>
        <p:spPr>
          <a:xfrm>
            <a:off x="5574665" y="766648"/>
            <a:ext cx="6483329" cy="576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8570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46" y="0"/>
            <a:ext cx="12211346"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09254" y="80849"/>
            <a:ext cx="8512267"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To date: tiny change – electricity sources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54653" y="49317"/>
            <a:ext cx="628093" cy="584776"/>
          </a:xfrm>
          <a:prstGeom prst="rect">
            <a:avLst/>
          </a:prstGeom>
        </p:spPr>
      </p:pic>
      <p:pic>
        <p:nvPicPr>
          <p:cNvPr id="2" name="Picture 1">
            <a:extLst>
              <a:ext uri="{FF2B5EF4-FFF2-40B4-BE49-F238E27FC236}">
                <a16:creationId xmlns:a16="http://schemas.microsoft.com/office/drawing/2014/main" id="{BED507F5-3C4A-E348-9378-2B4B95548466}"/>
              </a:ext>
            </a:extLst>
          </p:cNvPr>
          <p:cNvPicPr>
            <a:picLocks noChangeAspect="1"/>
          </p:cNvPicPr>
          <p:nvPr/>
        </p:nvPicPr>
        <p:blipFill>
          <a:blip r:embed="rId3"/>
          <a:stretch>
            <a:fillRect/>
          </a:stretch>
        </p:blipFill>
        <p:spPr>
          <a:xfrm>
            <a:off x="1173983" y="684918"/>
            <a:ext cx="10269153" cy="6190017"/>
          </a:xfrm>
          <a:prstGeom prst="rect">
            <a:avLst/>
          </a:prstGeom>
        </p:spPr>
      </p:pic>
      <p:sp>
        <p:nvSpPr>
          <p:cNvPr id="7" name="TextBox 6">
            <a:extLst>
              <a:ext uri="{FF2B5EF4-FFF2-40B4-BE49-F238E27FC236}">
                <a16:creationId xmlns:a16="http://schemas.microsoft.com/office/drawing/2014/main" id="{F2E174A1-A84F-054A-8FB2-F9F363B4173A}"/>
              </a:ext>
            </a:extLst>
          </p:cNvPr>
          <p:cNvSpPr txBox="1"/>
          <p:nvPr/>
        </p:nvSpPr>
        <p:spPr>
          <a:xfrm>
            <a:off x="94596" y="6500152"/>
            <a:ext cx="4310091"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Energy_in_the_United_States</a:t>
            </a:r>
            <a:endParaRPr lang="en-US" sz="1200" dirty="0">
              <a:latin typeface="Avenir Medium"/>
              <a:cs typeface="Avenir Medium"/>
            </a:endParaRPr>
          </a:p>
        </p:txBody>
      </p:sp>
    </p:spTree>
    <p:extLst>
      <p:ext uri="{BB962C8B-B14F-4D97-AF65-F5344CB8AC3E}">
        <p14:creationId xmlns:p14="http://schemas.microsoft.com/office/powerpoint/2010/main" val="7260342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87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8207"/>
            <a:ext cx="8512267" cy="523220"/>
          </a:xfrm>
          <a:prstGeom prst="rect">
            <a:avLst/>
          </a:prstGeom>
          <a:noFill/>
        </p:spPr>
        <p:txBody>
          <a:bodyPr wrap="none" rtlCol="0">
            <a:spAutoFit/>
          </a:bodyPr>
          <a:lstStyle/>
          <a:p>
            <a:pPr defTabSz="914400"/>
            <a:r>
              <a:rPr lang="en-US" sz="2800" b="1" dirty="0">
                <a:solidFill>
                  <a:srgbClr val="0432FF"/>
                </a:solidFill>
                <a:latin typeface="Verdana" panose="020B0604030504040204" pitchFamily="34" charset="0"/>
                <a:ea typeface="Verdana" panose="020B0604030504040204" pitchFamily="34" charset="0"/>
                <a:cs typeface="Verdana" panose="020B0604030504040204" pitchFamily="34" charset="0"/>
              </a:rPr>
              <a:t>To date: tiny change – electricity sources</a:t>
            </a:r>
          </a:p>
        </p:txBody>
      </p:sp>
      <p:sp>
        <p:nvSpPr>
          <p:cNvPr id="9" name="TextBox 8">
            <a:extLst>
              <a:ext uri="{FF2B5EF4-FFF2-40B4-BE49-F238E27FC236}">
                <a16:creationId xmlns:a16="http://schemas.microsoft.com/office/drawing/2014/main" id="{94901015-29B9-7C4B-9F88-10D966E29BC3}"/>
              </a:ext>
            </a:extLst>
          </p:cNvPr>
          <p:cNvSpPr txBox="1"/>
          <p:nvPr/>
        </p:nvSpPr>
        <p:spPr>
          <a:xfrm>
            <a:off x="5700790" y="3582568"/>
            <a:ext cx="510076" cy="707886"/>
          </a:xfrm>
          <a:prstGeom prst="rect">
            <a:avLst/>
          </a:prstGeom>
          <a:noFill/>
        </p:spPr>
        <p:txBody>
          <a:bodyPr wrap="none" rtlCol="0">
            <a:spAutoFit/>
          </a:bodyPr>
          <a:lstStyle/>
          <a:p>
            <a:r>
              <a:rPr lang="en-US" sz="4000" dirty="0">
                <a:solidFill>
                  <a:schemeClr val="bg1"/>
                </a:solidFill>
                <a:latin typeface="Verdana" panose="020B0604030504040204" pitchFamily="34" charset="0"/>
              </a:rPr>
              <a:t>*</a:t>
            </a:r>
          </a:p>
        </p:txBody>
      </p:sp>
      <p:pic>
        <p:nvPicPr>
          <p:cNvPr id="14" name="Picture 13">
            <a:extLst>
              <a:ext uri="{FF2B5EF4-FFF2-40B4-BE49-F238E27FC236}">
                <a16:creationId xmlns:a16="http://schemas.microsoft.com/office/drawing/2014/main" id="{6DF25C24-D325-8B4F-B078-19B6495E366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8382"/>
            <a:ext cx="628093" cy="584776"/>
          </a:xfrm>
          <a:prstGeom prst="rect">
            <a:avLst/>
          </a:prstGeom>
        </p:spPr>
      </p:pic>
      <p:pic>
        <p:nvPicPr>
          <p:cNvPr id="6" name="Picture 5">
            <a:extLst>
              <a:ext uri="{FF2B5EF4-FFF2-40B4-BE49-F238E27FC236}">
                <a16:creationId xmlns:a16="http://schemas.microsoft.com/office/drawing/2014/main" id="{9BABB9C0-4A48-E34C-BF4C-2E838768B216}"/>
              </a:ext>
            </a:extLst>
          </p:cNvPr>
          <p:cNvPicPr>
            <a:picLocks noChangeAspect="1"/>
          </p:cNvPicPr>
          <p:nvPr/>
        </p:nvPicPr>
        <p:blipFill>
          <a:blip r:embed="rId3"/>
          <a:stretch>
            <a:fillRect/>
          </a:stretch>
        </p:blipFill>
        <p:spPr>
          <a:xfrm>
            <a:off x="42042" y="668924"/>
            <a:ext cx="5349765" cy="3215786"/>
          </a:xfrm>
          <a:prstGeom prst="rect">
            <a:avLst/>
          </a:prstGeom>
          <a:solidFill>
            <a:schemeClr val="bg1"/>
          </a:solidFill>
        </p:spPr>
      </p:pic>
      <p:pic>
        <p:nvPicPr>
          <p:cNvPr id="8" name="Picture 7">
            <a:extLst>
              <a:ext uri="{FF2B5EF4-FFF2-40B4-BE49-F238E27FC236}">
                <a16:creationId xmlns:a16="http://schemas.microsoft.com/office/drawing/2014/main" id="{391352E0-3C2A-4749-BC3F-DF99BB5D4205}"/>
              </a:ext>
            </a:extLst>
          </p:cNvPr>
          <p:cNvPicPr>
            <a:picLocks noChangeAspect="1"/>
          </p:cNvPicPr>
          <p:nvPr/>
        </p:nvPicPr>
        <p:blipFill>
          <a:blip r:embed="rId4"/>
          <a:stretch>
            <a:fillRect/>
          </a:stretch>
        </p:blipFill>
        <p:spPr>
          <a:xfrm>
            <a:off x="4438481" y="3493707"/>
            <a:ext cx="7679945" cy="3295911"/>
          </a:xfrm>
          <a:prstGeom prst="rect">
            <a:avLst/>
          </a:prstGeom>
          <a:solidFill>
            <a:schemeClr val="bg1"/>
          </a:solidFill>
        </p:spPr>
      </p:pic>
      <p:sp>
        <p:nvSpPr>
          <p:cNvPr id="7" name="TextBox 6">
            <a:extLst>
              <a:ext uri="{FF2B5EF4-FFF2-40B4-BE49-F238E27FC236}">
                <a16:creationId xmlns:a16="http://schemas.microsoft.com/office/drawing/2014/main" id="{F2E174A1-A84F-054A-8FB2-F9F363B4173A}"/>
              </a:ext>
            </a:extLst>
          </p:cNvPr>
          <p:cNvSpPr txBox="1"/>
          <p:nvPr/>
        </p:nvSpPr>
        <p:spPr>
          <a:xfrm>
            <a:off x="42042" y="6512619"/>
            <a:ext cx="4310091" cy="276999"/>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Energy_in_the_United_States</a:t>
            </a:r>
            <a:endParaRPr lang="en-US" sz="1200" dirty="0">
              <a:latin typeface="Avenir Medium"/>
              <a:cs typeface="Avenir Medium"/>
            </a:endParaRPr>
          </a:p>
        </p:txBody>
      </p:sp>
    </p:spTree>
    <p:extLst>
      <p:ext uri="{BB962C8B-B14F-4D97-AF65-F5344CB8AC3E}">
        <p14:creationId xmlns:p14="http://schemas.microsoft.com/office/powerpoint/2010/main" val="8724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8-27 at 6.30.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453" y="707302"/>
            <a:ext cx="9207569" cy="6122476"/>
          </a:xfrm>
          <a:prstGeom prst="rect">
            <a:avLst/>
          </a:prstGeom>
        </p:spPr>
      </p:pic>
      <p:sp>
        <p:nvSpPr>
          <p:cNvPr id="4" name="Rectangle 3"/>
          <p:cNvSpPr/>
          <p:nvPr/>
        </p:nvSpPr>
        <p:spPr>
          <a:xfrm>
            <a:off x="0" y="-718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3600" dirty="0">
              <a:solidFill>
                <a:prstClr val="black"/>
              </a:solidFill>
              <a:latin typeface="Verdana" panose="020B0604030504040204" pitchFamily="34" charset="0"/>
            </a:endParaRPr>
          </a:p>
        </p:txBody>
      </p:sp>
      <p:sp>
        <p:nvSpPr>
          <p:cNvPr id="5" name="TextBox 4"/>
          <p:cNvSpPr txBox="1"/>
          <p:nvPr/>
        </p:nvSpPr>
        <p:spPr>
          <a:xfrm>
            <a:off x="228600" y="64994"/>
            <a:ext cx="50273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Vital signs: Artic sea ice</a:t>
            </a:r>
          </a:p>
        </p:txBody>
      </p:sp>
      <p:sp>
        <p:nvSpPr>
          <p:cNvPr id="6" name="TextBox 5"/>
          <p:cNvSpPr txBox="1"/>
          <p:nvPr/>
        </p:nvSpPr>
        <p:spPr>
          <a:xfrm>
            <a:off x="115893" y="6445801"/>
            <a:ext cx="3381310"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climate.nasa.gov</a:t>
            </a:r>
            <a:r>
              <a:rPr lang="en-US" sz="1400" dirty="0">
                <a:latin typeface="Verdana" panose="020B0604030504040204" pitchFamily="34" charset="0"/>
              </a:rPr>
              <a:t>/evidence/</a:t>
            </a:r>
          </a:p>
        </p:txBody>
      </p:sp>
      <p:pic>
        <p:nvPicPr>
          <p:cNvPr id="7" name="Picture 6">
            <a:extLst>
              <a:ext uri="{FF2B5EF4-FFF2-40B4-BE49-F238E27FC236}">
                <a16:creationId xmlns:a16="http://schemas.microsoft.com/office/drawing/2014/main" id="{877C6CD8-E2C9-A049-99C6-32D76095F75E}"/>
              </a:ext>
            </a:extLst>
          </p:cNvPr>
          <p:cNvPicPr>
            <a:picLocks noChangeAspect="1"/>
          </p:cNvPicPr>
          <p:nvPr/>
        </p:nvPicPr>
        <p:blipFill>
          <a:blip r:embed="rId3">
            <a:duotone>
              <a:prstClr val="black"/>
              <a:schemeClr val="accent1">
                <a:tint val="45000"/>
                <a:satMod val="400000"/>
              </a:schemeClr>
            </a:duotone>
          </a:blip>
          <a:stretch>
            <a:fillRect/>
          </a:stretch>
        </p:blipFill>
        <p:spPr>
          <a:xfrm>
            <a:off x="11381027" y="77915"/>
            <a:ext cx="628093" cy="584776"/>
          </a:xfrm>
          <a:prstGeom prst="rect">
            <a:avLst/>
          </a:prstGeom>
        </p:spPr>
      </p:pic>
    </p:spTree>
    <p:extLst>
      <p:ext uri="{BB962C8B-B14F-4D97-AF65-F5344CB8AC3E}">
        <p14:creationId xmlns:p14="http://schemas.microsoft.com/office/powerpoint/2010/main" val="4052856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7980</TotalTime>
  <Words>5706</Words>
  <Application>Microsoft Macintosh PowerPoint</Application>
  <PresentationFormat>Widescreen</PresentationFormat>
  <Paragraphs>573</Paragraphs>
  <Slides>83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Avenir Black</vt:lpstr>
      <vt:lpstr>Avenir Heavy</vt:lpstr>
      <vt:lpstr>Avenir Medium</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569</cp:revision>
  <cp:lastPrinted>2019-08-12T13:14:51Z</cp:lastPrinted>
  <dcterms:created xsi:type="dcterms:W3CDTF">2019-08-09T23:40:10Z</dcterms:created>
  <dcterms:modified xsi:type="dcterms:W3CDTF">2020-08-31T21:38:10Z</dcterms:modified>
</cp:coreProperties>
</file>