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82" r:id="rId5"/>
    <p:sldId id="281" r:id="rId6"/>
    <p:sldId id="337" r:id="rId7"/>
    <p:sldId id="339" r:id="rId8"/>
    <p:sldId id="33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6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3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4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9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1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2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1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4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8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2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1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C64B1-A86E-2E46-97A9-7BAF90BE96D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13862-5D3A-A140-ABB8-1CD673AED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5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9813" y="903879"/>
            <a:ext cx="706624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 Primary energy forms and uses</a:t>
            </a:r>
            <a:endParaRPr lang="en-US" sz="2400" dirty="0">
              <a:latin typeface="Avenir Medium" panose="02000503020000020003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3.1: </a:t>
            </a:r>
            <a:r>
              <a:rPr lang="en-US" sz="2400" dirty="0">
                <a:latin typeface="Avenir Medium" panose="02000503020000020003" pitchFamily="2" charset="0"/>
              </a:rPr>
              <a:t>Primary energy consumption (</a:t>
            </a:r>
            <a:r>
              <a:rPr lang="en-US" sz="2400" i="1" dirty="0">
                <a:latin typeface="Avenir Medium" panose="02000503020000020003" pitchFamily="2" charset="0"/>
              </a:rPr>
              <a:t>conservation</a:t>
            </a:r>
            <a:r>
              <a:rPr lang="en-US" sz="2400" dirty="0">
                <a:latin typeface="Avenir Medium" panose="02000503020000020003" pitchFamily="2" charset="0"/>
              </a:rPr>
              <a:t>!)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3.2: </a:t>
            </a:r>
            <a:r>
              <a:rPr lang="en-US" sz="2400" dirty="0">
                <a:latin typeface="Avenir Medium" panose="02000503020000020003" pitchFamily="2" charset="0"/>
              </a:rPr>
              <a:t>Units of energy and energy data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3.3: </a:t>
            </a:r>
            <a:r>
              <a:rPr lang="en-US" sz="2400" dirty="0">
                <a:latin typeface="Avenir Medium" panose="02000503020000020003" pitchFamily="2" charset="0"/>
              </a:rPr>
              <a:t>Energy density (aka heat content)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3.4: </a:t>
            </a:r>
            <a:r>
              <a:rPr lang="en-US" sz="2400" dirty="0">
                <a:latin typeface="Avenir Medium" panose="02000503020000020003" pitchFamily="2" charset="0"/>
              </a:rPr>
              <a:t>Global and regional sources of energy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3.5: </a:t>
            </a:r>
            <a:r>
              <a:rPr lang="en-US" sz="2400" dirty="0">
                <a:latin typeface="Avenir Medium" panose="02000503020000020003" pitchFamily="2" charset="0"/>
              </a:rPr>
              <a:t>UK energy use today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3.6: </a:t>
            </a:r>
            <a:r>
              <a:rPr lang="en-US" sz="2400" dirty="0">
                <a:latin typeface="Avenir Medium" panose="02000503020000020003" pitchFamily="2" charset="0"/>
              </a:rPr>
              <a:t>Primary energy: UK vs. Denmark vs. US 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3.7: </a:t>
            </a:r>
            <a:r>
              <a:rPr lang="en-US" sz="2400" dirty="0">
                <a:latin typeface="Avenir Medium" panose="02000503020000020003" pitchFamily="2" charset="0"/>
              </a:rPr>
              <a:t>Primary energy: France vs. India vs. China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3.8: </a:t>
            </a:r>
            <a:r>
              <a:rPr lang="en-US" sz="2400" dirty="0">
                <a:latin typeface="Avenir Medium" panose="02000503020000020003" pitchFamily="2" charset="0"/>
              </a:rPr>
              <a:t>Trends in US energy use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3.9: </a:t>
            </a:r>
            <a:r>
              <a:rPr lang="en-US" sz="2400" dirty="0">
                <a:latin typeface="Avenir Medium" panose="02000503020000020003" pitchFamily="2" charset="0"/>
              </a:rPr>
              <a:t>Vermont energy statistics</a:t>
            </a:r>
          </a:p>
        </p:txBody>
      </p:sp>
    </p:spTree>
    <p:extLst>
      <p:ext uri="{BB962C8B-B14F-4D97-AF65-F5344CB8AC3E}">
        <p14:creationId xmlns:p14="http://schemas.microsoft.com/office/powerpoint/2010/main" val="142392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61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3. Primary energy forms and uses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3462" y="1967410"/>
            <a:ext cx="7102221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lvl="1"/>
            <a:r>
              <a:rPr lang="en-US" sz="2400" dirty="0">
                <a:latin typeface="Avenir Black"/>
                <a:cs typeface="Avenir Black"/>
              </a:rPr>
              <a:t>3.1: Energy ‘consumption’</a:t>
            </a:r>
            <a:endParaRPr lang="is-IS" sz="2400" dirty="0">
              <a:latin typeface="Avenir Black"/>
              <a:cs typeface="Avenir Black"/>
            </a:endParaRPr>
          </a:p>
          <a:p>
            <a:pPr lvl="1"/>
            <a:endParaRPr lang="is-IS" sz="900" dirty="0">
              <a:latin typeface="Avenir Medium"/>
              <a:cs typeface="Avenir Medium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>
                <a:latin typeface="Avenir Medium"/>
                <a:cs typeface="Avenir Medium"/>
              </a:rPr>
              <a:t>R</a:t>
            </a:r>
            <a:r>
              <a:rPr lang="en-US" sz="2400" dirty="0">
                <a:latin typeface="Avenir Medium"/>
                <a:cs typeface="Avenir Medium"/>
              </a:rPr>
              <a:t>e</a:t>
            </a:r>
            <a:r>
              <a:rPr lang="is-IS" sz="2400" dirty="0">
                <a:latin typeface="Avenir Medium"/>
                <a:cs typeface="Avenir Medium"/>
              </a:rPr>
              <a:t>member that energy is conserved.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s-IS" dirty="0">
              <a:latin typeface="Avenir Medium"/>
              <a:cs typeface="Avenir Medium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>
                <a:latin typeface="Avenir Medium"/>
                <a:cs typeface="Avenir Medium"/>
              </a:rPr>
              <a:t>Humans transfer &amp; transform energy.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s-IS" sz="2400" dirty="0">
              <a:latin typeface="Avenir Medium"/>
              <a:cs typeface="Avenir Medium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>
                <a:latin typeface="Avenir Medium"/>
                <a:cs typeface="Avenir Medium"/>
              </a:rPr>
              <a:t>Transformation from primary energy to used energy is inefficient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s-IS" sz="2400" dirty="0">
              <a:latin typeface="Avenir Medium"/>
              <a:cs typeface="Avenir Medium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>
                <a:latin typeface="Avenir Medium"/>
                <a:cs typeface="Avenir Medium"/>
              </a:rPr>
              <a:t>Human energy use has increased through time</a:t>
            </a:r>
            <a:endParaRPr lang="en-US" sz="240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9476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3641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Energy ‘consumption’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657" y="2302329"/>
            <a:ext cx="877180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The 1</a:t>
            </a:r>
            <a:r>
              <a:rPr lang="en-US" sz="2000" baseline="30000" dirty="0">
                <a:latin typeface="Avenir Black"/>
                <a:cs typeface="Avenir Black"/>
              </a:rPr>
              <a:t>st</a:t>
            </a:r>
            <a:r>
              <a:rPr lang="en-US" sz="2000" dirty="0">
                <a:latin typeface="Avenir Black"/>
                <a:cs typeface="Avenir Black"/>
              </a:rPr>
              <a:t> law of thermodynamics: </a:t>
            </a:r>
          </a:p>
          <a:p>
            <a:r>
              <a:rPr lang="en-US" sz="2000" dirty="0">
                <a:latin typeface="Avenir Medium"/>
                <a:cs typeface="Avenir Medium"/>
              </a:rPr>
              <a:t>Energy is neither created nor destroyed, but </a:t>
            </a:r>
            <a:r>
              <a:rPr lang="en-US" sz="2000" dirty="0">
                <a:latin typeface="Avenir Black"/>
                <a:cs typeface="Avenir Black"/>
              </a:rPr>
              <a:t>transformed or transferred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  <a:p>
            <a:endParaRPr lang="en-US" sz="1000" dirty="0">
              <a:latin typeface="Avenir Medium"/>
              <a:cs typeface="Avenir Medium"/>
            </a:endParaRPr>
          </a:p>
          <a:p>
            <a:r>
              <a:rPr lang="en-US" sz="2000" dirty="0">
                <a:latin typeface="Avenir Medium"/>
                <a:cs typeface="Avenir Medium"/>
              </a:rPr>
              <a:t>So, the US </a:t>
            </a:r>
            <a:r>
              <a:rPr lang="en-US" sz="2000" u="sng" dirty="0">
                <a:latin typeface="Avenir Medium"/>
                <a:cs typeface="Avenir Medium"/>
              </a:rPr>
              <a:t>transforms</a:t>
            </a:r>
            <a:r>
              <a:rPr lang="en-US" sz="2000" dirty="0">
                <a:latin typeface="Avenir Medium"/>
                <a:cs typeface="Avenir Medium"/>
              </a:rPr>
              <a:t> or </a:t>
            </a:r>
            <a:r>
              <a:rPr lang="en-US" sz="2000" dirty="0">
                <a:latin typeface="Avenir Black"/>
                <a:cs typeface="Avenir Black"/>
              </a:rPr>
              <a:t>converts</a:t>
            </a:r>
            <a:r>
              <a:rPr lang="en-US" sz="2000" dirty="0">
                <a:latin typeface="Avenir Medium"/>
                <a:cs typeface="Avenir Medium"/>
              </a:rPr>
              <a:t> more energy</a:t>
            </a:r>
            <a:r>
              <a:rPr lang="is-IS" sz="2000" dirty="0">
                <a:latin typeface="Avenir Medium"/>
                <a:cs typeface="Avenir Medium"/>
              </a:rPr>
              <a:t>…</a:t>
            </a:r>
            <a:endParaRPr lang="en-US" sz="2000" dirty="0">
              <a:latin typeface="Avenir Medium"/>
              <a:cs typeface="Avenir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817858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We say that, “The US </a:t>
            </a:r>
            <a:r>
              <a:rPr lang="en-US" sz="2000" u="sng" dirty="0">
                <a:latin typeface="Avenir Black"/>
                <a:cs typeface="Avenir Black"/>
              </a:rPr>
              <a:t>consumes</a:t>
            </a:r>
            <a:r>
              <a:rPr lang="en-US" sz="2000" dirty="0">
                <a:latin typeface="Avenir Medium"/>
                <a:cs typeface="Avenir Medium"/>
              </a:rPr>
              <a:t> more energy per capita than any other nation on earth.”</a:t>
            </a:r>
          </a:p>
          <a:p>
            <a:endParaRPr lang="en-US" sz="1000" dirty="0">
              <a:latin typeface="Avenir Medium"/>
              <a:cs typeface="Avenir Medium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But,</a:t>
            </a:r>
            <a:r>
              <a:rPr lang="en-US" sz="2000" dirty="0">
                <a:latin typeface="Avenir Black"/>
                <a:cs typeface="Avenir Black"/>
              </a:rPr>
              <a:t> </a:t>
            </a:r>
            <a:r>
              <a:rPr lang="en-US" sz="2000" dirty="0">
                <a:latin typeface="Avenir Medium"/>
                <a:cs typeface="Avenir Medium"/>
              </a:rPr>
              <a:t>that’s </a:t>
            </a:r>
            <a:r>
              <a:rPr lang="en-US" sz="2000" u="sng" dirty="0">
                <a:latin typeface="Avenir Medium"/>
                <a:cs typeface="Avenir Medium"/>
              </a:rPr>
              <a:t>incorrect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4457" y="4332344"/>
            <a:ext cx="8178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Combustion:    </a:t>
            </a:r>
            <a:r>
              <a:rPr lang="en-US" sz="2000" dirty="0">
                <a:latin typeface="Avenir Medium"/>
                <a:cs typeface="Avenir Medium"/>
              </a:rPr>
              <a:t>fuel  			       </a:t>
            </a:r>
            <a:r>
              <a:rPr lang="en-US" sz="2000" dirty="0">
                <a:latin typeface="Avenir Medium"/>
                <a:cs typeface="Avenir Medium"/>
                <a:sym typeface="Wingdings"/>
              </a:rPr>
              <a:t>  	heat energy          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  <a:sym typeface="Wingdings"/>
              </a:rPr>
              <a:t>electricity  </a:t>
            </a:r>
          </a:p>
          <a:p>
            <a:r>
              <a:rPr lang="en-US" sz="2000" dirty="0">
                <a:latin typeface="Avenir Medium"/>
                <a:cs typeface="Avenir Medium"/>
                <a:sym typeface="Wingdings"/>
              </a:rPr>
              <a:t>			      </a:t>
            </a:r>
            <a:r>
              <a:rPr lang="en-US" sz="2000" i="1" dirty="0">
                <a:latin typeface="Avenir Medium"/>
                <a:cs typeface="Avenir Medium"/>
                <a:sym typeface="Wingdings"/>
              </a:rPr>
              <a:t>chemical energy</a:t>
            </a:r>
            <a:endParaRPr lang="en-US" sz="2000" i="1" dirty="0">
              <a:latin typeface="Avenir Medium"/>
              <a:cs typeface="Avenir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457" y="5156235"/>
            <a:ext cx="8178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Hydroelectric:    </a:t>
            </a:r>
            <a:r>
              <a:rPr lang="en-US" sz="2000" dirty="0">
                <a:latin typeface="Avenir Medium"/>
                <a:cs typeface="Avenir Medium"/>
              </a:rPr>
              <a:t>potential energy  </a:t>
            </a:r>
            <a:r>
              <a:rPr lang="en-US" sz="2000" dirty="0">
                <a:latin typeface="Avenir Medium"/>
                <a:cs typeface="Avenir Medium"/>
                <a:sym typeface="Wingdings"/>
              </a:rPr>
              <a:t> kinetic energy   electricity  	</a:t>
            </a:r>
            <a:endParaRPr lang="en-US" sz="2000" i="1" dirty="0">
              <a:latin typeface="Avenir Medium"/>
              <a:cs typeface="Avenir 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57" y="5832820"/>
            <a:ext cx="8178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Wind power:    </a:t>
            </a:r>
            <a:r>
              <a:rPr lang="en-US" sz="2000" dirty="0">
                <a:latin typeface="Avenir Medium"/>
                <a:cs typeface="Avenir Medium"/>
              </a:rPr>
              <a:t>kinetic energy  </a:t>
            </a:r>
            <a:r>
              <a:rPr lang="en-US" sz="2000" dirty="0">
                <a:latin typeface="Avenir Medium"/>
                <a:cs typeface="Avenir Medium"/>
                <a:sym typeface="Wingdings"/>
              </a:rPr>
              <a:t>  electricity  	</a:t>
            </a:r>
            <a:endParaRPr lang="en-US" sz="2000" i="1" dirty="0">
              <a:latin typeface="Avenir Medium"/>
              <a:cs typeface="Avenir Medium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36807" y="4579546"/>
            <a:ext cx="46970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9657" y="3893536"/>
            <a:ext cx="8178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How? For example:</a:t>
            </a:r>
          </a:p>
        </p:txBody>
      </p:sp>
    </p:spTree>
    <p:extLst>
      <p:ext uri="{BB962C8B-B14F-4D97-AF65-F5344CB8AC3E}">
        <p14:creationId xmlns:p14="http://schemas.microsoft.com/office/powerpoint/2010/main" val="2454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7983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Let’s start with the fuels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657" y="2302329"/>
            <a:ext cx="877180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The 1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st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 law of thermodynamics: 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Energy is neither created nor destroyed, but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transformed or transferred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.</a:t>
            </a:r>
          </a:p>
          <a:p>
            <a:endParaRPr lang="en-US" sz="1000" dirty="0">
              <a:solidFill>
                <a:schemeClr val="bg1">
                  <a:lumMod val="50000"/>
                </a:schemeClr>
              </a:solidFill>
              <a:latin typeface="Avenir Medium"/>
              <a:cs typeface="Avenir Medium"/>
            </a:endParaRP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So, the US </a:t>
            </a:r>
            <a:r>
              <a:rPr lang="en-US" sz="2000" u="sng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transforms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 or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converts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 more energy</a:t>
            </a:r>
            <a:r>
              <a:rPr lang="is-I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…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venir Medium"/>
              <a:cs typeface="Avenir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817858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We say that, “The US </a:t>
            </a:r>
            <a:r>
              <a:rPr lang="en-US" sz="2000" u="sng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consumes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 more energy per capita than any other nation on earth.”</a:t>
            </a:r>
          </a:p>
          <a:p>
            <a:endParaRPr lang="en-US" sz="1000" dirty="0">
              <a:solidFill>
                <a:schemeClr val="bg1">
                  <a:lumMod val="50000"/>
                </a:schemeClr>
              </a:solidFill>
              <a:latin typeface="Avenir Medium"/>
              <a:cs typeface="Avenir Medium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But,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that’s </a:t>
            </a:r>
            <a:r>
              <a:rPr lang="en-US" sz="2000" u="sng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incorrect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4457" y="4332344"/>
            <a:ext cx="8178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Combustion:    </a:t>
            </a:r>
            <a:r>
              <a:rPr lang="en-US" sz="2000" dirty="0">
                <a:latin typeface="Avenir Medium"/>
                <a:cs typeface="Avenir Medium"/>
              </a:rPr>
              <a:t>fuel  			       </a:t>
            </a:r>
            <a:r>
              <a:rPr lang="en-US" sz="2000" dirty="0">
                <a:latin typeface="Avenir Medium"/>
                <a:cs typeface="Avenir Medium"/>
                <a:sym typeface="Wingdings"/>
              </a:rPr>
              <a:t>  	heat energy          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  <a:sym typeface="Wingdings"/>
              </a:rPr>
              <a:t>electricity  </a:t>
            </a:r>
          </a:p>
          <a:p>
            <a:r>
              <a:rPr lang="en-US" sz="2000" dirty="0">
                <a:latin typeface="Avenir Medium"/>
                <a:cs typeface="Avenir Medium"/>
                <a:sym typeface="Wingdings"/>
              </a:rPr>
              <a:t>			      </a:t>
            </a:r>
            <a:r>
              <a:rPr lang="en-US" sz="2000" i="1" dirty="0">
                <a:latin typeface="Avenir Medium"/>
                <a:cs typeface="Avenir Medium"/>
                <a:sym typeface="Wingdings"/>
              </a:rPr>
              <a:t>chemical energy</a:t>
            </a:r>
            <a:endParaRPr lang="en-US" sz="2000" i="1" dirty="0">
              <a:latin typeface="Avenir Medium"/>
              <a:cs typeface="Avenir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457" y="5156235"/>
            <a:ext cx="8178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Hydroelectric:   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potential energy 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  <a:sym typeface="Wingdings"/>
              </a:rPr>
              <a:t> kinetic energy   electricity  	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venir Medium"/>
              <a:cs typeface="Avenir 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57" y="5832820"/>
            <a:ext cx="8178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Black"/>
                <a:cs typeface="Avenir Black"/>
              </a:rPr>
              <a:t>Wind power:   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kinetic energy 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  <a:sym typeface="Wingdings"/>
              </a:rPr>
              <a:t>  electricity  	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venir Medium"/>
              <a:cs typeface="Avenir Medium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36807" y="4579546"/>
            <a:ext cx="46970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9657" y="3893536"/>
            <a:ext cx="8178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 Medium"/>
                <a:cs typeface="Avenir Medium"/>
              </a:rPr>
              <a:t>How? For example:</a:t>
            </a:r>
          </a:p>
        </p:txBody>
      </p:sp>
      <p:sp>
        <p:nvSpPr>
          <p:cNvPr id="7" name="Oval 6"/>
          <p:cNvSpPr/>
          <p:nvPr/>
        </p:nvSpPr>
        <p:spPr>
          <a:xfrm>
            <a:off x="2372678" y="4093102"/>
            <a:ext cx="1988370" cy="117103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>
            <a:off x="3726106" y="3893536"/>
            <a:ext cx="682846" cy="23176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47885" y="3675446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venir Black"/>
                <a:cs typeface="Avenir Black"/>
              </a:rPr>
              <a:t>Primary energy</a:t>
            </a:r>
          </a:p>
        </p:txBody>
      </p:sp>
    </p:spTree>
    <p:extLst>
      <p:ext uri="{BB962C8B-B14F-4D97-AF65-F5344CB8AC3E}">
        <p14:creationId xmlns:p14="http://schemas.microsoft.com/office/powerpoint/2010/main" val="350567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1085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Primary energy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019" y="806828"/>
            <a:ext cx="6583854" cy="1190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Avenir Black"/>
                <a:cs typeface="Avenir Black"/>
              </a:rPr>
              <a:t>Primary energy: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Total energy content of the energy source.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Naturally occurring energy stores or energy carriers.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019" y="3379143"/>
            <a:ext cx="8178589" cy="2556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Avenir Medium"/>
                <a:cs typeface="Avenir Medium"/>
              </a:rPr>
              <a:t>“Energy in the form that it is first accounted for in a statistical energy balance, before any transformation to </a:t>
            </a:r>
            <a:r>
              <a:rPr lang="en-US" sz="2000" u="sng" dirty="0">
                <a:latin typeface="Avenir Medium"/>
                <a:cs typeface="Avenir Medium"/>
              </a:rPr>
              <a:t>secondary</a:t>
            </a:r>
            <a:r>
              <a:rPr lang="en-US" sz="2000" dirty="0">
                <a:latin typeface="Avenir Medium"/>
                <a:cs typeface="Avenir Medium"/>
              </a:rPr>
              <a:t> or </a:t>
            </a:r>
            <a:r>
              <a:rPr lang="en-US" sz="2000" u="sng" dirty="0">
                <a:latin typeface="Avenir Medium"/>
                <a:cs typeface="Avenir Medium"/>
              </a:rPr>
              <a:t>tertiary</a:t>
            </a:r>
            <a:r>
              <a:rPr lang="en-US" sz="2000" dirty="0">
                <a:latin typeface="Avenir Medium"/>
                <a:cs typeface="Avenir Medium"/>
              </a:rPr>
              <a:t> forms of energy. </a:t>
            </a:r>
          </a:p>
          <a:p>
            <a:pPr>
              <a:lnSpc>
                <a:spcPct val="120000"/>
              </a:lnSpc>
            </a:pPr>
            <a:endParaRPr lang="en-US" sz="1100" dirty="0"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sz="2000" u="sng" dirty="0">
                <a:latin typeface="Avenir Medium"/>
                <a:cs typeface="Avenir Medium"/>
              </a:rPr>
              <a:t>For example</a:t>
            </a:r>
            <a:r>
              <a:rPr lang="en-US" sz="2000" dirty="0">
                <a:latin typeface="Avenir Medium"/>
                <a:cs typeface="Avenir Medium"/>
              </a:rPr>
              <a:t>, coal can be converted to synthetic gas, which can be converted to electricity; in this example, coal is </a:t>
            </a:r>
            <a:r>
              <a:rPr lang="en-US" sz="2000" b="1" dirty="0">
                <a:latin typeface="Avenir Medium"/>
                <a:cs typeface="Avenir Medium"/>
              </a:rPr>
              <a:t>primary</a:t>
            </a:r>
            <a:r>
              <a:rPr lang="en-US" sz="2000" dirty="0">
                <a:latin typeface="Avenir Medium"/>
                <a:cs typeface="Avenir Medium"/>
              </a:rPr>
              <a:t> energy, synthetic gas is </a:t>
            </a:r>
            <a:r>
              <a:rPr lang="en-US" sz="2000" b="1" dirty="0">
                <a:latin typeface="Avenir Medium"/>
                <a:cs typeface="Avenir Medium"/>
              </a:rPr>
              <a:t>secondary</a:t>
            </a:r>
            <a:r>
              <a:rPr lang="en-US" sz="2000" dirty="0">
                <a:latin typeface="Avenir Medium"/>
                <a:cs typeface="Avenir Medium"/>
              </a:rPr>
              <a:t> energy, and electricity is </a:t>
            </a:r>
            <a:r>
              <a:rPr lang="en-US" sz="2000" b="1" dirty="0">
                <a:latin typeface="Avenir Medium"/>
                <a:cs typeface="Avenir Medium"/>
              </a:rPr>
              <a:t>tertiary</a:t>
            </a:r>
            <a:r>
              <a:rPr lang="en-US" sz="2000" dirty="0">
                <a:latin typeface="Avenir Medium"/>
                <a:cs typeface="Avenir Medium"/>
              </a:rPr>
              <a:t> energy.”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2702" y="6490457"/>
            <a:ext cx="4497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 / EIA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2019" y="2234468"/>
            <a:ext cx="8236228" cy="82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Avenir Medium"/>
                <a:cs typeface="Avenir Medium"/>
              </a:rPr>
              <a:t>Primary energy is the </a:t>
            </a:r>
            <a:r>
              <a:rPr lang="en-US" sz="2000" dirty="0">
                <a:latin typeface="Avenir Black"/>
                <a:cs typeface="Avenir Black"/>
              </a:rPr>
              <a:t>fuel</a:t>
            </a:r>
            <a:r>
              <a:rPr lang="en-US" sz="2000" dirty="0">
                <a:latin typeface="Avenir Medium"/>
                <a:cs typeface="Avenir Medium"/>
              </a:rPr>
              <a:t> that we </a:t>
            </a:r>
            <a:r>
              <a:rPr lang="en-US" sz="2000" dirty="0">
                <a:latin typeface="Avenir Black"/>
                <a:cs typeface="Avenir Black"/>
              </a:rPr>
              <a:t>convert</a:t>
            </a:r>
            <a:r>
              <a:rPr lang="en-US" sz="2000" dirty="0">
                <a:latin typeface="Avenir Medium"/>
                <a:cs typeface="Avenir Medium"/>
              </a:rPr>
              <a:t> to make the electricity, heat or work that we use.</a:t>
            </a:r>
          </a:p>
        </p:txBody>
      </p:sp>
    </p:spTree>
    <p:extLst>
      <p:ext uri="{BB962C8B-B14F-4D97-AF65-F5344CB8AC3E}">
        <p14:creationId xmlns:p14="http://schemas.microsoft.com/office/powerpoint/2010/main" val="71775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6995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Conversion of primary to useful energy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8178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Transformation</a:t>
            </a:r>
            <a:r>
              <a:rPr lang="en-US" sz="2000" dirty="0">
                <a:latin typeface="Avenir Medium"/>
                <a:cs typeface="Avenir Medium"/>
              </a:rPr>
              <a:t> of energy, from one form to another, and </a:t>
            </a:r>
            <a:r>
              <a:rPr lang="en-US" sz="2000" dirty="0">
                <a:latin typeface="Avenir Black"/>
                <a:cs typeface="Avenir Black"/>
              </a:rPr>
              <a:t>transfer</a:t>
            </a:r>
            <a:r>
              <a:rPr lang="en-US" sz="2000" dirty="0">
                <a:latin typeface="Avenir Medium"/>
                <a:cs typeface="Avenir Medium"/>
              </a:rPr>
              <a:t> of energy from generator to user, both result in losses.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Overall, this process is </a:t>
            </a:r>
            <a:r>
              <a:rPr lang="en-US" sz="2000" dirty="0">
                <a:latin typeface="Avenir Black"/>
                <a:cs typeface="Avenir Black"/>
              </a:rPr>
              <a:t>inefficient</a:t>
            </a:r>
            <a:r>
              <a:rPr lang="en-US" sz="2000" dirty="0">
                <a:latin typeface="Avenir Medium"/>
                <a:cs typeface="Avenir Medium"/>
              </a:rPr>
              <a:t>, particularly for electricity.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3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2" name="Picture 1" descr="Scanbot Aug 18, 2017 9.11 AM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17"/>
          <a:stretch/>
        </p:blipFill>
        <p:spPr>
          <a:xfrm>
            <a:off x="12330" y="2397672"/>
            <a:ext cx="9144000" cy="31373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AF7536-E089-8740-AE04-719FEC6BAB59}"/>
              </a:ext>
            </a:extLst>
          </p:cNvPr>
          <p:cNvSpPr txBox="1"/>
          <p:nvPr/>
        </p:nvSpPr>
        <p:spPr>
          <a:xfrm>
            <a:off x="138903" y="5625443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</a:rPr>
              <a:t>primary</a:t>
            </a:r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7395AF-B994-544F-A8EC-E483DB17BED2}"/>
              </a:ext>
            </a:extLst>
          </p:cNvPr>
          <p:cNvSpPr txBox="1"/>
          <p:nvPr/>
        </p:nvSpPr>
        <p:spPr>
          <a:xfrm>
            <a:off x="1514043" y="5625443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</a:rPr>
              <a:t>secondary</a:t>
            </a:r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B4D300-0D4E-074F-83E9-130E8B18E7C4}"/>
              </a:ext>
            </a:extLst>
          </p:cNvPr>
          <p:cNvSpPr txBox="1"/>
          <p:nvPr/>
        </p:nvSpPr>
        <p:spPr>
          <a:xfrm>
            <a:off x="3233283" y="5625443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</a:rPr>
              <a:t>tertiary</a:t>
            </a:r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4C7D8D-BCED-4F4D-AB92-3E249EB6FD0C}"/>
              </a:ext>
            </a:extLst>
          </p:cNvPr>
          <p:cNvSpPr txBox="1"/>
          <p:nvPr/>
        </p:nvSpPr>
        <p:spPr>
          <a:xfrm>
            <a:off x="5102300" y="5625443"/>
            <a:ext cx="1266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</a:rPr>
              <a:t>delivered</a:t>
            </a:r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F1EBA6-F520-1043-8DDA-F6943440313F}"/>
              </a:ext>
            </a:extLst>
          </p:cNvPr>
          <p:cNvSpPr txBox="1"/>
          <p:nvPr/>
        </p:nvSpPr>
        <p:spPr>
          <a:xfrm>
            <a:off x="7566744" y="5625443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</a:rPr>
              <a:t>used</a:t>
            </a:r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7D0607-A00E-C24B-B592-A571936C77C1}"/>
              </a:ext>
            </a:extLst>
          </p:cNvPr>
          <p:cNvSpPr txBox="1"/>
          <p:nvPr/>
        </p:nvSpPr>
        <p:spPr>
          <a:xfrm>
            <a:off x="7451363" y="5958470"/>
            <a:ext cx="1019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</a:rPr>
              <a:t>wasted</a:t>
            </a:r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A768799C-F993-D04B-97F9-8505F8961C44}"/>
              </a:ext>
            </a:extLst>
          </p:cNvPr>
          <p:cNvSpPr/>
          <p:nvPr/>
        </p:nvSpPr>
        <p:spPr>
          <a:xfrm>
            <a:off x="7333649" y="1922336"/>
            <a:ext cx="1711667" cy="769791"/>
          </a:xfrm>
          <a:prstGeom prst="wedgeRoundRectCallout">
            <a:avLst>
              <a:gd name="adj1" fmla="val 6808"/>
              <a:gd name="adj2" fmla="val 148728"/>
              <a:gd name="adj3" fmla="val 16667"/>
            </a:avLst>
          </a:prstGeom>
          <a:solidFill>
            <a:schemeClr val="bg1"/>
          </a:solidFill>
          <a:ln w="22225">
            <a:solidFill>
              <a:srgbClr val="0432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432FF"/>
                </a:solidFill>
                <a:latin typeface="Avenir Medium" panose="02000503020000020003" pitchFamily="2" charset="0"/>
              </a:rPr>
              <a:t>10% used</a:t>
            </a:r>
          </a:p>
          <a:p>
            <a:pPr algn="ctr"/>
            <a:r>
              <a:rPr lang="en-US" sz="2000" dirty="0">
                <a:solidFill>
                  <a:srgbClr val="0432FF"/>
                </a:solidFill>
                <a:latin typeface="Avenir Medium" panose="02000503020000020003" pitchFamily="2" charset="0"/>
              </a:rPr>
              <a:t>90% wasted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5D193329-C3AE-7740-93A6-347CA89EE66E}"/>
              </a:ext>
            </a:extLst>
          </p:cNvPr>
          <p:cNvSpPr/>
          <p:nvPr/>
        </p:nvSpPr>
        <p:spPr>
          <a:xfrm>
            <a:off x="98684" y="2655710"/>
            <a:ext cx="1556061" cy="699810"/>
          </a:xfrm>
          <a:prstGeom prst="wedgeRoundRectCallout">
            <a:avLst>
              <a:gd name="adj1" fmla="val -22547"/>
              <a:gd name="adj2" fmla="val 153948"/>
              <a:gd name="adj3" fmla="val 16667"/>
            </a:avLst>
          </a:prstGeom>
          <a:solidFill>
            <a:schemeClr val="bg1"/>
          </a:solidFill>
          <a:ln w="22225">
            <a:solidFill>
              <a:srgbClr val="0432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432FF"/>
                </a:solidFill>
                <a:latin typeface="Avenir Medium" panose="02000503020000020003" pitchFamily="2" charset="0"/>
              </a:rPr>
              <a:t>2.5% used</a:t>
            </a:r>
          </a:p>
          <a:p>
            <a:pPr algn="ctr"/>
            <a:r>
              <a:rPr lang="en-US" sz="2000" dirty="0">
                <a:solidFill>
                  <a:srgbClr val="0432FF"/>
                </a:solidFill>
                <a:latin typeface="Avenir Medium" panose="02000503020000020003" pitchFamily="2" charset="0"/>
              </a:rPr>
              <a:t>in mining</a:t>
            </a:r>
          </a:p>
        </p:txBody>
      </p:sp>
      <p:sp>
        <p:nvSpPr>
          <p:cNvPr id="17" name="Rounded Rectangular Callout 16">
            <a:extLst>
              <a:ext uri="{FF2B5EF4-FFF2-40B4-BE49-F238E27FC236}">
                <a16:creationId xmlns:a16="http://schemas.microsoft.com/office/drawing/2014/main" id="{D1D3BE20-2F02-394B-8135-5DF322BA139A}"/>
              </a:ext>
            </a:extLst>
          </p:cNvPr>
          <p:cNvSpPr/>
          <p:nvPr/>
        </p:nvSpPr>
        <p:spPr>
          <a:xfrm>
            <a:off x="1651376" y="1915216"/>
            <a:ext cx="1556061" cy="699810"/>
          </a:xfrm>
          <a:prstGeom prst="wedgeRoundRectCallout">
            <a:avLst>
              <a:gd name="adj1" fmla="val -26336"/>
              <a:gd name="adj2" fmla="val 242422"/>
              <a:gd name="adj3" fmla="val 16667"/>
            </a:avLst>
          </a:prstGeom>
          <a:solidFill>
            <a:schemeClr val="bg1"/>
          </a:solidFill>
          <a:ln w="22225">
            <a:solidFill>
              <a:srgbClr val="0432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432FF"/>
                </a:solidFill>
                <a:latin typeface="Avenir Medium" panose="02000503020000020003" pitchFamily="2" charset="0"/>
              </a:rPr>
              <a:t>60-70%</a:t>
            </a:r>
          </a:p>
          <a:p>
            <a:pPr algn="ctr"/>
            <a:r>
              <a:rPr lang="en-US" sz="2000" dirty="0">
                <a:solidFill>
                  <a:srgbClr val="0432FF"/>
                </a:solidFill>
                <a:latin typeface="Avenir Medium" panose="02000503020000020003" pitchFamily="2" charset="0"/>
              </a:rPr>
              <a:t>waste heat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C8FC3D3A-42FE-674E-9986-9148040715F7}"/>
              </a:ext>
            </a:extLst>
          </p:cNvPr>
          <p:cNvSpPr/>
          <p:nvPr/>
        </p:nvSpPr>
        <p:spPr>
          <a:xfrm>
            <a:off x="3320857" y="1837920"/>
            <a:ext cx="1711667" cy="699810"/>
          </a:xfrm>
          <a:prstGeom prst="wedgeRoundRectCallout">
            <a:avLst>
              <a:gd name="adj1" fmla="val -246"/>
              <a:gd name="adj2" fmla="val 228748"/>
              <a:gd name="adj3" fmla="val 16667"/>
            </a:avLst>
          </a:prstGeom>
          <a:solidFill>
            <a:schemeClr val="bg1"/>
          </a:solidFill>
          <a:ln w="22225">
            <a:solidFill>
              <a:srgbClr val="0432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432FF"/>
                </a:solidFill>
                <a:latin typeface="Avenir Medium" panose="02000503020000020003" pitchFamily="2" charset="0"/>
              </a:rPr>
              <a:t>7% loss</a:t>
            </a:r>
          </a:p>
          <a:p>
            <a:pPr algn="ctr"/>
            <a:r>
              <a:rPr lang="en-US" sz="2000" dirty="0">
                <a:solidFill>
                  <a:srgbClr val="0432FF"/>
                </a:solidFill>
                <a:latin typeface="Avenir Medium" panose="02000503020000020003" pitchFamily="2" charset="0"/>
              </a:rPr>
              <a:t>transmission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C50E34D-7A96-EB4D-85AB-4AE9D433B572}"/>
              </a:ext>
            </a:extLst>
          </p:cNvPr>
          <p:cNvSpPr/>
          <p:nvPr/>
        </p:nvSpPr>
        <p:spPr>
          <a:xfrm>
            <a:off x="206183" y="4962886"/>
            <a:ext cx="760228" cy="47873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432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432FF"/>
                </a:solidFill>
                <a:latin typeface="Avenir Medium" panose="02000503020000020003" pitchFamily="2" charset="0"/>
              </a:rPr>
              <a:t>1 GJ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D2B4856-AE83-EA4D-89E2-95B8441244DF}"/>
              </a:ext>
            </a:extLst>
          </p:cNvPr>
          <p:cNvSpPr/>
          <p:nvPr/>
        </p:nvSpPr>
        <p:spPr>
          <a:xfrm>
            <a:off x="6676827" y="4821732"/>
            <a:ext cx="2400141" cy="63719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432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432FF"/>
                </a:solidFill>
                <a:latin typeface="Avenir Medium" panose="02000503020000020003" pitchFamily="2" charset="0"/>
              </a:rPr>
              <a:t>32 MJ CFL light</a:t>
            </a:r>
          </a:p>
          <a:p>
            <a:pPr algn="ctr"/>
            <a:r>
              <a:rPr lang="en-US" dirty="0">
                <a:solidFill>
                  <a:srgbClr val="0432FF"/>
                </a:solidFill>
                <a:latin typeface="Avenir Medium" panose="02000503020000020003" pitchFamily="2" charset="0"/>
              </a:rPr>
              <a:t>948 MJ waste heat</a:t>
            </a:r>
          </a:p>
        </p:txBody>
      </p:sp>
    </p:spTree>
    <p:extLst>
      <p:ext uri="{BB962C8B-B14F-4D97-AF65-F5344CB8AC3E}">
        <p14:creationId xmlns:p14="http://schemas.microsoft.com/office/powerpoint/2010/main" val="372726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5" grpId="0"/>
      <p:bldP spid="9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6572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Energy flow maps sources to uses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13358" y="6475164"/>
            <a:ext cx="96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EIA, 2011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7" name="Picture 6" descr="2013USEnerg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" y="683600"/>
            <a:ext cx="9144000" cy="609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54895" y="6487503"/>
            <a:ext cx="807342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flowcharts.llnl.gov</a:t>
            </a:r>
            <a:r>
              <a:rPr lang="en-US" sz="1400" dirty="0">
                <a:latin typeface="Avenir Medium"/>
                <a:cs typeface="Avenir Medium"/>
              </a:rPr>
              <a:t>/content/energy/</a:t>
            </a:r>
            <a:r>
              <a:rPr lang="en-US" sz="1400" dirty="0" err="1">
                <a:latin typeface="Avenir Medium"/>
                <a:cs typeface="Avenir Medium"/>
              </a:rPr>
              <a:t>energy_archive</a:t>
            </a:r>
            <a:r>
              <a:rPr lang="en-US" sz="1400" dirty="0">
                <a:latin typeface="Avenir Medium"/>
                <a:cs typeface="Avenir Medium"/>
              </a:rPr>
              <a:t>/energy_flow_2013/2013USEnergy.png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04619" y="1512258"/>
            <a:ext cx="124516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waste heat</a:t>
            </a:r>
          </a:p>
        </p:txBody>
      </p:sp>
    </p:spTree>
    <p:extLst>
      <p:ext uri="{BB962C8B-B14F-4D97-AF65-F5344CB8AC3E}">
        <p14:creationId xmlns:p14="http://schemas.microsoft.com/office/powerpoint/2010/main" val="256094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9712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Energy use has increased over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81785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Why?</a:t>
            </a:r>
          </a:p>
          <a:p>
            <a:pPr marL="342900" indent="-342900"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New technologies</a:t>
            </a:r>
            <a:r>
              <a:rPr lang="en-US" sz="2000" dirty="0">
                <a:latin typeface="Avenir Medium"/>
                <a:cs typeface="Avenir Medium"/>
              </a:rPr>
              <a:t>: fire </a:t>
            </a:r>
            <a:r>
              <a:rPr lang="en-US" sz="2000" dirty="0">
                <a:latin typeface="Avenir Medium"/>
                <a:cs typeface="Avenir Medium"/>
                <a:sym typeface="Wingdings"/>
              </a:rPr>
              <a:t> steam  electricity  etc.</a:t>
            </a:r>
          </a:p>
          <a:p>
            <a:pPr marL="342900" indent="-342900"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  <a:sym typeface="Wingdings"/>
              </a:rPr>
              <a:t>New uses</a:t>
            </a:r>
            <a:r>
              <a:rPr lang="en-US" sz="2000" dirty="0">
                <a:latin typeface="Avenir Medium"/>
                <a:cs typeface="Avenir Medium"/>
                <a:sym typeface="Wingdings"/>
              </a:rPr>
              <a:t>: ‘services’ include our computers &amp; nifty new devices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  <a:sym typeface="Wingdings"/>
              </a:rPr>
              <a:t>Rapidly growing </a:t>
            </a:r>
            <a:r>
              <a:rPr lang="en-US" sz="2000">
                <a:latin typeface="Avenir Medium"/>
                <a:cs typeface="Avenir Medium"/>
                <a:sym typeface="Wingdings"/>
              </a:rPr>
              <a:t>human population</a:t>
            </a:r>
            <a:endParaRPr lang="en-US" sz="2000" dirty="0">
              <a:latin typeface="Avenir Medium"/>
              <a:cs typeface="Avenir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3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2" name="Picture 1" descr="Scanbot Aug 18, 2017 9.18 AM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6"/>
          <a:stretch/>
        </p:blipFill>
        <p:spPr>
          <a:xfrm>
            <a:off x="11358" y="2626283"/>
            <a:ext cx="9144000" cy="35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3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606</Words>
  <Application>Microsoft Macintosh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2019-09-09T02:34:30Z</dcterms:created>
  <dcterms:modified xsi:type="dcterms:W3CDTF">2019-09-09T02:35:26Z</dcterms:modified>
</cp:coreProperties>
</file>