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02" r:id="rId3"/>
    <p:sldId id="265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6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3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8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B5A7-29D3-C849-B1D4-A0C51A0E93B7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CFC9-7A1B-9B4A-99A7-0A28B6A7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9813" y="903879"/>
            <a:ext cx="706624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 Primary energy forms and uses</a:t>
            </a:r>
            <a:endParaRPr lang="en-US" sz="2400" dirty="0">
              <a:latin typeface="Avenir Medium" panose="02000503020000020003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3.1: </a:t>
            </a:r>
            <a:r>
              <a:rPr lang="en-US" sz="2400" dirty="0">
                <a:latin typeface="Avenir Medium" panose="02000503020000020003" pitchFamily="2" charset="0"/>
              </a:rPr>
              <a:t>Primary energy consumption (</a:t>
            </a:r>
            <a:r>
              <a:rPr lang="en-US" sz="2400" i="1" dirty="0">
                <a:latin typeface="Avenir Medium" panose="02000503020000020003" pitchFamily="2" charset="0"/>
              </a:rPr>
              <a:t>conservation</a:t>
            </a:r>
            <a:r>
              <a:rPr lang="en-US" sz="2400" dirty="0">
                <a:latin typeface="Avenir Medium" panose="02000503020000020003" pitchFamily="2" charset="0"/>
              </a:rPr>
              <a:t>!)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3.2: </a:t>
            </a:r>
            <a:r>
              <a:rPr lang="en-US" sz="2400" dirty="0">
                <a:latin typeface="Avenir Medium" panose="02000503020000020003" pitchFamily="2" charset="0"/>
              </a:rPr>
              <a:t>Units of energy and energy data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3.3: </a:t>
            </a:r>
            <a:r>
              <a:rPr lang="en-US" sz="2400" dirty="0">
                <a:latin typeface="Avenir Medium" panose="02000503020000020003" pitchFamily="2" charset="0"/>
              </a:rPr>
              <a:t>Energy density (aka heat content)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3.4: </a:t>
            </a:r>
            <a:r>
              <a:rPr lang="en-US" sz="2400" dirty="0">
                <a:latin typeface="Avenir Medium" panose="02000503020000020003" pitchFamily="2" charset="0"/>
              </a:rPr>
              <a:t>Global and regional sources of energy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3.5: </a:t>
            </a:r>
            <a:r>
              <a:rPr lang="en-US" sz="2400" dirty="0">
                <a:latin typeface="Avenir Medium" panose="02000503020000020003" pitchFamily="2" charset="0"/>
              </a:rPr>
              <a:t>UK energy use today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3.6: </a:t>
            </a:r>
            <a:r>
              <a:rPr lang="en-US" sz="2400" dirty="0">
                <a:latin typeface="Avenir Medium" panose="02000503020000020003" pitchFamily="2" charset="0"/>
              </a:rPr>
              <a:t>Primary energy: UK vs. Denmark vs. US 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3.7: </a:t>
            </a:r>
            <a:r>
              <a:rPr lang="en-US" sz="2400" dirty="0">
                <a:latin typeface="Avenir Medium" panose="02000503020000020003" pitchFamily="2" charset="0"/>
              </a:rPr>
              <a:t>Primary energy: France vs. India vs. China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3.8: </a:t>
            </a:r>
            <a:r>
              <a:rPr lang="en-US" sz="2400" dirty="0">
                <a:latin typeface="Avenir Medium" panose="02000503020000020003" pitchFamily="2" charset="0"/>
              </a:rPr>
              <a:t>Trends in US energy use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3.9: </a:t>
            </a:r>
            <a:r>
              <a:rPr lang="en-US" sz="2400" dirty="0">
                <a:latin typeface="Avenir Medium" panose="02000503020000020003" pitchFamily="2" charset="0"/>
              </a:rPr>
              <a:t>Vermont energy statistics</a:t>
            </a:r>
          </a:p>
        </p:txBody>
      </p:sp>
    </p:spTree>
    <p:extLst>
      <p:ext uri="{BB962C8B-B14F-4D97-AF65-F5344CB8AC3E}">
        <p14:creationId xmlns:p14="http://schemas.microsoft.com/office/powerpoint/2010/main" val="261005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3. Primary energy forms and uses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927" y="1905893"/>
            <a:ext cx="6559961" cy="226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>
              <a:lnSpc>
                <a:spcPct val="150000"/>
              </a:lnSpc>
            </a:pPr>
            <a:r>
              <a:rPr lang="en-US" sz="2400" dirty="0">
                <a:latin typeface="Avenir Black"/>
                <a:cs typeface="Avenir Black"/>
              </a:rPr>
              <a:t>3.2: Units of energy and energy data</a:t>
            </a:r>
            <a:endParaRPr lang="is-IS" sz="2400" dirty="0">
              <a:latin typeface="Avenir Medium"/>
              <a:cs typeface="Avenir Medium"/>
            </a:endParaRP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Avenir Medium"/>
                <a:cs typeface="Avenir Medium"/>
              </a:rPr>
              <a:t>Energy is an amount while power is a rate</a:t>
            </a: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/>
                <a:cs typeface="Avenir Medium"/>
              </a:rPr>
              <a:t>Units</a:t>
            </a:r>
            <a:r>
              <a:rPr lang="is-IS" sz="2400" dirty="0">
                <a:latin typeface="Avenir Medium"/>
                <a:cs typeface="Avenir Medium"/>
              </a:rPr>
              <a:t>… many different units</a:t>
            </a: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2400" dirty="0">
                <a:latin typeface="Avenir Medium"/>
                <a:cs typeface="Avenir Medium"/>
              </a:rPr>
              <a:t>Heat content: a measure of fuel’s energy</a:t>
            </a:r>
          </a:p>
        </p:txBody>
      </p:sp>
    </p:spTree>
    <p:extLst>
      <p:ext uri="{BB962C8B-B14F-4D97-AF65-F5344CB8AC3E}">
        <p14:creationId xmlns:p14="http://schemas.microsoft.com/office/powerpoint/2010/main" val="362837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755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Let’s compare everyday fuels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760" y="6481538"/>
            <a:ext cx="498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9721" y="837460"/>
            <a:ext cx="655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Comparing everyday amounts of gasoline, oil and coal: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1504962"/>
          <a:ext cx="7972778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Joule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Btu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Calorie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(kcal)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kWh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Full gas tank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1,570,893,171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1,488,857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375,192,000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Gallon of gas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130,907,764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124,071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31,266,000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*Barrel</a:t>
                      </a:r>
                      <a:r>
                        <a:rPr lang="en-US" baseline="0" dirty="0"/>
                        <a:t> of gas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5,498,126,100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5,211,000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1,313,172,000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1,527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*Barrel of crude oil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6,119,580,000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5,800,000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1,461,000,000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Coal, 2000 </a:t>
                      </a:r>
                      <a:r>
                        <a:rPr lang="en-US" dirty="0" err="1"/>
                        <a:t>lb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21,896,490,300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20,753,000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5,299,756,000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5528" y="5127319"/>
            <a:ext cx="83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venir Medium"/>
                <a:cs typeface="Avenir Medium"/>
              </a:rPr>
              <a:t>So, it’s clear that we’re going to have to have a basic understanding of units &amp; simple conversion math (‘energy arithmetic’) even in this course.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784" y="4471682"/>
            <a:ext cx="353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 1 barrel = 432 US gallons or 159 L </a:t>
            </a:r>
          </a:p>
        </p:txBody>
      </p:sp>
    </p:spTree>
    <p:extLst>
      <p:ext uri="{BB962C8B-B14F-4D97-AF65-F5344CB8AC3E}">
        <p14:creationId xmlns:p14="http://schemas.microsoft.com/office/powerpoint/2010/main" val="152326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12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Units of energy vs. power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1583987"/>
            <a:ext cx="112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Energy: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885" y="5115417"/>
            <a:ext cx="1043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Power:</a:t>
            </a:r>
            <a:endParaRPr lang="en-US" sz="2000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67522" y="1601407"/>
            <a:ext cx="6794952" cy="3170099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J				Joule</a:t>
            </a:r>
          </a:p>
          <a:p>
            <a:r>
              <a:rPr lang="en-US" sz="2000" dirty="0">
                <a:latin typeface="Avenir Medium"/>
                <a:cs typeface="Avenir Medium"/>
              </a:rPr>
              <a:t>Btu				British thermal unit</a:t>
            </a:r>
          </a:p>
          <a:p>
            <a:r>
              <a:rPr lang="en-US" sz="2000" dirty="0">
                <a:latin typeface="Avenir Medium"/>
                <a:cs typeface="Avenir Medium"/>
              </a:rPr>
              <a:t>kW-hr			kilowatt-hour</a:t>
            </a:r>
          </a:p>
          <a:p>
            <a:r>
              <a:rPr lang="en-US" sz="2000" dirty="0" err="1">
                <a:latin typeface="Avenir Medium"/>
                <a:cs typeface="Avenir Medium"/>
              </a:rPr>
              <a:t>cal</a:t>
            </a:r>
            <a:r>
              <a:rPr lang="en-US" sz="2000" dirty="0">
                <a:latin typeface="Avenir Medium"/>
                <a:cs typeface="Avenir Medium"/>
              </a:rPr>
              <a:t>				calorie</a:t>
            </a:r>
          </a:p>
          <a:p>
            <a:r>
              <a:rPr lang="en-US" sz="2000" dirty="0">
                <a:latin typeface="Avenir Medium"/>
                <a:cs typeface="Avenir Medium"/>
              </a:rPr>
              <a:t>Cal (or kcal)		kilocalorie	</a:t>
            </a:r>
          </a:p>
          <a:p>
            <a:r>
              <a:rPr lang="en-US" sz="2000" dirty="0">
                <a:latin typeface="Avenir Medium"/>
                <a:cs typeface="Avenir Medium"/>
              </a:rPr>
              <a:t>ft-lb			foot-pound</a:t>
            </a:r>
          </a:p>
          <a:p>
            <a:r>
              <a:rPr lang="en-US" sz="2000" dirty="0">
                <a:latin typeface="Avenir Medium"/>
                <a:cs typeface="Avenir Medium"/>
              </a:rPr>
              <a:t>TOE			ton oil equivalent</a:t>
            </a:r>
          </a:p>
          <a:p>
            <a:r>
              <a:rPr lang="en-US" sz="2000" dirty="0">
                <a:latin typeface="Avenir Medium"/>
                <a:cs typeface="Avenir Medium"/>
              </a:rPr>
              <a:t>TCE			ton coal equivalent</a:t>
            </a:r>
          </a:p>
          <a:p>
            <a:r>
              <a:rPr lang="en-US" sz="2000" dirty="0">
                <a:latin typeface="Avenir Medium"/>
                <a:cs typeface="Avenir Medium"/>
              </a:rPr>
              <a:t>Quad			= quadrillion Btu = 1 E15 Btu = 1.056 EJ</a:t>
            </a:r>
          </a:p>
          <a:p>
            <a:r>
              <a:rPr lang="en-US" sz="2000" dirty="0" err="1">
                <a:latin typeface="Avenir Medium"/>
                <a:cs typeface="Avenir Medium"/>
              </a:rPr>
              <a:t>Therm</a:t>
            </a:r>
            <a:r>
              <a:rPr lang="en-US" sz="2000" dirty="0">
                <a:latin typeface="Avenir Medium"/>
                <a:cs typeface="Avenir Medium"/>
              </a:rPr>
              <a:t>			= 100,000 Btu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7522" y="5166487"/>
            <a:ext cx="5725961" cy="707886"/>
          </a:xfrm>
          <a:prstGeom prst="rect">
            <a:avLst/>
          </a:prstGeom>
          <a:noFill/>
          <a:ln>
            <a:noFill/>
            <a:prstDash val="sysDash"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W				watt</a:t>
            </a:r>
          </a:p>
          <a:p>
            <a:r>
              <a:rPr lang="en-US" sz="2000" dirty="0">
                <a:latin typeface="Avenir Medium"/>
                <a:cs typeface="Avenir Medium"/>
              </a:rPr>
              <a:t>HP				horsepower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721" y="837460"/>
            <a:ext cx="5115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venir Black"/>
                <a:cs typeface="Avenir Black"/>
              </a:rPr>
              <a:t>See: </a:t>
            </a:r>
            <a:r>
              <a:rPr lang="en-US" sz="2000" i="1" dirty="0">
                <a:latin typeface="Avenir Medium"/>
                <a:cs typeface="Avenir Medium"/>
              </a:rPr>
              <a:t>APS physics link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087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0561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Scientific notation &amp; metric prefixes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760" y="6481538"/>
            <a:ext cx="498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2" name="Picture 1" descr="Scanbot Aug 17, 2017 5.34 P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8" t="19694" r="19195" b="19822"/>
          <a:stretch/>
        </p:blipFill>
        <p:spPr>
          <a:xfrm>
            <a:off x="122760" y="749536"/>
            <a:ext cx="6638374" cy="41270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0551" y="4040483"/>
          <a:ext cx="346157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4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number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scientific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notation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2 E0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3 E2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3,421.768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3.421768 E3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-53,000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-5.3</a:t>
                      </a:r>
                      <a:r>
                        <a:rPr lang="en-US" sz="1600" baseline="0" dirty="0"/>
                        <a:t> E4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6,720,000,000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6.72 E9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2 E-1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0.00000000751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7.51 E-9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71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734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Often confused</a:t>
            </a:r>
            <a:r>
              <a:rPr lang="is-IS" sz="3200" dirty="0">
                <a:solidFill>
                  <a:prstClr val="white"/>
                </a:solidFill>
                <a:latin typeface="Avenir Heavy"/>
                <a:cs typeface="Avenir Heavy"/>
              </a:rPr>
              <a:t>…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760" y="6481538"/>
            <a:ext cx="498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9721" y="837460"/>
            <a:ext cx="6370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Units can be confusing. Here are two frequent issues: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When is a ton a </a:t>
            </a:r>
            <a:r>
              <a:rPr lang="en-US" sz="2000" dirty="0" err="1">
                <a:latin typeface="Avenir Medium"/>
                <a:cs typeface="Avenir Medium"/>
              </a:rPr>
              <a:t>tonne</a:t>
            </a:r>
            <a:r>
              <a:rPr lang="en-US" sz="2000" dirty="0">
                <a:latin typeface="Avenir Medium"/>
                <a:cs typeface="Avenir Medium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What’s the difference between m &amp; M?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0814" y="2025498"/>
          <a:ext cx="419290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tonne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1000 kg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2200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 ton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1016</a:t>
                      </a:r>
                      <a:r>
                        <a:rPr lang="en-US" baseline="0" dirty="0"/>
                        <a:t> kg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2240 </a:t>
                      </a:r>
                      <a:r>
                        <a:rPr lang="en-US" dirty="0" err="1"/>
                        <a:t>lb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 1 short ton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907</a:t>
                      </a:r>
                      <a:r>
                        <a:rPr lang="en-US" baseline="0" dirty="0"/>
                        <a:t> kg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2000 </a:t>
                      </a:r>
                      <a:r>
                        <a:rPr lang="en-US" dirty="0" err="1"/>
                        <a:t>lb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24837" y="3572991"/>
          <a:ext cx="5237637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/>
                        <a:t>milli</a:t>
                      </a:r>
                      <a:r>
                        <a:rPr lang="en-US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  <a:r>
                        <a:rPr lang="en-US" baseline="0" dirty="0"/>
                        <a:t> E-3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mega-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  <a:r>
                        <a:rPr lang="en-US" baseline="0" dirty="0"/>
                        <a:t> E6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Mega-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1 E6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994" y="5028017"/>
            <a:ext cx="61478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And writers are often sloppy:</a:t>
            </a:r>
            <a:endParaRPr lang="is-IS" sz="2000" dirty="0"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is-IS" sz="2000" dirty="0">
                <a:latin typeface="Avenir Medium"/>
                <a:cs typeface="Avenir Medium"/>
              </a:rPr>
              <a:t>Furnace output in Btu probably means Btu/hour</a:t>
            </a:r>
            <a:r>
              <a:rPr lang="en-US" sz="2000" dirty="0">
                <a:latin typeface="Avenir Medium"/>
                <a:cs typeface="Avenir Medium"/>
              </a:rPr>
              <a:t>;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Energy use in kW probably means kWh; and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>
                <a:latin typeface="Avenir Medium"/>
                <a:cs typeface="Avenir Medium"/>
              </a:rPr>
              <a:t>MMBtu</a:t>
            </a:r>
            <a:r>
              <a:rPr lang="en-US" sz="2000" dirty="0">
                <a:latin typeface="Avenir Medium"/>
                <a:cs typeface="Avenir Medium"/>
              </a:rPr>
              <a:t> should be interpreted as million Btu.</a:t>
            </a:r>
            <a:endParaRPr lang="is-IS" sz="2000" dirty="0">
              <a:latin typeface="Avenir Medium"/>
              <a:cs typeface="Avenir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3717" y="2412999"/>
            <a:ext cx="118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</a:t>
            </a:r>
            <a:r>
              <a:rPr lang="en-US" dirty="0">
                <a:solidFill>
                  <a:srgbClr val="0000FF"/>
                </a:solidFill>
              </a:rPr>
              <a:t>imperial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0896" y="2750065"/>
            <a:ext cx="155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</a:t>
            </a:r>
            <a:r>
              <a:rPr lang="en-US" dirty="0">
                <a:solidFill>
                  <a:srgbClr val="0000FF"/>
                </a:solidFill>
              </a:rPr>
              <a:t>standard 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8075" y="2053720"/>
            <a:ext cx="148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</a:t>
            </a:r>
            <a:r>
              <a:rPr lang="en-US" dirty="0">
                <a:solidFill>
                  <a:srgbClr val="0000FF"/>
                </a:solidFill>
              </a:rPr>
              <a:t>metric or SI</a:t>
            </a:r>
          </a:p>
        </p:txBody>
      </p:sp>
    </p:spTree>
    <p:extLst>
      <p:ext uri="{BB962C8B-B14F-4D97-AF65-F5344CB8AC3E}">
        <p14:creationId xmlns:p14="http://schemas.microsoft.com/office/powerpoint/2010/main" val="1985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047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Watts (W) vs. kilowatt-hour (kWh)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760" y="6481538"/>
            <a:ext cx="498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9721" y="837460"/>
            <a:ext cx="8550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Watt: </a:t>
            </a:r>
            <a:r>
              <a:rPr lang="en-US" sz="2000" i="1" dirty="0">
                <a:latin typeface="Avenir Medium"/>
                <a:cs typeface="Avenir Medium"/>
              </a:rPr>
              <a:t>the </a:t>
            </a:r>
            <a:r>
              <a:rPr lang="en-US" sz="2000" i="1" u="sng" dirty="0">
                <a:latin typeface="Avenir Medium"/>
                <a:cs typeface="Avenir Medium"/>
              </a:rPr>
              <a:t>rate</a:t>
            </a:r>
            <a:r>
              <a:rPr lang="en-US" sz="2000" i="1" dirty="0">
                <a:latin typeface="Avenir Medium"/>
                <a:cs typeface="Avenir Medium"/>
              </a:rPr>
              <a:t> at which energy is being transformed or converted from    </a:t>
            </a:r>
          </a:p>
          <a:p>
            <a:r>
              <a:rPr lang="en-US" sz="2000" i="1" dirty="0">
                <a:latin typeface="Avenir Medium"/>
                <a:cs typeface="Avenir Medium"/>
              </a:rPr>
              <a:t>           one form to another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unit of </a:t>
            </a:r>
            <a:r>
              <a:rPr lang="en-US" sz="2000" b="1" i="1" u="sng" dirty="0">
                <a:latin typeface="Avenir Black"/>
                <a:cs typeface="Avenir Black"/>
              </a:rPr>
              <a:t>power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one joule per second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837" y="2188891"/>
            <a:ext cx="836562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FF"/>
                </a:solidFill>
                <a:latin typeface="Avenir Medium"/>
                <a:cs typeface="Avenir Medium"/>
              </a:rPr>
              <a:t>600 W heater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Transforms energy to heat at a rates of 600 joules each second</a:t>
            </a:r>
          </a:p>
          <a:p>
            <a:endParaRPr lang="en-US" sz="900" dirty="0">
              <a:solidFill>
                <a:srgbClr val="0000FF"/>
              </a:solidFill>
              <a:latin typeface="Avenir Medium"/>
              <a:cs typeface="Avenir Medium"/>
            </a:endParaRPr>
          </a:p>
          <a:p>
            <a:r>
              <a:rPr lang="en-US" u="sng" dirty="0">
                <a:solidFill>
                  <a:srgbClr val="0000FF"/>
                </a:solidFill>
                <a:latin typeface="Avenir Medium"/>
                <a:cs typeface="Avenir Medium"/>
              </a:rPr>
              <a:t>Global consumption of 15.9 TW of energy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We convert 15.9 million million joules of primary energy each second to electricity, heat, etc.,.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746" y="3880519"/>
            <a:ext cx="8550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Kilowatt-hour: </a:t>
            </a:r>
            <a:r>
              <a:rPr lang="en-US" sz="2000" i="1" dirty="0">
                <a:latin typeface="Avenir Medium"/>
                <a:cs typeface="Avenir Medium"/>
              </a:rPr>
              <a:t>the </a:t>
            </a:r>
            <a:r>
              <a:rPr lang="en-US" sz="2000" i="1" u="sng" dirty="0">
                <a:latin typeface="Avenir Medium"/>
                <a:cs typeface="Avenir Medium"/>
              </a:rPr>
              <a:t>amount</a:t>
            </a:r>
            <a:r>
              <a:rPr lang="en-US" sz="2000" i="1" dirty="0">
                <a:latin typeface="Avenir Medium"/>
                <a:cs typeface="Avenir Medium"/>
              </a:rPr>
              <a:t> of energy being converted in one hour, at a 				rate of one kilowatt (1 E3 W)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unit of </a:t>
            </a:r>
            <a:r>
              <a:rPr lang="en-US" sz="2000" i="1" u="sng" dirty="0">
                <a:latin typeface="Avenir Black"/>
                <a:cs typeface="Avenir Black"/>
              </a:rPr>
              <a:t>energy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1 kWh = 3.6 MJ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237" y="5169634"/>
            <a:ext cx="836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FF"/>
                </a:solidFill>
                <a:latin typeface="Avenir Medium"/>
                <a:cs typeface="Avenir Medium"/>
              </a:rPr>
              <a:t>3 kW clothes dryer used for 40 minutes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?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Converts 2 kWh of electricity into heat energy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[ =(2/3 </a:t>
            </a:r>
            <a:r>
              <a:rPr lang="en-US" dirty="0" err="1">
                <a:solidFill>
                  <a:srgbClr val="0000FF"/>
                </a:solidFill>
                <a:latin typeface="Avenir Medium"/>
                <a:cs typeface="Avenir Medium"/>
              </a:rPr>
              <a:t>hr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)(3 kW) = 2 </a:t>
            </a:r>
            <a:r>
              <a:rPr lang="en-US" dirty="0" err="1">
                <a:solidFill>
                  <a:srgbClr val="0000FF"/>
                </a:solidFill>
                <a:latin typeface="Avenir Medium"/>
                <a:cs typeface="Avenir Medium"/>
              </a:rPr>
              <a:t>kWhr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836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</Words>
  <Application>Microsoft Macintosh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2019-09-09T02:35:39Z</dcterms:created>
  <dcterms:modified xsi:type="dcterms:W3CDTF">2019-09-09T02:36:34Z</dcterms:modified>
</cp:coreProperties>
</file>