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361" r:id="rId3"/>
    <p:sldId id="362" r:id="rId4"/>
    <p:sldId id="363" r:id="rId5"/>
    <p:sldId id="364" r:id="rId6"/>
    <p:sldId id="266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45"/>
    <p:restoredTop sz="94663"/>
  </p:normalViewPr>
  <p:slideViewPr>
    <p:cSldViewPr snapToGrid="0" snapToObjects="1">
      <p:cViewPr varScale="1">
        <p:scale>
          <a:sx n="120" d="100"/>
          <a:sy n="120" d="100"/>
        </p:scale>
        <p:origin x="11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F0986-7691-0A4A-9084-9AC0E0EF16C8}" type="datetimeFigureOut">
              <a:rPr lang="en-US" smtClean="0"/>
              <a:t>9/8/19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2502-D7E0-4545-8295-BD9001E0A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676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F0986-7691-0A4A-9084-9AC0E0EF16C8}" type="datetimeFigureOut">
              <a:rPr lang="en-US" smtClean="0"/>
              <a:t>9/8/19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2502-D7E0-4545-8295-BD9001E0A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575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F0986-7691-0A4A-9084-9AC0E0EF16C8}" type="datetimeFigureOut">
              <a:rPr lang="en-US" smtClean="0"/>
              <a:t>9/8/19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2502-D7E0-4545-8295-BD9001E0A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818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F0986-7691-0A4A-9084-9AC0E0EF16C8}" type="datetimeFigureOut">
              <a:rPr lang="en-US" smtClean="0"/>
              <a:t>9/8/19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2502-D7E0-4545-8295-BD9001E0A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428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F0986-7691-0A4A-9084-9AC0E0EF16C8}" type="datetimeFigureOut">
              <a:rPr lang="en-US" smtClean="0"/>
              <a:t>9/8/19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2502-D7E0-4545-8295-BD9001E0A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374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F0986-7691-0A4A-9084-9AC0E0EF16C8}" type="datetimeFigureOut">
              <a:rPr lang="en-US" smtClean="0"/>
              <a:t>9/8/19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2502-D7E0-4545-8295-BD9001E0A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855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F0986-7691-0A4A-9084-9AC0E0EF16C8}" type="datetimeFigureOut">
              <a:rPr lang="en-US" smtClean="0"/>
              <a:t>9/8/19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2502-D7E0-4545-8295-BD9001E0A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938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F0986-7691-0A4A-9084-9AC0E0EF16C8}" type="datetimeFigureOut">
              <a:rPr lang="en-US" smtClean="0"/>
              <a:t>9/8/19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2502-D7E0-4545-8295-BD9001E0A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632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F0986-7691-0A4A-9084-9AC0E0EF16C8}" type="datetimeFigureOut">
              <a:rPr lang="en-US" smtClean="0"/>
              <a:t>9/8/19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2502-D7E0-4545-8295-BD9001E0A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540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F0986-7691-0A4A-9084-9AC0E0EF16C8}" type="datetimeFigureOut">
              <a:rPr lang="en-US" smtClean="0"/>
              <a:t>9/8/19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2502-D7E0-4545-8295-BD9001E0A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245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F0986-7691-0A4A-9084-9AC0E0EF16C8}" type="datetimeFigureOut">
              <a:rPr lang="en-US" smtClean="0"/>
              <a:t>9/8/19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2502-D7E0-4545-8295-BD9001E0A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278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F0986-7691-0A4A-9084-9AC0E0EF16C8}" type="datetimeFigureOut">
              <a:rPr lang="en-US" smtClean="0"/>
              <a:t>9/8/19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52502-D7E0-4545-8295-BD9001E0A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696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840486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SSC 2030: Energy Systems &amp; Sustainability</a:t>
            </a:r>
          </a:p>
        </p:txBody>
      </p:sp>
      <p:pic>
        <p:nvPicPr>
          <p:cNvPr id="6" name="Picture 5" descr="ecological-energy-plug-symbol-with-cord-and-a-leaf_318-62261.jp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2474" y="0"/>
            <a:ext cx="693856" cy="69385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19813" y="903879"/>
            <a:ext cx="7066244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latin typeface="Avenir Black" panose="02000503020000020003" pitchFamily="2" charset="0"/>
              </a:rPr>
              <a:t>3. Primary energy forms and uses</a:t>
            </a:r>
            <a:endParaRPr lang="en-US" sz="2400" dirty="0">
              <a:latin typeface="Avenir Medium" panose="02000503020000020003" pitchFamily="2" charset="0"/>
            </a:endParaRPr>
          </a:p>
          <a:p>
            <a:pPr lvl="0">
              <a:lnSpc>
                <a:spcPct val="150000"/>
              </a:lnSpc>
            </a:pPr>
            <a:r>
              <a:rPr lang="en-US" sz="2400" b="1" dirty="0">
                <a:latin typeface="Avenir Black" panose="02000503020000020003" pitchFamily="2" charset="0"/>
              </a:rPr>
              <a:t>3.1: </a:t>
            </a:r>
            <a:r>
              <a:rPr lang="en-US" sz="2400" dirty="0">
                <a:latin typeface="Avenir Medium" panose="02000503020000020003" pitchFamily="2" charset="0"/>
              </a:rPr>
              <a:t>Primary energy consumption (</a:t>
            </a:r>
            <a:r>
              <a:rPr lang="en-US" sz="2400" i="1" dirty="0">
                <a:latin typeface="Avenir Medium" panose="02000503020000020003" pitchFamily="2" charset="0"/>
              </a:rPr>
              <a:t>conservation</a:t>
            </a:r>
            <a:r>
              <a:rPr lang="en-US" sz="2400" dirty="0">
                <a:latin typeface="Avenir Medium" panose="02000503020000020003" pitchFamily="2" charset="0"/>
              </a:rPr>
              <a:t>!)</a:t>
            </a:r>
          </a:p>
          <a:p>
            <a:pPr lvl="0">
              <a:lnSpc>
                <a:spcPct val="150000"/>
              </a:lnSpc>
            </a:pPr>
            <a:r>
              <a:rPr lang="en-US" sz="2400" b="1" dirty="0">
                <a:latin typeface="Avenir Black" panose="02000503020000020003" pitchFamily="2" charset="0"/>
              </a:rPr>
              <a:t>3.2: </a:t>
            </a:r>
            <a:r>
              <a:rPr lang="en-US" sz="2400" dirty="0">
                <a:latin typeface="Avenir Medium" panose="02000503020000020003" pitchFamily="2" charset="0"/>
              </a:rPr>
              <a:t>Units of energy and energy data</a:t>
            </a:r>
          </a:p>
          <a:p>
            <a:pPr lvl="0">
              <a:lnSpc>
                <a:spcPct val="150000"/>
              </a:lnSpc>
            </a:pPr>
            <a:r>
              <a:rPr lang="en-US" sz="2400" b="1" dirty="0">
                <a:latin typeface="Avenir Black" panose="02000503020000020003" pitchFamily="2" charset="0"/>
              </a:rPr>
              <a:t>3.3: </a:t>
            </a:r>
            <a:r>
              <a:rPr lang="en-US" sz="2400" dirty="0">
                <a:latin typeface="Avenir Medium" panose="02000503020000020003" pitchFamily="2" charset="0"/>
              </a:rPr>
              <a:t>Energy density (aka heat content)</a:t>
            </a:r>
          </a:p>
          <a:p>
            <a:pPr lvl="0">
              <a:lnSpc>
                <a:spcPct val="150000"/>
              </a:lnSpc>
            </a:pPr>
            <a:r>
              <a:rPr lang="en-US" sz="2400" b="1" dirty="0">
                <a:latin typeface="Avenir Black" panose="02000503020000020003" pitchFamily="2" charset="0"/>
              </a:rPr>
              <a:t>3.4: </a:t>
            </a:r>
            <a:r>
              <a:rPr lang="en-US" sz="2400" dirty="0">
                <a:latin typeface="Avenir Medium" panose="02000503020000020003" pitchFamily="2" charset="0"/>
              </a:rPr>
              <a:t>Global and regional sources of energy</a:t>
            </a:r>
          </a:p>
          <a:p>
            <a:pPr lvl="0">
              <a:lnSpc>
                <a:spcPct val="150000"/>
              </a:lnSpc>
            </a:pPr>
            <a:r>
              <a:rPr lang="en-US" sz="2400" b="1" dirty="0">
                <a:latin typeface="Avenir Black" panose="02000503020000020003" pitchFamily="2" charset="0"/>
              </a:rPr>
              <a:t>3.5: </a:t>
            </a:r>
            <a:r>
              <a:rPr lang="en-US" sz="2400" dirty="0">
                <a:latin typeface="Avenir Medium" panose="02000503020000020003" pitchFamily="2" charset="0"/>
              </a:rPr>
              <a:t>UK energy use today</a:t>
            </a:r>
          </a:p>
          <a:p>
            <a:pPr lvl="0">
              <a:lnSpc>
                <a:spcPct val="150000"/>
              </a:lnSpc>
            </a:pPr>
            <a:r>
              <a:rPr lang="en-US" sz="2400" b="1" dirty="0">
                <a:latin typeface="Avenir Black" panose="02000503020000020003" pitchFamily="2" charset="0"/>
              </a:rPr>
              <a:t>3.6: </a:t>
            </a:r>
            <a:r>
              <a:rPr lang="en-US" sz="2400" dirty="0">
                <a:latin typeface="Avenir Medium" panose="02000503020000020003" pitchFamily="2" charset="0"/>
              </a:rPr>
              <a:t>Primary energy: UK vs. Denmark vs. US </a:t>
            </a:r>
          </a:p>
          <a:p>
            <a:pPr lvl="0">
              <a:lnSpc>
                <a:spcPct val="150000"/>
              </a:lnSpc>
            </a:pPr>
            <a:r>
              <a:rPr lang="en-US" sz="2400" b="1" dirty="0">
                <a:latin typeface="Avenir Black" panose="02000503020000020003" pitchFamily="2" charset="0"/>
              </a:rPr>
              <a:t>3.7: </a:t>
            </a:r>
            <a:r>
              <a:rPr lang="en-US" sz="2400" dirty="0">
                <a:latin typeface="Avenir Medium" panose="02000503020000020003" pitchFamily="2" charset="0"/>
              </a:rPr>
              <a:t>Primary energy: France vs. India vs. China</a:t>
            </a:r>
          </a:p>
          <a:p>
            <a:pPr lvl="0">
              <a:lnSpc>
                <a:spcPct val="150000"/>
              </a:lnSpc>
            </a:pPr>
            <a:r>
              <a:rPr lang="en-US" sz="2400" b="1" dirty="0">
                <a:latin typeface="Avenir Black" panose="02000503020000020003" pitchFamily="2" charset="0"/>
              </a:rPr>
              <a:t>3.8: </a:t>
            </a:r>
            <a:r>
              <a:rPr lang="en-US" sz="2400" dirty="0">
                <a:latin typeface="Avenir Medium" panose="02000503020000020003" pitchFamily="2" charset="0"/>
              </a:rPr>
              <a:t>Trends in US energy use</a:t>
            </a:r>
          </a:p>
          <a:p>
            <a:pPr lvl="0">
              <a:lnSpc>
                <a:spcPct val="150000"/>
              </a:lnSpc>
            </a:pPr>
            <a:r>
              <a:rPr lang="en-US" sz="2400" b="1" dirty="0">
                <a:latin typeface="Avenir Black" panose="02000503020000020003" pitchFamily="2" charset="0"/>
              </a:rPr>
              <a:t>3.9: </a:t>
            </a:r>
            <a:r>
              <a:rPr lang="en-US" sz="2400" dirty="0">
                <a:latin typeface="Avenir Medium" panose="02000503020000020003" pitchFamily="2" charset="0"/>
              </a:rPr>
              <a:t>Vermont energy statistics</a:t>
            </a:r>
          </a:p>
        </p:txBody>
      </p:sp>
    </p:spTree>
    <p:extLst>
      <p:ext uri="{BB962C8B-B14F-4D97-AF65-F5344CB8AC3E}">
        <p14:creationId xmlns:p14="http://schemas.microsoft.com/office/powerpoint/2010/main" val="2818220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66111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3. Primary energy forms and uses</a:t>
            </a:r>
          </a:p>
        </p:txBody>
      </p:sp>
      <p:pic>
        <p:nvPicPr>
          <p:cNvPr id="6" name="Picture 5" descr="ecological-energy-plug-symbol-with-cord-and-a-leaf_318-62261.jp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2474" y="0"/>
            <a:ext cx="693856" cy="69385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520454" y="2595942"/>
            <a:ext cx="590107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288" lvl="1">
              <a:lnSpc>
                <a:spcPct val="15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Black"/>
              </a:rPr>
              <a:t>3.3: </a:t>
            </a:r>
            <a:r>
              <a:rPr lang="en-US" sz="2400" b="1" dirty="0">
                <a:latin typeface="Avenir Black" panose="02000503020000020003" pitchFamily="2" charset="0"/>
              </a:rPr>
              <a:t>Energy density (aka heat content)</a:t>
            </a:r>
            <a:endParaRPr lang="is-IS" sz="2400" b="1" dirty="0">
              <a:latin typeface="Avenir Black" panose="02000503020000020003" pitchFamily="2" charset="0"/>
              <a:cs typeface="Avenir Medium"/>
            </a:endParaRPr>
          </a:p>
        </p:txBody>
      </p:sp>
    </p:spTree>
    <p:extLst>
      <p:ext uri="{BB962C8B-B14F-4D97-AF65-F5344CB8AC3E}">
        <p14:creationId xmlns:p14="http://schemas.microsoft.com/office/powerpoint/2010/main" val="3251828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499737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Relative energy densities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89812" y="6448029"/>
            <a:ext cx="59213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venir Medium"/>
                <a:cs typeface="Avenir Medium"/>
              </a:rPr>
              <a:t>Energy Systems &amp; Sustainability, 2/e, Chapter 4; http://</a:t>
            </a:r>
            <a:r>
              <a:rPr lang="en-US" sz="1400" dirty="0" err="1">
                <a:latin typeface="Avenir Medium"/>
                <a:cs typeface="Avenir Medium"/>
              </a:rPr>
              <a:t>xkcd.com</a:t>
            </a:r>
            <a:r>
              <a:rPr lang="en-US" sz="1400" dirty="0">
                <a:latin typeface="Avenir Medium"/>
                <a:cs typeface="Avenir Medium"/>
              </a:rPr>
              <a:t>/1162</a:t>
            </a:r>
          </a:p>
        </p:txBody>
      </p:sp>
      <p:pic>
        <p:nvPicPr>
          <p:cNvPr id="8" name="Picture 7" descr="ecological-energy-plug-symbol-with-cord-and-a-leaf_318-62261.jp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2474" y="0"/>
            <a:ext cx="693856" cy="693856"/>
          </a:xfrm>
          <a:prstGeom prst="rect">
            <a:avLst/>
          </a:prstGeom>
        </p:spPr>
      </p:pic>
      <p:pic>
        <p:nvPicPr>
          <p:cNvPr id="9" name="Picture 8" descr="Log_scal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012" y="745867"/>
            <a:ext cx="7245319" cy="5704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884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489108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Chemical energy density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9657" y="832447"/>
            <a:ext cx="85695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venir Medium"/>
                <a:cs typeface="Avenir Medium"/>
              </a:rPr>
              <a:t>Storing energy is </a:t>
            </a:r>
            <a:r>
              <a:rPr lang="en-US" sz="2000" dirty="0">
                <a:latin typeface="Avenir Black"/>
                <a:cs typeface="Avenir Black"/>
              </a:rPr>
              <a:t>‘expensive’ </a:t>
            </a:r>
            <a:r>
              <a:rPr lang="en-US" sz="2000" dirty="0">
                <a:latin typeface="Avenir Medium"/>
                <a:cs typeface="Avenir Medium"/>
              </a:rPr>
              <a:t>in terms of quantities of chemical or potential energy needed.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032585" y="6468007"/>
            <a:ext cx="40417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venir Medium"/>
                <a:cs typeface="Avenir Medium"/>
              </a:rPr>
              <a:t>Energy Systems &amp; Sustainability, 2/e, Chapter 4 </a:t>
            </a:r>
          </a:p>
        </p:txBody>
      </p:sp>
      <p:pic>
        <p:nvPicPr>
          <p:cNvPr id="8" name="Picture 7" descr="ecological-energy-plug-symbol-with-cord-and-a-leaf_318-62261.jp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2474" y="0"/>
            <a:ext cx="693856" cy="693856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998893" y="1896578"/>
          <a:ext cx="3709504" cy="296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688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06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fuel (=chemical</a:t>
                      </a:r>
                      <a:r>
                        <a:rPr lang="en-US" b="1" baseline="0" dirty="0">
                          <a:solidFill>
                            <a:schemeClr val="bg1"/>
                          </a:solidFill>
                        </a:rPr>
                        <a:t> energy)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MJ/kg</a:t>
                      </a:r>
                    </a:p>
                  </a:txBody>
                  <a:tcPr>
                    <a:solidFill>
                      <a:srgbClr val="66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hydrogen gas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natural</a:t>
                      </a:r>
                      <a:r>
                        <a:rPr lang="en-US" baseline="0" dirty="0"/>
                        <a:t> gas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gasoline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ethanol</a:t>
                      </a: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27</a:t>
                      </a: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wood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15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004388" y="1639215"/>
          <a:ext cx="2660426" cy="4348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604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>
                          <a:solidFill>
                            <a:srgbClr val="FFFFFF"/>
                          </a:solidFill>
                        </a:rPr>
                        <a:t>pounds</a:t>
                      </a:r>
                      <a:r>
                        <a:rPr lang="en-US" b="1" baseline="0" dirty="0">
                          <a:solidFill>
                            <a:srgbClr val="FFFFFF"/>
                          </a:solidFill>
                        </a:rPr>
                        <a:t> to store 10 gas gallon equivalents</a:t>
                      </a:r>
                      <a:endParaRPr lang="en-US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66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68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191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6,578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11,440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762,667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981666" y="4904711"/>
          <a:ext cx="3097836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978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lead-acid batteries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water at 80c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pumped</a:t>
                      </a:r>
                      <a:r>
                        <a:rPr lang="en-US" baseline="0" dirty="0"/>
                        <a:t> storage (h = 370 m)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7874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511721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HHV vs. LHV heat values?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9657" y="832447"/>
            <a:ext cx="85695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venir Medium"/>
                <a:cs typeface="Avenir Medium"/>
              </a:rPr>
              <a:t>There are two ‘flavors’ of heat values (or energy densities) for combusted fuels.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151066" y="6468007"/>
            <a:ext cx="49127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venir Medium"/>
                <a:cs typeface="Avenir Medium"/>
              </a:rPr>
              <a:t>Energy Systems &amp; Sustainability, 2/e, Chapter 4; </a:t>
            </a:r>
            <a:r>
              <a:rPr lang="en-US" sz="1400" dirty="0" err="1">
                <a:latin typeface="Avenir Medium"/>
                <a:cs typeface="Avenir Medium"/>
              </a:rPr>
              <a:t>wikipedia</a:t>
            </a:r>
            <a:r>
              <a:rPr lang="en-US" sz="1400" dirty="0">
                <a:latin typeface="Avenir Medium"/>
                <a:cs typeface="Avenir Medium"/>
              </a:rPr>
              <a:t> </a:t>
            </a:r>
          </a:p>
        </p:txBody>
      </p:sp>
      <p:pic>
        <p:nvPicPr>
          <p:cNvPr id="8" name="Picture 7" descr="ecological-energy-plug-symbol-with-cord-and-a-leaf_318-62261.jp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2474" y="0"/>
            <a:ext cx="693856" cy="693856"/>
          </a:xfrm>
          <a:prstGeom prst="rect">
            <a:avLst/>
          </a:prstGeom>
        </p:spPr>
      </p:pic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466351" y="3550102"/>
          <a:ext cx="3974354" cy="2494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32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1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1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Fuel</a:t>
                      </a:r>
                    </a:p>
                  </a:txBody>
                  <a:tcP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HHV (MJ/kg)</a:t>
                      </a:r>
                    </a:p>
                  </a:txBody>
                  <a:tcP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LHV</a:t>
                      </a:r>
                    </a:p>
                    <a:p>
                      <a:pPr algn="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(MJ/kg)</a:t>
                      </a:r>
                    </a:p>
                  </a:txBody>
                  <a:tcPr>
                    <a:solidFill>
                      <a:srgbClr val="66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hydrogen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141.80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119.96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methane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55.50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50.00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propane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50.35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46.35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diesel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44.80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43.40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wood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21.20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17.0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42178" y="1588011"/>
            <a:ext cx="85695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venir Black"/>
                <a:cs typeface="Avenir Black"/>
              </a:rPr>
              <a:t>HHV (high heat values) </a:t>
            </a:r>
            <a:r>
              <a:rPr lang="en-US" sz="2000" dirty="0">
                <a:latin typeface="Avenir Medium"/>
                <a:cs typeface="Avenir Medium"/>
              </a:rPr>
              <a:t>used when the steam is condensed after use; condensing steam to water releases additional energy.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>
                <a:latin typeface="Avenir Medium"/>
                <a:cs typeface="Avenir Medium"/>
              </a:rPr>
              <a:t>Aka HCV or GCV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42178" y="2692806"/>
            <a:ext cx="85695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venir Black"/>
                <a:cs typeface="Avenir Black"/>
              </a:rPr>
              <a:t>LHV (low heat values) </a:t>
            </a:r>
            <a:r>
              <a:rPr lang="en-US" sz="2000" dirty="0">
                <a:latin typeface="Avenir Medium"/>
                <a:cs typeface="Avenir Medium"/>
              </a:rPr>
              <a:t>used when the steam is </a:t>
            </a:r>
            <a:r>
              <a:rPr lang="en-US" sz="2000" u="sng" dirty="0">
                <a:latin typeface="Avenir Medium"/>
                <a:cs typeface="Avenir Medium"/>
              </a:rPr>
              <a:t>not</a:t>
            </a:r>
            <a:r>
              <a:rPr lang="en-US" sz="2000" dirty="0">
                <a:latin typeface="Avenir Medium"/>
                <a:cs typeface="Avenir Medium"/>
              </a:rPr>
              <a:t> condensed after use.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>
                <a:latin typeface="Avenir Medium"/>
                <a:cs typeface="Avenir Medium"/>
              </a:rPr>
              <a:t>Aka LCV or NCV</a:t>
            </a:r>
          </a:p>
        </p:txBody>
      </p:sp>
    </p:spTree>
    <p:extLst>
      <p:ext uri="{BB962C8B-B14F-4D97-AF65-F5344CB8AC3E}">
        <p14:creationId xmlns:p14="http://schemas.microsoft.com/office/powerpoint/2010/main" val="96434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7818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82756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Comparing heat contents (energy density)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099502" y="6448114"/>
            <a:ext cx="49825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venir Medium"/>
                <a:cs typeface="Avenir Medium"/>
              </a:rPr>
              <a:t>Energy Systems &amp; Sustainability, 2/e, Chapter 2 / </a:t>
            </a:r>
            <a:r>
              <a:rPr lang="en-US" sz="1400" dirty="0" err="1">
                <a:latin typeface="Avenir Medium"/>
                <a:cs typeface="Avenir Medium"/>
              </a:rPr>
              <a:t>wikipedia</a:t>
            </a:r>
            <a:endParaRPr lang="en-US" sz="1400" dirty="0">
              <a:latin typeface="Avenir Medium"/>
              <a:cs typeface="Avenir Medium"/>
            </a:endParaRPr>
          </a:p>
        </p:txBody>
      </p:sp>
      <p:pic>
        <p:nvPicPr>
          <p:cNvPr id="8" name="Picture 7" descr="ecological-energy-plug-symbol-with-cord-and-a-leaf_318-62261.jp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2474" y="0"/>
            <a:ext cx="693856" cy="693856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14376" y="758383"/>
          <a:ext cx="3651249" cy="5303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46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7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8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3003"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solidFill>
                            <a:srgbClr val="FFFFFF"/>
                          </a:solidFill>
                        </a:rPr>
                        <a:t>Btu/gallon</a:t>
                      </a:r>
                    </a:p>
                    <a:p>
                      <a:pPr algn="r"/>
                      <a:r>
                        <a:rPr lang="en-US" sz="1400" b="1" dirty="0">
                          <a:solidFill>
                            <a:srgbClr val="FFFFFF"/>
                          </a:solidFill>
                        </a:rPr>
                        <a:t>(gross)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solidFill>
                            <a:srgbClr val="FFFFFF"/>
                          </a:solidFill>
                        </a:rPr>
                        <a:t>Btu/gallon</a:t>
                      </a:r>
                    </a:p>
                    <a:p>
                      <a:pPr algn="r"/>
                      <a:r>
                        <a:rPr lang="en-US" sz="1400" b="1" dirty="0">
                          <a:solidFill>
                            <a:srgbClr val="FFFFFF"/>
                          </a:solidFill>
                        </a:rPr>
                        <a:t>(net)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695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Auto</a:t>
                      </a:r>
                      <a:r>
                        <a:rPr lang="en-US" sz="1400" baseline="0" dirty="0"/>
                        <a:t> gasoline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125,000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115,400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695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hydrogen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134,200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113,400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6695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Diesel</a:t>
                      </a:r>
                      <a:r>
                        <a:rPr lang="en-US" sz="1400" baseline="0" dirty="0"/>
                        <a:t> fuel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138,700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128,700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6695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biodiesel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126,206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117,093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6695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methanol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64,600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56,560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6695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ethanol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84,600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75,670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6695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gasohol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120,900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112,417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6695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Aviation gas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120,200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112,000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6695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propane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91,300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83,500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6695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butane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103,000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93,000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6695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Jet fuel (</a:t>
                      </a:r>
                      <a:r>
                        <a:rPr lang="en-US" sz="1400" dirty="0" err="1"/>
                        <a:t>naptha</a:t>
                      </a:r>
                      <a:r>
                        <a:rPr lang="en-US" sz="1400" dirty="0"/>
                        <a:t>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127,500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118,700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6695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Jet fuel (kerosene)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135,000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128,100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6695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Crude</a:t>
                      </a:r>
                      <a:r>
                        <a:rPr lang="en-US" sz="1400" baseline="0" dirty="0"/>
                        <a:t> petroleum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138,100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131,800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6695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Residual fuel</a:t>
                      </a:r>
                      <a:r>
                        <a:rPr lang="en-US" sz="1400" baseline="0" dirty="0"/>
                        <a:t> oil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149,700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138,400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6695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Distillate fuel oil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138,700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131,800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444625" y="-47625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946651" y="758383"/>
          <a:ext cx="3292474" cy="3596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414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003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solidFill>
                            <a:srgbClr val="FFFFFF"/>
                          </a:solidFill>
                        </a:rPr>
                        <a:t>Gaseous</a:t>
                      </a:r>
                      <a:r>
                        <a:rPr lang="en-US" sz="1400" b="1" baseline="0" dirty="0">
                          <a:solidFill>
                            <a:srgbClr val="FFFFFF"/>
                          </a:solidFill>
                        </a:rPr>
                        <a:t> &amp; solid fuels</a:t>
                      </a:r>
                      <a:endParaRPr lang="en-US" sz="14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solidFill>
                            <a:srgbClr val="FFFFFF"/>
                          </a:solidFill>
                        </a:rPr>
                        <a:t>Btu/_____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695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Natural gas, wet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1,109 Btu/ft3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695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Natural</a:t>
                      </a:r>
                      <a:r>
                        <a:rPr lang="en-US" sz="1400" baseline="0" dirty="0"/>
                        <a:t> gas, dry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1,027 Btu/ft3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6695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Natural</a:t>
                      </a:r>
                      <a:r>
                        <a:rPr lang="en-US" sz="1400" baseline="0" dirty="0"/>
                        <a:t> gas, compressed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20,551 Btu/</a:t>
                      </a:r>
                      <a:r>
                        <a:rPr lang="en-US" sz="1400" dirty="0" err="1"/>
                        <a:t>lb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6695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6695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Liquid</a:t>
                      </a:r>
                      <a:r>
                        <a:rPr lang="en-US" sz="1400" baseline="0" dirty="0"/>
                        <a:t> natural gas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90,800 Btu/gallon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6695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6695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Anthracite</a:t>
                      </a:r>
                      <a:r>
                        <a:rPr lang="en-US" sz="1400" baseline="0" dirty="0"/>
                        <a:t> coal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21.7 E6 Btu/short ton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6695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Lignite/bit</a:t>
                      </a:r>
                      <a:r>
                        <a:rPr lang="en-US" sz="1400" baseline="0" dirty="0"/>
                        <a:t> coal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21.0 E6 Btu/short ton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291229" y="4905375"/>
            <a:ext cx="31712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u="sng" dirty="0"/>
              <a:t>Net</a:t>
            </a:r>
            <a:r>
              <a:rPr lang="en-US" sz="1600" i="1" dirty="0"/>
              <a:t> = water’s heat of vaporization is subtracted from gross energy content</a:t>
            </a:r>
          </a:p>
        </p:txBody>
      </p:sp>
    </p:spTree>
    <p:extLst>
      <p:ext uri="{BB962C8B-B14F-4D97-AF65-F5344CB8AC3E}">
        <p14:creationId xmlns:p14="http://schemas.microsoft.com/office/powerpoint/2010/main" val="29225626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487</Words>
  <Application>Microsoft Macintosh PowerPoint</Application>
  <PresentationFormat>On-screen Show (4:3)</PresentationFormat>
  <Paragraphs>143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Avenir Black</vt:lpstr>
      <vt:lpstr>Avenir Heavy</vt:lpstr>
      <vt:lpstr>Avenir Medium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1</cp:revision>
  <dcterms:created xsi:type="dcterms:W3CDTF">2019-09-09T02:37:25Z</dcterms:created>
  <dcterms:modified xsi:type="dcterms:W3CDTF">2019-09-09T02:38:16Z</dcterms:modified>
</cp:coreProperties>
</file>