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303" r:id="rId3"/>
    <p:sldId id="270" r:id="rId4"/>
    <p:sldId id="286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4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6750-A818-5441-9856-22EB6F079FB8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3144A-2DFB-704F-BFD9-DD7B5E91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1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6750-A818-5441-9856-22EB6F079FB8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3144A-2DFB-704F-BFD9-DD7B5E91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3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6750-A818-5441-9856-22EB6F079FB8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3144A-2DFB-704F-BFD9-DD7B5E91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25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6750-A818-5441-9856-22EB6F079FB8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3144A-2DFB-704F-BFD9-DD7B5E91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6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6750-A818-5441-9856-22EB6F079FB8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3144A-2DFB-704F-BFD9-DD7B5E91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96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6750-A818-5441-9856-22EB6F079FB8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3144A-2DFB-704F-BFD9-DD7B5E91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89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6750-A818-5441-9856-22EB6F079FB8}" type="datetimeFigureOut">
              <a:rPr lang="en-US" smtClean="0"/>
              <a:t>9/8/19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3144A-2DFB-704F-BFD9-DD7B5E91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6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6750-A818-5441-9856-22EB6F079FB8}" type="datetimeFigureOut">
              <a:rPr lang="en-US" smtClean="0"/>
              <a:t>9/8/19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3144A-2DFB-704F-BFD9-DD7B5E91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2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6750-A818-5441-9856-22EB6F079FB8}" type="datetimeFigureOut">
              <a:rPr lang="en-US" smtClean="0"/>
              <a:t>9/8/19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3144A-2DFB-704F-BFD9-DD7B5E91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14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6750-A818-5441-9856-22EB6F079FB8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3144A-2DFB-704F-BFD9-DD7B5E91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57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6750-A818-5441-9856-22EB6F079FB8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3144A-2DFB-704F-BFD9-DD7B5E91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1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B6750-A818-5441-9856-22EB6F079FB8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3144A-2DFB-704F-BFD9-DD7B5E91C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4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84048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SSC 2030: Energy Systems &amp; Sustainability</a:t>
            </a:r>
          </a:p>
        </p:txBody>
      </p:sp>
      <p:pic>
        <p:nvPicPr>
          <p:cNvPr id="6" name="Picture 5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19813" y="903879"/>
            <a:ext cx="7066244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 Primary energy forms and uses</a:t>
            </a:r>
            <a:endParaRPr lang="en-US" sz="2400" dirty="0">
              <a:latin typeface="Avenir Medium" panose="02000503020000020003" pitchFamily="2" charset="0"/>
            </a:endParaRP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3.1: </a:t>
            </a:r>
            <a:r>
              <a:rPr lang="en-US" sz="2400" dirty="0">
                <a:latin typeface="Avenir Medium" panose="02000503020000020003" pitchFamily="2" charset="0"/>
              </a:rPr>
              <a:t>Primary energy consumption (</a:t>
            </a:r>
            <a:r>
              <a:rPr lang="en-US" sz="2400" i="1" dirty="0">
                <a:latin typeface="Avenir Medium" panose="02000503020000020003" pitchFamily="2" charset="0"/>
              </a:rPr>
              <a:t>conservation</a:t>
            </a:r>
            <a:r>
              <a:rPr lang="en-US" sz="2400" dirty="0">
                <a:latin typeface="Avenir Medium" panose="02000503020000020003" pitchFamily="2" charset="0"/>
              </a:rPr>
              <a:t>!)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3.2: </a:t>
            </a:r>
            <a:r>
              <a:rPr lang="en-US" sz="2400" dirty="0">
                <a:latin typeface="Avenir Medium" panose="02000503020000020003" pitchFamily="2" charset="0"/>
              </a:rPr>
              <a:t>Units of energy and energy data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3.3: </a:t>
            </a:r>
            <a:r>
              <a:rPr lang="en-US" sz="2400" dirty="0">
                <a:latin typeface="Avenir Medium" panose="02000503020000020003" pitchFamily="2" charset="0"/>
              </a:rPr>
              <a:t>Energy density (aka heat content)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3.4: </a:t>
            </a:r>
            <a:r>
              <a:rPr lang="en-US" sz="2400" dirty="0">
                <a:latin typeface="Avenir Medium" panose="02000503020000020003" pitchFamily="2" charset="0"/>
              </a:rPr>
              <a:t>Global and regional sources of energy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3.5: </a:t>
            </a:r>
            <a:r>
              <a:rPr lang="en-US" sz="2400" dirty="0">
                <a:latin typeface="Avenir Medium" panose="02000503020000020003" pitchFamily="2" charset="0"/>
              </a:rPr>
              <a:t>UK energy use today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3.6: </a:t>
            </a:r>
            <a:r>
              <a:rPr lang="en-US" sz="2400" dirty="0">
                <a:latin typeface="Avenir Medium" panose="02000503020000020003" pitchFamily="2" charset="0"/>
              </a:rPr>
              <a:t>Primary energy: UK vs. Denmark vs. US 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3.7: </a:t>
            </a:r>
            <a:r>
              <a:rPr lang="en-US" sz="2400" dirty="0">
                <a:latin typeface="Avenir Medium" panose="02000503020000020003" pitchFamily="2" charset="0"/>
              </a:rPr>
              <a:t>Primary energy: France vs. India vs. China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3.8: </a:t>
            </a:r>
            <a:r>
              <a:rPr lang="en-US" sz="2400" dirty="0">
                <a:latin typeface="Avenir Medium" panose="02000503020000020003" pitchFamily="2" charset="0"/>
              </a:rPr>
              <a:t>Trends in US energy use</a:t>
            </a:r>
          </a:p>
          <a:p>
            <a:pPr lvl="0">
              <a:lnSpc>
                <a:spcPct val="150000"/>
              </a:lnSpc>
            </a:pPr>
            <a:r>
              <a:rPr lang="en-US" sz="2400" b="1" dirty="0">
                <a:latin typeface="Avenir Black" panose="02000503020000020003" pitchFamily="2" charset="0"/>
              </a:rPr>
              <a:t>3.9: </a:t>
            </a:r>
            <a:r>
              <a:rPr lang="en-US" sz="2400" dirty="0">
                <a:latin typeface="Avenir Medium" panose="02000503020000020003" pitchFamily="2" charset="0"/>
              </a:rPr>
              <a:t>Vermont energy statistics</a:t>
            </a:r>
          </a:p>
        </p:txBody>
      </p:sp>
    </p:spTree>
    <p:extLst>
      <p:ext uri="{BB962C8B-B14F-4D97-AF65-F5344CB8AC3E}">
        <p14:creationId xmlns:p14="http://schemas.microsoft.com/office/powerpoint/2010/main" val="2825232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66111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3. Primary energy forms and uses</a:t>
            </a:r>
          </a:p>
        </p:txBody>
      </p:sp>
      <p:pic>
        <p:nvPicPr>
          <p:cNvPr id="6" name="Picture 5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75595" y="2171708"/>
            <a:ext cx="6392810" cy="226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88" lvl="1">
              <a:lnSpc>
                <a:spcPct val="150000"/>
              </a:lnSpc>
            </a:pPr>
            <a:r>
              <a:rPr lang="en-US" sz="2400" dirty="0">
                <a:latin typeface="Avenir Black"/>
                <a:cs typeface="Avenir Black"/>
              </a:rPr>
              <a:t>3.4: </a:t>
            </a:r>
            <a:r>
              <a:rPr lang="en-US" sz="2400" b="1" dirty="0">
                <a:latin typeface="Avenir Black" panose="02000503020000020003" pitchFamily="2" charset="0"/>
              </a:rPr>
              <a:t>Global and regional sources of energy</a:t>
            </a:r>
            <a:endParaRPr lang="is-IS" sz="2400" b="1" dirty="0">
              <a:latin typeface="Avenir Black" panose="02000503020000020003" pitchFamily="2" charset="0"/>
              <a:cs typeface="Avenir Medium"/>
            </a:endParaRPr>
          </a:p>
          <a:p>
            <a:pPr marL="46355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venir Medium"/>
                <a:cs typeface="Avenir Medium"/>
              </a:rPr>
              <a:t>Current global use and projections</a:t>
            </a:r>
          </a:p>
          <a:p>
            <a:pPr marL="46355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venir Medium"/>
                <a:cs typeface="Avenir Medium"/>
              </a:rPr>
              <a:t>Energy inequity</a:t>
            </a:r>
          </a:p>
          <a:p>
            <a:pPr marL="46355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venir Medium"/>
                <a:cs typeface="Avenir Medium"/>
              </a:rPr>
              <a:t>Use of renewable energy?</a:t>
            </a:r>
          </a:p>
        </p:txBody>
      </p:sp>
    </p:spTree>
    <p:extLst>
      <p:ext uri="{BB962C8B-B14F-4D97-AF65-F5344CB8AC3E}">
        <p14:creationId xmlns:p14="http://schemas.microsoft.com/office/powerpoint/2010/main" val="3283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atrizEnergeticaMundial_perspectiva2013_2040_ENG_tcm11-63143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82" y="743992"/>
            <a:ext cx="8799326" cy="593375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354511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Predicted growth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18268" y="6490457"/>
            <a:ext cx="51096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2 / </a:t>
            </a:r>
            <a:r>
              <a:rPr lang="en-US" sz="1400" dirty="0" err="1">
                <a:latin typeface="Avenir Medium"/>
                <a:cs typeface="Avenir Medium"/>
              </a:rPr>
              <a:t>repsol.com</a:t>
            </a:r>
            <a:endParaRPr lang="en-US" sz="1400" dirty="0">
              <a:latin typeface="Avenir Medium"/>
              <a:cs typeface="Avenir Medium"/>
            </a:endParaRP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35759" y="969260"/>
            <a:ext cx="13240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 quad</a:t>
            </a:r>
          </a:p>
          <a:p>
            <a:r>
              <a:rPr lang="en-US" dirty="0">
                <a:solidFill>
                  <a:srgbClr val="0000FF"/>
                </a:solidFill>
              </a:rPr>
              <a:t>= 1 E15 Btu</a:t>
            </a:r>
          </a:p>
          <a:p>
            <a:r>
              <a:rPr lang="en-US" dirty="0">
                <a:solidFill>
                  <a:srgbClr val="0000FF"/>
                </a:solidFill>
              </a:rPr>
              <a:t>= 1.06 E18 J</a:t>
            </a:r>
          </a:p>
          <a:p>
            <a:r>
              <a:rPr lang="en-US" dirty="0">
                <a:solidFill>
                  <a:srgbClr val="0000FF"/>
                </a:solidFill>
              </a:rPr>
              <a:t>= 25.2 </a:t>
            </a:r>
            <a:r>
              <a:rPr lang="en-US" dirty="0" err="1">
                <a:solidFill>
                  <a:srgbClr val="0000FF"/>
                </a:solidFill>
              </a:rPr>
              <a:t>Mtep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498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18708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The 14%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34469" y="6490457"/>
            <a:ext cx="4939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2 / Table 2.3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94385" y="791573"/>
            <a:ext cx="85748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A small part of the world’s population uses most of its energy resources.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397000"/>
          <a:ext cx="6096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94384" y="1397000"/>
          <a:ext cx="8379906" cy="165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6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6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6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66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80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5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Population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(global</a:t>
                      </a:r>
                      <a:r>
                        <a:rPr lang="en-US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%)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Energy produced (%)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Energy consumed</a:t>
                      </a:r>
                      <a:r>
                        <a:rPr lang="en-US" b="1" baseline="0" dirty="0">
                          <a:solidFill>
                            <a:schemeClr val="bg1"/>
                          </a:solidFill>
                        </a:rPr>
                        <a:t> (%)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Primary energy</a:t>
                      </a:r>
                      <a:r>
                        <a:rPr lang="en-US" b="1" baseline="0" dirty="0">
                          <a:solidFill>
                            <a:schemeClr val="bg1"/>
                          </a:solidFill>
                        </a:rPr>
                        <a:t> consumption per capita**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GDP per capita**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Wealthiest*</a:t>
                      </a:r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14%</a:t>
                      </a:r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31%</a:t>
                      </a:r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41%</a:t>
                      </a:r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3.1</a:t>
                      </a:r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3.4</a:t>
                      </a:r>
                    </a:p>
                  </a:txBody>
                  <a:tcPr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59%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0.7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93903" y="3196344"/>
            <a:ext cx="5445120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 USA, Canada, Western Europe, Australia, New Zealand, Japan</a:t>
            </a:r>
          </a:p>
          <a:p>
            <a:endParaRPr lang="en-US" sz="700" dirty="0"/>
          </a:p>
          <a:p>
            <a:r>
              <a:rPr lang="en-US" sz="1600" dirty="0"/>
              <a:t>** As a multiple of the global average</a:t>
            </a:r>
          </a:p>
        </p:txBody>
      </p:sp>
    </p:spTree>
    <p:extLst>
      <p:ext uri="{BB962C8B-B14F-4D97-AF65-F5344CB8AC3E}">
        <p14:creationId xmlns:p14="http://schemas.microsoft.com/office/powerpoint/2010/main" val="868276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826261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Global use of renewable energy resources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34469" y="6490457"/>
            <a:ext cx="5362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2 / </a:t>
            </a:r>
            <a:r>
              <a:rPr lang="en-US" sz="1400" dirty="0" err="1">
                <a:latin typeface="Avenir Medium"/>
                <a:cs typeface="Avenir Medium"/>
              </a:rPr>
              <a:t>wikiwand.com</a:t>
            </a:r>
            <a:endParaRPr lang="en-US" sz="1400" dirty="0">
              <a:latin typeface="Avenir Medium"/>
              <a:cs typeface="Avenir Medium"/>
            </a:endParaRP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pic>
        <p:nvPicPr>
          <p:cNvPr id="9" name="Picture 8" descr="Total_World_Energy_Consumption_by_Source_201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" y="1250444"/>
            <a:ext cx="9144000" cy="454755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94385" y="791573"/>
            <a:ext cx="3999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Breaking out </a:t>
            </a:r>
            <a:r>
              <a:rPr lang="en-US" sz="2000" dirty="0">
                <a:latin typeface="Avenir Black"/>
                <a:cs typeface="Avenir Black"/>
              </a:rPr>
              <a:t>renewable energy</a:t>
            </a:r>
            <a:r>
              <a:rPr lang="en-US" sz="2000" dirty="0">
                <a:latin typeface="Avenir Medium"/>
                <a:cs typeface="Avenir Medium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5331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264</Words>
  <Application>Microsoft Macintosh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2019-09-09T02:38:22Z</dcterms:created>
  <dcterms:modified xsi:type="dcterms:W3CDTF">2019-09-09T02:39:26Z</dcterms:modified>
</cp:coreProperties>
</file>