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40" r:id="rId2"/>
    <p:sldId id="341" r:id="rId3"/>
    <p:sldId id="342" r:id="rId4"/>
    <p:sldId id="343" r:id="rId5"/>
    <p:sldId id="344" r:id="rId6"/>
    <p:sldId id="345" r:id="rId7"/>
    <p:sldId id="346" r:id="rId8"/>
    <p:sldId id="34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C801-875A-A246-9301-6F0DF2C88480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5960-ED80-9049-A583-B3852720F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9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C801-875A-A246-9301-6F0DF2C88480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5960-ED80-9049-A583-B3852720F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3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C801-875A-A246-9301-6F0DF2C88480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5960-ED80-9049-A583-B3852720F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9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C801-875A-A246-9301-6F0DF2C88480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5960-ED80-9049-A583-B3852720F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9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C801-875A-A246-9301-6F0DF2C88480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5960-ED80-9049-A583-B3852720F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0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C801-875A-A246-9301-6F0DF2C88480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5960-ED80-9049-A583-B3852720F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4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C801-875A-A246-9301-6F0DF2C88480}" type="datetimeFigureOut">
              <a:rPr lang="en-US" smtClean="0"/>
              <a:t>9/8/19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5960-ED80-9049-A583-B3852720F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3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C801-875A-A246-9301-6F0DF2C88480}" type="datetimeFigureOut">
              <a:rPr lang="en-US" smtClean="0"/>
              <a:t>9/8/19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5960-ED80-9049-A583-B3852720F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9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C801-875A-A246-9301-6F0DF2C88480}" type="datetimeFigureOut">
              <a:rPr lang="en-US" smtClean="0"/>
              <a:t>9/8/19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5960-ED80-9049-A583-B3852720F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1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C801-875A-A246-9301-6F0DF2C88480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5960-ED80-9049-A583-B3852720F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C801-875A-A246-9301-6F0DF2C88480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5960-ED80-9049-A583-B3852720F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5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CC801-875A-A246-9301-6F0DF2C88480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E5960-ED80-9049-A583-B3852720F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2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60250" y="2767137"/>
            <a:ext cx="5057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dirty="0">
                <a:latin typeface="Avenir Black"/>
                <a:cs typeface="Avenir Black"/>
              </a:rPr>
              <a:t>3.5: UK energy use today</a:t>
            </a:r>
            <a:endParaRPr lang="is-IS" sz="2800" dirty="0">
              <a:latin typeface="Avenir Black"/>
              <a:cs typeface="Avenir Black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2A0443-7CCA-444F-8A83-D58204B9B2AB}"/>
              </a:ext>
            </a:extLst>
          </p:cNvPr>
          <p:cNvSpPr txBox="1"/>
          <p:nvPr/>
        </p:nvSpPr>
        <p:spPr>
          <a:xfrm>
            <a:off x="228600" y="49316"/>
            <a:ext cx="6611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3. Primary energy forms and uses</a:t>
            </a:r>
          </a:p>
        </p:txBody>
      </p:sp>
    </p:spTree>
    <p:extLst>
      <p:ext uri="{BB962C8B-B14F-4D97-AF65-F5344CB8AC3E}">
        <p14:creationId xmlns:p14="http://schemas.microsoft.com/office/powerpoint/2010/main" val="322811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2119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UK energy use today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7" y="832447"/>
            <a:ext cx="8178589" cy="136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dirty="0">
                <a:latin typeface="Avenir Medium"/>
                <a:cs typeface="Avenir Medium"/>
              </a:rPr>
              <a:t>UK total primary energy consumption in 2009: </a:t>
            </a:r>
            <a:r>
              <a:rPr lang="en-US" sz="2000" dirty="0">
                <a:latin typeface="Avenir Black"/>
                <a:cs typeface="Avenir Black"/>
              </a:rPr>
              <a:t>9000 PJ</a:t>
            </a:r>
            <a:r>
              <a:rPr lang="en-US" sz="2000" dirty="0">
                <a:latin typeface="Avenir Medium"/>
                <a:cs typeface="Avenir Medium"/>
              </a:rPr>
              <a:t> (9000 E15 J)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UK population was 62 million in 2009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So, per capita energy use: </a:t>
            </a:r>
            <a:r>
              <a:rPr lang="en-US" sz="2000" u="sng" dirty="0">
                <a:latin typeface="Avenir Medium"/>
                <a:cs typeface="Avenir Medium"/>
              </a:rPr>
              <a:t>145 GJ per person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5178" y="6490457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255" y="2537156"/>
            <a:ext cx="8178589" cy="308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dirty="0">
                <a:latin typeface="Avenir Medium"/>
                <a:cs typeface="Avenir Medium"/>
              </a:rPr>
              <a:t>We’re about to dive into some data that demonstrates: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8840 PJ of energy is provided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6021 PJ of energy is delivered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There’s a </a:t>
            </a:r>
            <a:r>
              <a:rPr lang="en-US" sz="2000" u="sng" dirty="0">
                <a:latin typeface="Avenir Medium"/>
                <a:cs typeface="Avenir Medium"/>
              </a:rPr>
              <a:t>discrepancy of 2819 PJ</a:t>
            </a:r>
          </a:p>
          <a:p>
            <a:pPr marL="800100" lvl="1" indent="-342900">
              <a:lnSpc>
                <a:spcPct val="14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5% (141 PJ) is used for shipping</a:t>
            </a:r>
          </a:p>
          <a:p>
            <a:pPr marL="800100" lvl="1" indent="-342900">
              <a:lnSpc>
                <a:spcPct val="140000"/>
              </a:lnSpc>
              <a:buFont typeface="Arial"/>
              <a:buChar char="•"/>
            </a:pPr>
            <a:r>
              <a:rPr lang="en-US" sz="2000" dirty="0">
                <a:latin typeface="Avenir Black"/>
                <a:cs typeface="Avenir Black"/>
              </a:rPr>
              <a:t>95% is lost in conversion &amp; delivery</a:t>
            </a:r>
          </a:p>
          <a:p>
            <a:pPr marL="800100" lvl="1" indent="-342900">
              <a:lnSpc>
                <a:spcPct val="14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Electricity generation is only </a:t>
            </a:r>
            <a:r>
              <a:rPr lang="en-US" sz="2000" u="sng" dirty="0">
                <a:latin typeface="Avenir Medium"/>
                <a:cs typeface="Avenir Medium"/>
              </a:rPr>
              <a:t>35% efficient</a:t>
            </a:r>
          </a:p>
        </p:txBody>
      </p:sp>
    </p:spTree>
    <p:extLst>
      <p:ext uri="{BB962C8B-B14F-4D97-AF65-F5344CB8AC3E}">
        <p14:creationId xmlns:p14="http://schemas.microsoft.com/office/powerpoint/2010/main" val="405129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6015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UK primary energy use &amp; consumption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5178" y="6490457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3</a:t>
            </a:r>
          </a:p>
        </p:txBody>
      </p:sp>
      <p:pic>
        <p:nvPicPr>
          <p:cNvPr id="2" name="Picture 1" descr="Scanbot Aug 18, 2017 9.29 A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8" y="932802"/>
            <a:ext cx="9144000" cy="532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6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7291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UK delivered energy consumption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5178" y="6490457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3</a:t>
            </a:r>
          </a:p>
        </p:txBody>
      </p:sp>
      <p:pic>
        <p:nvPicPr>
          <p:cNvPr id="2" name="Picture 1" descr="Scanbot Aug 18, 2017 9.31 A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4180"/>
            <a:ext cx="9144000" cy="36137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657" y="832447"/>
            <a:ext cx="8178589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Here we can look at the types and amounts of fuels used by each </a:t>
            </a:r>
            <a:r>
              <a:rPr lang="en-US" sz="2000" dirty="0">
                <a:latin typeface="Avenir Black"/>
                <a:cs typeface="Avenir Black"/>
              </a:rPr>
              <a:t>sector</a:t>
            </a:r>
            <a:r>
              <a:rPr lang="en-US" sz="2000" dirty="0">
                <a:latin typeface="Avenir Medium"/>
                <a:cs typeface="Avenir Medium"/>
              </a:rPr>
              <a:t> in the UK.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What stands out to you?</a:t>
            </a:r>
          </a:p>
        </p:txBody>
      </p:sp>
    </p:spTree>
    <p:extLst>
      <p:ext uri="{BB962C8B-B14F-4D97-AF65-F5344CB8AC3E}">
        <p14:creationId xmlns:p14="http://schemas.microsoft.com/office/powerpoint/2010/main" val="4088836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3786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UK primary vs. delivered energy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5178" y="6490457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3</a:t>
            </a:r>
          </a:p>
        </p:txBody>
      </p:sp>
      <p:pic>
        <p:nvPicPr>
          <p:cNvPr id="2" name="Picture 1" descr="Scanbot Aug 18, 2017 9.35 A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4" r="10330" b="13336"/>
          <a:stretch/>
        </p:blipFill>
        <p:spPr>
          <a:xfrm>
            <a:off x="26482" y="1128740"/>
            <a:ext cx="9084066" cy="5158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54478" y="2759664"/>
            <a:ext cx="110799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~30% loss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64748-5769-864F-8A87-F74E4DA07385}"/>
              </a:ext>
            </a:extLst>
          </p:cNvPr>
          <p:cNvSpPr txBox="1"/>
          <p:nvPr/>
        </p:nvSpPr>
        <p:spPr>
          <a:xfrm>
            <a:off x="6386916" y="3142436"/>
            <a:ext cx="110799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~30% loss</a:t>
            </a:r>
          </a:p>
        </p:txBody>
      </p:sp>
    </p:spTree>
    <p:extLst>
      <p:ext uri="{BB962C8B-B14F-4D97-AF65-F5344CB8AC3E}">
        <p14:creationId xmlns:p14="http://schemas.microsoft.com/office/powerpoint/2010/main" val="1502214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9375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UK industrial vs. domestic use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5178" y="6490457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3</a:t>
            </a:r>
          </a:p>
        </p:txBody>
      </p:sp>
      <p:pic>
        <p:nvPicPr>
          <p:cNvPr id="2" name="Picture 1" descr="Scanbot Aug 18, 2017 9.40 A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b="16026"/>
          <a:stretch/>
        </p:blipFill>
        <p:spPr>
          <a:xfrm>
            <a:off x="161568" y="1378978"/>
            <a:ext cx="8915400" cy="3732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888" y="1128098"/>
            <a:ext cx="1940455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UK industrial use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1685" y="1124313"/>
            <a:ext cx="1915283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UK domestic use</a:t>
            </a:r>
          </a:p>
        </p:txBody>
      </p:sp>
    </p:spTree>
    <p:extLst>
      <p:ext uri="{BB962C8B-B14F-4D97-AF65-F5344CB8AC3E}">
        <p14:creationId xmlns:p14="http://schemas.microsoft.com/office/powerpoint/2010/main" val="2880627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2650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UK generation &amp; distribution of electricity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5178" y="6490457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3</a:t>
            </a:r>
          </a:p>
        </p:txBody>
      </p:sp>
      <p:pic>
        <p:nvPicPr>
          <p:cNvPr id="2" name="Picture 1" descr="Scanbot Aug 18, 2017 9.43 A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7"/>
          <a:stretch/>
        </p:blipFill>
        <p:spPr>
          <a:xfrm>
            <a:off x="0" y="1453593"/>
            <a:ext cx="9144000" cy="3530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7509" y="3696791"/>
            <a:ext cx="119850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~10% used</a:t>
            </a:r>
          </a:p>
        </p:txBody>
      </p:sp>
    </p:spTree>
    <p:extLst>
      <p:ext uri="{BB962C8B-B14F-4D97-AF65-F5344CB8AC3E}">
        <p14:creationId xmlns:p14="http://schemas.microsoft.com/office/powerpoint/2010/main" val="1149225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6970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UK trends in energy use by sector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7" y="832447"/>
            <a:ext cx="8178589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Energy use per capita has </a:t>
            </a:r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only increased by about 50% </a:t>
            </a:r>
            <a:r>
              <a:rPr lang="en-US" sz="2000" dirty="0">
                <a:latin typeface="Avenir Medium"/>
                <a:cs typeface="Avenir Medium"/>
              </a:rPr>
              <a:t>over the last 100 years.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Industry has become more efficient.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Transportation has doubled energy use; more autos.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5178" y="6490457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3</a:t>
            </a:r>
          </a:p>
        </p:txBody>
      </p:sp>
      <p:pic>
        <p:nvPicPr>
          <p:cNvPr id="2" name="Picture 1" descr="Scanbot Aug 18, 2017 9.46 A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t="37730" r="7062" b="13553"/>
          <a:stretch/>
        </p:blipFill>
        <p:spPr>
          <a:xfrm>
            <a:off x="193880" y="2367669"/>
            <a:ext cx="8871730" cy="39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65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290</Words>
  <Application>Microsoft Macintosh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Avenir Black</vt:lpstr>
      <vt:lpstr>Avenir Heavy</vt:lpstr>
      <vt:lpstr>Avenir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2</cp:revision>
  <dcterms:created xsi:type="dcterms:W3CDTF">2019-09-09T02:39:34Z</dcterms:created>
  <dcterms:modified xsi:type="dcterms:W3CDTF">2019-09-09T02:40:35Z</dcterms:modified>
</cp:coreProperties>
</file>