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304" r:id="rId3"/>
    <p:sldId id="285" r:id="rId4"/>
    <p:sldId id="273" r:id="rId5"/>
    <p:sldId id="293" r:id="rId6"/>
    <p:sldId id="348" r:id="rId7"/>
    <p:sldId id="294" r:id="rId8"/>
    <p:sldId id="295" r:id="rId9"/>
    <p:sldId id="296" r:id="rId10"/>
    <p:sldId id="292" r:id="rId11"/>
    <p:sldId id="297" r:id="rId12"/>
    <p:sldId id="299" r:id="rId13"/>
    <p:sldId id="298" r:id="rId14"/>
    <p:sldId id="301" r:id="rId15"/>
    <p:sldId id="30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DFCC-40B6-EF46-824C-9E67F8AF069E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2DE4-99EA-CF47-B933-70D54240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0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DFCC-40B6-EF46-824C-9E67F8AF069E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2DE4-99EA-CF47-B933-70D54240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8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DFCC-40B6-EF46-824C-9E67F8AF069E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2DE4-99EA-CF47-B933-70D54240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8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DFCC-40B6-EF46-824C-9E67F8AF069E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2DE4-99EA-CF47-B933-70D54240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90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DFCC-40B6-EF46-824C-9E67F8AF069E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2DE4-99EA-CF47-B933-70D54240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1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DFCC-40B6-EF46-824C-9E67F8AF069E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2DE4-99EA-CF47-B933-70D54240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7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DFCC-40B6-EF46-824C-9E67F8AF069E}" type="datetimeFigureOut">
              <a:rPr lang="en-US" smtClean="0"/>
              <a:t>9/8/19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2DE4-99EA-CF47-B933-70D54240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0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DFCC-40B6-EF46-824C-9E67F8AF069E}" type="datetimeFigureOut">
              <a:rPr lang="en-US" smtClean="0"/>
              <a:t>9/8/19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2DE4-99EA-CF47-B933-70D54240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6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DFCC-40B6-EF46-824C-9E67F8AF069E}" type="datetimeFigureOut">
              <a:rPr lang="en-US" smtClean="0"/>
              <a:t>9/8/19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2DE4-99EA-CF47-B933-70D54240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9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DFCC-40B6-EF46-824C-9E67F8AF069E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2DE4-99EA-CF47-B933-70D54240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6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DFCC-40B6-EF46-824C-9E67F8AF069E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2DE4-99EA-CF47-B933-70D54240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4DFCC-40B6-EF46-824C-9E67F8AF069E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02DE4-99EA-CF47-B933-70D54240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a.gov/energyexplained/?page=us_energy_hom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4048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SSC 2030: Energy Systems &amp; Sustainability</a:t>
            </a: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9813" y="903879"/>
            <a:ext cx="706624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venir Black" panose="02000503020000020003" pitchFamily="2" charset="0"/>
              </a:rPr>
              <a:t>3. Primary energy forms and uses</a:t>
            </a:r>
            <a:endParaRPr lang="en-US" sz="2400" dirty="0">
              <a:latin typeface="Avenir Medium" panose="02000503020000020003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2400" b="1" dirty="0">
                <a:latin typeface="Avenir Black" panose="02000503020000020003" pitchFamily="2" charset="0"/>
              </a:rPr>
              <a:t>3.1: </a:t>
            </a:r>
            <a:r>
              <a:rPr lang="en-US" sz="2400" dirty="0">
                <a:latin typeface="Avenir Medium" panose="02000503020000020003" pitchFamily="2" charset="0"/>
              </a:rPr>
              <a:t>Primary energy consumption (</a:t>
            </a:r>
            <a:r>
              <a:rPr lang="en-US" sz="2400" i="1" dirty="0">
                <a:latin typeface="Avenir Medium" panose="02000503020000020003" pitchFamily="2" charset="0"/>
              </a:rPr>
              <a:t>conservation</a:t>
            </a:r>
            <a:r>
              <a:rPr lang="en-US" sz="2400" dirty="0">
                <a:latin typeface="Avenir Medium" panose="02000503020000020003" pitchFamily="2" charset="0"/>
              </a:rPr>
              <a:t>!)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latin typeface="Avenir Black" panose="02000503020000020003" pitchFamily="2" charset="0"/>
              </a:rPr>
              <a:t>3.2: </a:t>
            </a:r>
            <a:r>
              <a:rPr lang="en-US" sz="2400" dirty="0">
                <a:latin typeface="Avenir Medium" panose="02000503020000020003" pitchFamily="2" charset="0"/>
              </a:rPr>
              <a:t>Units of energy and energy data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latin typeface="Avenir Black" panose="02000503020000020003" pitchFamily="2" charset="0"/>
              </a:rPr>
              <a:t>3.3: </a:t>
            </a:r>
            <a:r>
              <a:rPr lang="en-US" sz="2400" dirty="0">
                <a:latin typeface="Avenir Medium" panose="02000503020000020003" pitchFamily="2" charset="0"/>
              </a:rPr>
              <a:t>Energy density (aka heat content)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latin typeface="Avenir Black" panose="02000503020000020003" pitchFamily="2" charset="0"/>
              </a:rPr>
              <a:t>3.4: </a:t>
            </a:r>
            <a:r>
              <a:rPr lang="en-US" sz="2400" dirty="0">
                <a:latin typeface="Avenir Medium" panose="02000503020000020003" pitchFamily="2" charset="0"/>
              </a:rPr>
              <a:t>Global and regional sources of energy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latin typeface="Avenir Black" panose="02000503020000020003" pitchFamily="2" charset="0"/>
              </a:rPr>
              <a:t>3.5: </a:t>
            </a:r>
            <a:r>
              <a:rPr lang="en-US" sz="2400" dirty="0">
                <a:latin typeface="Avenir Medium" panose="02000503020000020003" pitchFamily="2" charset="0"/>
              </a:rPr>
              <a:t>UK energy use today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latin typeface="Avenir Black" panose="02000503020000020003" pitchFamily="2" charset="0"/>
              </a:rPr>
              <a:t>3.6: </a:t>
            </a:r>
            <a:r>
              <a:rPr lang="en-US" sz="2400" dirty="0">
                <a:latin typeface="Avenir Medium" panose="02000503020000020003" pitchFamily="2" charset="0"/>
              </a:rPr>
              <a:t>Primary energy: UK vs. Denmark vs. US 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latin typeface="Avenir Black" panose="02000503020000020003" pitchFamily="2" charset="0"/>
              </a:rPr>
              <a:t>3.7: </a:t>
            </a:r>
            <a:r>
              <a:rPr lang="en-US" sz="2400" dirty="0">
                <a:latin typeface="Avenir Medium" panose="02000503020000020003" pitchFamily="2" charset="0"/>
              </a:rPr>
              <a:t>Primary energy: France vs. India vs. China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latin typeface="Avenir Black" panose="02000503020000020003" pitchFamily="2" charset="0"/>
              </a:rPr>
              <a:t>3.8: </a:t>
            </a:r>
            <a:r>
              <a:rPr lang="en-US" sz="2400" dirty="0">
                <a:latin typeface="Avenir Medium" panose="02000503020000020003" pitchFamily="2" charset="0"/>
              </a:rPr>
              <a:t>Trends in US energy use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latin typeface="Avenir Black" panose="02000503020000020003" pitchFamily="2" charset="0"/>
              </a:rPr>
              <a:t>3.9: </a:t>
            </a:r>
            <a:r>
              <a:rPr lang="en-US" sz="2400" dirty="0">
                <a:latin typeface="Avenir Medium" panose="02000503020000020003" pitchFamily="2" charset="0"/>
              </a:rPr>
              <a:t>Vermont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236846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bot Aug 17, 2017 7.21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4"/>
          <a:stretch/>
        </p:blipFill>
        <p:spPr>
          <a:xfrm>
            <a:off x="144310" y="732169"/>
            <a:ext cx="8931966" cy="57614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9731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Primary energy in the US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70427" y="6490457"/>
            <a:ext cx="416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2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792" y="683557"/>
            <a:ext cx="133269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Production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29476" y="683878"/>
            <a:ext cx="1579028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Consumption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3497" y="4475394"/>
            <a:ext cx="7693860" cy="203132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Note that the US prefers </a:t>
            </a:r>
            <a:r>
              <a:rPr lang="en-US" u="sng" dirty="0">
                <a:solidFill>
                  <a:srgbClr val="0000FF"/>
                </a:solidFill>
                <a:latin typeface="Avenir Medium"/>
                <a:cs typeface="Avenir Medium"/>
              </a:rPr>
              <a:t>oil</a:t>
            </a: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 to NG and coal.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The US is a net exporter of coal, mainly to Europe, though coal mining &amp; exporting are falling.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The US is also a net exporter of NG (gas by pipeline, liquid by tanker) to Canada, Mexico, Argentina, Barbados, Brazil, Chile, China, India, Japan, Portugal, Taiwan &amp; the UAE.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Self sufficiency was 61% in 2013.</a:t>
            </a:r>
          </a:p>
        </p:txBody>
      </p:sp>
    </p:spTree>
    <p:extLst>
      <p:ext uri="{BB962C8B-B14F-4D97-AF65-F5344CB8AC3E}">
        <p14:creationId xmlns:p14="http://schemas.microsoft.com/office/powerpoint/2010/main" val="2508742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bot Aug 17, 2017 7.25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1"/>
          <a:stretch/>
        </p:blipFill>
        <p:spPr>
          <a:xfrm>
            <a:off x="678269" y="1464671"/>
            <a:ext cx="7784205" cy="50257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7734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Changes in US primary energy use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70427" y="6490457"/>
            <a:ext cx="416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2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4385" y="791573"/>
            <a:ext cx="8611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Our consumption has continued to rise.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Recently (not shown here) </a:t>
            </a:r>
            <a:r>
              <a:rPr lang="en-US" sz="2000" dirty="0" err="1">
                <a:latin typeface="Avenir Medium"/>
                <a:cs typeface="Avenir Medium"/>
              </a:rPr>
              <a:t>fracking</a:t>
            </a:r>
            <a:r>
              <a:rPr lang="en-US" sz="2000" dirty="0">
                <a:latin typeface="Avenir Medium"/>
                <a:cs typeface="Avenir Medium"/>
              </a:rPr>
              <a:t> has increased exports.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03906" y="5526805"/>
            <a:ext cx="455605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US has been a net energy importer since 1950.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223471" y="5191552"/>
            <a:ext cx="1318129" cy="33525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660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25635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RE in the US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70427" y="6490457"/>
            <a:ext cx="416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2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4385" y="791573"/>
            <a:ext cx="8611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By 2009, the US produce about 8% of energy with renewable resources.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Ethanol use is a result of government subsidies and the farm lobby.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350086" y="2070011"/>
            <a:ext cx="276402" cy="1739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canbot Aug 17, 2017 7.59 P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74"/>
          <a:stretch/>
        </p:blipFill>
        <p:spPr>
          <a:xfrm>
            <a:off x="-13093" y="2166302"/>
            <a:ext cx="9144000" cy="38307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E6C871-C5BB-5748-9800-58DD489A88C4}"/>
              </a:ext>
            </a:extLst>
          </p:cNvPr>
          <p:cNvSpPr txBox="1"/>
          <p:nvPr/>
        </p:nvSpPr>
        <p:spPr>
          <a:xfrm>
            <a:off x="323166" y="1503525"/>
            <a:ext cx="861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/>
                <a:cs typeface="Avenir Medium"/>
              </a:rPr>
              <a:t>2019: RE up to 11% in the US</a:t>
            </a:r>
          </a:p>
        </p:txBody>
      </p:sp>
    </p:spTree>
    <p:extLst>
      <p:ext uri="{BB962C8B-B14F-4D97-AF65-F5344CB8AC3E}">
        <p14:creationId xmlns:p14="http://schemas.microsoft.com/office/powerpoint/2010/main" val="319087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9207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US predicted net energy exporter: 2017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65342" y="6490457"/>
            <a:ext cx="4833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https://</a:t>
            </a:r>
            <a:r>
              <a:rPr lang="en-US" sz="1400" dirty="0" err="1">
                <a:latin typeface="Avenir Medium"/>
                <a:cs typeface="Avenir Medium"/>
              </a:rPr>
              <a:t>www.eia.gov</a:t>
            </a:r>
            <a:r>
              <a:rPr lang="en-US" sz="1400" dirty="0">
                <a:latin typeface="Avenir Medium"/>
                <a:cs typeface="Avenir Medium"/>
              </a:rPr>
              <a:t>/</a:t>
            </a:r>
            <a:r>
              <a:rPr lang="en-US" sz="1400" dirty="0" err="1">
                <a:latin typeface="Avenir Medium"/>
                <a:cs typeface="Avenir Medium"/>
              </a:rPr>
              <a:t>todayinenergy</a:t>
            </a:r>
            <a:r>
              <a:rPr lang="en-US" sz="1400" dirty="0">
                <a:latin typeface="Avenir Medium"/>
                <a:cs typeface="Avenir Medium"/>
              </a:rPr>
              <a:t>/</a:t>
            </a:r>
            <a:r>
              <a:rPr lang="en-US" sz="1400" dirty="0" err="1">
                <a:latin typeface="Avenir Medium"/>
                <a:cs typeface="Avenir Medium"/>
              </a:rPr>
              <a:t>detail.php?id</a:t>
            </a:r>
            <a:r>
              <a:rPr lang="en-US" sz="1400" dirty="0">
                <a:latin typeface="Avenir Medium"/>
                <a:cs typeface="Avenir Medium"/>
              </a:rPr>
              <a:t>=29433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03906" y="5526805"/>
            <a:ext cx="455605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US has been a net energy importer since 1950.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223471" y="5191552"/>
            <a:ext cx="1318129" cy="33525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Shot 2017-08-17 at 7.30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3" y="735116"/>
            <a:ext cx="8255379" cy="5796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47610" y="2239367"/>
            <a:ext cx="3461792" cy="923330"/>
          </a:xfrm>
          <a:prstGeom prst="rect">
            <a:avLst/>
          </a:prstGeom>
          <a:solidFill>
            <a:srgbClr val="FFFFFF"/>
          </a:solidFill>
          <a:ln w="19050">
            <a:solidFill>
              <a:srgbClr val="0432FF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venir Medium" panose="02000503020000020003" pitchFamily="2" charset="0"/>
              </a:rPr>
              <a:t>EIA predicts that the US could be energy self-sufficient by 2035.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2026D1-0C0F-9641-A420-59FA13BDB611}"/>
              </a:ext>
            </a:extLst>
          </p:cNvPr>
          <p:cNvSpPr txBox="1"/>
          <p:nvPr/>
        </p:nvSpPr>
        <p:spPr>
          <a:xfrm>
            <a:off x="5340745" y="1651955"/>
            <a:ext cx="2754280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0432FF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  <a:latin typeface="Avenir Medium" panose="02000503020000020003" pitchFamily="2" charset="0"/>
              </a:rPr>
              <a:t>Dec 2018: net oil exporter</a:t>
            </a:r>
          </a:p>
          <a:p>
            <a:r>
              <a:rPr lang="en-US" sz="1600" dirty="0">
                <a:solidFill>
                  <a:srgbClr val="0432FF"/>
                </a:solidFill>
                <a:latin typeface="Avenir Medium" panose="02000503020000020003" pitchFamily="2" charset="0"/>
              </a:rPr>
              <a:t>2019: $12 b in LNG exports</a:t>
            </a:r>
          </a:p>
        </p:txBody>
      </p:sp>
    </p:spTree>
    <p:extLst>
      <p:ext uri="{BB962C8B-B14F-4D97-AF65-F5344CB8AC3E}">
        <p14:creationId xmlns:p14="http://schemas.microsoft.com/office/powerpoint/2010/main" val="281790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6034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Recent energy use in the US</a:t>
            </a: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35178" y="6490457"/>
            <a:ext cx="4041790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0401" y="2573868"/>
            <a:ext cx="8161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3"/>
              </a:rPr>
              <a:t>https://www.eia.gov/energyexplained/?page=us_energy_home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8897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8255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Comparing the UK, Denmark &amp; US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70427" y="6490457"/>
            <a:ext cx="416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2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4385" y="791573"/>
            <a:ext cx="8611512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Avenir Medium"/>
                <a:cs typeface="Avenir Medium"/>
              </a:rPr>
              <a:t>Fossil fuel use is similar across the board.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Consumption much higher in the US.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Only Denmark is self-sufficient.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Denmark produces and uses more renewable energy.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5376" y="2719499"/>
          <a:ext cx="798689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7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17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Fossil fuels </a:t>
                      </a:r>
                    </a:p>
                    <a:p>
                      <a:pPr algn="ctr"/>
                      <a:r>
                        <a:rPr lang="en-US" sz="1600" dirty="0"/>
                        <a:t>(% primary consumption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Per capita</a:t>
                      </a:r>
                      <a:r>
                        <a:rPr lang="en-US" sz="1600" baseline="0" dirty="0"/>
                        <a:t> use</a:t>
                      </a:r>
                    </a:p>
                    <a:p>
                      <a:pPr algn="ctr"/>
                      <a:r>
                        <a:rPr lang="en-US" sz="1600" baseline="0" dirty="0"/>
                        <a:t>(GJ/year)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Self-sufficiency (%)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RE</a:t>
                      </a:r>
                    </a:p>
                    <a:p>
                      <a:pPr algn="ctr"/>
                      <a:r>
                        <a:rPr lang="en-US" sz="1600" dirty="0"/>
                        <a:t>(% </a:t>
                      </a:r>
                      <a:r>
                        <a:rPr lang="en-US" sz="1600" dirty="0" err="1"/>
                        <a:t>produc</a:t>
                      </a:r>
                      <a:r>
                        <a:rPr lang="en-US" sz="1600" dirty="0"/>
                        <a:t>.)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RE </a:t>
                      </a:r>
                    </a:p>
                    <a:p>
                      <a:pPr algn="ctr"/>
                      <a:r>
                        <a:rPr lang="en-US" sz="1600" dirty="0"/>
                        <a:t>(%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consump</a:t>
                      </a:r>
                      <a:r>
                        <a:rPr lang="en-US" sz="1600" baseline="0" dirty="0"/>
                        <a:t>.)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89.2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79.5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Denmark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80.4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125.0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13.7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86.1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76.9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401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611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3. Primary energy forms and uses</a:t>
            </a: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1167" y="2182340"/>
            <a:ext cx="6715782" cy="281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 lvl="1">
              <a:lnSpc>
                <a:spcPct val="150000"/>
              </a:lnSpc>
            </a:pPr>
            <a:r>
              <a:rPr lang="en-US" sz="2400" dirty="0">
                <a:latin typeface="Avenir Black"/>
                <a:cs typeface="Avenir Black"/>
              </a:rPr>
              <a:t>3.6: </a:t>
            </a:r>
            <a:r>
              <a:rPr lang="en-US" sz="2400" b="1" dirty="0">
                <a:latin typeface="Avenir Black" panose="02000503020000020003" pitchFamily="2" charset="0"/>
              </a:rPr>
              <a:t>Primary energy: UK vs. Denmark vs. US </a:t>
            </a:r>
            <a:endParaRPr lang="is-IS" sz="2400" b="1" dirty="0">
              <a:latin typeface="Avenir Black" panose="02000503020000020003" pitchFamily="2" charset="0"/>
              <a:cs typeface="Avenir Medium"/>
            </a:endParaRPr>
          </a:p>
          <a:p>
            <a:pPr marL="4635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Medium"/>
                <a:cs typeface="Avenir Medium"/>
              </a:rPr>
              <a:t>What’s self-sufficiency?</a:t>
            </a:r>
          </a:p>
          <a:p>
            <a:pPr marL="4635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Medium"/>
                <a:cs typeface="Avenir Medium"/>
              </a:rPr>
              <a:t>UK</a:t>
            </a:r>
          </a:p>
          <a:p>
            <a:pPr marL="4635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Medium"/>
                <a:cs typeface="Avenir Medium"/>
              </a:rPr>
              <a:t>Denmark</a:t>
            </a:r>
          </a:p>
          <a:p>
            <a:pPr marL="4635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Medium"/>
                <a:cs typeface="Avenir Medium"/>
              </a:rPr>
              <a:t>US</a:t>
            </a:r>
          </a:p>
        </p:txBody>
      </p:sp>
    </p:spTree>
    <p:extLst>
      <p:ext uri="{BB962C8B-B14F-4D97-AF65-F5344CB8AC3E}">
        <p14:creationId xmlns:p14="http://schemas.microsoft.com/office/powerpoint/2010/main" val="99352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5698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The ideal primary energy profile?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4469" y="6490457"/>
            <a:ext cx="5362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2 / </a:t>
            </a:r>
            <a:r>
              <a:rPr lang="en-US" sz="1400" dirty="0" err="1">
                <a:latin typeface="Avenir Medium"/>
                <a:cs typeface="Avenir Medium"/>
              </a:rPr>
              <a:t>wikiwand.com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4385" y="791573"/>
            <a:ext cx="8611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What should a country’s (or a region’s or planet’s) primary energy profile look like?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4385" y="1580435"/>
            <a:ext cx="8611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1.  </a:t>
            </a:r>
            <a:r>
              <a:rPr lang="en-US" sz="2000" dirty="0">
                <a:latin typeface="Avenir Black"/>
                <a:cs typeface="Avenir Black"/>
              </a:rPr>
              <a:t>Self-sufficient: </a:t>
            </a:r>
            <a:r>
              <a:rPr lang="en-US" sz="2000" dirty="0">
                <a:latin typeface="Avenir Medium"/>
                <a:cs typeface="Avenir Medium"/>
              </a:rPr>
              <a:t>a good match between primary energy production &amp; 				consumption.</a:t>
            </a:r>
            <a:br>
              <a:rPr lang="en-US" sz="2000" dirty="0">
                <a:latin typeface="Avenir Medium"/>
                <a:cs typeface="Avenir Medium"/>
              </a:rPr>
            </a:br>
            <a:br>
              <a:rPr lang="en-US" sz="1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	Self-sufficiency (%) =  </a:t>
            </a:r>
            <a:r>
              <a:rPr lang="en-US" sz="2000" u="sng" dirty="0">
                <a:latin typeface="Avenir Medium"/>
                <a:cs typeface="Avenir Medium"/>
              </a:rPr>
              <a:t>primary energy production</a:t>
            </a:r>
            <a:r>
              <a:rPr lang="en-US" sz="2000" dirty="0">
                <a:latin typeface="Avenir Medium"/>
                <a:cs typeface="Avenir Medium"/>
              </a:rPr>
              <a:t>     (100)</a:t>
            </a:r>
            <a:endParaRPr lang="en-US" sz="2000" u="sng" dirty="0">
              <a:latin typeface="Avenir Medium"/>
              <a:cs typeface="Avenir Medium"/>
            </a:endParaRPr>
          </a:p>
          <a:p>
            <a:r>
              <a:rPr lang="en-US" sz="2000" dirty="0">
                <a:latin typeface="Avenir Medium"/>
                <a:cs typeface="Avenir Medium"/>
              </a:rPr>
              <a:t>						   primary energy consumption</a:t>
            </a:r>
          </a:p>
        </p:txBody>
      </p:sp>
      <p:sp>
        <p:nvSpPr>
          <p:cNvPr id="2" name="Double Bracket 1"/>
          <p:cNvSpPr/>
          <p:nvPr/>
        </p:nvSpPr>
        <p:spPr>
          <a:xfrm>
            <a:off x="3266617" y="2412846"/>
            <a:ext cx="3408636" cy="647816"/>
          </a:xfrm>
          <a:prstGeom prst="bracketPair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4385" y="3245133"/>
            <a:ext cx="861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2.  </a:t>
            </a:r>
            <a:r>
              <a:rPr lang="en-US" sz="2000" dirty="0">
                <a:latin typeface="Avenir Black"/>
                <a:cs typeface="Avenir Black"/>
              </a:rPr>
              <a:t>Low-carbon </a:t>
            </a:r>
            <a:r>
              <a:rPr lang="en-US" sz="2000" dirty="0">
                <a:latin typeface="Avenir Medium"/>
                <a:cs typeface="Avenir Medium"/>
              </a:rPr>
              <a:t>&amp; low polluting</a:t>
            </a:r>
            <a:r>
              <a:rPr lang="en-US" sz="2000" dirty="0">
                <a:latin typeface="Avenir Black"/>
                <a:cs typeface="Avenir Black"/>
              </a:rPr>
              <a:t> </a:t>
            </a:r>
            <a:r>
              <a:rPr lang="en-US" sz="2000" dirty="0">
                <a:latin typeface="Avenir Medium"/>
                <a:cs typeface="Avenir Medium"/>
              </a:rPr>
              <a:t>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4385" y="4366802"/>
            <a:ext cx="861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3.  </a:t>
            </a:r>
            <a:r>
              <a:rPr lang="en-US" sz="2000" dirty="0">
                <a:latin typeface="Avenir Black"/>
                <a:cs typeface="Avenir Black"/>
              </a:rPr>
              <a:t>Sustainable</a:t>
            </a:r>
            <a:r>
              <a:rPr lang="en-US" sz="2000" dirty="0">
                <a:latin typeface="Avenir Medium"/>
                <a:cs typeface="Avenir Medium"/>
              </a:rPr>
              <a:t> &amp; local</a:t>
            </a:r>
          </a:p>
        </p:txBody>
      </p:sp>
    </p:spTree>
    <p:extLst>
      <p:ext uri="{BB962C8B-B14F-4D97-AF65-F5344CB8AC3E}">
        <p14:creationId xmlns:p14="http://schemas.microsoft.com/office/powerpoint/2010/main" val="59488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bot Aug 17, 2017 6.26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5"/>
          <a:stretch/>
        </p:blipFill>
        <p:spPr>
          <a:xfrm>
            <a:off x="0" y="737146"/>
            <a:ext cx="9144000" cy="55054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0321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Primary energy in the UK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70427" y="6543622"/>
            <a:ext cx="416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2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792" y="683557"/>
            <a:ext cx="133269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Production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29476" y="683878"/>
            <a:ext cx="1579028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Consumption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2546" y="5319251"/>
            <a:ext cx="7693860" cy="120032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Compared to other industrialized countries: less biomass; little hydro.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When North Sea oil &amp; gas was at its peak (1970-80s) UK was a net oil &amp; NG exporter. Now past peak and importing.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Still consuming residual coal reserves.</a:t>
            </a:r>
          </a:p>
        </p:txBody>
      </p:sp>
    </p:spTree>
    <p:extLst>
      <p:ext uri="{BB962C8B-B14F-4D97-AF65-F5344CB8AC3E}">
        <p14:creationId xmlns:p14="http://schemas.microsoft.com/office/powerpoint/2010/main" val="341860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8189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Changes in UK primary energy use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70427" y="6490457"/>
            <a:ext cx="416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2 </a:t>
            </a:r>
          </a:p>
        </p:txBody>
      </p:sp>
      <p:pic>
        <p:nvPicPr>
          <p:cNvPr id="3" name="Picture 2" descr="Scanbot Aug 17, 2017 6.32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2130"/>
            <a:ext cx="9144000" cy="43757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4385" y="791573"/>
            <a:ext cx="8611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This graph of UK primary energy production &amp; use shows how UK production &amp; consumption have determined whether the country is a net importer or exporter.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0306" y="4992884"/>
            <a:ext cx="135165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Coal exports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31958" y="4386811"/>
            <a:ext cx="726448" cy="60607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68531" y="4775952"/>
            <a:ext cx="71170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WWII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524383" y="4524782"/>
            <a:ext cx="0" cy="2367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89554" y="4707311"/>
            <a:ext cx="1118140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North Sea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oil &amp; NG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519739" y="4456141"/>
            <a:ext cx="0" cy="2367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V="1">
            <a:off x="7426064" y="4868286"/>
            <a:ext cx="0" cy="2367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44434" y="4822220"/>
            <a:ext cx="102335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depleted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8245146" y="4568072"/>
            <a:ext cx="0" cy="2367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309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8400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Influence of energy insecurity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21636" y="6457986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04619" y="1512258"/>
            <a:ext cx="124516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waste heat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9657" y="832447"/>
            <a:ext cx="8178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The </a:t>
            </a:r>
            <a:r>
              <a:rPr lang="en-US" sz="2000" dirty="0">
                <a:latin typeface="Avenir Black"/>
                <a:cs typeface="Avenir Black"/>
              </a:rPr>
              <a:t>UK</a:t>
            </a:r>
            <a:r>
              <a:rPr lang="en-US" sz="2000" dirty="0">
                <a:latin typeface="Avenir Medium"/>
                <a:cs typeface="Avenir Medium"/>
              </a:rPr>
              <a:t> has been fuel secure; first coal, then North Sea oil &amp; gas.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657" y="1322237"/>
            <a:ext cx="81785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However, prior to 1970, </a:t>
            </a:r>
            <a:r>
              <a:rPr lang="en-US" sz="2000" dirty="0">
                <a:latin typeface="Avenir Black"/>
                <a:cs typeface="Avenir Black"/>
              </a:rPr>
              <a:t>Denmark </a:t>
            </a:r>
            <a:r>
              <a:rPr lang="en-US" sz="2000" dirty="0">
                <a:latin typeface="Avenir Medium"/>
                <a:cs typeface="Avenir Medium"/>
              </a:rPr>
              <a:t>imported nearly all its fuel, 95% oil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When oil prices soared in the 1970s &amp; 1980s Demark was forced to act and make changes: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Extreme energy conservation;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Power stations switched from oil to coal;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Expansion of use of CHP (combined use of heat &amp; power);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Favored district heat over individual heating systems;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Requirements for insulation and building standards; &amp;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More renewable energy, particularly wind &amp; biomass.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057" y="4268083"/>
            <a:ext cx="81785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Avenir Medium"/>
                <a:cs typeface="Avenir Medium"/>
              </a:rPr>
              <a:t>Results</a:t>
            </a:r>
            <a:r>
              <a:rPr lang="en-US" sz="2000" dirty="0">
                <a:latin typeface="Avenir Medium"/>
                <a:cs typeface="Avenir Medium"/>
              </a:rPr>
              <a:t>?  (2007)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Energy use in Denmark has been stable since 1980.</a:t>
            </a:r>
            <a:endParaRPr lang="en-US" sz="2000" u="sng" dirty="0">
              <a:latin typeface="Avenir Medium"/>
              <a:cs typeface="Avenir 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District heat was used in 60% of homes &amp; made up 12% of delivered energy.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CHP kept waste down to 22% vs. 32% in the UK.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Renewable energy rose to 14%.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Still dependent on oil, particularly for transportation.</a:t>
            </a:r>
          </a:p>
        </p:txBody>
      </p:sp>
    </p:spTree>
    <p:extLst>
      <p:ext uri="{BB962C8B-B14F-4D97-AF65-F5344CB8AC3E}">
        <p14:creationId xmlns:p14="http://schemas.microsoft.com/office/powerpoint/2010/main" val="260612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bot Aug 17, 2017 6.57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69"/>
          <a:stretch/>
        </p:blipFill>
        <p:spPr>
          <a:xfrm>
            <a:off x="14431" y="713440"/>
            <a:ext cx="9144000" cy="57946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4425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Primary energy in Denmark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70427" y="6490457"/>
            <a:ext cx="416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2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4807" y="697987"/>
            <a:ext cx="133269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Production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82115" y="698308"/>
            <a:ext cx="1579028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Consumption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3497" y="5030726"/>
            <a:ext cx="7693860" cy="1477328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Like UK, </a:t>
            </a:r>
            <a:r>
              <a:rPr lang="en-US" dirty="0" err="1">
                <a:solidFill>
                  <a:srgbClr val="0000FF"/>
                </a:solidFill>
                <a:latin typeface="Avenir Medium"/>
                <a:cs typeface="Avenir Medium"/>
              </a:rPr>
              <a:t>ff</a:t>
            </a: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 dominate use and production.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Per capita energy use is </a:t>
            </a:r>
            <a:r>
              <a:rPr lang="en-US" b="1" dirty="0">
                <a:solidFill>
                  <a:srgbClr val="0000FF"/>
                </a:solidFill>
                <a:latin typeface="Avenir Medium"/>
                <a:cs typeface="Avenir Medium"/>
              </a:rPr>
              <a:t>very similar the UK &amp;</a:t>
            </a: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 Denmark.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Unlike the UK, Denmark was self-sufficient in 2009.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Denmark had very little native </a:t>
            </a:r>
            <a:r>
              <a:rPr lang="en-US" dirty="0" err="1">
                <a:solidFill>
                  <a:srgbClr val="0000FF"/>
                </a:solidFill>
                <a:latin typeface="Avenir Medium"/>
                <a:cs typeface="Avenir Medium"/>
              </a:rPr>
              <a:t>ff</a:t>
            </a: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 energy resources.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Denmark has halved oil consumption since 1970.</a:t>
            </a:r>
          </a:p>
        </p:txBody>
      </p:sp>
    </p:spTree>
    <p:extLst>
      <p:ext uri="{BB962C8B-B14F-4D97-AF65-F5344CB8AC3E}">
        <p14:creationId xmlns:p14="http://schemas.microsoft.com/office/powerpoint/2010/main" val="417537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bot Aug 17, 2017 7.04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0360"/>
            <a:ext cx="9144000" cy="42949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2548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Changes in Denmark’s primary energy use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70427" y="6490457"/>
            <a:ext cx="416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2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4385" y="791573"/>
            <a:ext cx="8611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Denmark had little coal, and when they got North Sea oil &amp; NG they made it last.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To Denmark, it’s obvious that the future is RE and conservation.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9293" y="5178004"/>
            <a:ext cx="2733178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Demark relied on imported </a:t>
            </a:r>
          </a:p>
          <a:p>
            <a:r>
              <a:rPr lang="en-US" dirty="0" err="1">
                <a:solidFill>
                  <a:srgbClr val="0000FF"/>
                </a:solidFill>
              </a:rPr>
              <a:t>ff</a:t>
            </a:r>
            <a:r>
              <a:rPr lang="en-US" dirty="0">
                <a:solidFill>
                  <a:srgbClr val="0000FF"/>
                </a:solidFill>
              </a:rPr>
              <a:t> energy until </a:t>
            </a:r>
            <a:r>
              <a:rPr lang="is-IS" dirty="0">
                <a:solidFill>
                  <a:srgbClr val="0000FF"/>
                </a:solidFill>
              </a:rPr>
              <a:t>….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23638" y="4573210"/>
            <a:ext cx="726448" cy="60607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70427" y="4456141"/>
            <a:ext cx="1118140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North Sea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oil &amp; NG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100612" y="4204971"/>
            <a:ext cx="0" cy="2367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400342" y="3485304"/>
            <a:ext cx="700270" cy="9708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10267" y="2256402"/>
            <a:ext cx="2589922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RE = 14% of production</a:t>
            </a:r>
          </a:p>
          <a:p>
            <a:r>
              <a:rPr lang="en-US" dirty="0">
                <a:solidFill>
                  <a:srgbClr val="0000FF"/>
                </a:solidFill>
              </a:rPr>
              <a:t>      = 20% of consumption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46595" y="2085636"/>
            <a:ext cx="3803324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Notice that consumption has remained flat even while production has risen.</a:t>
            </a:r>
          </a:p>
        </p:txBody>
      </p:sp>
    </p:spTree>
    <p:extLst>
      <p:ext uri="{BB962C8B-B14F-4D97-AF65-F5344CB8AC3E}">
        <p14:creationId xmlns:p14="http://schemas.microsoft.com/office/powerpoint/2010/main" val="237029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bot Aug 17, 2017 7.16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4"/>
          <a:stretch/>
        </p:blipFill>
        <p:spPr>
          <a:xfrm>
            <a:off x="12330" y="2085636"/>
            <a:ext cx="9144000" cy="42435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0315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RE in Denmark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70427" y="6490457"/>
            <a:ext cx="416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2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4385" y="791573"/>
            <a:ext cx="8611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By 2008, Denmark had made much greater use of renewable energy than the UK.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7249" y="1423680"/>
            <a:ext cx="6668149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Use of heat pumps for space heating has contributed to conservation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of fossil fuels and electricity.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350086" y="2070011"/>
            <a:ext cx="276402" cy="1739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996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1042</Words>
  <Application>Microsoft Macintosh PowerPoint</Application>
  <PresentationFormat>On-screen Show (4:3)</PresentationFormat>
  <Paragraphs>143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Avenir Black</vt:lpstr>
      <vt:lpstr>Avenir Heavy</vt:lpstr>
      <vt:lpstr>Avenir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2019-09-09T02:40:41Z</dcterms:created>
  <dcterms:modified xsi:type="dcterms:W3CDTF">2019-09-09T02:41:29Z</dcterms:modified>
</cp:coreProperties>
</file>