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52" r:id="rId3"/>
    <p:sldId id="353" r:id="rId4"/>
    <p:sldId id="354" r:id="rId5"/>
    <p:sldId id="355" r:id="rId6"/>
    <p:sldId id="268" r:id="rId7"/>
    <p:sldId id="356" r:id="rId8"/>
    <p:sldId id="357" r:id="rId9"/>
    <p:sldId id="358" r:id="rId10"/>
    <p:sldId id="359" r:id="rId11"/>
    <p:sldId id="3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4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3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7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3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1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8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5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8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3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370E-7B9B-CE4A-924F-E9FB32B67AD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9D00C-BE9D-BF4A-A938-BDFB2DC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0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9813" y="903879"/>
            <a:ext cx="706624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 Primary energy forms and uses</a:t>
            </a:r>
            <a:endParaRPr lang="en-US" sz="2400" dirty="0">
              <a:latin typeface="Avenir Medium" panose="02000503020000020003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3.1: </a:t>
            </a:r>
            <a:r>
              <a:rPr lang="en-US" sz="2400" dirty="0">
                <a:latin typeface="Avenir Medium" panose="02000503020000020003" pitchFamily="2" charset="0"/>
              </a:rPr>
              <a:t>Primary energy consumption (</a:t>
            </a:r>
            <a:r>
              <a:rPr lang="en-US" sz="2400" i="1" dirty="0">
                <a:latin typeface="Avenir Medium" panose="02000503020000020003" pitchFamily="2" charset="0"/>
              </a:rPr>
              <a:t>conservation</a:t>
            </a:r>
            <a:r>
              <a:rPr lang="en-US" sz="2400" dirty="0">
                <a:latin typeface="Avenir Medium" panose="02000503020000020003" pitchFamily="2" charset="0"/>
              </a:rPr>
              <a:t>!)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3.2: </a:t>
            </a:r>
            <a:r>
              <a:rPr lang="en-US" sz="2400" dirty="0">
                <a:latin typeface="Avenir Medium" panose="02000503020000020003" pitchFamily="2" charset="0"/>
              </a:rPr>
              <a:t>Units of energy and energy data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3.3: </a:t>
            </a:r>
            <a:r>
              <a:rPr lang="en-US" sz="2400" dirty="0">
                <a:latin typeface="Avenir Medium" panose="02000503020000020003" pitchFamily="2" charset="0"/>
              </a:rPr>
              <a:t>Energy density (aka heat content)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3.4: </a:t>
            </a:r>
            <a:r>
              <a:rPr lang="en-US" sz="2400" dirty="0">
                <a:latin typeface="Avenir Medium" panose="02000503020000020003" pitchFamily="2" charset="0"/>
              </a:rPr>
              <a:t>Global and regional sources of energy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3.5: </a:t>
            </a:r>
            <a:r>
              <a:rPr lang="en-US" sz="2400" dirty="0">
                <a:latin typeface="Avenir Medium" panose="02000503020000020003" pitchFamily="2" charset="0"/>
              </a:rPr>
              <a:t>UK energy use today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3.6: </a:t>
            </a:r>
            <a:r>
              <a:rPr lang="en-US" sz="2400" dirty="0">
                <a:latin typeface="Avenir Medium" panose="02000503020000020003" pitchFamily="2" charset="0"/>
              </a:rPr>
              <a:t>Primary energy: UK vs. Denmark vs. US 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3.7: </a:t>
            </a:r>
            <a:r>
              <a:rPr lang="en-US" sz="2400" dirty="0">
                <a:latin typeface="Avenir Medium" panose="02000503020000020003" pitchFamily="2" charset="0"/>
              </a:rPr>
              <a:t>Primary energy: France vs. India vs. China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3.8: </a:t>
            </a:r>
            <a:r>
              <a:rPr lang="en-US" sz="2400" dirty="0">
                <a:latin typeface="Avenir Medium" panose="02000503020000020003" pitchFamily="2" charset="0"/>
              </a:rPr>
              <a:t>Trends in US energy use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3.9: </a:t>
            </a:r>
            <a:r>
              <a:rPr lang="en-US" sz="2400" dirty="0">
                <a:latin typeface="Avenir Medium" panose="02000503020000020003" pitchFamily="2" charset="0"/>
              </a:rPr>
              <a:t>Vermont energy statistics</a:t>
            </a:r>
          </a:p>
        </p:txBody>
      </p:sp>
    </p:spTree>
    <p:extLst>
      <p:ext uri="{BB962C8B-B14F-4D97-AF65-F5344CB8AC3E}">
        <p14:creationId xmlns:p14="http://schemas.microsoft.com/office/powerpoint/2010/main" val="1014643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568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8508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tabLst>
                <a:tab pos="800100" algn="l"/>
              </a:tabLst>
            </a:pP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Transportation in the US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7" name="Picture 2" descr="http://news.thomasnet.com/~/media/7682560B2D9A4EEF829BAD9BC29746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859" y="987834"/>
            <a:ext cx="7170610" cy="5470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17928" y="6442306"/>
            <a:ext cx="920896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http://</a:t>
            </a:r>
            <a:r>
              <a:rPr lang="en-US" sz="1400" dirty="0" err="1">
                <a:latin typeface="Avenir Medium"/>
                <a:cs typeface="Avenir Medium"/>
              </a:rPr>
              <a:t>news.thomasnet.com</a:t>
            </a:r>
            <a:r>
              <a:rPr lang="en-US" sz="1400" dirty="0">
                <a:latin typeface="Avenir Medium"/>
                <a:cs typeface="Avenir Medium"/>
              </a:rPr>
              <a:t>/</a:t>
            </a:r>
            <a:r>
              <a:rPr lang="en-US" sz="1400" dirty="0" err="1">
                <a:latin typeface="Avenir Medium"/>
                <a:cs typeface="Avenir Medium"/>
              </a:rPr>
              <a:t>imt</a:t>
            </a:r>
            <a:r>
              <a:rPr lang="en-US" sz="1400" dirty="0">
                <a:latin typeface="Avenir Medium"/>
                <a:cs typeface="Avenir Medium"/>
              </a:rPr>
              <a:t>/2012/03/12/the-damage-done-gas-addiction-edition-how-detrimental-is-petrol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669" y="1996543"/>
            <a:ext cx="2232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In the US, transportation is dominated by the private auto.</a:t>
            </a:r>
          </a:p>
        </p:txBody>
      </p:sp>
    </p:spTree>
    <p:extLst>
      <p:ext uri="{BB962C8B-B14F-4D97-AF65-F5344CB8AC3E}">
        <p14:creationId xmlns:p14="http://schemas.microsoft.com/office/powerpoint/2010/main" val="56668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568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0835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tabLst>
                <a:tab pos="800100" algn="l"/>
              </a:tabLst>
            </a:pP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Commercial services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92398" y="6457986"/>
            <a:ext cx="442761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3; EIA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1267" y="2306359"/>
            <a:ext cx="2288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Note that heating &amp; lighting account for 2/3 of all energy use.</a:t>
            </a:r>
          </a:p>
        </p:txBody>
      </p:sp>
      <p:pic>
        <p:nvPicPr>
          <p:cNvPr id="10" name="Picture 2" descr="http://www.elp.com/content/dam/etc/medialib/new-lib/power-grid/2011/may/82679.res/_jcr_content/renditions/pennwell.web.400.34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592" y="905665"/>
            <a:ext cx="6401868" cy="5489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91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40971" y="1772947"/>
            <a:ext cx="6411686" cy="3922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7350" lvl="1" indent="-387350">
              <a:lnSpc>
                <a:spcPct val="150000"/>
              </a:lnSpc>
            </a:pPr>
            <a:r>
              <a:rPr lang="en-US" sz="2400" dirty="0">
                <a:latin typeface="Avenir Black"/>
                <a:cs typeface="Avenir Black"/>
              </a:rPr>
              <a:t>3.8: Trends in US energy use</a:t>
            </a:r>
          </a:p>
          <a:p>
            <a:pPr marL="387350" lvl="1" indent="-387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 Medium" panose="02000503020000020003" pitchFamily="2" charset="0"/>
                <a:cs typeface="Avenir Black"/>
              </a:rPr>
              <a:t>Some increases in use and in efficiency</a:t>
            </a:r>
          </a:p>
          <a:p>
            <a:pPr marL="387350" lvl="1" indent="-387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 Medium" panose="02000503020000020003" pitchFamily="2" charset="0"/>
                <a:cs typeface="Avenir Black"/>
              </a:rPr>
              <a:t>Gains in efficiency lost to increased</a:t>
            </a:r>
            <a:br>
              <a:rPr lang="en-US" sz="2400" dirty="0">
                <a:latin typeface="Avenir Medium" panose="02000503020000020003" pitchFamily="2" charset="0"/>
                <a:cs typeface="Avenir Black"/>
              </a:rPr>
            </a:br>
            <a:r>
              <a:rPr lang="en-US" sz="2400" dirty="0">
                <a:latin typeface="Avenir Medium" panose="02000503020000020003" pitchFamily="2" charset="0"/>
                <a:cs typeface="Avenir Black"/>
              </a:rPr>
              <a:t>use for electronics</a:t>
            </a:r>
          </a:p>
          <a:p>
            <a:pPr marL="387350" lvl="1" indent="-387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 Medium" panose="02000503020000020003" pitchFamily="2" charset="0"/>
                <a:cs typeface="Avenir Black"/>
              </a:rPr>
              <a:t>Heating may be returning to electricity</a:t>
            </a:r>
          </a:p>
          <a:p>
            <a:pPr marL="387350" lvl="1" indent="-387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 Medium" panose="02000503020000020003" pitchFamily="2" charset="0"/>
                <a:cs typeface="Avenir Black"/>
              </a:rPr>
              <a:t>Manufacturing has become more efficient</a:t>
            </a:r>
          </a:p>
          <a:p>
            <a:pPr marL="387350" lvl="1" indent="-387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 Medium" panose="02000503020000020003" pitchFamily="2" charset="0"/>
                <a:cs typeface="Avenir Black"/>
              </a:rPr>
              <a:t>Transportation is a huge FF user</a:t>
            </a:r>
            <a:endParaRPr lang="is-IS" sz="2400" dirty="0">
              <a:latin typeface="Avenir Medium" panose="02000503020000020003" pitchFamily="2" charset="0"/>
              <a:cs typeface="Avenir Blac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A745B9-028C-1740-B3AD-063CA1DD395F}"/>
              </a:ext>
            </a:extLst>
          </p:cNvPr>
          <p:cNvSpPr txBox="1"/>
          <p:nvPr/>
        </p:nvSpPr>
        <p:spPr>
          <a:xfrm>
            <a:off x="228600" y="49316"/>
            <a:ext cx="6611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3. Primary energy forms and uses</a:t>
            </a:r>
          </a:p>
        </p:txBody>
      </p:sp>
    </p:spTree>
    <p:extLst>
      <p:ext uri="{BB962C8B-B14F-4D97-AF65-F5344CB8AC3E}">
        <p14:creationId xmlns:p14="http://schemas.microsoft.com/office/powerpoint/2010/main" val="341006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7-08-18 at 9.58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8860"/>
            <a:ext cx="9144000" cy="35785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6355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Growth of consumption by sector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75024" y="6457986"/>
            <a:ext cx="499367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www.eia.gov</a:t>
            </a:r>
            <a:r>
              <a:rPr lang="en-US" sz="1400" dirty="0">
                <a:latin typeface="Avenir Medium"/>
                <a:cs typeface="Avenir Medium"/>
              </a:rPr>
              <a:t>/</a:t>
            </a:r>
            <a:r>
              <a:rPr lang="en-US" sz="1400" dirty="0" err="1">
                <a:latin typeface="Avenir Medium"/>
                <a:cs typeface="Avenir Medium"/>
              </a:rPr>
              <a:t>totalenergy</a:t>
            </a:r>
            <a:r>
              <a:rPr lang="en-US" sz="1400" dirty="0">
                <a:latin typeface="Avenir Medium"/>
                <a:cs typeface="Avenir Medium"/>
              </a:rPr>
              <a:t>/data/annual/</a:t>
            </a:r>
            <a:r>
              <a:rPr lang="en-US" sz="1400" dirty="0" err="1">
                <a:latin typeface="Avenir Medium"/>
                <a:cs typeface="Avenir Medium"/>
              </a:rPr>
              <a:t>pdf</a:t>
            </a:r>
            <a:r>
              <a:rPr lang="en-US" sz="1400" dirty="0">
                <a:latin typeface="Avenir Medium"/>
                <a:cs typeface="Avenir Medium"/>
              </a:rPr>
              <a:t>/sec2.pdf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04619" y="1512258"/>
            <a:ext cx="124516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waste heat</a:t>
            </a:r>
          </a:p>
        </p:txBody>
      </p:sp>
      <p:sp>
        <p:nvSpPr>
          <p:cNvPr id="6" name="Oval 5"/>
          <p:cNvSpPr/>
          <p:nvPr/>
        </p:nvSpPr>
        <p:spPr>
          <a:xfrm>
            <a:off x="1724548" y="3575020"/>
            <a:ext cx="1222858" cy="97215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9657" y="832447"/>
            <a:ext cx="81785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Not surprisingly, energy use most sectors has increased since WWII.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Why does industrial use seem to be leveling off more than other uses?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What was going on with industrial use in the late 1970s, early 1980s?</a:t>
            </a:r>
          </a:p>
        </p:txBody>
      </p:sp>
    </p:spTree>
    <p:extLst>
      <p:ext uri="{BB962C8B-B14F-4D97-AF65-F5344CB8AC3E}">
        <p14:creationId xmlns:p14="http://schemas.microsoft.com/office/powerpoint/2010/main" val="166920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748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But efficiency evolves as well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7" y="832447"/>
            <a:ext cx="8178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Energy use / $GDP is a measure of a nation’s energy efficiency </a:t>
            </a:r>
            <a:r>
              <a:rPr lang="en-US" sz="2000" b="1" u="sng" dirty="0">
                <a:latin typeface="Avenir Black"/>
                <a:cs typeface="Avenir Black"/>
              </a:rPr>
              <a:t>or</a:t>
            </a:r>
            <a:r>
              <a:rPr lang="en-US" sz="2000" dirty="0">
                <a:latin typeface="Avenir Medium"/>
                <a:cs typeface="Avenir Medium"/>
              </a:rPr>
              <a:t> of the nature of the nation’s economy.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9" name="Picture 2" descr="http://www.washingtonpost.com/blogs/wonkblog/files/2013/03/ERP-energy-intensit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7" y="1698193"/>
            <a:ext cx="5867284" cy="4792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72980" y="6430648"/>
            <a:ext cx="470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20168" y="2226624"/>
            <a:ext cx="3098053" cy="224676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By the 1990s, the US was manufacturing less than China, but increasing energy costs and scarcity were causing the Chinese economy to become more efficient.</a:t>
            </a:r>
          </a:p>
        </p:txBody>
      </p:sp>
    </p:spTree>
    <p:extLst>
      <p:ext uri="{BB962C8B-B14F-4D97-AF65-F5344CB8AC3E}">
        <p14:creationId xmlns:p14="http://schemas.microsoft.com/office/powerpoint/2010/main" val="97203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6757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tabLst>
                <a:tab pos="800100" algn="l"/>
              </a:tabLst>
            </a:pP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Evolution of lighting technologies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51718" y="6457986"/>
            <a:ext cx="5376799" cy="3077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http://</a:t>
            </a:r>
            <a:r>
              <a:rPr lang="en-US" sz="1400" dirty="0" err="1">
                <a:latin typeface="Avenir Medium"/>
                <a:cs typeface="Avenir Medium"/>
              </a:rPr>
              <a:t>www.led-evolution.com</a:t>
            </a:r>
            <a:r>
              <a:rPr lang="en-US" sz="1400" dirty="0">
                <a:latin typeface="Avenir Medium"/>
                <a:cs typeface="Avenir Medium"/>
              </a:rPr>
              <a:t>/Technology/benefits-of-</a:t>
            </a:r>
            <a:r>
              <a:rPr lang="en-US" sz="1400" dirty="0" err="1">
                <a:latin typeface="Avenir Medium"/>
                <a:cs typeface="Avenir Medium"/>
              </a:rPr>
              <a:t>LED.html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9657" y="832447"/>
            <a:ext cx="8585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Lighting technology continues to become more </a:t>
            </a:r>
            <a:r>
              <a:rPr lang="en-US" sz="2000" u="sng" dirty="0">
                <a:latin typeface="Avenir Medium"/>
                <a:cs typeface="Avenir Medium"/>
              </a:rPr>
              <a:t>energy efficient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</p:txBody>
      </p:sp>
      <p:pic>
        <p:nvPicPr>
          <p:cNvPr id="9" name="Picture 2" descr="http://www.digikey.com/es/articles/techzone/2012/aug/~/media/Images/Article%20Library/TechZone%20Articles/2012/August/Solar-Powered%20HB-LED%20Street%20Lighting/article-2012august-solar-powered-hb-led-fi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16" y="1286320"/>
            <a:ext cx="7162800" cy="51184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971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2123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tabLst>
                <a:tab pos="800100" algn="l"/>
              </a:tabLst>
            </a:pP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Domestic energy use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00448" y="6457986"/>
            <a:ext cx="4833354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www.eia.gov</a:t>
            </a:r>
            <a:r>
              <a:rPr lang="en-US" sz="1400" dirty="0">
                <a:latin typeface="Avenir Medium"/>
                <a:cs typeface="Avenir Medium"/>
              </a:rPr>
              <a:t>/</a:t>
            </a:r>
            <a:r>
              <a:rPr lang="en-US" sz="1400" dirty="0" err="1">
                <a:latin typeface="Avenir Medium"/>
                <a:cs typeface="Avenir Medium"/>
              </a:rPr>
              <a:t>todayinenergy</a:t>
            </a:r>
            <a:r>
              <a:rPr lang="en-US" sz="1400" dirty="0">
                <a:latin typeface="Avenir Medium"/>
                <a:cs typeface="Avenir Medium"/>
              </a:rPr>
              <a:t>/</a:t>
            </a:r>
            <a:r>
              <a:rPr lang="en-US" sz="1400" dirty="0" err="1">
                <a:latin typeface="Avenir Medium"/>
                <a:cs typeface="Avenir Medium"/>
              </a:rPr>
              <a:t>detail.php?id</a:t>
            </a:r>
            <a:r>
              <a:rPr lang="en-US" sz="1400" dirty="0">
                <a:latin typeface="Avenir Medium"/>
                <a:cs typeface="Avenir Medium"/>
              </a:rPr>
              <a:t>=10271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657" y="832447"/>
            <a:ext cx="85852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Energy use in homes hasn’t changed dramatically, but </a:t>
            </a:r>
            <a:r>
              <a:rPr lang="en-US" sz="2000" u="sng" dirty="0">
                <a:latin typeface="Avenir Medium"/>
                <a:cs typeface="Avenir Medium"/>
              </a:rPr>
              <a:t>use has shifted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2000" u="sng" dirty="0">
                <a:latin typeface="Avenir Medium"/>
                <a:cs typeface="Avenir Medium"/>
              </a:rPr>
              <a:t>Efficiency</a:t>
            </a:r>
            <a:r>
              <a:rPr lang="en-US" sz="2000" dirty="0">
                <a:latin typeface="Avenir Medium"/>
                <a:cs typeface="Avenir Medium"/>
              </a:rPr>
              <a:t> has increased, lowering energy use for heating and cooling.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But energy use for ‘electronics’ has increased.</a:t>
            </a:r>
          </a:p>
        </p:txBody>
      </p:sp>
      <p:pic>
        <p:nvPicPr>
          <p:cNvPr id="18" name="Picture 2" descr="http://www.eia.gov/todayinenergy/images/2013.03.07/endu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23509"/>
            <a:ext cx="8382000" cy="43344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69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4016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tabLst>
                <a:tab pos="800100" algn="l"/>
              </a:tabLst>
            </a:pP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Heating fuels have also changed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10058" y="6457986"/>
            <a:ext cx="1704604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Efficiency Vermont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657" y="832447"/>
            <a:ext cx="85852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Heating fuels have changed</a:t>
            </a:r>
            <a:r>
              <a:rPr lang="is-IS" sz="2000" dirty="0">
                <a:latin typeface="Avenir Medium"/>
                <a:cs typeface="Avenir Medium"/>
              </a:rPr>
              <a:t>… and </a:t>
            </a:r>
            <a:r>
              <a:rPr lang="is-IS" sz="2000" u="sng" dirty="0">
                <a:latin typeface="Avenir Medium"/>
                <a:cs typeface="Avenir Medium"/>
              </a:rPr>
              <a:t>changed back</a:t>
            </a:r>
            <a:r>
              <a:rPr lang="is-IS" sz="2000" dirty="0">
                <a:latin typeface="Avenir Medium"/>
                <a:cs typeface="Avenir Medium"/>
              </a:rPr>
              <a:t>!</a:t>
            </a:r>
          </a:p>
          <a:p>
            <a:endParaRPr lang="is-IS" sz="1000" dirty="0">
              <a:latin typeface="Avenir Medium"/>
              <a:cs typeface="Avenir Medium"/>
            </a:endParaRPr>
          </a:p>
          <a:p>
            <a:r>
              <a:rPr lang="en-US" sz="2000" dirty="0">
                <a:latin typeface="Avenir Medium"/>
                <a:cs typeface="Avenir Medium"/>
              </a:rPr>
              <a:t>	w</a:t>
            </a:r>
            <a:r>
              <a:rPr lang="is-IS" sz="2000" dirty="0">
                <a:latin typeface="Avenir Medium"/>
                <a:cs typeface="Avenir Medium"/>
              </a:rPr>
              <a:t>ood </a:t>
            </a:r>
            <a:r>
              <a:rPr lang="is-IS" sz="2000" dirty="0">
                <a:latin typeface="Avenir Medium"/>
                <a:cs typeface="Avenir Medium"/>
                <a:sym typeface="Wingdings"/>
              </a:rPr>
              <a:t> coal  oil  electricity  natural gas  (RE) electricity</a:t>
            </a:r>
            <a:endParaRPr lang="en-US" sz="2000" dirty="0">
              <a:latin typeface="Avenir Medium"/>
              <a:cs typeface="Avenir Medium"/>
            </a:endParaRPr>
          </a:p>
        </p:txBody>
      </p:sp>
      <p:pic>
        <p:nvPicPr>
          <p:cNvPr id="10" name="Picture 2" descr="https://www.efficiencyvermont.com/images/blog/2015-01-20/heatpump-simple-illustration_v6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80" y="2647986"/>
            <a:ext cx="7387809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9152929">
            <a:off x="407556" y="1846862"/>
            <a:ext cx="102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antiquity</a:t>
            </a:r>
          </a:p>
        </p:txBody>
      </p:sp>
      <p:sp>
        <p:nvSpPr>
          <p:cNvPr id="12" name="TextBox 11"/>
          <p:cNvSpPr txBox="1"/>
          <p:nvPr/>
        </p:nvSpPr>
        <p:spPr>
          <a:xfrm rot="19152929">
            <a:off x="1128846" y="1909582"/>
            <a:ext cx="1295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1700 - 1900</a:t>
            </a:r>
          </a:p>
        </p:txBody>
      </p:sp>
      <p:sp>
        <p:nvSpPr>
          <p:cNvPr id="14" name="TextBox 13"/>
          <p:cNvSpPr txBox="1"/>
          <p:nvPr/>
        </p:nvSpPr>
        <p:spPr>
          <a:xfrm rot="19152929">
            <a:off x="2345386" y="1784142"/>
            <a:ext cx="77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1900 -</a:t>
            </a:r>
          </a:p>
        </p:txBody>
      </p:sp>
      <p:sp>
        <p:nvSpPr>
          <p:cNvPr id="15" name="TextBox 14"/>
          <p:cNvSpPr txBox="1"/>
          <p:nvPr/>
        </p:nvSpPr>
        <p:spPr>
          <a:xfrm rot="19152929">
            <a:off x="3468467" y="1768462"/>
            <a:ext cx="74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1970s</a:t>
            </a:r>
          </a:p>
        </p:txBody>
      </p:sp>
      <p:sp>
        <p:nvSpPr>
          <p:cNvPr id="16" name="TextBox 15"/>
          <p:cNvSpPr txBox="1"/>
          <p:nvPr/>
        </p:nvSpPr>
        <p:spPr>
          <a:xfrm rot="19152929">
            <a:off x="4779075" y="1752782"/>
            <a:ext cx="77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1920 -</a:t>
            </a:r>
          </a:p>
        </p:txBody>
      </p:sp>
      <p:sp>
        <p:nvSpPr>
          <p:cNvPr id="17" name="TextBox 16"/>
          <p:cNvSpPr txBox="1"/>
          <p:nvPr/>
        </p:nvSpPr>
        <p:spPr>
          <a:xfrm rot="19152929">
            <a:off x="6906158" y="1737102"/>
            <a:ext cx="74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2000s</a:t>
            </a:r>
          </a:p>
        </p:txBody>
      </p:sp>
    </p:spTree>
    <p:extLst>
      <p:ext uri="{BB962C8B-B14F-4D97-AF65-F5344CB8AC3E}">
        <p14:creationId xmlns:p14="http://schemas.microsoft.com/office/powerpoint/2010/main" val="119448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568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3934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tabLst>
                <a:tab pos="800100" algn="l"/>
              </a:tabLst>
            </a:pP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Manufacturing energy use down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9" name="Picture 2" descr="http://www.eia.gov/consumption/manufacturing/reports/2010/images/fig1-l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89263"/>
            <a:ext cx="7924800" cy="56864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 rot="16200000">
            <a:off x="6736598" y="4327330"/>
            <a:ext cx="4268533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www.eia.gov</a:t>
            </a:r>
            <a:r>
              <a:rPr lang="en-US" sz="1400" dirty="0">
                <a:latin typeface="Avenir Medium"/>
                <a:cs typeface="Avenir Medium"/>
              </a:rPr>
              <a:t>/consumption/manufacturing/</a:t>
            </a:r>
          </a:p>
        </p:txBody>
      </p:sp>
    </p:spTree>
    <p:extLst>
      <p:ext uri="{BB962C8B-B14F-4D97-AF65-F5344CB8AC3E}">
        <p14:creationId xmlns:p14="http://schemas.microsoft.com/office/powerpoint/2010/main" val="86499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568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1994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tabLst>
                <a:tab pos="800100" algn="l"/>
              </a:tabLst>
            </a:pP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Manufacturing output, not so clearly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1020" y="6491159"/>
            <a:ext cx="697537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EIA: https://</a:t>
            </a:r>
            <a:r>
              <a:rPr lang="en-US" sz="1400" dirty="0" err="1">
                <a:latin typeface="Avenir Medium"/>
                <a:cs typeface="Avenir Medium"/>
              </a:rPr>
              <a:t>www.eia.gov</a:t>
            </a:r>
            <a:r>
              <a:rPr lang="en-US" sz="1400" dirty="0">
                <a:latin typeface="Avenir Medium"/>
                <a:cs typeface="Avenir Medium"/>
              </a:rPr>
              <a:t>/consumption/manufacturing/reports/2014/</a:t>
            </a:r>
            <a:r>
              <a:rPr lang="en-US" sz="1400" dirty="0" err="1">
                <a:latin typeface="Avenir Medium"/>
                <a:cs typeface="Avenir Medium"/>
              </a:rPr>
              <a:t>pre_estimates</a:t>
            </a:r>
            <a:r>
              <a:rPr lang="en-US" sz="1400" dirty="0">
                <a:latin typeface="Avenir Medium"/>
                <a:cs typeface="Avenir Medium"/>
              </a:rPr>
              <a:t>/</a:t>
            </a:r>
          </a:p>
        </p:txBody>
      </p:sp>
      <p:pic>
        <p:nvPicPr>
          <p:cNvPr id="2" name="Picture 1" descr="figur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63" y="1007456"/>
            <a:ext cx="8501216" cy="549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00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447</Words>
  <Application>Microsoft Macintosh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2019-09-09T02:43:17Z</dcterms:created>
  <dcterms:modified xsi:type="dcterms:W3CDTF">2019-09-09T02:44:20Z</dcterms:modified>
</cp:coreProperties>
</file>