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17" r:id="rId3"/>
    <p:sldId id="327" r:id="rId4"/>
    <p:sldId id="329" r:id="rId5"/>
    <p:sldId id="365" r:id="rId6"/>
    <p:sldId id="330" r:id="rId7"/>
    <p:sldId id="331" r:id="rId8"/>
    <p:sldId id="33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3680-9A64-6041-9AE1-5A888030DC04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FE0B-D9A5-0542-BC05-A4D891E1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0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3680-9A64-6041-9AE1-5A888030DC04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FE0B-D9A5-0542-BC05-A4D891E1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7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3680-9A64-6041-9AE1-5A888030DC04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FE0B-D9A5-0542-BC05-A4D891E1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2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3680-9A64-6041-9AE1-5A888030DC04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FE0B-D9A5-0542-BC05-A4D891E1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2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3680-9A64-6041-9AE1-5A888030DC04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FE0B-D9A5-0542-BC05-A4D891E1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3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3680-9A64-6041-9AE1-5A888030DC04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FE0B-D9A5-0542-BC05-A4D891E1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8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3680-9A64-6041-9AE1-5A888030DC04}" type="datetimeFigureOut">
              <a:rPr lang="en-US" smtClean="0"/>
              <a:t>9/8/19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FE0B-D9A5-0542-BC05-A4D891E1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3680-9A64-6041-9AE1-5A888030DC04}" type="datetimeFigureOut">
              <a:rPr lang="en-US" smtClean="0"/>
              <a:t>9/8/19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FE0B-D9A5-0542-BC05-A4D891E1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1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3680-9A64-6041-9AE1-5A888030DC04}" type="datetimeFigureOut">
              <a:rPr lang="en-US" smtClean="0"/>
              <a:t>9/8/19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FE0B-D9A5-0542-BC05-A4D891E1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3680-9A64-6041-9AE1-5A888030DC04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FE0B-D9A5-0542-BC05-A4D891E1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1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3680-9A64-6041-9AE1-5A888030DC04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FE0B-D9A5-0542-BC05-A4D891E1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4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3680-9A64-6041-9AE1-5A888030DC04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FE0B-D9A5-0542-BC05-A4D891E1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6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9813" y="903879"/>
            <a:ext cx="706624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 Primary energy forms and uses</a:t>
            </a:r>
            <a:endParaRPr lang="en-US" sz="2400" dirty="0">
              <a:latin typeface="Avenir Medium" panose="02000503020000020003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3.1: </a:t>
            </a:r>
            <a:r>
              <a:rPr lang="en-US" sz="2400" dirty="0">
                <a:latin typeface="Avenir Medium" panose="02000503020000020003" pitchFamily="2" charset="0"/>
              </a:rPr>
              <a:t>Primary energy consumption (</a:t>
            </a:r>
            <a:r>
              <a:rPr lang="en-US" sz="2400" i="1" dirty="0">
                <a:latin typeface="Avenir Medium" panose="02000503020000020003" pitchFamily="2" charset="0"/>
              </a:rPr>
              <a:t>conservation</a:t>
            </a:r>
            <a:r>
              <a:rPr lang="en-US" sz="2400" dirty="0">
                <a:latin typeface="Avenir Medium" panose="02000503020000020003" pitchFamily="2" charset="0"/>
              </a:rPr>
              <a:t>!)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3.2: </a:t>
            </a:r>
            <a:r>
              <a:rPr lang="en-US" sz="2400" dirty="0">
                <a:latin typeface="Avenir Medium" panose="02000503020000020003" pitchFamily="2" charset="0"/>
              </a:rPr>
              <a:t>Units of energy and energy data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3.3: </a:t>
            </a:r>
            <a:r>
              <a:rPr lang="en-US" sz="2400" dirty="0">
                <a:latin typeface="Avenir Medium" panose="02000503020000020003" pitchFamily="2" charset="0"/>
              </a:rPr>
              <a:t>Energy density (aka heat content)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3.4: </a:t>
            </a:r>
            <a:r>
              <a:rPr lang="en-US" sz="2400" dirty="0">
                <a:latin typeface="Avenir Medium" panose="02000503020000020003" pitchFamily="2" charset="0"/>
              </a:rPr>
              <a:t>Global and regional sources of energy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3.5: </a:t>
            </a:r>
            <a:r>
              <a:rPr lang="en-US" sz="2400" dirty="0">
                <a:latin typeface="Avenir Medium" panose="02000503020000020003" pitchFamily="2" charset="0"/>
              </a:rPr>
              <a:t>UK energy use today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3.6: </a:t>
            </a:r>
            <a:r>
              <a:rPr lang="en-US" sz="2400" dirty="0">
                <a:latin typeface="Avenir Medium" panose="02000503020000020003" pitchFamily="2" charset="0"/>
              </a:rPr>
              <a:t>Primary energy: UK vs. Denmark vs. US 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3.7: </a:t>
            </a:r>
            <a:r>
              <a:rPr lang="en-US" sz="2400" dirty="0">
                <a:latin typeface="Avenir Medium" panose="02000503020000020003" pitchFamily="2" charset="0"/>
              </a:rPr>
              <a:t>Primary energy: France vs. India vs. China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3.8: </a:t>
            </a:r>
            <a:r>
              <a:rPr lang="en-US" sz="2400" dirty="0">
                <a:latin typeface="Avenir Medium" panose="02000503020000020003" pitchFamily="2" charset="0"/>
              </a:rPr>
              <a:t>Trends in US energy use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3.9: </a:t>
            </a:r>
            <a:r>
              <a:rPr lang="en-US" sz="2400" dirty="0">
                <a:latin typeface="Avenir Medium" panose="02000503020000020003" pitchFamily="2" charset="0"/>
              </a:rPr>
              <a:t>Vermont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314525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306" y="1682417"/>
            <a:ext cx="7763168" cy="3922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>
              <a:lnSpc>
                <a:spcPct val="150000"/>
              </a:lnSpc>
            </a:pPr>
            <a:r>
              <a:rPr lang="en-US" sz="2400" dirty="0">
                <a:latin typeface="Avenir Black"/>
                <a:cs typeface="Avenir Black"/>
              </a:rPr>
              <a:t>3.9: Vermont </a:t>
            </a:r>
            <a:r>
              <a:rPr lang="en-US" sz="2400">
                <a:latin typeface="Avenir Black"/>
                <a:cs typeface="Avenir Black"/>
              </a:rPr>
              <a:t>energy statistics</a:t>
            </a:r>
            <a:endParaRPr lang="en-US" sz="2400" dirty="0">
              <a:latin typeface="Avenir Black"/>
              <a:cs typeface="Avenir Black"/>
            </a:endParaRPr>
          </a:p>
          <a:p>
            <a:pPr marL="9525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i="1" dirty="0">
                <a:latin typeface="Avenir Medium" panose="02000503020000020003" pitchFamily="2" charset="0"/>
                <a:cs typeface="Avenir Black"/>
              </a:rPr>
              <a:t> RE accounts for ~25% of primary energy</a:t>
            </a:r>
          </a:p>
          <a:p>
            <a:pPr marL="9525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i="1" dirty="0">
                <a:latin typeface="Avenir Medium" panose="02000503020000020003" pitchFamily="2" charset="0"/>
                <a:cs typeface="Avenir Black"/>
              </a:rPr>
              <a:t> Most electricity supply is RE</a:t>
            </a:r>
          </a:p>
          <a:p>
            <a:pPr marL="9525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i="1" dirty="0">
                <a:latin typeface="Avenir Medium" panose="02000503020000020003" pitchFamily="2" charset="0"/>
                <a:cs typeface="Avenir Black"/>
              </a:rPr>
              <a:t> Transportation and heating are FF dependent</a:t>
            </a:r>
          </a:p>
          <a:p>
            <a:pPr marL="9525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i="1" dirty="0">
                <a:latin typeface="Avenir Medium" panose="02000503020000020003" pitchFamily="2" charset="0"/>
                <a:cs typeface="Avenir Black"/>
              </a:rPr>
              <a:t> Energy production and consumption are low.</a:t>
            </a:r>
          </a:p>
          <a:p>
            <a:pPr marL="9525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i="1" dirty="0">
                <a:latin typeface="Avenir Medium" panose="02000503020000020003" pitchFamily="2" charset="0"/>
                <a:cs typeface="Avenir Black"/>
              </a:rPr>
              <a:t> Energy costs are high</a:t>
            </a:r>
          </a:p>
          <a:p>
            <a:pPr marL="9525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i="1" dirty="0">
                <a:latin typeface="Avenir Medium" panose="02000503020000020003" pitchFamily="2" charset="0"/>
                <a:cs typeface="Avenir Black"/>
              </a:rPr>
              <a:t> Vermont‘s Comprehensive Energy Plan is agressive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01F25-4D49-9842-B267-564599F7BD04}"/>
              </a:ext>
            </a:extLst>
          </p:cNvPr>
          <p:cNvSpPr txBox="1"/>
          <p:nvPr/>
        </p:nvSpPr>
        <p:spPr>
          <a:xfrm>
            <a:off x="228600" y="49316"/>
            <a:ext cx="6611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3. Primary energy forms and uses</a:t>
            </a:r>
          </a:p>
        </p:txBody>
      </p:sp>
    </p:spTree>
    <p:extLst>
      <p:ext uri="{BB962C8B-B14F-4D97-AF65-F5344CB8AC3E}">
        <p14:creationId xmlns:p14="http://schemas.microsoft.com/office/powerpoint/2010/main" val="346630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68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9999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Vermont primary energy use (2015)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97" y="758622"/>
            <a:ext cx="8517474" cy="601233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903739" y="1332792"/>
            <a:ext cx="31356" cy="26499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91503" y="3982697"/>
            <a:ext cx="2743592" cy="67423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53444" y="3402540"/>
            <a:ext cx="1145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24.8% 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45277" y="4310322"/>
            <a:ext cx="153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71.4% 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fossil fuels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1532" y="6463808"/>
            <a:ext cx="32403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EIA State Energy Profiles &amp; Estimates</a:t>
            </a:r>
          </a:p>
        </p:txBody>
      </p:sp>
    </p:spTree>
    <p:extLst>
      <p:ext uri="{BB962C8B-B14F-4D97-AF65-F5344CB8AC3E}">
        <p14:creationId xmlns:p14="http://schemas.microsoft.com/office/powerpoint/2010/main" val="403155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181" y="712492"/>
            <a:ext cx="9239653" cy="55437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568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9999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Vermont primary energy use (2015)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10728" y="3732362"/>
            <a:ext cx="1668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193,000 </a:t>
            </a:r>
            <a:r>
              <a:rPr lang="en-US" sz="2000" dirty="0" err="1">
                <a:solidFill>
                  <a:srgbClr val="0000FF"/>
                </a:solidFill>
              </a:rPr>
              <a:t>MWh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1532" y="6463808"/>
            <a:ext cx="32403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EIA State Energy Profiles &amp; Estimates</a:t>
            </a:r>
          </a:p>
        </p:txBody>
      </p:sp>
    </p:spTree>
    <p:extLst>
      <p:ext uri="{BB962C8B-B14F-4D97-AF65-F5344CB8AC3E}">
        <p14:creationId xmlns:p14="http://schemas.microsoft.com/office/powerpoint/2010/main" val="126803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68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3032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Vermont energy use by sector (2015)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628" y="693856"/>
            <a:ext cx="9172747" cy="5503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41532" y="6463808"/>
            <a:ext cx="32403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EIA State Energy Profiles &amp; Estimates</a:t>
            </a:r>
          </a:p>
        </p:txBody>
      </p:sp>
    </p:spTree>
    <p:extLst>
      <p:ext uri="{BB962C8B-B14F-4D97-AF65-F5344CB8AC3E}">
        <p14:creationId xmlns:p14="http://schemas.microsoft.com/office/powerpoint/2010/main" val="360260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68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6543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Vermont energy stats (2015)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41532" y="6463808"/>
            <a:ext cx="32403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EIA State Energy Profiles &amp; Estimates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1" y="736954"/>
            <a:ext cx="88532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One in 6 Vermont households uses </a:t>
            </a:r>
            <a:r>
              <a:rPr lang="en-US" sz="2000" dirty="0">
                <a:latin typeface="Avenir Black"/>
                <a:cs typeface="Avenir Black"/>
              </a:rPr>
              <a:t>wood products </a:t>
            </a:r>
            <a:r>
              <a:rPr lang="en-US" sz="2000" dirty="0">
                <a:latin typeface="Avenir Medium"/>
                <a:cs typeface="Avenir Medium"/>
              </a:rPr>
              <a:t>as their primary heating source.</a:t>
            </a:r>
          </a:p>
          <a:p>
            <a:endParaRPr lang="en-US" sz="2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Black"/>
                <a:cs typeface="Avenir Black"/>
              </a:rPr>
              <a:t>Vermont produces less than 35% of its electricity </a:t>
            </a:r>
            <a:r>
              <a:rPr lang="en-US" sz="2000" dirty="0">
                <a:latin typeface="Avenir Medium"/>
                <a:cs typeface="Avenir Medium"/>
              </a:rPr>
              <a:t>&amp; depends on power from the New England grid and Canada.</a:t>
            </a:r>
          </a:p>
          <a:p>
            <a:endParaRPr lang="en-US" sz="2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 2016, nearly all of Vermont's in-state net electricity generation was produced by </a:t>
            </a:r>
            <a:r>
              <a:rPr lang="en-US" sz="2000" dirty="0">
                <a:latin typeface="Avenir Black"/>
                <a:cs typeface="Avenir Black"/>
              </a:rPr>
              <a:t>renewable energy</a:t>
            </a:r>
            <a:r>
              <a:rPr lang="en-US" sz="2000" dirty="0">
                <a:latin typeface="Avenir Medium"/>
                <a:cs typeface="Avenir Medium"/>
              </a:rPr>
              <a:t>, including hydroelectric, biomass, wind, and solar resources.</a:t>
            </a:r>
          </a:p>
          <a:p>
            <a:endParaRPr lang="en-US" sz="2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 the years 2011 through 2016, Vermont installed 59.2 megawatts of </a:t>
            </a:r>
            <a:r>
              <a:rPr lang="en-US" sz="2000" dirty="0">
                <a:latin typeface="Avenir Black"/>
                <a:cs typeface="Avenir Black"/>
              </a:rPr>
              <a:t>commercial-scale solar photovoltaic</a:t>
            </a:r>
            <a:r>
              <a:rPr lang="en-US" sz="2000" dirty="0">
                <a:latin typeface="Avenir Medium"/>
                <a:cs typeface="Avenir Medium"/>
              </a:rPr>
              <a:t> capacity, 26.8 megawatts in 2016 alone.</a:t>
            </a:r>
          </a:p>
          <a:p>
            <a:endParaRPr lang="en-US" sz="2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Vermont has enacted </a:t>
            </a:r>
            <a:r>
              <a:rPr lang="en-US" sz="2000" dirty="0">
                <a:latin typeface="Avenir Black"/>
                <a:cs typeface="Avenir Black"/>
              </a:rPr>
              <a:t>the nation's first integrated renewable energy standard </a:t>
            </a:r>
            <a:r>
              <a:rPr lang="en-US" sz="2000" dirty="0">
                <a:latin typeface="Avenir Medium"/>
                <a:cs typeface="Avenir Medium"/>
              </a:rPr>
              <a:t>(RES), which makes utilities responsible both for supplying renewable electricity and for supporting reductions in customers' fossil fuel use.</a:t>
            </a:r>
          </a:p>
        </p:txBody>
      </p:sp>
    </p:spTree>
    <p:extLst>
      <p:ext uri="{BB962C8B-B14F-4D97-AF65-F5344CB8AC3E}">
        <p14:creationId xmlns:p14="http://schemas.microsoft.com/office/powerpoint/2010/main" val="426355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68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6543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Vermont energy stats (2015)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7275874" y="4890677"/>
            <a:ext cx="32403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EIA State Energy Profiles &amp; Estimates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6938" y="658555"/>
          <a:ext cx="8105355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3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98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value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US ranking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Population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600,000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Labor force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300,000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GDP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$31.1</a:t>
                      </a:r>
                      <a:r>
                        <a:rPr lang="en-US" sz="1800" baseline="0" dirty="0"/>
                        <a:t> billion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Average</a:t>
                      </a:r>
                      <a:r>
                        <a:rPr lang="en-US" sz="1800" baseline="0" dirty="0"/>
                        <a:t> temperature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44.7 F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Average rainfall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39.1 inches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24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Per capita income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$50,321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Total</a:t>
                      </a:r>
                      <a:r>
                        <a:rPr lang="en-US" sz="1800" baseline="0" dirty="0"/>
                        <a:t> energy consumption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Energy consumption per capita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211 million</a:t>
                      </a:r>
                      <a:r>
                        <a:rPr lang="en-US" sz="1800" baseline="0" dirty="0"/>
                        <a:t> Btu/year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44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Energy cost per capita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$4,273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Energy production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47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Electricity</a:t>
                      </a:r>
                      <a:r>
                        <a:rPr lang="en-US" sz="1800" baseline="0" dirty="0"/>
                        <a:t> production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RE production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204,000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MWh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RE consumption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24.9% of all energy</a:t>
                      </a:r>
                      <a:r>
                        <a:rPr lang="en-US" sz="1800" baseline="0" dirty="0"/>
                        <a:t> consumption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Electricity costs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Energy</a:t>
                      </a:r>
                      <a:r>
                        <a:rPr lang="en-US" sz="1800" baseline="0" dirty="0"/>
                        <a:t> intensity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8,1000</a:t>
                      </a:r>
                      <a:r>
                        <a:rPr lang="en-US" sz="1800" baseline="0" dirty="0"/>
                        <a:t> Btu/$ GDP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Total</a:t>
                      </a:r>
                      <a:r>
                        <a:rPr lang="en-US" sz="1800" baseline="0" dirty="0"/>
                        <a:t> carbon emissions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 </a:t>
                      </a:r>
                      <a:r>
                        <a:rPr lang="en-US" sz="1800" dirty="0" err="1"/>
                        <a:t>millionn</a:t>
                      </a:r>
                      <a:r>
                        <a:rPr lang="en-US" sz="1800" dirty="0"/>
                        <a:t> metric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tonnes</a:t>
                      </a:r>
                      <a:r>
                        <a:rPr lang="en-US" sz="1800" baseline="0" dirty="0"/>
                        <a:t> CO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8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68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1793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Vermont Comprehensive Energy Planning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7" name="Picture 6" descr="577171ae0667c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7" b="37183"/>
          <a:stretch/>
        </p:blipFill>
        <p:spPr>
          <a:xfrm>
            <a:off x="-200372" y="678177"/>
            <a:ext cx="7459131" cy="4202352"/>
          </a:xfrm>
          <a:prstGeom prst="rect">
            <a:avLst/>
          </a:prstGeom>
        </p:spPr>
      </p:pic>
      <p:pic>
        <p:nvPicPr>
          <p:cNvPr id="11" name="Picture 10" descr="577171ae0667c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9" b="2201"/>
          <a:stretch/>
        </p:blipFill>
        <p:spPr>
          <a:xfrm>
            <a:off x="1685678" y="3612260"/>
            <a:ext cx="7635263" cy="3245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5816456" y="3636000"/>
            <a:ext cx="6337374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Medium"/>
                <a:cs typeface="Avenir Medium"/>
              </a:rPr>
              <a:t>http://</a:t>
            </a:r>
            <a:r>
              <a:rPr lang="en-US" sz="1200" dirty="0" err="1">
                <a:latin typeface="Avenir Medium"/>
                <a:cs typeface="Avenir Medium"/>
              </a:rPr>
              <a:t>www.vtenergydashboard.org</a:t>
            </a:r>
            <a:r>
              <a:rPr lang="en-US" sz="1200" dirty="0">
                <a:latin typeface="Avenir Medium"/>
                <a:cs typeface="Avenir Medium"/>
              </a:rPr>
              <a:t>/90-by-2050/detail/2016-comprehensive-energy-plan</a:t>
            </a:r>
          </a:p>
        </p:txBody>
      </p:sp>
    </p:spTree>
    <p:extLst>
      <p:ext uri="{BB962C8B-B14F-4D97-AF65-F5344CB8AC3E}">
        <p14:creationId xmlns:p14="http://schemas.microsoft.com/office/powerpoint/2010/main" val="33823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442</Words>
  <Application>Microsoft Macintosh PowerPoint</Application>
  <PresentationFormat>On-screen Show (4:3)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2019-09-09T02:44:28Z</dcterms:created>
  <dcterms:modified xsi:type="dcterms:W3CDTF">2019-09-09T02:45:11Z</dcterms:modified>
</cp:coreProperties>
</file>