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83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5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0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D049C-9EE7-A345-8816-79CE99FBB73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AED2-09B2-8B45-A524-9518CD951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927" y="1180020"/>
            <a:ext cx="6029407" cy="476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4. Coal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4.1:  </a:t>
            </a:r>
            <a:r>
              <a:rPr lang="en-US" sz="2400" dirty="0">
                <a:latin typeface="Avenir Medium"/>
                <a:cs typeface="Avenir Medium"/>
              </a:rPr>
              <a:t>Coal: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4.2:  </a:t>
            </a:r>
            <a:r>
              <a:rPr lang="en-US" sz="2400" dirty="0">
                <a:latin typeface="Avenir Medium"/>
                <a:cs typeface="Avenir Medium"/>
              </a:rPr>
              <a:t>Fuel of the industrial revolution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4.3	:  </a:t>
            </a:r>
            <a:r>
              <a:rPr lang="en-US" sz="2400" dirty="0">
                <a:latin typeface="Avenir Medium"/>
                <a:cs typeface="Avenir Medium"/>
              </a:rPr>
              <a:t>Formation &amp; composition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4.4:  </a:t>
            </a:r>
            <a:r>
              <a:rPr lang="en-US" sz="2400" dirty="0">
                <a:latin typeface="Avenir Medium"/>
                <a:cs typeface="Avenir Medium"/>
              </a:rPr>
              <a:t>Modern extraction &amp; current uses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4.5:  </a:t>
            </a:r>
            <a:r>
              <a:rPr lang="en-US" sz="2400" dirty="0">
                <a:latin typeface="Avenir Medium"/>
                <a:cs typeface="Avenir Medium"/>
              </a:rPr>
              <a:t>Coal deposits, reserves &amp; production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4.6:  </a:t>
            </a:r>
            <a:r>
              <a:rPr lang="en-US" sz="2400" dirty="0">
                <a:latin typeface="Avenir Medium"/>
                <a:cs typeface="Avenir Medium"/>
              </a:rPr>
              <a:t>Global coal resources &amp; reserves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4.7:  </a:t>
            </a:r>
            <a:r>
              <a:rPr lang="en-US" sz="2400" dirty="0">
                <a:latin typeface="Avenir Medium"/>
                <a:cs typeface="Avenir Medium"/>
              </a:rPr>
              <a:t>Coal combustion &amp; emissions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4.8:  </a:t>
            </a:r>
            <a:r>
              <a:rPr lang="en-US" sz="2400" dirty="0">
                <a:latin typeface="Avenir Medium"/>
                <a:cs typeface="Avenir Medium"/>
              </a:rPr>
              <a:t>Alternative uses of coal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4.9:  </a:t>
            </a:r>
            <a:r>
              <a:rPr lang="en-US" sz="2400" dirty="0">
                <a:latin typeface="Avenir Medium"/>
                <a:cs typeface="Avenir Medium"/>
              </a:rPr>
              <a:t>Carbon sequestration &amp; clean coal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D91F6-68D6-3949-9DA4-C6E62CB9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2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4.1: Introduction to coal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01766-4A0E-E541-8DB7-0DB5A90E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0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Comparing coal, oil &amp; 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How does coal compare to oil and natural gas?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Abundant: huge, globally distributed reserves;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2048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 </a:t>
            </a:r>
          </a:p>
        </p:txBody>
      </p:sp>
      <p:pic>
        <p:nvPicPr>
          <p:cNvPr id="19" name="Picture 18" descr="Picture 8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44" y="4485755"/>
            <a:ext cx="3621815" cy="1926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905" y="4669800"/>
            <a:ext cx="5017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For these reasons, coal is sometimes </a:t>
            </a:r>
            <a:r>
              <a:rPr lang="en-US" sz="2000" dirty="0">
                <a:latin typeface="Avenir Black"/>
                <a:cs typeface="Avenir Black"/>
              </a:rPr>
              <a:t>called the ‘ignoble’ fuel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Yet coal production is up 4-fold from 1920 – 2009;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Even as its contribution to energy production is down from 60 – 25%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657" y="1510176"/>
            <a:ext cx="8178589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Extraction has large environmental impacts (</a:t>
            </a:r>
            <a:r>
              <a:rPr lang="en-US" sz="2000" dirty="0" err="1">
                <a:latin typeface="Avenir Medium"/>
                <a:cs typeface="Avenir Medium"/>
              </a:rPr>
              <a:t>stip</a:t>
            </a:r>
            <a:r>
              <a:rPr lang="en-US" sz="2000" dirty="0">
                <a:latin typeface="Avenir Medium"/>
                <a:cs typeface="Avenir Medium"/>
              </a:rPr>
              <a:t>-mining);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And is a health hazard;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7" y="2221530"/>
            <a:ext cx="81785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More difficult to transport (less dense);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657" y="2563552"/>
            <a:ext cx="81785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Produces twice as much carbon dioxide;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2892063"/>
            <a:ext cx="8178589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Produces large amounts of ash when burned;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Ash can leach sulfuric acid &amp; arsenic into ground water;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ash ponds and floods; &amp;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57" y="3960122"/>
            <a:ext cx="81785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Produces </a:t>
            </a: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 and </a:t>
            </a:r>
            <a:r>
              <a:rPr lang="en-US" sz="2000" dirty="0" err="1">
                <a:latin typeface="Avenir Medium"/>
                <a:cs typeface="Avenir Medium"/>
              </a:rPr>
              <a:t>NOx</a:t>
            </a:r>
            <a:r>
              <a:rPr lang="en-US" sz="2000" dirty="0">
                <a:latin typeface="Avenir Medium"/>
                <a:cs typeface="Avenir Medium"/>
              </a:rPr>
              <a:t> in flue gasses.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92F8EA-7657-A648-B4CA-022F1E70B1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17" y="653567"/>
            <a:ext cx="2741221" cy="430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747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History of coal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85977"/>
            <a:ext cx="579721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Wood was man’s first fuel and has been used for 3000 – 4000 years.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Charcoal</a:t>
            </a:r>
            <a:r>
              <a:rPr lang="en-US" sz="2000" dirty="0">
                <a:latin typeface="Avenir Medium"/>
                <a:cs typeface="Avenir Medium"/>
              </a:rPr>
              <a:t> is partially combusted (</a:t>
            </a:r>
            <a:r>
              <a:rPr lang="en-US" sz="2000" u="sng" dirty="0">
                <a:latin typeface="Avenir Medium"/>
                <a:cs typeface="Avenir Medium"/>
              </a:rPr>
              <a:t>pyrolysis</a:t>
            </a:r>
            <a:r>
              <a:rPr lang="en-US" sz="2000" dirty="0">
                <a:latin typeface="Avenir Medium"/>
                <a:cs typeface="Avenir Medium"/>
              </a:rPr>
              <a:t>) wood that is more energy dense than wood.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406" y="6448029"/>
            <a:ext cx="4925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Daily Mail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298" y="2203121"/>
            <a:ext cx="517992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Coal</a:t>
            </a:r>
            <a:r>
              <a:rPr lang="en-US" sz="2000" dirty="0">
                <a:latin typeface="Avenir Medium"/>
                <a:cs typeface="Avenir Medium"/>
              </a:rPr>
              <a:t> has been used for 2000 years in China &amp; the Middle East.</a:t>
            </a:r>
          </a:p>
        </p:txBody>
      </p:sp>
      <p:pic>
        <p:nvPicPr>
          <p:cNvPr id="2" name="Picture 1" descr="article-2309040-1948ED97000005DC-199_634x3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1" y="4239572"/>
            <a:ext cx="3557958" cy="2216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9459" y="6057416"/>
            <a:ext cx="3649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Sea coal on the beaches of Scotland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3591" y="3872203"/>
            <a:ext cx="24710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Hampton Court (1500s)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298" y="2778073"/>
            <a:ext cx="5179925" cy="157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‘Sea coal’ washes ashore from underwater deposits and was traditionally collected as a highly valued fuel along the coasts.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98" y="4367148"/>
            <a:ext cx="517992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Mining started in the Roman era.</a:t>
            </a:r>
          </a:p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98" y="4679443"/>
            <a:ext cx="5179925" cy="191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Brick chimneys allowed wood and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coal to be combusted indoors &amp; withstood the corrosive flue gases.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By 1680 1400 ships were used to transport coal in Britain.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A807EF-7FF0-FD49-9425-C710B229F7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24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Air quality problems arose quickly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832447"/>
            <a:ext cx="8560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dirty="0">
                <a:latin typeface="Avenir Medium"/>
                <a:cs typeface="Avenir Medium"/>
              </a:rPr>
              <a:t>Air quality suffered as use of coal boomed. In this era British coal was ‘brown’ and high in sulfur. Air emissions resulted in huge amounts what we now call </a:t>
            </a:r>
            <a:r>
              <a:rPr lang="en-US" sz="2000" dirty="0">
                <a:latin typeface="Avenir Black"/>
                <a:cs typeface="Avenir Black"/>
              </a:rPr>
              <a:t>‘smog’</a:t>
            </a:r>
            <a:r>
              <a:rPr lang="en-US" sz="2000" dirty="0">
                <a:latin typeface="Avenir Medium"/>
                <a:cs typeface="Avenir Medium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406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11" name="Picture 10" descr="John_Evelyn's_Fumifugium,_Title_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15" y="1594064"/>
            <a:ext cx="2994239" cy="4737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102895"/>
            <a:ext cx="56570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1661, London was cloaked in:</a:t>
            </a:r>
            <a:br>
              <a:rPr lang="en-US" sz="2000" dirty="0">
                <a:latin typeface="Avenir Medium"/>
                <a:cs typeface="Avenir Medium"/>
              </a:rPr>
            </a:br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i="1" dirty="0">
                <a:latin typeface="Avenir Medium"/>
                <a:cs typeface="Avenir Medium"/>
              </a:rPr>
              <a:t>"Such a cloud of sea-coal, as if there be a </a:t>
            </a:r>
            <a:r>
              <a:rPr lang="en-US" sz="2000" i="1" dirty="0" err="1">
                <a:latin typeface="Avenir Medium"/>
                <a:cs typeface="Avenir Medium"/>
              </a:rPr>
              <a:t>resemblence</a:t>
            </a:r>
            <a:r>
              <a:rPr lang="en-US" sz="2000" i="1" dirty="0">
                <a:latin typeface="Avenir Medium"/>
                <a:cs typeface="Avenir Medium"/>
              </a:rPr>
              <a:t> of hell upon earth, it is in this volcano in a foggy day: this pestilent </a:t>
            </a:r>
            <a:r>
              <a:rPr lang="en-US" sz="2000" i="1" dirty="0" err="1">
                <a:latin typeface="Avenir Medium"/>
                <a:cs typeface="Avenir Medium"/>
              </a:rPr>
              <a:t>smoak</a:t>
            </a:r>
            <a:r>
              <a:rPr lang="en-US" sz="2000" i="1" dirty="0">
                <a:latin typeface="Avenir Medium"/>
                <a:cs typeface="Avenir Medium"/>
              </a:rPr>
              <a:t>, which corrodes the very </a:t>
            </a:r>
            <a:r>
              <a:rPr lang="en-US" sz="2000" i="1" dirty="0" err="1">
                <a:latin typeface="Avenir Medium"/>
                <a:cs typeface="Avenir Medium"/>
              </a:rPr>
              <a:t>yron</a:t>
            </a:r>
            <a:r>
              <a:rPr lang="en-US" sz="2000" i="1" dirty="0">
                <a:latin typeface="Avenir Medium"/>
                <a:cs typeface="Avenir Medium"/>
              </a:rPr>
              <a:t> [iron], and spoils all the </a:t>
            </a:r>
            <a:r>
              <a:rPr lang="en-US" sz="2000" i="1" dirty="0" err="1">
                <a:latin typeface="Avenir Medium"/>
                <a:cs typeface="Avenir Medium"/>
              </a:rPr>
              <a:t>moveables</a:t>
            </a:r>
            <a:r>
              <a:rPr lang="en-US" sz="2000" i="1" dirty="0">
                <a:latin typeface="Avenir Medium"/>
                <a:cs typeface="Avenir Medium"/>
              </a:rPr>
              <a:t>, leaving a soot on all things that it lights: and so fatally seizing on the lungs of the inhabitants, that cough and consumption spare no man."</a:t>
            </a:r>
            <a:r>
              <a:rPr lang="en-US" sz="2000" dirty="0">
                <a:latin typeface="Avenir Medium"/>
                <a:cs typeface="Avenir Medium"/>
              </a:rPr>
              <a:t>  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pPr marL="573088"/>
            <a:r>
              <a:rPr lang="en-US" dirty="0">
                <a:latin typeface="Avenir Medium"/>
                <a:cs typeface="Avenir Medium"/>
              </a:rPr>
              <a:t>- John Evelyn petitioning Charles II for zoning to move industry out of the city and improve air quality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7556D-D878-164F-8984-1F32FD8B6D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340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2019-09-15T14:53:37Z</dcterms:created>
  <dcterms:modified xsi:type="dcterms:W3CDTF">2019-09-15T14:54:14Z</dcterms:modified>
</cp:coreProperties>
</file>