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3" r:id="rId3"/>
    <p:sldId id="262" r:id="rId4"/>
    <p:sldId id="261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4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2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3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8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F89B-9961-324E-A957-55D69ECADF2E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28F2-B9CB-A045-91F7-7F3C7A93C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927" y="1180020"/>
            <a:ext cx="6029407" cy="476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4. Coal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4.1:  </a:t>
            </a:r>
            <a:r>
              <a:rPr lang="en-US" sz="2400" dirty="0">
                <a:latin typeface="Avenir Medium"/>
                <a:cs typeface="Avenir Medium"/>
              </a:rPr>
              <a:t>Coal: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4.2:  </a:t>
            </a:r>
            <a:r>
              <a:rPr lang="en-US" sz="2400" dirty="0">
                <a:latin typeface="Avenir Medium"/>
                <a:cs typeface="Avenir Medium"/>
              </a:rPr>
              <a:t>Fuel of the industrial revolution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4.3	:  </a:t>
            </a:r>
            <a:r>
              <a:rPr lang="en-US" sz="2400" dirty="0">
                <a:latin typeface="Avenir Medium"/>
                <a:cs typeface="Avenir Medium"/>
              </a:rPr>
              <a:t>Formation &amp; composition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4.4:  </a:t>
            </a:r>
            <a:r>
              <a:rPr lang="en-US" sz="2400" dirty="0">
                <a:latin typeface="Avenir Medium"/>
                <a:cs typeface="Avenir Medium"/>
              </a:rPr>
              <a:t>Modern extraction &amp; current uses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4.5:  </a:t>
            </a:r>
            <a:r>
              <a:rPr lang="en-US" sz="2400" dirty="0">
                <a:latin typeface="Avenir Medium"/>
                <a:cs typeface="Avenir Medium"/>
              </a:rPr>
              <a:t>Coal deposits, reserves &amp; production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4.6:  </a:t>
            </a:r>
            <a:r>
              <a:rPr lang="en-US" sz="2400" dirty="0">
                <a:latin typeface="Avenir Medium"/>
                <a:cs typeface="Avenir Medium"/>
              </a:rPr>
              <a:t>Global coal resources &amp; reserves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4.7:  </a:t>
            </a:r>
            <a:r>
              <a:rPr lang="en-US" sz="2400" dirty="0">
                <a:latin typeface="Avenir Medium"/>
                <a:cs typeface="Avenir Medium"/>
              </a:rPr>
              <a:t>Coal combustion &amp; emissions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4.8:  </a:t>
            </a:r>
            <a:r>
              <a:rPr lang="en-US" sz="2400" dirty="0">
                <a:latin typeface="Avenir Medium"/>
                <a:cs typeface="Avenir Medium"/>
              </a:rPr>
              <a:t>Alternative uses of coal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4.9:  </a:t>
            </a:r>
            <a:r>
              <a:rPr lang="en-US" sz="2400" dirty="0">
                <a:latin typeface="Avenir Medium"/>
                <a:cs typeface="Avenir Medium"/>
              </a:rPr>
              <a:t>Carbon sequestration &amp; clean coal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D91F6-68D6-3949-9DA4-C6E62CB9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2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4.2: Fuel of the Industrial Revolution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0C35F-0820-A447-80CD-0F1592EC7B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7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389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Industrial revolution: coal, iron &amp; steel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832447"/>
            <a:ext cx="840850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The industrial revolution was made possible by coal, and one of its products, steel.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2618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16" y="1691580"/>
            <a:ext cx="840850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Iron ore </a:t>
            </a:r>
            <a:r>
              <a:rPr lang="en-US" sz="2000" dirty="0">
                <a:latin typeface="Avenir Medium"/>
                <a:cs typeface="Avenir Medium"/>
              </a:rPr>
              <a:t>is actually iron oxide.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Iron is purified by the process of smelting, that removes oxygen.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0905" y="3115803"/>
            <a:ext cx="497447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Fe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, Fe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 +  C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Fe + CO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 + CO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21712" y="2471850"/>
            <a:ext cx="1128766" cy="476505"/>
          </a:xfrm>
          <a:prstGeom prst="wedgeRoundRectCallout">
            <a:avLst>
              <a:gd name="adj1" fmla="val 33041"/>
              <a:gd name="adj2" fmla="val 11505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iron ore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202920" y="2455892"/>
            <a:ext cx="770963" cy="476505"/>
          </a:xfrm>
          <a:prstGeom prst="wedgeRoundRectCallout">
            <a:avLst>
              <a:gd name="adj1" fmla="val 58560"/>
              <a:gd name="adj2" fmla="val 10379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coke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341040" y="2475710"/>
            <a:ext cx="770963" cy="476505"/>
          </a:xfrm>
          <a:prstGeom prst="wedgeRoundRectCallout">
            <a:avLst>
              <a:gd name="adj1" fmla="val 33041"/>
              <a:gd name="adj2" fmla="val 11505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iron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215497" y="2471850"/>
            <a:ext cx="1365808" cy="476505"/>
          </a:xfrm>
          <a:prstGeom prst="wedgeRoundRectCallout">
            <a:avLst>
              <a:gd name="adj1" fmla="val 2843"/>
              <a:gd name="adj2" fmla="val 10646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flue gases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203" y="3740160"/>
            <a:ext cx="3116696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Coke:</a:t>
            </a:r>
            <a:r>
              <a:rPr lang="en-US" sz="2000" dirty="0">
                <a:latin typeface="Avenir Medium"/>
                <a:cs typeface="Avenir Medium"/>
              </a:rPr>
              <a:t> created by pyrolysis (combustion in limited oxygen) of coal at high temperatures (2000°F).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Nearly pure carbon as most impurities (O, S) are ‘driven off’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/>
        </p:blipFill>
        <p:spPr bwMode="auto">
          <a:xfrm>
            <a:off x="3525784" y="3728037"/>
            <a:ext cx="5576888" cy="261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5635" y="5935592"/>
            <a:ext cx="233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Coking works at night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A728E3-1FFD-FC47-960A-C18FE440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 animBg="1"/>
      <p:bldP spid="15" grpId="0" animBg="1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389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Industrial revolution: coal, iron &amp; steel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406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917" y="2708363"/>
            <a:ext cx="3205428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Steel:</a:t>
            </a:r>
            <a:r>
              <a:rPr lang="en-US" sz="2000" dirty="0">
                <a:latin typeface="Avenir Medium"/>
                <a:cs typeface="Avenir Medium"/>
              </a:rPr>
              <a:t> an alloy of iron &amp; other elements, mainly carbon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Harder and stronger than iron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Carbon provided by adding coke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916" y="860809"/>
            <a:ext cx="840850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James Watt’s steam engine </a:t>
            </a:r>
            <a:r>
              <a:rPr lang="en-US" sz="2000" dirty="0">
                <a:latin typeface="Avenir Medium"/>
                <a:cs typeface="Avenir Medium"/>
              </a:rPr>
              <a:t>(1769) converted the energy of coal to heat (steam) and then mechanical work.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Heralded the true start of England’s industrial revolution.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Made possible by coal and steel.</a:t>
            </a:r>
          </a:p>
        </p:txBody>
      </p:sp>
      <p:pic>
        <p:nvPicPr>
          <p:cNvPr id="22" name="Picture 21" descr="Maquina_vapor_Watt_ETSI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5" y="2375936"/>
            <a:ext cx="5414303" cy="4018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94739" y="5935592"/>
            <a:ext cx="43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F0869D-5802-2647-9EB3-C3284E74BE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11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By 1800, coal was essential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616" y="6266794"/>
            <a:ext cx="624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ragpickinghistory.co.uk</a:t>
            </a:r>
            <a:r>
              <a:rPr lang="en-US" sz="1400" dirty="0">
                <a:latin typeface="Avenir Medium"/>
                <a:cs typeface="Avenir Medium"/>
              </a:rPr>
              <a:t>/2012/10/04/meta-ornament-railway-tracks/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916" y="2476013"/>
            <a:ext cx="8408501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Over the next 100 years coal’s role </a:t>
            </a:r>
            <a:br>
              <a:rPr lang="en-US" sz="2000" dirty="0">
                <a:latin typeface="Avenir Black"/>
                <a:cs typeface="Avenir Black"/>
              </a:rPr>
            </a:br>
            <a:r>
              <a:rPr lang="en-US" sz="2000" dirty="0">
                <a:latin typeface="Avenir Black"/>
                <a:cs typeface="Avenir Black"/>
              </a:rPr>
              <a:t>expanded to include: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Powering ships;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Driving railways;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Lighting cities; and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Providing feedstock for synthetic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fertilizer and chemical production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916" y="860809"/>
            <a:ext cx="840850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By the 1800s coal was an essential commodity in England.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powered mills;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Was essential for smelting &amp; ironworks;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Was used in domestic heating.</a:t>
            </a:r>
          </a:p>
        </p:txBody>
      </p:sp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4" y="1720026"/>
            <a:ext cx="3393930" cy="468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7976" y="2275958"/>
            <a:ext cx="90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1845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8A1EC-FDCC-F941-AC2E-97249980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K-Coal-Histor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943707"/>
            <a:ext cx="9145992" cy="5424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212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production in England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9199" y="6501057"/>
            <a:ext cx="7121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https://blogs-</a:t>
            </a:r>
            <a:r>
              <a:rPr lang="en-US" sz="1400" dirty="0" err="1">
                <a:latin typeface="Avenir Medium"/>
                <a:cs typeface="Avenir Medium"/>
              </a:rPr>
              <a:t>images.forbes.com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williampentland</a:t>
            </a:r>
            <a:r>
              <a:rPr lang="en-US" sz="1400" dirty="0">
                <a:latin typeface="Avenir Medium"/>
                <a:cs typeface="Avenir Medium"/>
              </a:rPr>
              <a:t>/files/2011/09/UK-Coal-History2.jpg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3017" y="3893955"/>
            <a:ext cx="2681118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Black"/>
                <a:cs typeface="Avenir Black"/>
              </a:rPr>
              <a:t>1900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UK &amp; US: 300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Mtonnes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Germany: 100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Mtonnes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Global: 1 billion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tonnes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24413" y="1687981"/>
            <a:ext cx="1548328" cy="551388"/>
          </a:xfrm>
          <a:prstGeom prst="wedgeRoundRectCallout">
            <a:avLst>
              <a:gd name="adj1" fmla="val -67560"/>
              <a:gd name="adj2" fmla="val 59585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1/3 exported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DECA76-FBE5-E846-875C-D27F23FC0B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341</Words>
  <Application>Microsoft Macintosh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2019-09-15T14:54:28Z</dcterms:created>
  <dcterms:modified xsi:type="dcterms:W3CDTF">2019-09-15T14:55:13Z</dcterms:modified>
</cp:coreProperties>
</file>