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4" r:id="rId3"/>
    <p:sldId id="264" r:id="rId4"/>
    <p:sldId id="27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3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7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7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8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4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0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8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FB1D-3356-7F47-9E34-0486738C60D4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7F491-08C8-EC4D-9A0D-9E653270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0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0927" y="1180020"/>
            <a:ext cx="6029407" cy="476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4. Coal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4.1:  </a:t>
            </a:r>
            <a:r>
              <a:rPr lang="en-US" sz="2400" dirty="0">
                <a:latin typeface="Avenir Medium"/>
                <a:cs typeface="Avenir Medium"/>
              </a:rPr>
              <a:t>Coal: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4.2:  </a:t>
            </a:r>
            <a:r>
              <a:rPr lang="en-US" sz="2400" dirty="0">
                <a:latin typeface="Avenir Medium"/>
                <a:cs typeface="Avenir Medium"/>
              </a:rPr>
              <a:t>Fuel of the industrial revolution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4.3	:  </a:t>
            </a:r>
            <a:r>
              <a:rPr lang="en-US" sz="2400" dirty="0">
                <a:latin typeface="Avenir Medium"/>
                <a:cs typeface="Avenir Medium"/>
              </a:rPr>
              <a:t>Formation &amp; composition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4.4:  </a:t>
            </a:r>
            <a:r>
              <a:rPr lang="en-US" sz="2400" dirty="0">
                <a:latin typeface="Avenir Medium"/>
                <a:cs typeface="Avenir Medium"/>
              </a:rPr>
              <a:t>Modern extraction &amp; current uses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4.5:  </a:t>
            </a:r>
            <a:r>
              <a:rPr lang="en-US" sz="2400" dirty="0">
                <a:latin typeface="Avenir Medium"/>
                <a:cs typeface="Avenir Medium"/>
              </a:rPr>
              <a:t>Coal deposits, reserves &amp; production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4.6:  </a:t>
            </a:r>
            <a:r>
              <a:rPr lang="en-US" sz="2400" dirty="0">
                <a:latin typeface="Avenir Medium"/>
                <a:cs typeface="Avenir Medium"/>
              </a:rPr>
              <a:t>Global coal resources &amp; reserves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4.7:  </a:t>
            </a:r>
            <a:r>
              <a:rPr lang="en-US" sz="2400" dirty="0">
                <a:latin typeface="Avenir Medium"/>
                <a:cs typeface="Avenir Medium"/>
              </a:rPr>
              <a:t>Coal combustion &amp; emissions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4.8:  </a:t>
            </a:r>
            <a:r>
              <a:rPr lang="en-US" sz="2400" dirty="0">
                <a:latin typeface="Avenir Medium"/>
                <a:cs typeface="Avenir Medium"/>
              </a:rPr>
              <a:t>Alternative uses of coal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4.9:  </a:t>
            </a:r>
            <a:r>
              <a:rPr lang="en-US" sz="2400" dirty="0">
                <a:latin typeface="Avenir Medium"/>
                <a:cs typeface="Avenir Medium"/>
              </a:rPr>
              <a:t>Carbon sequestration &amp; clean coal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91F6-68D6-3949-9DA4-C6E62CB949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529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4. Coal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4.3: Formation &amp; composition</a:t>
            </a:r>
            <a:endParaRPr lang="is-I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Black"/>
              <a:cs typeface="Avenir Black"/>
            </a:endParaRPr>
          </a:p>
          <a:p>
            <a:pPr lvl="1" algn="ctr"/>
            <a:endParaRPr lang="en-US" sz="2800" i="1" dirty="0">
              <a:latin typeface="Avenir Medium"/>
              <a:cs typeface="Avenir Medium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FEFD7C-77F6-5142-98B5-23B015B948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2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8152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Chemical composition of coal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3862" y="6426529"/>
            <a:ext cx="5076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5; </a:t>
            </a:r>
            <a:r>
              <a:rPr lang="en-US" sz="1400" dirty="0" err="1">
                <a:latin typeface="Avenir Medium"/>
                <a:cs typeface="Avenir Medium"/>
              </a:rPr>
              <a:t>pmfias.com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22" name="Picture 21" descr="Formation-of-Co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0105"/>
            <a:ext cx="8761480" cy="49721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960" y="788385"/>
            <a:ext cx="167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organics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partially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decompose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88177" y="788385"/>
            <a:ext cx="167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peat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59394" y="788385"/>
            <a:ext cx="2421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heat, pressure</a:t>
            </a:r>
            <a:b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&amp; 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76402" y="788385"/>
            <a:ext cx="2421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coal</a:t>
            </a:r>
            <a:b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sz="2000" dirty="0">
                <a:solidFill>
                  <a:srgbClr val="0000FF"/>
                </a:solidFill>
                <a:latin typeface="Avenir Medium"/>
                <a:cs typeface="Avenir Medium"/>
              </a:rPr>
              <a:t>(older is better)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711503" y="1022311"/>
            <a:ext cx="634948" cy="1548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77879" y="1022311"/>
            <a:ext cx="634948" cy="1548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376223" y="1022311"/>
            <a:ext cx="634948" cy="15489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956838A5-9E94-214A-926E-DF2A1476AF4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3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8152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Chemical composition of coal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0251" y="64265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pic>
        <p:nvPicPr>
          <p:cNvPr id="20" name="Picture 5" descr="scan0003"/>
          <p:cNvPicPr>
            <a:picLocks noChangeAspect="1" noChangeArrowheads="1"/>
          </p:cNvPicPr>
          <p:nvPr/>
        </p:nvPicPr>
        <p:blipFill rotWithShape="1">
          <a:blip r:embed="rId2" cstate="print"/>
          <a:srcRect l="4250" t="5402" r="3840" b="7946"/>
          <a:stretch/>
        </p:blipFill>
        <p:spPr bwMode="auto">
          <a:xfrm>
            <a:off x="3167529" y="821768"/>
            <a:ext cx="5794423" cy="550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68941" y="1117902"/>
            <a:ext cx="28985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Proximate analysis: </a:t>
            </a:r>
            <a:r>
              <a:rPr lang="en-US" sz="2000" u="sng" dirty="0">
                <a:latin typeface="Avenir Medium"/>
                <a:cs typeface="Avenir Medium"/>
              </a:rPr>
              <a:t>Quality</a:t>
            </a:r>
            <a:r>
              <a:rPr lang="en-US" sz="2000" dirty="0">
                <a:latin typeface="Avenir Medium"/>
                <a:cs typeface="Avenir Medium"/>
              </a:rPr>
              <a:t> of coal increases with increasing </a:t>
            </a:r>
            <a:r>
              <a:rPr lang="en-US" sz="2000" u="sng" dirty="0">
                <a:latin typeface="Avenir Medium"/>
                <a:cs typeface="Avenir Medium"/>
              </a:rPr>
              <a:t>carbon</a:t>
            </a:r>
            <a:r>
              <a:rPr lang="en-US" sz="2000" dirty="0">
                <a:latin typeface="Avenir Medium"/>
                <a:cs typeface="Avenir Medium"/>
              </a:rPr>
              <a:t> content.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8941" y="3859136"/>
            <a:ext cx="28985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Elements:</a:t>
            </a:r>
          </a:p>
          <a:p>
            <a:r>
              <a:rPr lang="en-US" sz="2000" dirty="0">
                <a:latin typeface="Avenir Medium"/>
                <a:cs typeface="Avenir Medium"/>
              </a:rPr>
              <a:t>C</a:t>
            </a:r>
          </a:p>
          <a:p>
            <a:r>
              <a:rPr lang="en-US" sz="2000" dirty="0">
                <a:latin typeface="Avenir Medium"/>
                <a:cs typeface="Avenir Medium"/>
              </a:rPr>
              <a:t>H</a:t>
            </a:r>
          </a:p>
          <a:p>
            <a:r>
              <a:rPr lang="en-US" sz="2000" dirty="0">
                <a:latin typeface="Avenir Medium"/>
                <a:cs typeface="Avenir Medium"/>
              </a:rPr>
              <a:t>N</a:t>
            </a:r>
          </a:p>
          <a:p>
            <a:r>
              <a:rPr lang="en-US" sz="2000" dirty="0">
                <a:latin typeface="Avenir Medium"/>
                <a:cs typeface="Avenir Medium"/>
              </a:rPr>
              <a:t>S</a:t>
            </a:r>
          </a:p>
          <a:p>
            <a:r>
              <a:rPr lang="en-US" sz="2000" dirty="0">
                <a:latin typeface="Avenir Medium"/>
                <a:cs typeface="Avenir Medium"/>
              </a:rPr>
              <a:t>O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7124693" y="3127556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smokeless fuel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647752" y="314694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 / steam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94979" y="3328920"/>
            <a:ext cx="62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847455" y="3640814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steam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A734CA-6767-034D-8280-88BDCD62378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8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0215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Combustion of coal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0251" y="6426529"/>
            <a:ext cx="4091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81302" y="5564265"/>
            <a:ext cx="703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Water </a:t>
            </a:r>
            <a:r>
              <a:rPr lang="en-US" sz="2000" dirty="0">
                <a:latin typeface="Avenir Medium"/>
                <a:cs typeface="Avenir Medium"/>
              </a:rPr>
              <a:t>is heated &amp; evaporated using a tiny fraction of coal’s energy.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7124693" y="3127556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smokeless fuel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647752" y="314694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 / steam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94979" y="3328920"/>
            <a:ext cx="62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847455" y="3640814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steam</a:t>
            </a:r>
          </a:p>
        </p:txBody>
      </p:sp>
      <p:sp>
        <p:nvSpPr>
          <p:cNvPr id="6" name="Up Arrow 5"/>
          <p:cNvSpPr/>
          <p:nvPr/>
        </p:nvSpPr>
        <p:spPr>
          <a:xfrm>
            <a:off x="241180" y="962561"/>
            <a:ext cx="1366576" cy="5463968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-864669" y="3625426"/>
            <a:ext cx="347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lack"/>
                <a:cs typeface="Avenir Black"/>
              </a:rPr>
              <a:t>increasing temperature</a:t>
            </a:r>
            <a:endParaRPr lang="en-US" sz="2000" dirty="0">
              <a:solidFill>
                <a:schemeClr val="bg1"/>
              </a:solidFill>
              <a:latin typeface="Avenir Medium"/>
              <a:cs typeface="Avenir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1302" y="3584881"/>
            <a:ext cx="7036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Volatile matter (hydrocarbons) </a:t>
            </a:r>
            <a:r>
              <a:rPr lang="en-US" sz="2000" dirty="0">
                <a:latin typeface="Avenir Medium"/>
                <a:cs typeface="Avenir Medium"/>
              </a:rPr>
              <a:t>are boiled off into gases: H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, CO, CH</a:t>
            </a:r>
            <a:r>
              <a:rPr lang="en-US" sz="2000" baseline="-25000" dirty="0">
                <a:latin typeface="Avenir Medium"/>
                <a:cs typeface="Avenir Medium"/>
              </a:rPr>
              <a:t>4</a:t>
            </a:r>
            <a:r>
              <a:rPr lang="en-US" sz="2000" dirty="0">
                <a:latin typeface="Avenir Medium"/>
                <a:cs typeface="Avenir Medium"/>
              </a:rPr>
              <a:t>, C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4</a:t>
            </a:r>
            <a:r>
              <a:rPr lang="en-US" sz="2000" dirty="0">
                <a:latin typeface="Avenir Medium"/>
                <a:cs typeface="Avenir Medium"/>
              </a:rPr>
              <a:t>, C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H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 gases combust, releasing heat.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7756" y="2072070"/>
            <a:ext cx="703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Fixed carbon (coke) </a:t>
            </a:r>
            <a:r>
              <a:rPr lang="en-US" sz="2000" dirty="0">
                <a:latin typeface="Avenir Medium"/>
                <a:cs typeface="Avenir Medium"/>
              </a:rPr>
              <a:t>combines with oxygen to produce carbon dioxide flue gases (emissions) and heat.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46442" y="988948"/>
            <a:ext cx="3733444" cy="707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Ash </a:t>
            </a:r>
            <a:r>
              <a:rPr lang="en-US" sz="2000" dirty="0">
                <a:latin typeface="Avenir Medium"/>
                <a:cs typeface="Avenir Medium"/>
              </a:rPr>
              <a:t>remains: silicates &amp; oxides of iron &amp; aluminum.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CD076E7-6453-734D-9B23-91A54B08AE9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4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0073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Why does coal produce more CO</a:t>
            </a:r>
            <a:r>
              <a:rPr lang="en-US" sz="3200" baseline="-25000" dirty="0">
                <a:solidFill>
                  <a:prstClr val="white"/>
                </a:solidFill>
                <a:latin typeface="Avenir Heavy"/>
                <a:cs typeface="Avenir Heavy"/>
              </a:rPr>
              <a:t>2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57088" y="6426529"/>
            <a:ext cx="6007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https://</a:t>
            </a:r>
            <a:r>
              <a:rPr lang="en-US" sz="1400" dirty="0" err="1">
                <a:latin typeface="Avenir Medium"/>
                <a:cs typeface="Avenir Medium"/>
              </a:rPr>
              <a:t>www.wou.edu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las</a:t>
            </a:r>
            <a:r>
              <a:rPr lang="en-US" sz="1400" dirty="0">
                <a:latin typeface="Avenir Medium"/>
                <a:cs typeface="Avenir Medium"/>
              </a:rPr>
              <a:t>/</a:t>
            </a:r>
            <a:r>
              <a:rPr lang="en-US" sz="1400" dirty="0" err="1">
                <a:latin typeface="Avenir Medium"/>
                <a:cs typeface="Avenir Medium"/>
              </a:rPr>
              <a:t>physci</a:t>
            </a:r>
            <a:r>
              <a:rPr lang="en-US" sz="1400" dirty="0">
                <a:latin typeface="Avenir Medium"/>
                <a:cs typeface="Avenir Medium"/>
              </a:rPr>
              <a:t>/GS361/</a:t>
            </a:r>
            <a:r>
              <a:rPr lang="en-US" sz="1400" dirty="0" err="1">
                <a:latin typeface="Avenir Medium"/>
                <a:cs typeface="Avenir Medium"/>
              </a:rPr>
              <a:t>Energy_From_Fossil_Fuels.htm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7124693" y="3127556"/>
            <a:ext cx="1560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smokeless fuel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6647752" y="3146942"/>
            <a:ext cx="139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 / steam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94979" y="3328920"/>
            <a:ext cx="62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coke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847455" y="3640814"/>
            <a:ext cx="76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steam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864669" y="3625426"/>
            <a:ext cx="347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venir Black"/>
                <a:cs typeface="Avenir Black"/>
              </a:rPr>
              <a:t>increasing temperature</a:t>
            </a:r>
            <a:endParaRPr lang="en-US" sz="2000" dirty="0">
              <a:solidFill>
                <a:schemeClr val="bg1"/>
              </a:solidFill>
              <a:latin typeface="Avenir Medium"/>
              <a:cs typeface="Avenir Medium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798" y="2086697"/>
            <a:ext cx="8592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The</a:t>
            </a:r>
            <a:r>
              <a:rPr lang="en-US" sz="2000" dirty="0">
                <a:latin typeface="Avenir Black"/>
                <a:cs typeface="Avenir Black"/>
              </a:rPr>
              <a:t> higher the C:H ratio </a:t>
            </a:r>
            <a:r>
              <a:rPr lang="en-US" sz="2000" dirty="0">
                <a:latin typeface="Avenir Medium"/>
                <a:cs typeface="Avenir Medium"/>
              </a:rPr>
              <a:t>of fuels, the more carbon dioxide they produce.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9799" y="882519"/>
            <a:ext cx="8472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Coal is often referred to as a dirty fuel because of its emissions. </a:t>
            </a:r>
          </a:p>
          <a:p>
            <a:r>
              <a:rPr lang="en-US" sz="2000" dirty="0">
                <a:latin typeface="Avenir Medium"/>
                <a:cs typeface="Avenir Medium"/>
              </a:rPr>
              <a:t>And it’s said to produce </a:t>
            </a:r>
            <a:r>
              <a:rPr lang="en-US" sz="2000" u="sng" dirty="0">
                <a:latin typeface="Avenir Medium"/>
                <a:cs typeface="Avenir Medium"/>
              </a:rPr>
              <a:t>more carbon dioxide </a:t>
            </a:r>
            <a:r>
              <a:rPr lang="en-US" sz="2000" dirty="0">
                <a:latin typeface="Avenir Medium"/>
                <a:cs typeface="Avenir Medium"/>
              </a:rPr>
              <a:t>than other fossil fuels. </a:t>
            </a:r>
            <a:r>
              <a:rPr lang="en-US" sz="2000" dirty="0">
                <a:latin typeface="Avenir Black"/>
                <a:cs typeface="Avenir Black"/>
              </a:rPr>
              <a:t>Why?</a:t>
            </a:r>
            <a:endParaRPr lang="en-US" sz="2000" dirty="0">
              <a:latin typeface="Avenir Medium"/>
              <a:cs typeface="Avenir Medium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11728" y="3069985"/>
          <a:ext cx="5921595" cy="249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C:H ratio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Energy (MJ/kg)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CO</a:t>
                      </a:r>
                      <a:r>
                        <a:rPr lang="en-US" b="1" baseline="-25000" dirty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(</a:t>
                      </a:r>
                      <a:r>
                        <a:rPr lang="en-US" b="1" dirty="0" err="1">
                          <a:solidFill>
                            <a:srgbClr val="FFFFFF"/>
                          </a:solidFill>
                        </a:rPr>
                        <a:t>mol</a:t>
                      </a:r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/MJ)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natural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hydrogen</a:t>
                      </a:r>
                      <a:r>
                        <a:rPr lang="en-US" baseline="0" dirty="0"/>
                        <a:t> gas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 H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120.0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5AE69FD3-33A2-7545-8A6A-1FF761A410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8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321</Words>
  <Application>Microsoft Macintosh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2019-09-15T14:55:20Z</dcterms:created>
  <dcterms:modified xsi:type="dcterms:W3CDTF">2019-09-15T14:55:58Z</dcterms:modified>
</cp:coreProperties>
</file>