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6" r:id="rId3"/>
    <p:sldId id="265" r:id="rId4"/>
    <p:sldId id="266" r:id="rId5"/>
    <p:sldId id="267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45FF-E0E8-B347-A108-2AD42551412E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36A-89F5-E249-8C46-530C2A105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6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45FF-E0E8-B347-A108-2AD42551412E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36A-89F5-E249-8C46-530C2A105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2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45FF-E0E8-B347-A108-2AD42551412E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36A-89F5-E249-8C46-530C2A105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1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45FF-E0E8-B347-A108-2AD42551412E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36A-89F5-E249-8C46-530C2A105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8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45FF-E0E8-B347-A108-2AD42551412E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36A-89F5-E249-8C46-530C2A105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45FF-E0E8-B347-A108-2AD42551412E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36A-89F5-E249-8C46-530C2A105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45FF-E0E8-B347-A108-2AD42551412E}" type="datetimeFigureOut">
              <a:rPr lang="en-US" smtClean="0"/>
              <a:t>9/15/19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36A-89F5-E249-8C46-530C2A105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45FF-E0E8-B347-A108-2AD42551412E}" type="datetimeFigureOut">
              <a:rPr lang="en-US" smtClean="0"/>
              <a:t>9/15/19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36A-89F5-E249-8C46-530C2A105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3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45FF-E0E8-B347-A108-2AD42551412E}" type="datetimeFigureOut">
              <a:rPr lang="en-US" smtClean="0"/>
              <a:t>9/15/19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36A-89F5-E249-8C46-530C2A105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9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45FF-E0E8-B347-A108-2AD42551412E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36A-89F5-E249-8C46-530C2A105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0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45FF-E0E8-B347-A108-2AD42551412E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36A-89F5-E249-8C46-530C2A105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7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F45FF-E0E8-B347-A108-2AD42551412E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9B36A-89F5-E249-8C46-530C2A105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4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0927" y="1180020"/>
            <a:ext cx="6029407" cy="4762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venir Black"/>
                <a:cs typeface="Avenir Black"/>
              </a:rPr>
              <a:t>4. Coal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4.1:  </a:t>
            </a:r>
            <a:r>
              <a:rPr lang="en-US" sz="2400" dirty="0">
                <a:latin typeface="Avenir Medium"/>
                <a:cs typeface="Avenir Medium"/>
              </a:rPr>
              <a:t>Coal: an introduction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4.2:  </a:t>
            </a:r>
            <a:r>
              <a:rPr lang="en-US" sz="2400" dirty="0">
                <a:latin typeface="Avenir Medium"/>
                <a:cs typeface="Avenir Medium"/>
              </a:rPr>
              <a:t>Fuel of the industrial revolution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4.3	:  </a:t>
            </a:r>
            <a:r>
              <a:rPr lang="en-US" sz="2400" dirty="0">
                <a:latin typeface="Avenir Medium"/>
                <a:cs typeface="Avenir Medium"/>
              </a:rPr>
              <a:t>Formation &amp; composition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4.4:  </a:t>
            </a:r>
            <a:r>
              <a:rPr lang="en-US" sz="2400" dirty="0">
                <a:latin typeface="Avenir Medium"/>
                <a:cs typeface="Avenir Medium"/>
              </a:rPr>
              <a:t>Modern extraction &amp; current uses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4.5:  </a:t>
            </a:r>
            <a:r>
              <a:rPr lang="en-US" sz="2400" dirty="0">
                <a:latin typeface="Avenir Medium"/>
                <a:cs typeface="Avenir Medium"/>
              </a:rPr>
              <a:t>Coal deposits, reserves &amp; production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4.6:  </a:t>
            </a:r>
            <a:r>
              <a:rPr lang="en-US" sz="2400" dirty="0">
                <a:latin typeface="Avenir Medium"/>
                <a:cs typeface="Avenir Medium"/>
              </a:rPr>
              <a:t>Global coal resources &amp; reserves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4.7:  </a:t>
            </a:r>
            <a:r>
              <a:rPr lang="en-US" sz="2400" dirty="0">
                <a:latin typeface="Avenir Medium"/>
                <a:cs typeface="Avenir Medium"/>
              </a:rPr>
              <a:t>Coal combustion &amp; emissions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4.8:  </a:t>
            </a:r>
            <a:r>
              <a:rPr lang="en-US" sz="2400" dirty="0">
                <a:latin typeface="Avenir Medium"/>
                <a:cs typeface="Avenir Medium"/>
              </a:rPr>
              <a:t>Alternative uses of coal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4.9:  </a:t>
            </a:r>
            <a:r>
              <a:rPr lang="en-US" sz="2400" dirty="0">
                <a:latin typeface="Avenir Medium"/>
                <a:cs typeface="Avenir Medium"/>
              </a:rPr>
              <a:t>Carbon sequestration &amp; clean coal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1D91F6-68D6-3949-9DA4-C6E62CB949A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42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1529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4. Coal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518284"/>
            <a:ext cx="85246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4.4: Coal deposits, reserves &amp; production</a:t>
            </a:r>
            <a:endParaRPr lang="is-IS" sz="2800" i="1" dirty="0">
              <a:latin typeface="Avenir Black"/>
              <a:cs typeface="Avenir Black"/>
            </a:endParaRPr>
          </a:p>
          <a:p>
            <a:pPr lvl="1" algn="ctr"/>
            <a:endParaRPr lang="en-US" sz="2800" i="1" dirty="0">
              <a:latin typeface="Avenir Black"/>
              <a:cs typeface="Avenir Black"/>
            </a:endParaRPr>
          </a:p>
          <a:p>
            <a:pPr lvl="1" algn="ctr"/>
            <a:endParaRPr lang="en-US" sz="2800" i="1" dirty="0">
              <a:latin typeface="Avenir Medium"/>
              <a:cs typeface="Avenir Medium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D6D030-6D17-F94E-A094-39532ABB536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6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36823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US coal deposits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88927" y="6448029"/>
            <a:ext cx="4091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5</a:t>
            </a:r>
          </a:p>
        </p:txBody>
      </p:sp>
      <p:pic>
        <p:nvPicPr>
          <p:cNvPr id="19" name="Picture 12" descr="scan0005"/>
          <p:cNvPicPr>
            <a:picLocks noChangeAspect="1" noChangeArrowheads="1"/>
          </p:cNvPicPr>
          <p:nvPr/>
        </p:nvPicPr>
        <p:blipFill rotWithShape="1">
          <a:blip r:embed="rId2" cstate="print"/>
          <a:srcRect l="4437" t="2967" r="4362" b="8546"/>
          <a:stretch/>
        </p:blipFill>
        <p:spPr bwMode="auto">
          <a:xfrm>
            <a:off x="2201995" y="848932"/>
            <a:ext cx="6778633" cy="54559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5193" y="1091214"/>
            <a:ext cx="17021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lack"/>
                <a:cs typeface="Avenir Black"/>
              </a:rPr>
              <a:t>Higher grade: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Hard coal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Black coal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Anthracite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Bituminous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5193" y="3265014"/>
            <a:ext cx="2108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lack"/>
                <a:cs typeface="Avenir Black"/>
              </a:rPr>
              <a:t>Lower grade: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Brown coal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Lignite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Sub-bituminous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2290113" y="5278478"/>
            <a:ext cx="2449564" cy="893051"/>
          </a:xfrm>
          <a:prstGeom prst="wedgeRoundRectCallout">
            <a:avLst>
              <a:gd name="adj1" fmla="val -71766"/>
              <a:gd name="adj2" fmla="val -482348"/>
              <a:gd name="adj3" fmla="val 16667"/>
            </a:avLst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ular Callout 20"/>
          <p:cNvSpPr/>
          <p:nvPr/>
        </p:nvSpPr>
        <p:spPr>
          <a:xfrm>
            <a:off x="4831829" y="5289143"/>
            <a:ext cx="2694520" cy="893051"/>
          </a:xfrm>
          <a:prstGeom prst="wedgeRoundRectCallout">
            <a:avLst>
              <a:gd name="adj1" fmla="val -166673"/>
              <a:gd name="adj2" fmla="val -257249"/>
              <a:gd name="adj3" fmla="val 16667"/>
            </a:avLst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FF93AFF-FE68-C94E-B6E4-B4E850138EC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6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7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7130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Global coal reserves &amp; production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88927" y="6448029"/>
            <a:ext cx="4091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5</a:t>
            </a:r>
          </a:p>
        </p:txBody>
      </p:sp>
      <p:pic>
        <p:nvPicPr>
          <p:cNvPr id="11" name="Picture 5" descr="scan0006"/>
          <p:cNvPicPr>
            <a:picLocks noChangeAspect="1" noChangeArrowheads="1"/>
          </p:cNvPicPr>
          <p:nvPr/>
        </p:nvPicPr>
        <p:blipFill>
          <a:blip r:embed="rId2" cstate="print"/>
          <a:srcRect l="6401" t="1312" r="8139" b="66357"/>
          <a:stretch>
            <a:fillRect/>
          </a:stretch>
        </p:blipFill>
        <p:spPr bwMode="auto">
          <a:xfrm>
            <a:off x="627121" y="1070745"/>
            <a:ext cx="3733800" cy="5336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scan0006"/>
          <p:cNvPicPr>
            <a:picLocks noChangeAspect="1" noChangeArrowheads="1"/>
          </p:cNvPicPr>
          <p:nvPr/>
        </p:nvPicPr>
        <p:blipFill>
          <a:blip r:embed="rId2" cstate="print"/>
          <a:srcRect l="5077" t="36819" r="6889" b="31613"/>
          <a:stretch>
            <a:fillRect/>
          </a:stretch>
        </p:blipFill>
        <p:spPr bwMode="auto">
          <a:xfrm>
            <a:off x="4674295" y="1070747"/>
            <a:ext cx="3955973" cy="533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55577" y="707199"/>
            <a:ext cx="1277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Reserves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02751" y="707364"/>
            <a:ext cx="1509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Production</a:t>
            </a:r>
          </a:p>
        </p:txBody>
      </p:sp>
      <p:sp>
        <p:nvSpPr>
          <p:cNvPr id="9" name="Oval 8"/>
          <p:cNvSpPr/>
          <p:nvPr/>
        </p:nvSpPr>
        <p:spPr>
          <a:xfrm>
            <a:off x="6773603" y="3022046"/>
            <a:ext cx="963487" cy="890554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174245" y="1918910"/>
            <a:ext cx="963487" cy="890554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D69CEC2-668C-B246-909F-37A3EF37353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17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6703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Global coal R/P ratios (2006)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88927" y="6448029"/>
            <a:ext cx="4091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5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783" y="741358"/>
            <a:ext cx="824547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ular Callout 6"/>
          <p:cNvSpPr/>
          <p:nvPr/>
        </p:nvSpPr>
        <p:spPr>
          <a:xfrm>
            <a:off x="7382201" y="2616283"/>
            <a:ext cx="1080273" cy="723930"/>
          </a:xfrm>
          <a:prstGeom prst="wedgeRoundRectCallout">
            <a:avLst>
              <a:gd name="adj1" fmla="val -57320"/>
              <a:gd name="adj2" fmla="val 266183"/>
              <a:gd name="adj3" fmla="val 16667"/>
            </a:avLst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China’s R/P 38 y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6788050" y="1887178"/>
            <a:ext cx="1188300" cy="723930"/>
          </a:xfrm>
          <a:prstGeom prst="wedgeRoundRectCallout">
            <a:avLst>
              <a:gd name="adj1" fmla="val -20465"/>
              <a:gd name="adj2" fmla="val 358950"/>
              <a:gd name="adj3" fmla="val 16667"/>
            </a:avLst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India importing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2780124" y="1727444"/>
            <a:ext cx="1913769" cy="723930"/>
          </a:xfrm>
          <a:prstGeom prst="wedgeRoundRectCallout">
            <a:avLst>
              <a:gd name="adj1" fmla="val 43610"/>
              <a:gd name="adj2" fmla="val 127034"/>
              <a:gd name="adj3" fmla="val 16667"/>
            </a:avLst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Russia: coal displaced by NG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5772587" y="1525213"/>
            <a:ext cx="1188300" cy="723930"/>
          </a:xfrm>
          <a:prstGeom prst="wedgeRoundRectCallout">
            <a:avLst>
              <a:gd name="adj1" fmla="val 65530"/>
              <a:gd name="adj2" fmla="val 423483"/>
              <a:gd name="adj3" fmla="val 16667"/>
            </a:avLst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Australia exporting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1823239" y="2642022"/>
            <a:ext cx="1913769" cy="723930"/>
          </a:xfrm>
          <a:prstGeom prst="wedgeRoundRectCallout">
            <a:avLst>
              <a:gd name="adj1" fmla="val 49712"/>
              <a:gd name="adj2" fmla="val 254084"/>
              <a:gd name="adj3" fmla="val 16667"/>
            </a:avLst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UK mines down from 3000 to 13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E0D2B9F-B081-4845-90AC-F40E50A8854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4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7890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Some countries are well past peak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6126529"/>
            <a:ext cx="87747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https://</a:t>
            </a:r>
            <a:r>
              <a:rPr lang="en-US" sz="1400" dirty="0" err="1">
                <a:latin typeface="Avenir Medium"/>
                <a:cs typeface="Avenir Medium"/>
              </a:rPr>
              <a:t>www.researchgate.net</a:t>
            </a:r>
            <a:r>
              <a:rPr lang="en-US" sz="1400" dirty="0">
                <a:latin typeface="Avenir Medium"/>
                <a:cs typeface="Avenir Medium"/>
              </a:rPr>
              <a:t>/profile/</a:t>
            </a:r>
            <a:r>
              <a:rPr lang="en-US" sz="1400" dirty="0" err="1">
                <a:latin typeface="Avenir Medium"/>
                <a:cs typeface="Avenir Medium"/>
              </a:rPr>
              <a:t>Kjell_Aleklett</a:t>
            </a:r>
            <a:r>
              <a:rPr lang="en-US" sz="1400" dirty="0">
                <a:latin typeface="Avenir Medium"/>
                <a:cs typeface="Avenir Medium"/>
              </a:rPr>
              <a:t>/publication/228838239/figure/fig1/AS:300666963677184@1448695998872/Figure-1-The-peaking-of-several-countries-with-a-long-history-of-coal-mining-The-two.png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94739" y="5935592"/>
            <a:ext cx="421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A Watt double-acting steam engine (1859)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80911" y="3126689"/>
            <a:ext cx="1443069" cy="4257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Figure 5.4</a:t>
            </a:r>
          </a:p>
        </p:txBody>
      </p:sp>
      <p:pic>
        <p:nvPicPr>
          <p:cNvPr id="2" name="Picture 1" descr="Figure-1-The-peaking-of-several-countries-with-a-long-history-of-coal-mining-The-tw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60809"/>
            <a:ext cx="8570927" cy="526355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68704" y="1675150"/>
            <a:ext cx="1685600" cy="10018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i="1" dirty="0">
                <a:solidFill>
                  <a:srgbClr val="0000FF"/>
                </a:solidFill>
                <a:latin typeface="Avenir Medium"/>
                <a:cs typeface="Avenir Medium"/>
              </a:rPr>
              <a:t>In fact, some have nearly null R/P ratios.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82D7A5-29DC-EA41-B750-F5001566AC3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386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183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2019-09-15T14:56:07Z</dcterms:created>
  <dcterms:modified xsi:type="dcterms:W3CDTF">2019-09-15T14:56:57Z</dcterms:modified>
</cp:coreProperties>
</file>