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0" r:id="rId3"/>
    <p:sldId id="263" r:id="rId4"/>
    <p:sldId id="299" r:id="rId5"/>
    <p:sldId id="298" r:id="rId6"/>
    <p:sldId id="290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0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1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6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2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CA5C-61D4-EF49-B38F-A30BDFA54D9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B4879-63AF-9843-959B-47A8F16E1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1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27" y="1180020"/>
            <a:ext cx="6029407" cy="476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4. Coal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4.1:  </a:t>
            </a:r>
            <a:r>
              <a:rPr lang="en-US" sz="2400" dirty="0">
                <a:latin typeface="Avenir Medium"/>
                <a:cs typeface="Avenir Medium"/>
              </a:rPr>
              <a:t>Coal: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4.2:  </a:t>
            </a:r>
            <a:r>
              <a:rPr lang="en-US" sz="2400" dirty="0">
                <a:latin typeface="Avenir Medium"/>
                <a:cs typeface="Avenir Medium"/>
              </a:rPr>
              <a:t>Fuel of the industrial revolution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4.3	:  </a:t>
            </a:r>
            <a:r>
              <a:rPr lang="en-US" sz="2400" dirty="0">
                <a:latin typeface="Avenir Medium"/>
                <a:cs typeface="Avenir Medium"/>
              </a:rPr>
              <a:t>Formation &amp; composition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4.4:  </a:t>
            </a:r>
            <a:r>
              <a:rPr lang="en-US" sz="2400" dirty="0">
                <a:latin typeface="Avenir Medium"/>
                <a:cs typeface="Avenir Medium"/>
              </a:rPr>
              <a:t>Modern extraction &amp; current uses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4.5:  </a:t>
            </a:r>
            <a:r>
              <a:rPr lang="en-US" sz="2400" dirty="0">
                <a:latin typeface="Avenir Medium"/>
                <a:cs typeface="Avenir Medium"/>
              </a:rPr>
              <a:t>Coal deposits, reserves &amp; production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4.6:  </a:t>
            </a:r>
            <a:r>
              <a:rPr lang="en-US" sz="2400" dirty="0">
                <a:latin typeface="Avenir Medium"/>
                <a:cs typeface="Avenir Medium"/>
              </a:rPr>
              <a:t>Global coal resources &amp; reserves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4.7:  </a:t>
            </a:r>
            <a:r>
              <a:rPr lang="en-US" sz="2400" dirty="0">
                <a:latin typeface="Avenir Medium"/>
                <a:cs typeface="Avenir Medium"/>
              </a:rPr>
              <a:t>Coal combustion &amp; emissions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4.8:  </a:t>
            </a:r>
            <a:r>
              <a:rPr lang="en-US" sz="2400" dirty="0">
                <a:latin typeface="Avenir Medium"/>
                <a:cs typeface="Avenir Medium"/>
              </a:rPr>
              <a:t>Alternative uses of coal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4.9:  </a:t>
            </a:r>
            <a:r>
              <a:rPr lang="en-US" sz="2400" dirty="0">
                <a:latin typeface="Avenir Medium"/>
                <a:cs typeface="Avenir Medium"/>
              </a:rPr>
              <a:t>Carbon sequestration &amp; clean coal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91F6-68D6-3949-9DA4-C6E62CB94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2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4. Coal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3024" y="2511771"/>
            <a:ext cx="69115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4.5: Modern coal extraction methods &amp; current uses</a:t>
            </a:r>
            <a:endParaRPr lang="is-I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4ED3E-787A-EA41-982F-8E44EA2E51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831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Mining automation: pit mines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641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1" y="860809"/>
            <a:ext cx="8700124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Automation </a:t>
            </a:r>
            <a:r>
              <a:rPr lang="en-US" sz="2000" dirty="0">
                <a:latin typeface="Avenir Medium"/>
                <a:cs typeface="Avenir Medium"/>
              </a:rPr>
              <a:t>has changed pit mining dramatically over the past 70 years.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Fewer workers.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More production.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333" y="4316336"/>
            <a:ext cx="184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Washington DNR</a:t>
            </a:r>
          </a:p>
        </p:txBody>
      </p:sp>
      <p:pic>
        <p:nvPicPr>
          <p:cNvPr id="14" name="Picture 13" descr="Scanbot Sep 18, 2017 10.49 PM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7" r="13534" b="15050"/>
          <a:stretch/>
        </p:blipFill>
        <p:spPr>
          <a:xfrm>
            <a:off x="4069310" y="3145892"/>
            <a:ext cx="4906965" cy="3302137"/>
          </a:xfrm>
          <a:prstGeom prst="rect">
            <a:avLst/>
          </a:prstGeom>
        </p:spPr>
      </p:pic>
      <p:pic>
        <p:nvPicPr>
          <p:cNvPr id="19" name="Picture 18" descr="Scanbot Sep 18, 2017 10.49 PM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23" b="43600"/>
          <a:stretch/>
        </p:blipFill>
        <p:spPr>
          <a:xfrm>
            <a:off x="276151" y="2102801"/>
            <a:ext cx="3903342" cy="25828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32963" y="431633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UK, 1953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12869" y="5957083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Today’s pit mine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2FDDD0-0801-D946-B8FE-A791427FFD7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2863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Mining automation: open mines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641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1" y="860809"/>
            <a:ext cx="8186323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Bagger 288 </a:t>
            </a:r>
            <a:r>
              <a:rPr lang="en-US" sz="2000" dirty="0" err="1">
                <a:latin typeface="Avenir Black"/>
                <a:cs typeface="Avenir Black"/>
              </a:rPr>
              <a:t>bucketwheel</a:t>
            </a:r>
            <a:r>
              <a:rPr lang="en-US" sz="2000" dirty="0">
                <a:latin typeface="Avenir Black"/>
                <a:cs typeface="Avenir Black"/>
              </a:rPr>
              <a:t> excavator </a:t>
            </a:r>
            <a:r>
              <a:rPr lang="en-US" sz="2000" dirty="0">
                <a:latin typeface="Avenir Medium"/>
                <a:cs typeface="Avenir Medium"/>
              </a:rPr>
              <a:t>is used to remove overburden.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Weighs 13,500 </a:t>
            </a:r>
            <a:r>
              <a:rPr lang="en-US" sz="2000" dirty="0" err="1">
                <a:latin typeface="Avenir Medium"/>
                <a:cs typeface="Avenir Medium"/>
              </a:rPr>
              <a:t>tonnes</a:t>
            </a:r>
            <a:endParaRPr lang="en-US" sz="2000" dirty="0"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Moves 240,000 cubic meters per day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333" y="4316336"/>
            <a:ext cx="184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Washington DNR</a:t>
            </a:r>
          </a:p>
        </p:txBody>
      </p:sp>
      <p:pic>
        <p:nvPicPr>
          <p:cNvPr id="7" name="Picture 6" descr="Scanbot Sep 18, 2017 10.50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32299" y="527119"/>
            <a:ext cx="4514693" cy="7327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767E67-BB3C-E54C-9E8F-71AEF95C8C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9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6472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Deep mining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641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1" y="860809"/>
            <a:ext cx="8186323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Deep (aka underground) mines, </a:t>
            </a:r>
            <a:r>
              <a:rPr lang="en-US" sz="2000" dirty="0">
                <a:latin typeface="Avenir Medium"/>
                <a:cs typeface="Avenir Medium"/>
              </a:rPr>
              <a:t>use shafts &amp; tunnels up to 1000 m deep.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</a:t>
            </a:r>
            <a:r>
              <a:rPr lang="en-US" sz="2000" dirty="0" err="1">
                <a:latin typeface="Avenir Medium"/>
                <a:cs typeface="Avenir Medium"/>
              </a:rPr>
              <a:t>longwall</a:t>
            </a:r>
            <a:r>
              <a:rPr lang="en-US" sz="2000" dirty="0">
                <a:latin typeface="Avenir Medium"/>
                <a:cs typeface="Avenir Medium"/>
              </a:rPr>
              <a:t> method is still used, exposing a long, horizontal surface of a coal seam.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Now very mechanized, using huge cutting loaders and long conveyer belts to carry the coal for transport out of the mine.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6150" y="3652392"/>
            <a:ext cx="8186323" cy="279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Advantages &amp; disadvantages</a:t>
            </a:r>
            <a:r>
              <a:rPr lang="en-US" sz="2000" dirty="0">
                <a:latin typeface="Avenir Medium"/>
                <a:cs typeface="Avenir Medium"/>
              </a:rPr>
              <a:t>?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Able to access deep deposits of coal.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Environmental impacts: 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land subsidence;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Toxic tailing piles &amp; sludge;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Health impacts: 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Black lung; &amp;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Accidents (Today in the US 1/50 lifetime risk for miners)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333" y="4316336"/>
            <a:ext cx="184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Washington DNR</a:t>
            </a:r>
          </a:p>
        </p:txBody>
      </p:sp>
      <p:pic>
        <p:nvPicPr>
          <p:cNvPr id="9" name="Picture 8" descr="TollofBlackLungContinues_940x59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62" b="12750"/>
          <a:stretch/>
        </p:blipFill>
        <p:spPr>
          <a:xfrm>
            <a:off x="5131689" y="3109641"/>
            <a:ext cx="3320066" cy="282595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313214" y="5566260"/>
            <a:ext cx="117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>
                <a:solidFill>
                  <a:srgbClr val="FFFFFF"/>
                </a:solidFill>
              </a:rPr>
              <a:t>msha.gov</a:t>
            </a:r>
            <a:endParaRPr lang="en-US" b="1" i="1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910508-E943-2740-8248-FDD3882592E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9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2661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Surface (strip) mining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641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1" y="860809"/>
            <a:ext cx="8186323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Surface mines, </a:t>
            </a:r>
            <a:r>
              <a:rPr lang="en-US" sz="2000" dirty="0">
                <a:latin typeface="Avenir Medium"/>
                <a:cs typeface="Avenir Medium"/>
              </a:rPr>
              <a:t>aka open cast mines, aka strip mining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surface (aka ‘overburden’) is removed first to get to the coal beneath it. Explosives &amp; mechanical methods are used.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Mountain top removal is an extreme form of strip mining.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6150" y="3652392"/>
            <a:ext cx="8186323" cy="279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Advantages &amp; disadvantages</a:t>
            </a:r>
            <a:r>
              <a:rPr lang="en-US" sz="2000" dirty="0">
                <a:latin typeface="Avenir Medium"/>
                <a:cs typeface="Avenir Medium"/>
              </a:rPr>
              <a:t>?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Relative to deep mining: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Simpler;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Less expensive, so more efficient; 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Safer for miners.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However, the environmental effects of surface mining are extreme.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Laws sometimes require rehabilitation of closed mines, but are not always completely enforced.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813" y="2618331"/>
            <a:ext cx="4114003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In 2008-9, </a:t>
            </a:r>
            <a:r>
              <a:rPr lang="en-US" sz="2000" dirty="0">
                <a:latin typeface="Avenir Black"/>
                <a:cs typeface="Avenir Black"/>
              </a:rPr>
              <a:t>70% of US coal </a:t>
            </a:r>
            <a:r>
              <a:rPr lang="en-US" sz="2000" dirty="0">
                <a:latin typeface="Avenir Medium"/>
                <a:cs typeface="Avenir Medium"/>
              </a:rPr>
              <a:t>&amp;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60% of UK coal was strip-mined.</a:t>
            </a:r>
          </a:p>
        </p:txBody>
      </p:sp>
      <p:pic>
        <p:nvPicPr>
          <p:cNvPr id="2" name="Picture 1" descr="ger_surface_mine_reclamation_lorena_but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39" y="2409760"/>
            <a:ext cx="4616635" cy="23002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9333" y="4316336"/>
            <a:ext cx="188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Washington DNR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227589-17D6-DD4C-B0A9-B3C5432324F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0285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Current uses of coal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3641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1" y="860809"/>
            <a:ext cx="8709191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As of 2008, two-thirds of global coal was used for </a:t>
            </a:r>
            <a:r>
              <a:rPr lang="en-US" sz="2000" dirty="0">
                <a:latin typeface="Avenir Black"/>
                <a:cs typeface="Avenir Black"/>
              </a:rPr>
              <a:t>producing electricity.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In the UK, 80%.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6151" y="5384159"/>
            <a:ext cx="8186323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Coke </a:t>
            </a:r>
            <a:r>
              <a:rPr lang="en-US" sz="2000" dirty="0">
                <a:latin typeface="Avenir Medium"/>
                <a:cs typeface="Avenir Medium"/>
              </a:rPr>
              <a:t>is still used for smelting and steel production.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Global coke use was 800 million </a:t>
            </a:r>
            <a:r>
              <a:rPr lang="en-US" sz="2000" dirty="0" err="1">
                <a:latin typeface="Avenir Medium"/>
                <a:cs typeface="Avenir Medium"/>
              </a:rPr>
              <a:t>tonnes</a:t>
            </a:r>
            <a:r>
              <a:rPr lang="en-US" sz="2000" dirty="0">
                <a:latin typeface="Avenir Medium"/>
                <a:cs typeface="Avenir Medium"/>
              </a:rPr>
              <a:t> in 2009.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Nearly half of coke was used in China.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151" y="1721760"/>
            <a:ext cx="4118588" cy="2457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To avoid transporting bulky coal from mines to distant population centers, electric generating plants are often located near mines and electricity is transmitted to urban centers: </a:t>
            </a:r>
            <a:r>
              <a:rPr lang="en-US" sz="2000" dirty="0">
                <a:latin typeface="Avenir Black"/>
                <a:cs typeface="Avenir Black"/>
              </a:rPr>
              <a:t>‘coal by wire’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2-6% losses.</a:t>
            </a:r>
          </a:p>
        </p:txBody>
      </p:sp>
      <p:pic>
        <p:nvPicPr>
          <p:cNvPr id="2" name="Picture 1" descr="fengtai-PP1-480x2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39" y="2157991"/>
            <a:ext cx="4458118" cy="27770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6151" y="4374580"/>
            <a:ext cx="4118588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As of 2017, coal is used to produce &lt;31% of electricity.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92C55E-4C59-DC47-A0BF-CF4E12FB075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504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2019-09-15T14:57:10Z</dcterms:created>
  <dcterms:modified xsi:type="dcterms:W3CDTF">2019-09-15T14:58:08Z</dcterms:modified>
</cp:coreProperties>
</file>