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77" r:id="rId3"/>
    <p:sldId id="301" r:id="rId4"/>
    <p:sldId id="302" r:id="rId5"/>
    <p:sldId id="303" r:id="rId6"/>
    <p:sldId id="305" r:id="rId7"/>
    <p:sldId id="306" r:id="rId8"/>
    <p:sldId id="307" r:id="rId9"/>
    <p:sldId id="30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2"/>
    <p:restoredTop sz="94663"/>
  </p:normalViewPr>
  <p:slideViewPr>
    <p:cSldViewPr snapToGrid="0" snapToObjects="1">
      <p:cViewPr varScale="1">
        <p:scale>
          <a:sx n="112" d="100"/>
          <a:sy n="112" d="100"/>
        </p:scale>
        <p:origin x="19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CA8E-EB5B-1E4C-921B-CAC31A2B01D0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B4E6-B59B-B34B-86AC-7F175238C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8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CA8E-EB5B-1E4C-921B-CAC31A2B01D0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B4E6-B59B-B34B-86AC-7F175238C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95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CA8E-EB5B-1E4C-921B-CAC31A2B01D0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B4E6-B59B-B34B-86AC-7F175238C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19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CA8E-EB5B-1E4C-921B-CAC31A2B01D0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B4E6-B59B-B34B-86AC-7F175238C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8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CA8E-EB5B-1E4C-921B-CAC31A2B01D0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B4E6-B59B-B34B-86AC-7F175238C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0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CA8E-EB5B-1E4C-921B-CAC31A2B01D0}" type="datetimeFigureOut">
              <a:rPr lang="en-US" smtClean="0"/>
              <a:t>9/15/19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B4E6-B59B-B34B-86AC-7F175238C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5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CA8E-EB5B-1E4C-921B-CAC31A2B01D0}" type="datetimeFigureOut">
              <a:rPr lang="en-US" smtClean="0"/>
              <a:t>9/15/19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B4E6-B59B-B34B-86AC-7F175238C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0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CA8E-EB5B-1E4C-921B-CAC31A2B01D0}" type="datetimeFigureOut">
              <a:rPr lang="en-US" smtClean="0"/>
              <a:t>9/15/19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B4E6-B59B-B34B-86AC-7F175238C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8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CA8E-EB5B-1E4C-921B-CAC31A2B01D0}" type="datetimeFigureOut">
              <a:rPr lang="en-US" smtClean="0"/>
              <a:t>9/15/19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B4E6-B59B-B34B-86AC-7F175238C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14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CA8E-EB5B-1E4C-921B-CAC31A2B01D0}" type="datetimeFigureOut">
              <a:rPr lang="en-US" smtClean="0"/>
              <a:t>9/15/19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B4E6-B59B-B34B-86AC-7F175238C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57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CA8E-EB5B-1E4C-921B-CAC31A2B01D0}" type="datetimeFigureOut">
              <a:rPr lang="en-US" smtClean="0"/>
              <a:t>9/15/19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B4E6-B59B-B34B-86AC-7F175238C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3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5CA8E-EB5B-1E4C-921B-CAC31A2B01D0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AB4E6-B59B-B34B-86AC-7F175238C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84048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SSC 2030: Energy Systems &amp; Sustainability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0927" y="1180020"/>
            <a:ext cx="6029407" cy="4762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Avenir Black"/>
                <a:cs typeface="Avenir Black"/>
              </a:rPr>
              <a:t>4. Coal</a:t>
            </a:r>
          </a:p>
          <a:p>
            <a:pPr>
              <a:lnSpc>
                <a:spcPct val="120000"/>
              </a:lnSpc>
            </a:pPr>
            <a:endParaRPr lang="en-US" sz="1000" dirty="0">
              <a:latin typeface="Avenir Black"/>
              <a:cs typeface="Avenir Black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4.1:  </a:t>
            </a:r>
            <a:r>
              <a:rPr lang="en-US" sz="2400" dirty="0">
                <a:latin typeface="Avenir Medium"/>
                <a:cs typeface="Avenir Medium"/>
              </a:rPr>
              <a:t>Coal: an introduction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4.2:  </a:t>
            </a:r>
            <a:r>
              <a:rPr lang="en-US" sz="2400" dirty="0">
                <a:latin typeface="Avenir Medium"/>
                <a:cs typeface="Avenir Medium"/>
              </a:rPr>
              <a:t>Fuel of the industrial revolution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4.3	:  </a:t>
            </a:r>
            <a:r>
              <a:rPr lang="en-US" sz="2400" dirty="0">
                <a:latin typeface="Avenir Medium"/>
                <a:cs typeface="Avenir Medium"/>
              </a:rPr>
              <a:t>Formation &amp; composition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4.4:  </a:t>
            </a:r>
            <a:r>
              <a:rPr lang="en-US" sz="2400" dirty="0">
                <a:latin typeface="Avenir Medium"/>
                <a:cs typeface="Avenir Medium"/>
              </a:rPr>
              <a:t>Modern extraction &amp; current uses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4.5:  </a:t>
            </a:r>
            <a:r>
              <a:rPr lang="en-US" sz="2400" dirty="0">
                <a:latin typeface="Avenir Medium"/>
                <a:cs typeface="Avenir Medium"/>
              </a:rPr>
              <a:t>Coal deposits, reserves &amp; production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4.6:  </a:t>
            </a:r>
            <a:r>
              <a:rPr lang="en-US" sz="2400" dirty="0">
                <a:latin typeface="Avenir Medium"/>
                <a:cs typeface="Avenir Medium"/>
              </a:rPr>
              <a:t>Global coal resources &amp; reserves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4.7:  </a:t>
            </a:r>
            <a:r>
              <a:rPr lang="en-US" sz="2400" dirty="0">
                <a:latin typeface="Avenir Medium"/>
                <a:cs typeface="Avenir Medium"/>
              </a:rPr>
              <a:t>Coal combustion &amp; emissions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4.8:  </a:t>
            </a:r>
            <a:r>
              <a:rPr lang="en-US" sz="2400" dirty="0">
                <a:latin typeface="Avenir Medium"/>
                <a:cs typeface="Avenir Medium"/>
              </a:rPr>
              <a:t>Alternative uses of coal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4.9:  </a:t>
            </a:r>
            <a:r>
              <a:rPr lang="en-US" sz="2400" dirty="0">
                <a:latin typeface="Avenir Medium"/>
                <a:cs typeface="Avenir Medium"/>
              </a:rPr>
              <a:t>Carbon sequestration &amp; clean coal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1D91F6-68D6-3949-9DA4-C6E62CB949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93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1529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4. Coal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2518284"/>
            <a:ext cx="8524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i="1" dirty="0">
                <a:latin typeface="Avenir Black"/>
                <a:cs typeface="Avenir Black"/>
              </a:rPr>
              <a:t>4.6: Global coal resources &amp; reserves</a:t>
            </a:r>
            <a:endParaRPr lang="en-US" sz="2800" i="1" dirty="0">
              <a:latin typeface="Avenir Medium"/>
              <a:cs typeface="Avenir Medium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9F497C-4676-7D42-BC98-0840FF1EF26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89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4344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Global coal deposits (2009)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3641" y="6448029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6151" y="860809"/>
            <a:ext cx="870919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Coal is found on every continent except Antarctica.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94739" y="5935592"/>
            <a:ext cx="421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 Watt double-acting steam engine (1859)</a:t>
            </a:r>
          </a:p>
        </p:txBody>
      </p:sp>
      <p:pic>
        <p:nvPicPr>
          <p:cNvPr id="6" name="Picture 5" descr="Scanbot Sep 18, 2017 11.04 P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"/>
          <a:stretch/>
        </p:blipFill>
        <p:spPr>
          <a:xfrm rot="16200000">
            <a:off x="2135689" y="-487916"/>
            <a:ext cx="4887759" cy="90872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7100" y="5935592"/>
            <a:ext cx="493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Hard coal has 1.5 times as much energy as lignite.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AAF3B1-224E-9746-B9B3-9135D9EDD1A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5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6806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Global reserves &amp; deposits (2010)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3641" y="6448029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6151" y="860809"/>
            <a:ext cx="8709191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Note that areas of highest production are </a:t>
            </a:r>
            <a:r>
              <a:rPr lang="en-US" sz="2000" u="sng" dirty="0">
                <a:latin typeface="Avenir Medium"/>
                <a:cs typeface="Avenir Medium"/>
              </a:rPr>
              <a:t>not</a:t>
            </a:r>
            <a:r>
              <a:rPr lang="en-US" sz="2000" dirty="0">
                <a:latin typeface="Avenir Medium"/>
                <a:cs typeface="Avenir Medium"/>
              </a:rPr>
              <a:t> the areas with the largest reserves.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94739" y="5935592"/>
            <a:ext cx="421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 Watt double-acting steam engine (1859)</a:t>
            </a:r>
          </a:p>
        </p:txBody>
      </p:sp>
      <p:pic>
        <p:nvPicPr>
          <p:cNvPr id="2" name="Picture 1" descr="Scanbot Sep 18, 2017 11.08 P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8" r="2926"/>
          <a:stretch/>
        </p:blipFill>
        <p:spPr>
          <a:xfrm rot="16200000">
            <a:off x="2828943" y="-440452"/>
            <a:ext cx="3495567" cy="86913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5250" y="2314128"/>
            <a:ext cx="1459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Coal reserves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75690" y="5081704"/>
            <a:ext cx="1711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Coal production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11E6B7-73A8-CB40-A319-F0961C3A21D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83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9166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Global reserves &amp; R/P ratios (2009)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3641" y="6448029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94739" y="5935592"/>
            <a:ext cx="421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 Watt double-acting steam engine (1859)</a:t>
            </a:r>
          </a:p>
        </p:txBody>
      </p:sp>
      <p:pic>
        <p:nvPicPr>
          <p:cNvPr id="6" name="Picture 5" descr="Scanbot Sep 18, 2017 11.10 P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1" b="8119"/>
          <a:stretch/>
        </p:blipFill>
        <p:spPr>
          <a:xfrm rot="16200000">
            <a:off x="1829515" y="-947321"/>
            <a:ext cx="5545624" cy="92046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D28547-DF40-1840-B714-CC94C7DC5B1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8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29127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Coal in the 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3641" y="6448029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94739" y="5935592"/>
            <a:ext cx="421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 Watt double-acting steam engine (1859)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6151" y="860809"/>
            <a:ext cx="8709191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The US has </a:t>
            </a:r>
            <a:r>
              <a:rPr lang="en-US" sz="2000" dirty="0">
                <a:latin typeface="Avenir Black"/>
                <a:cs typeface="Avenir Black"/>
              </a:rPr>
              <a:t>25%</a:t>
            </a:r>
            <a:r>
              <a:rPr lang="en-US" sz="2000" dirty="0">
                <a:latin typeface="Avenir Medium"/>
                <a:cs typeface="Avenir Medium"/>
              </a:rPr>
              <a:t> of global coal reserves.</a:t>
            </a:r>
          </a:p>
          <a:p>
            <a:pPr>
              <a:lnSpc>
                <a:spcPct val="110000"/>
              </a:lnSpc>
            </a:pPr>
            <a:endParaRPr lang="en-US" sz="1000" dirty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R/P of 245 years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6151" y="1849545"/>
            <a:ext cx="8709191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endParaRPr lang="en-US" sz="1000" dirty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u="sng" dirty="0">
                <a:latin typeface="Avenir Medium"/>
                <a:cs typeface="Avenir Medium"/>
              </a:rPr>
              <a:t>Eastern coal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Deep pits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High-quality coking coal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6151" y="3065239"/>
            <a:ext cx="8709191" cy="161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endParaRPr lang="en-US" sz="1000" dirty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u="sng" dirty="0">
                <a:latin typeface="Avenir Medium"/>
                <a:cs typeface="Avenir Medium"/>
              </a:rPr>
              <a:t>Western coal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Surface mined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Sub-bituminous, so low heat content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Must be transported to areas with high need, increasing cost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010BEE-1FA8-FC43-9937-CD37E47A6E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5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27075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Coal in China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3641" y="6448029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94739" y="5935592"/>
            <a:ext cx="421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 Watt double-acting steam engine (1859)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5910" y="860809"/>
            <a:ext cx="8709191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Use of coal in China has been expanding rapidly, but</a:t>
            </a:r>
            <a:r>
              <a:rPr lang="is-IS" sz="2000" dirty="0">
                <a:latin typeface="Avenir Medium"/>
                <a:cs typeface="Avenir Medium"/>
              </a:rPr>
              <a:t>…</a:t>
            </a:r>
            <a:endParaRPr lang="en-US" sz="2000" dirty="0"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endParaRPr lang="en-US" sz="1000" dirty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R/P of </a:t>
            </a:r>
            <a:r>
              <a:rPr lang="en-US" sz="2000" dirty="0">
                <a:latin typeface="Avenir Black"/>
                <a:cs typeface="Avenir Black"/>
              </a:rPr>
              <a:t>38 years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910" y="1800281"/>
            <a:ext cx="8709191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1000" dirty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Coal is found in the north &amp; west, but need is in the south &amp; east.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Transported by truck and rail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910" y="2730984"/>
            <a:ext cx="8709191" cy="161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1000" dirty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Nearly all mines are deep pits.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Poor safety: 5,00o deaths in the 1990s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10X worse than the UK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Uncontrolled underground mine fires occur.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910" y="4225908"/>
            <a:ext cx="8709191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10000"/>
              </a:lnSpc>
            </a:pPr>
            <a:endParaRPr lang="en-US" sz="2000" dirty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Chinese coal has </a:t>
            </a:r>
            <a:r>
              <a:rPr lang="en-US" sz="2000" u="sng" dirty="0">
                <a:latin typeface="Avenir Medium"/>
                <a:cs typeface="Avenir Medium"/>
              </a:rPr>
              <a:t>&gt;</a:t>
            </a:r>
            <a:r>
              <a:rPr lang="en-US" sz="2000" dirty="0">
                <a:latin typeface="Avenir Medium"/>
                <a:cs typeface="Avenir Medium"/>
              </a:rPr>
              <a:t> 5% sulfur.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Acid rain is a problem in many cities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F26367-712A-7F4D-9A0A-3F125769B89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0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1101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Coal elsewhere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3641" y="6448029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94739" y="5935592"/>
            <a:ext cx="421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 Watt double-acting steam engine (1859)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5910" y="806189"/>
            <a:ext cx="8709191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Russia</a:t>
            </a:r>
            <a:endParaRPr lang="en-US" sz="1000" dirty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R/P of </a:t>
            </a:r>
            <a:r>
              <a:rPr lang="en-US" sz="2000" dirty="0">
                <a:latin typeface="Avenir Black"/>
                <a:cs typeface="Avenir Black"/>
              </a:rPr>
              <a:t>&gt;500 years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But production has fallen because of abundant NG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Coal in Siberia can be considered a conditional reserve.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6151" y="2187489"/>
            <a:ext cx="8709191" cy="177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India</a:t>
            </a:r>
            <a:endParaRPr lang="en-US" sz="1000" dirty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4</a:t>
            </a:r>
            <a:r>
              <a:rPr lang="en-US" sz="2000" baseline="30000" dirty="0">
                <a:latin typeface="Avenir Medium"/>
                <a:cs typeface="Avenir Medium"/>
              </a:rPr>
              <a:t>th</a:t>
            </a:r>
            <a:r>
              <a:rPr lang="en-US" sz="2000" dirty="0">
                <a:latin typeface="Avenir Medium"/>
                <a:cs typeface="Avenir Medium"/>
              </a:rPr>
              <a:t> largest reserves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R/P of </a:t>
            </a:r>
            <a:r>
              <a:rPr lang="en-US" sz="2000" dirty="0">
                <a:latin typeface="Avenir Black"/>
                <a:cs typeface="Avenir Black"/>
              </a:rPr>
              <a:t>105 years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Poor quality: low heat content &amp; high ash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Imports high-quality coal from Australia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6151" y="3979514"/>
            <a:ext cx="8709191" cy="2795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Australia</a:t>
            </a:r>
            <a:endParaRPr lang="en-US" sz="1000" dirty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Less than 10% of global reserves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R/P of </a:t>
            </a:r>
            <a:r>
              <a:rPr lang="en-US" sz="2000" dirty="0">
                <a:latin typeface="Avenir Black"/>
                <a:cs typeface="Avenir Black"/>
              </a:rPr>
              <a:t>186 years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Surface mines are located near railways to cities of need.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Australia’s largest export: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40% to Japan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Coking coal to Europe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Middle East, Asia (India, China)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F620D1-7B72-6041-8E91-771C541EE7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0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9478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Reserves &amp; R/P ratios can change</a:t>
            </a:r>
            <a:r>
              <a:rPr lang="is-IS" sz="3200" dirty="0">
                <a:solidFill>
                  <a:prstClr val="white"/>
                </a:solidFill>
                <a:latin typeface="Avenir Heavy"/>
                <a:cs typeface="Avenir Heavy"/>
              </a:rPr>
              <a:t>…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93641" y="6448029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94739" y="5935592"/>
            <a:ext cx="421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 Watt double-acting steam engine (1859)</a:t>
            </a:r>
          </a:p>
        </p:txBody>
      </p:sp>
      <p:pic>
        <p:nvPicPr>
          <p:cNvPr id="2" name="Picture 1" descr="Scanbot Sep 18, 2017 11.14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75622" y="1238309"/>
            <a:ext cx="5205467" cy="52139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36526" y="1324490"/>
            <a:ext cx="2133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previously unknown</a:t>
            </a:r>
          </a:p>
        </p:txBody>
      </p:sp>
      <p:sp>
        <p:nvSpPr>
          <p:cNvPr id="9" name="Rectangle 8"/>
          <p:cNvSpPr/>
          <p:nvPr/>
        </p:nvSpPr>
        <p:spPr>
          <a:xfrm>
            <a:off x="4082966" y="4267050"/>
            <a:ext cx="2294108" cy="682727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23689" y="2644357"/>
            <a:ext cx="2294108" cy="682727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952621"/>
            <a:ext cx="3301565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Avenir Black"/>
                <a:cs typeface="Avenir Black"/>
              </a:rPr>
              <a:t>Resources: </a:t>
            </a:r>
            <a:r>
              <a:rPr lang="en-US" dirty="0">
                <a:latin typeface="Avenir Medium"/>
                <a:cs typeface="Avenir Medium"/>
              </a:rPr>
              <a:t>deposits likely to exist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2849573"/>
            <a:ext cx="3301565" cy="161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Avenir Black"/>
                <a:cs typeface="Avenir Black"/>
              </a:rPr>
              <a:t>Conditional resources: </a:t>
            </a:r>
            <a:r>
              <a:rPr lang="en-US" dirty="0">
                <a:latin typeface="Avenir Medium"/>
                <a:cs typeface="Avenir Medium"/>
              </a:rPr>
              <a:t>deposits that are not now reserves because their extraction isn’t economically or politically feasible now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4661410"/>
            <a:ext cx="3301565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Avenir Black"/>
                <a:cs typeface="Avenir Black"/>
              </a:rPr>
              <a:t>Reserves: </a:t>
            </a:r>
            <a:r>
              <a:rPr lang="en-US" dirty="0">
                <a:latin typeface="Avenir Medium"/>
                <a:cs typeface="Avenir Medium"/>
              </a:rPr>
              <a:t>deposits that can be economically extracted now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2124" y="6022271"/>
            <a:ext cx="3301565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2000" dirty="0" err="1">
                <a:latin typeface="Avenir Black"/>
                <a:cs typeface="Avenir Black"/>
              </a:rPr>
              <a:t>McKelvey</a:t>
            </a:r>
            <a:r>
              <a:rPr lang="en-US" sz="2000" dirty="0">
                <a:latin typeface="Avenir Black"/>
                <a:cs typeface="Avenir Black"/>
              </a:rPr>
              <a:t> diagram</a:t>
            </a:r>
            <a:endParaRPr lang="en-US" sz="2000" dirty="0">
              <a:latin typeface="Avenir Medium"/>
              <a:cs typeface="Avenir Medium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748528"/>
            <a:ext cx="6735656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is-IS" sz="2000" dirty="0">
                <a:latin typeface="Avenir Medium"/>
                <a:cs typeface="Avenir Medium"/>
              </a:rPr>
              <a:t>…as technology and economic conditions change.</a:t>
            </a:r>
            <a:endParaRPr lang="en-US" sz="2000" dirty="0">
              <a:latin typeface="Avenir Medium"/>
              <a:cs typeface="Avenir Medium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6A6E160-8DCB-404A-B4A5-FEFD933A57C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5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515</Words>
  <Application>Microsoft Macintosh PowerPoint</Application>
  <PresentationFormat>On-screen Show (4:3)</PresentationFormat>
  <Paragraphs>89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Avenir Black</vt:lpstr>
      <vt:lpstr>Avenir Heavy</vt:lpstr>
      <vt:lpstr>Avenir Medium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2019-09-15T14:58:23Z</dcterms:created>
  <dcterms:modified xsi:type="dcterms:W3CDTF">2019-09-15T14:59:03Z</dcterms:modified>
</cp:coreProperties>
</file>