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00" r:id="rId3"/>
    <p:sldId id="281" r:id="rId4"/>
    <p:sldId id="291" r:id="rId5"/>
    <p:sldId id="268" r:id="rId6"/>
    <p:sldId id="292" r:id="rId7"/>
    <p:sldId id="293" r:id="rId8"/>
    <p:sldId id="294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8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8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1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4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5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1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F99C2-CA27-CA48-94FB-A95EF6937A9D}" type="datetimeFigureOut">
              <a:rPr lang="en-US" smtClean="0"/>
              <a:t>9/15/19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8F54-3B2D-8D47-AB87-5D7B9676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927" y="1180020"/>
            <a:ext cx="6029407" cy="4762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4. Coal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4.1:  </a:t>
            </a:r>
            <a:r>
              <a:rPr lang="en-US" sz="2400" dirty="0">
                <a:latin typeface="Avenir Medium"/>
                <a:cs typeface="Avenir Medium"/>
              </a:rPr>
              <a:t>Coal: an introduction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4.2:  </a:t>
            </a:r>
            <a:r>
              <a:rPr lang="en-US" sz="2400" dirty="0">
                <a:latin typeface="Avenir Medium"/>
                <a:cs typeface="Avenir Medium"/>
              </a:rPr>
              <a:t>Fuel of the industrial revolution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4.3	:  </a:t>
            </a:r>
            <a:r>
              <a:rPr lang="en-US" sz="2400" dirty="0">
                <a:latin typeface="Avenir Medium"/>
                <a:cs typeface="Avenir Medium"/>
              </a:rPr>
              <a:t>Formation &amp; composition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4.4:  </a:t>
            </a:r>
            <a:r>
              <a:rPr lang="en-US" sz="2400" dirty="0">
                <a:latin typeface="Avenir Medium"/>
                <a:cs typeface="Avenir Medium"/>
              </a:rPr>
              <a:t>Modern extraction &amp; current uses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4.5:  </a:t>
            </a:r>
            <a:r>
              <a:rPr lang="en-US" sz="2400" dirty="0">
                <a:latin typeface="Avenir Medium"/>
                <a:cs typeface="Avenir Medium"/>
              </a:rPr>
              <a:t>Coal deposits, reserves &amp; production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4.6:  </a:t>
            </a:r>
            <a:r>
              <a:rPr lang="en-US" sz="2400" dirty="0">
                <a:latin typeface="Avenir Medium"/>
                <a:cs typeface="Avenir Medium"/>
              </a:rPr>
              <a:t>Global coal resources &amp; reserves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4.7:  </a:t>
            </a:r>
            <a:r>
              <a:rPr lang="en-US" sz="2400" dirty="0">
                <a:latin typeface="Avenir Medium"/>
                <a:cs typeface="Avenir Medium"/>
              </a:rPr>
              <a:t>Coal combustion &amp; emissions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4.8:  </a:t>
            </a:r>
            <a:r>
              <a:rPr lang="en-US" sz="2400" dirty="0">
                <a:latin typeface="Avenir Medium"/>
                <a:cs typeface="Avenir Medium"/>
              </a:rPr>
              <a:t>Alternative uses of coal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4.9:  </a:t>
            </a:r>
            <a:r>
              <a:rPr lang="en-US" sz="2400" dirty="0">
                <a:latin typeface="Avenir Medium"/>
                <a:cs typeface="Avenir Medium"/>
              </a:rPr>
              <a:t>Carbon sequestration &amp; clean coal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D91F6-68D6-3949-9DA4-C6E62CB949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9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4. Coal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18284"/>
            <a:ext cx="8524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4.7: Combustion of coal &amp; emissions</a:t>
            </a:r>
          </a:p>
          <a:p>
            <a:pPr lvl="1" algn="ctr"/>
            <a:endParaRPr lang="en-US" sz="2800" i="1" dirty="0">
              <a:latin typeface="Avenir Medium"/>
              <a:cs typeface="Avenir Medium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CAF28-283D-4045-9568-DD5D1C205B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5019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Combustion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4557725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Moisture</a:t>
            </a:r>
            <a:r>
              <a:rPr lang="en-US" sz="2000" dirty="0">
                <a:latin typeface="Avenir Medium"/>
                <a:cs typeface="Avenir Medium"/>
              </a:rPr>
              <a:t> evaporates in the first stages of combustion.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pic>
        <p:nvPicPr>
          <p:cNvPr id="13" name="Picture 5" descr="scan0002"/>
          <p:cNvPicPr>
            <a:picLocks noChangeAspect="1" noChangeArrowheads="1"/>
          </p:cNvPicPr>
          <p:nvPr/>
        </p:nvPicPr>
        <p:blipFill rotWithShape="1">
          <a:blip r:embed="rId2" cstate="print"/>
          <a:srcRect l="5009" t="1807" r="51430" b="51222"/>
          <a:stretch/>
        </p:blipFill>
        <p:spPr bwMode="auto">
          <a:xfrm>
            <a:off x="4654848" y="1168628"/>
            <a:ext cx="421139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6151" y="1874484"/>
            <a:ext cx="455772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Volatile matter </a:t>
            </a:r>
            <a:r>
              <a:rPr lang="en-US" sz="2000" dirty="0">
                <a:latin typeface="Avenir Medium"/>
                <a:cs typeface="Avenir Medium"/>
              </a:rPr>
              <a:t>is turned to gas like CO, 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 and other hydrocarbons.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These gases combust to create heat.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151" y="3565267"/>
            <a:ext cx="4285164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Fixed carbon </a:t>
            </a:r>
            <a:r>
              <a:rPr lang="en-US" sz="2000" dirty="0">
                <a:latin typeface="Avenir Medium"/>
                <a:cs typeface="Avenir Medium"/>
              </a:rPr>
              <a:t>combines with oxygen gas to produce carbon dioxide flue gas.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6151" y="4917496"/>
            <a:ext cx="4285164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Ash </a:t>
            </a:r>
            <a:r>
              <a:rPr lang="en-US" sz="2000" dirty="0">
                <a:latin typeface="Avenir Medium"/>
                <a:cs typeface="Avenir Medium"/>
              </a:rPr>
              <a:t>is any material that remains.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Best quality coal has ~10% ash.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Lower quality may produce 15-30%.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1ED1B-50CA-4F4F-BE84-DF8ABEC762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136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Combustion: newer technologies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1" y="860809"/>
            <a:ext cx="4922541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Pulverized fuel boilers </a:t>
            </a:r>
            <a:r>
              <a:rPr lang="en-US" sz="2000" dirty="0">
                <a:latin typeface="Avenir Medium"/>
                <a:cs typeface="Avenir Medium"/>
              </a:rPr>
              <a:t>create a fine carbon powder that is blown into the combustion chamber with air.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90% efficient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Problem: fine fly ash in flue gases.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0671" y="4575444"/>
            <a:ext cx="5294671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Fluidized bed boilers </a:t>
            </a:r>
            <a:r>
              <a:rPr lang="en-US" sz="2000" dirty="0">
                <a:latin typeface="Avenir Medium"/>
                <a:cs typeface="Avenir Medium"/>
              </a:rPr>
              <a:t>combust small coal particles in a bed of sand. ‘Bubbles’ of coal and air heat the entire bed.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Very efficient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Lower combustion temps, so less </a:t>
            </a:r>
            <a:r>
              <a:rPr lang="en-US" sz="2000" dirty="0" err="1">
                <a:latin typeface="Avenir Medium"/>
                <a:cs typeface="Avenir Medium"/>
              </a:rPr>
              <a:t>NOx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6" name="Picture 5" descr="Scanbot Sep 18, 2017 10.23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48999" r="29891" b="2248"/>
          <a:stretch/>
        </p:blipFill>
        <p:spPr>
          <a:xfrm>
            <a:off x="83008" y="2976708"/>
            <a:ext cx="3618221" cy="3717576"/>
          </a:xfrm>
          <a:prstGeom prst="rect">
            <a:avLst/>
          </a:prstGeom>
        </p:spPr>
      </p:pic>
      <p:pic>
        <p:nvPicPr>
          <p:cNvPr id="11" name="Picture 10" descr="Scanbot Sep 18, 2017 10.23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8" t="1400" b="51887"/>
          <a:stretch/>
        </p:blipFill>
        <p:spPr>
          <a:xfrm>
            <a:off x="5198692" y="735213"/>
            <a:ext cx="3429975" cy="3736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35625-432A-934E-A9D3-F614C25D4D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538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Combustion flue gases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18632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Emissions: </a:t>
            </a:r>
            <a:r>
              <a:rPr lang="en-US" sz="2000" dirty="0" err="1">
                <a:latin typeface="Avenir Medium"/>
                <a:cs typeface="Avenir Medium"/>
              </a:rPr>
              <a:t>NOx</a:t>
            </a:r>
            <a:r>
              <a:rPr lang="en-US" sz="2000" dirty="0">
                <a:latin typeface="Avenir Medium"/>
                <a:cs typeface="Avenir Medium"/>
              </a:rPr>
              <a:t>,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, 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O, </a:t>
            </a: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, fly ash &amp; particulates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151" y="1511262"/>
            <a:ext cx="8598908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Black"/>
                <a:cs typeface="Avenir Black"/>
              </a:rPr>
              <a:t>Coal’s challenges?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Hot, dirty &amp; corrosive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Volume: 3000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/hour!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Very high levels of: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Moisture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; &amp;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Particulates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2" name="Picture 1" descr="i.php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7"/>
          <a:stretch/>
        </p:blipFill>
        <p:spPr>
          <a:xfrm>
            <a:off x="2654390" y="3404321"/>
            <a:ext cx="6220669" cy="2931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9528" y="5797481"/>
            <a:ext cx="246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Wyoming Public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07A792-A4C7-7C4F-89E9-F4541A9BDB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0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4023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Making emissions real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186323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Let’s look at some numbers to bring home the </a:t>
            </a:r>
            <a:r>
              <a:rPr lang="en-US" sz="2000" u="sng" dirty="0">
                <a:latin typeface="Avenir Medium"/>
                <a:cs typeface="Avenir Medium"/>
              </a:rPr>
              <a:t>scale of emissions </a:t>
            </a:r>
            <a:r>
              <a:rPr lang="en-US" sz="2000" dirty="0">
                <a:latin typeface="Avenir Medium"/>
                <a:cs typeface="Avenir Medium"/>
              </a:rPr>
              <a:t>from coal-fired power plants.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151" y="1817841"/>
            <a:ext cx="85989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 power plant burns 250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of coal per hour to produce 500 MW.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24384" y="2815888"/>
          <a:ext cx="6740710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3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Emission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tonnes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problem?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(from</a:t>
                      </a:r>
                      <a:r>
                        <a:rPr lang="en-US" baseline="0" dirty="0"/>
                        <a:t> air for combustion)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little</a:t>
                      </a:r>
                      <a:r>
                        <a:rPr lang="en-US" baseline="0" dirty="0"/>
                        <a:t> harm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GHG 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Steam (H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harmless</a:t>
                      </a:r>
                      <a:r>
                        <a:rPr lang="en-US" baseline="0" dirty="0"/>
                        <a:t> (energy loss)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acid-rain,</a:t>
                      </a:r>
                      <a:r>
                        <a:rPr lang="en-US" baseline="0" dirty="0"/>
                        <a:t> health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1 - 20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acid-rain,</a:t>
                      </a:r>
                      <a:r>
                        <a:rPr lang="en-US" baseline="0" dirty="0"/>
                        <a:t> health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Fly 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Mercury</a:t>
                      </a:r>
                      <a:r>
                        <a:rPr lang="en-US" baseline="0" dirty="0"/>
                        <a:t> vapor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 g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health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67A9937-35BC-2F43-8814-237C0B3535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nbot Sep 18, 2017 10.29 PM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701" r="14401" b="5978"/>
          <a:stretch/>
        </p:blipFill>
        <p:spPr>
          <a:xfrm>
            <a:off x="132282" y="860809"/>
            <a:ext cx="5595533" cy="57968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03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Lowering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SOx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4409" y="6540639"/>
            <a:ext cx="369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</a:t>
            </a:r>
            <a:r>
              <a:rPr lang="en-US" sz="1400" dirty="0" err="1">
                <a:latin typeface="Avenir Medium"/>
                <a:cs typeface="Avenir Medium"/>
              </a:rPr>
              <a:t>Ch</a:t>
            </a:r>
            <a:r>
              <a:rPr lang="en-US" sz="1400" dirty="0">
                <a:latin typeface="Avenir Medium"/>
                <a:cs typeface="Avenir Medium"/>
              </a:rPr>
              <a:t>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27814" y="836046"/>
            <a:ext cx="3428515" cy="17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latin typeface="Avenir Medium"/>
                <a:cs typeface="Avenir Medium"/>
              </a:rPr>
              <a:t>SOx</a:t>
            </a:r>
            <a:r>
              <a:rPr lang="en-US" sz="2000" dirty="0">
                <a:latin typeface="Avenir Medium"/>
                <a:cs typeface="Avenir Medium"/>
              </a:rPr>
              <a:t> can be reduced by using limestone (CaCO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) or seawater to </a:t>
            </a:r>
            <a:r>
              <a:rPr lang="en-US" sz="2000" u="sng" dirty="0">
                <a:latin typeface="Avenir Medium"/>
                <a:cs typeface="Avenir Medium"/>
              </a:rPr>
              <a:t>precipitate</a:t>
            </a:r>
            <a:r>
              <a:rPr lang="en-US" sz="2000" dirty="0">
                <a:latin typeface="Avenir Medium"/>
                <a:cs typeface="Avenir Medium"/>
              </a:rPr>
              <a:t> the 90-95% of sulfur out of the flue gases.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4374" y="5117262"/>
            <a:ext cx="4079626" cy="425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CaCO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+ SO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CaSO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3/4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+ CO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endParaRPr lang="en-US" sz="2000" baseline="-25000" dirty="0">
              <a:latin typeface="Avenir Medium"/>
              <a:cs typeface="Avenir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202C3A-D507-7940-8FF6-6E7190C5DF7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993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Lowering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NOx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3641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709192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 err="1">
                <a:latin typeface="Avenir Medium"/>
                <a:cs typeface="Avenir Medium"/>
              </a:rPr>
              <a:t>NOx</a:t>
            </a:r>
            <a:r>
              <a:rPr lang="en-US" sz="2000" dirty="0">
                <a:latin typeface="Avenir Medium"/>
                <a:cs typeface="Avenir Medium"/>
              </a:rPr>
              <a:t> can be reduced by: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Decreasing combustion temperatures (a la fluidized bed);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Selective catalytic reduction (removal of O from N); or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Gas </a:t>
            </a:r>
            <a:r>
              <a:rPr lang="en-US" sz="2000" dirty="0" err="1">
                <a:latin typeface="Avenir Medium"/>
                <a:cs typeface="Avenir Medium"/>
              </a:rPr>
              <a:t>reburn</a:t>
            </a:r>
            <a:r>
              <a:rPr lang="en-US" sz="2000" dirty="0">
                <a:latin typeface="Avenir Medium"/>
                <a:cs typeface="Avenir Medium"/>
              </a:rPr>
              <a:t> via added natural gas to remove oxygen.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3445" y="2973278"/>
            <a:ext cx="461749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4NH</a:t>
            </a:r>
            <a:r>
              <a:rPr lang="en-US" sz="2000" baseline="-25000" dirty="0">
                <a:latin typeface="Avenir Medium"/>
                <a:cs typeface="Avenir Medium"/>
              </a:rPr>
              <a:t>3</a:t>
            </a:r>
            <a:r>
              <a:rPr lang="en-US" sz="2000" dirty="0">
                <a:latin typeface="Avenir Medium"/>
                <a:cs typeface="Avenir Medium"/>
              </a:rPr>
              <a:t> + 6NO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5N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+ 6H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O</a:t>
            </a:r>
            <a:endParaRPr lang="en-US" sz="2000" baseline="-25000" dirty="0">
              <a:latin typeface="Avenir Medium"/>
              <a:cs typeface="Avenir Medium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2236" y="3443859"/>
            <a:ext cx="407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W (tungsten) or V (vanadium) catalyst</a:t>
            </a:r>
          </a:p>
        </p:txBody>
      </p:sp>
      <p:sp>
        <p:nvSpPr>
          <p:cNvPr id="6" name="Curved Left Arrow 5"/>
          <p:cNvSpPr/>
          <p:nvPr/>
        </p:nvSpPr>
        <p:spPr>
          <a:xfrm rot="1688436">
            <a:off x="6676815" y="2062850"/>
            <a:ext cx="672353" cy="1735608"/>
          </a:xfrm>
          <a:prstGeom prst="curvedLeftArrow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22FB55-A79B-BF48-8DC3-530F35AF83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9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9305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Lowering particulates and ash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5349" y="6448029"/>
            <a:ext cx="491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5; </a:t>
            </a:r>
            <a:r>
              <a:rPr lang="en-US" sz="1400" dirty="0" err="1">
                <a:latin typeface="Avenir Medium"/>
                <a:cs typeface="Avenir Medium"/>
              </a:rPr>
              <a:t>wikipedia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6150" y="860809"/>
            <a:ext cx="8709192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dirty="0">
                <a:latin typeface="Avenir Medium"/>
                <a:cs typeface="Avenir Medium"/>
              </a:rPr>
              <a:t>Particulates and ash can be reduced using: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Cyclone;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Bag filter; or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2000" u="sng" dirty="0">
                <a:latin typeface="Avenir Medium"/>
                <a:cs typeface="Avenir Medium"/>
              </a:rPr>
              <a:t>Electrostatic precipitator</a:t>
            </a:r>
            <a:r>
              <a:rPr lang="en-US" sz="2000" dirty="0">
                <a:latin typeface="Avenir Medium"/>
                <a:cs typeface="Avenir Medium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739" y="5935592"/>
            <a:ext cx="4211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 Watt double-acting steam engine (1859)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000" y="4916994"/>
            <a:ext cx="7376222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u="sng" dirty="0">
                <a:latin typeface="Avenir Medium"/>
                <a:cs typeface="Avenir Medium"/>
              </a:rPr>
              <a:t>Disposing of the ash</a:t>
            </a:r>
            <a:r>
              <a:rPr lang="en-US" sz="2000" dirty="0">
                <a:latin typeface="Avenir Medium"/>
                <a:cs typeface="Avenir Medium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Avenir Medium"/>
                <a:cs typeface="Avenir Medium"/>
              </a:rPr>
              <a:t>Ash is toxic because of metal contaminants.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Landfill; or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Use as a ‘filler’ in concrete where toxins are fixed.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779" y="2571506"/>
            <a:ext cx="4517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Particles are ionized (charged) &amp; then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attracted to charged filters / plates.</a:t>
            </a:r>
          </a:p>
        </p:txBody>
      </p:sp>
      <p:pic>
        <p:nvPicPr>
          <p:cNvPr id="11" name="Picture 10" descr="220px-Electrostatic_precipitator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402" y="1789692"/>
            <a:ext cx="4579928" cy="3434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BA5657-38E3-2140-A5F3-2AA050F7FC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7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572</Words>
  <Application>Microsoft Macintosh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Avenir Black</vt:lpstr>
      <vt:lpstr>Avenir Heavy</vt:lpstr>
      <vt:lpstr>Avenir Medium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2019-09-15T14:59:14Z</dcterms:created>
  <dcterms:modified xsi:type="dcterms:W3CDTF">2019-09-15T14:59:52Z</dcterms:modified>
</cp:coreProperties>
</file>