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8" r:id="rId3"/>
    <p:sldId id="269" r:id="rId4"/>
    <p:sldId id="296" r:id="rId5"/>
    <p:sldId id="297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4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5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9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8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0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4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9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8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7506E-132F-3644-8479-D3D60DE90D43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4B37F-C6C9-F947-82D1-CD5EBAE7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8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0927" y="1180020"/>
            <a:ext cx="6029407" cy="476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4. Coal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4.1:  </a:t>
            </a:r>
            <a:r>
              <a:rPr lang="en-US" sz="2400" dirty="0">
                <a:latin typeface="Avenir Medium"/>
                <a:cs typeface="Avenir Medium"/>
              </a:rPr>
              <a:t>Coal: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4.2:  </a:t>
            </a:r>
            <a:r>
              <a:rPr lang="en-US" sz="2400" dirty="0">
                <a:latin typeface="Avenir Medium"/>
                <a:cs typeface="Avenir Medium"/>
              </a:rPr>
              <a:t>Fuel of the industrial revolution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4.3	:  </a:t>
            </a:r>
            <a:r>
              <a:rPr lang="en-US" sz="2400" dirty="0">
                <a:latin typeface="Avenir Medium"/>
                <a:cs typeface="Avenir Medium"/>
              </a:rPr>
              <a:t>Formation &amp; composition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4.4:  </a:t>
            </a:r>
            <a:r>
              <a:rPr lang="en-US" sz="2400" dirty="0">
                <a:latin typeface="Avenir Medium"/>
                <a:cs typeface="Avenir Medium"/>
              </a:rPr>
              <a:t>Modern extraction &amp; current uses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4.5:  </a:t>
            </a:r>
            <a:r>
              <a:rPr lang="en-US" sz="2400" dirty="0">
                <a:latin typeface="Avenir Medium"/>
                <a:cs typeface="Avenir Medium"/>
              </a:rPr>
              <a:t>Coal deposits, reserves &amp; production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4.6:  </a:t>
            </a:r>
            <a:r>
              <a:rPr lang="en-US" sz="2400" dirty="0">
                <a:latin typeface="Avenir Medium"/>
                <a:cs typeface="Avenir Medium"/>
              </a:rPr>
              <a:t>Global coal resources &amp; reserves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4.7:  </a:t>
            </a:r>
            <a:r>
              <a:rPr lang="en-US" sz="2400" dirty="0">
                <a:latin typeface="Avenir Medium"/>
                <a:cs typeface="Avenir Medium"/>
              </a:rPr>
              <a:t>Coal combustion &amp; emissions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4.8:  </a:t>
            </a:r>
            <a:r>
              <a:rPr lang="en-US" sz="2400" dirty="0">
                <a:latin typeface="Avenir Medium"/>
                <a:cs typeface="Avenir Medium"/>
              </a:rPr>
              <a:t>Alternative uses of coal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4.9:  </a:t>
            </a:r>
            <a:r>
              <a:rPr lang="en-US" sz="2400" dirty="0">
                <a:latin typeface="Avenir Medium"/>
                <a:cs typeface="Avenir Medium"/>
              </a:rPr>
              <a:t>Carbon sequestration &amp; clean coal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1D91F6-68D6-3949-9DA4-C6E62CB949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8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4. Coal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18284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4.8: Alternative uses of coal</a:t>
            </a:r>
            <a:endParaRPr lang="en-US" sz="2800" i="1" dirty="0">
              <a:latin typeface="Avenir Medium"/>
              <a:cs typeface="Avenir Medium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C217E0-3036-7540-8CB0-DBF7A85CEC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4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3719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Gasification to syngas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12775" y="6448029"/>
            <a:ext cx="1099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venir Medium"/>
                <a:cs typeface="Avenir Medium"/>
              </a:rPr>
              <a:t>Energy.gov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6150" y="815986"/>
            <a:ext cx="8186323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Gasification </a:t>
            </a:r>
            <a:r>
              <a:rPr lang="en-US" sz="2000" i="1" dirty="0">
                <a:latin typeface="Avenir Medium"/>
                <a:cs typeface="Avenir Medium"/>
              </a:rPr>
              <a:t>converts hydrocarbons like coal into gases using heat, pressure and steam. Oxygen levels are controlled to prevent combustion.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9528" y="5155125"/>
            <a:ext cx="24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Wyoming Public Media</a:t>
            </a:r>
          </a:p>
        </p:txBody>
      </p:sp>
      <p:pic>
        <p:nvPicPr>
          <p:cNvPr id="13" name="Picture 4" descr="http://www.fossil.energy.gov/images/programs/powersystems/gasification_schema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784" y="1963676"/>
            <a:ext cx="7384136" cy="44843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7736634" y="1287463"/>
            <a:ext cx="944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Syngas:</a:t>
            </a:r>
          </a:p>
          <a:p>
            <a:r>
              <a:rPr lang="en-US" dirty="0">
                <a:solidFill>
                  <a:srgbClr val="0000FF"/>
                </a:solidFill>
              </a:rPr>
              <a:t>CO &amp; H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5842000" y="2300941"/>
            <a:ext cx="627528" cy="58270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endCxn id="9" idx="7"/>
          </p:cNvCxnSpPr>
          <p:nvPr/>
        </p:nvCxnSpPr>
        <p:spPr>
          <a:xfrm flipH="1">
            <a:off x="6377629" y="1553882"/>
            <a:ext cx="1418291" cy="832394"/>
          </a:xfrm>
          <a:prstGeom prst="straightConnector1">
            <a:avLst/>
          </a:prstGeom>
          <a:ln w="28575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E3C1AF66-08D7-5B47-97FD-CD295D7EF41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6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3719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Gasification to syngas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12775" y="6448029"/>
            <a:ext cx="1099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venir Medium"/>
                <a:cs typeface="Avenir Medium"/>
              </a:rPr>
              <a:t>Energy.gov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6150" y="815986"/>
            <a:ext cx="8186323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Integrated gasification</a:t>
            </a:r>
            <a:r>
              <a:rPr lang="en-US" sz="2000" dirty="0">
                <a:latin typeface="Avenir Medium"/>
                <a:cs typeface="Avenir Medium"/>
              </a:rPr>
              <a:t> </a:t>
            </a:r>
            <a:r>
              <a:rPr lang="en-US" sz="2000" dirty="0">
                <a:latin typeface="Avenir Black"/>
                <a:cs typeface="Avenir Black"/>
              </a:rPr>
              <a:t>combined-cycle: 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Cleaned syngas is combusted to drive a combustion turbine that drives a generator;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Exhaust heat is used to create steam, to drive a second steam turbine-generator. 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Combined turbines generate electricity very efficiently: 40%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9528" y="5155125"/>
            <a:ext cx="24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Wyoming Public Media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6150" y="4596440"/>
            <a:ext cx="8186323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u="sng" dirty="0">
                <a:latin typeface="Avenir Medium"/>
                <a:cs typeface="Avenir Medium"/>
              </a:rPr>
              <a:t>Other uses of syngas?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Chemical building blocks for the chemical industries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Fuel for fuel-cell systems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Source of hydrogen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6150" y="3236855"/>
            <a:ext cx="8186323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u="sng" dirty="0">
                <a:latin typeface="Avenir Medium"/>
                <a:cs typeface="Avenir Medium"/>
              </a:rPr>
              <a:t>Compatible with carbon capture &amp; storage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If oxygen is used in place of air, carbon dioxide is produced in a concentrated stream that is easier to capture and sequester.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7790BB-7E42-3646-89D4-4A103A11549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49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0627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Gasification products &amp; co-products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9528" y="5155125"/>
            <a:ext cx="24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Wyoming Public Media</a:t>
            </a:r>
          </a:p>
        </p:txBody>
      </p:sp>
      <p:pic>
        <p:nvPicPr>
          <p:cNvPr id="2" name="Picture 1" descr="Scanbot Sep 18, 2017 10.33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7520"/>
            <a:ext cx="9144000" cy="56110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57765" y="648771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980879-9278-0A45-9DD1-C41D127B69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9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UCG Pro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434" y="2823879"/>
            <a:ext cx="7311452" cy="393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9535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Underground coal gasification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4126" y="64480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50" y="815986"/>
            <a:ext cx="8595535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Uses conventional gasification technology, put performed </a:t>
            </a:r>
            <a:r>
              <a:rPr lang="en-US" sz="2000" u="sng" dirty="0">
                <a:latin typeface="Avenir Medium"/>
                <a:cs typeface="Avenir Medium"/>
              </a:rPr>
              <a:t>underground</a:t>
            </a:r>
            <a:r>
              <a:rPr lang="en-US" sz="2000" dirty="0">
                <a:latin typeface="Avenir Medium"/>
                <a:cs typeface="Avenir Medium"/>
              </a:rPr>
              <a:t>. </a:t>
            </a:r>
            <a:endParaRPr lang="en-US" sz="2000" i="1" dirty="0">
              <a:latin typeface="Avenir Medium"/>
              <a:cs typeface="Avenir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9528" y="5155125"/>
            <a:ext cx="24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Wyoming Public Media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1091" y="1279127"/>
            <a:ext cx="8595535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Air &amp; water are injected into the coal seam;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Ignited under low-oxygen conditions to partially oxidize coal into: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H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, CO, CO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, CH</a:t>
            </a:r>
            <a:r>
              <a:rPr lang="en-US" sz="2000" baseline="-25000" dirty="0">
                <a:latin typeface="Avenir Medium"/>
                <a:cs typeface="Avenir Medium"/>
              </a:rPr>
              <a:t>4</a:t>
            </a:r>
            <a:r>
              <a:rPr lang="en-US" sz="2000" dirty="0">
                <a:latin typeface="Avenir Medium"/>
                <a:cs typeface="Avenir Medium"/>
              </a:rPr>
              <a:t>, H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S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Gases piped to the surface for combustion.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4576528"/>
            <a:ext cx="253982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The UK will not</a:t>
            </a:r>
            <a:br>
              <a:rPr lang="en-US" dirty="0">
                <a:latin typeface="Avenir Medium"/>
                <a:cs typeface="Avenir Medium"/>
              </a:rPr>
            </a:br>
            <a:r>
              <a:rPr lang="en-US" dirty="0">
                <a:latin typeface="Avenir Medium"/>
                <a:cs typeface="Avenir Medium"/>
              </a:rPr>
              <a:t>use this </a:t>
            </a:r>
            <a:br>
              <a:rPr lang="en-US" dirty="0">
                <a:latin typeface="Avenir Medium"/>
                <a:cs typeface="Avenir Medium"/>
              </a:rPr>
            </a:br>
            <a:r>
              <a:rPr lang="en-US" dirty="0">
                <a:latin typeface="Avenir Medium"/>
                <a:cs typeface="Avenir Medium"/>
              </a:rPr>
              <a:t>technology</a:t>
            </a:r>
            <a:br>
              <a:rPr lang="en-US" dirty="0">
                <a:latin typeface="Avenir Medium"/>
                <a:cs typeface="Avenir Medium"/>
              </a:rPr>
            </a:br>
            <a:r>
              <a:rPr lang="en-US" dirty="0">
                <a:latin typeface="Avenir Medium"/>
                <a:cs typeface="Avenir Medium"/>
              </a:rPr>
              <a:t>because its CO</a:t>
            </a:r>
            <a:r>
              <a:rPr lang="en-US" baseline="-25000" dirty="0">
                <a:latin typeface="Avenir Medium"/>
                <a:cs typeface="Avenir Medium"/>
              </a:rPr>
              <a:t>2</a:t>
            </a:r>
            <a:r>
              <a:rPr lang="en-US" dirty="0">
                <a:latin typeface="Avenir Medium"/>
                <a:cs typeface="Avenir Medium"/>
              </a:rPr>
              <a:t> </a:t>
            </a:r>
            <a:br>
              <a:rPr lang="en-US" dirty="0">
                <a:latin typeface="Avenir Medium"/>
                <a:cs typeface="Avenir Medium"/>
              </a:rPr>
            </a:br>
            <a:r>
              <a:rPr lang="en-US" dirty="0">
                <a:latin typeface="Avenir Medium"/>
                <a:cs typeface="Avenir Medium"/>
              </a:rPr>
              <a:t>emissions</a:t>
            </a:r>
            <a:br>
              <a:rPr lang="en-US" dirty="0">
                <a:latin typeface="Avenir Medium"/>
                <a:cs typeface="Avenir Medium"/>
              </a:rPr>
            </a:br>
            <a:r>
              <a:rPr lang="en-US" dirty="0">
                <a:latin typeface="Avenir Medium"/>
                <a:cs typeface="Avenir Medium"/>
              </a:rPr>
              <a:t>are significantly higher </a:t>
            </a:r>
            <a:br>
              <a:rPr lang="en-US" dirty="0">
                <a:latin typeface="Avenir Medium"/>
                <a:cs typeface="Avenir Medium"/>
              </a:rPr>
            </a:br>
            <a:r>
              <a:rPr lang="en-US" dirty="0">
                <a:latin typeface="Avenir Medium"/>
                <a:cs typeface="Avenir Medium"/>
              </a:rPr>
              <a:t>than those from NG.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BD3A31-ABCA-2B4F-8E68-364BD7126D6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8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279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2019-09-15T15:00:01Z</dcterms:created>
  <dcterms:modified xsi:type="dcterms:W3CDTF">2019-09-15T15:01:32Z</dcterms:modified>
</cp:coreProperties>
</file>