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83" r:id="rId5"/>
    <p:sldId id="260" r:id="rId6"/>
    <p:sldId id="273" r:id="rId7"/>
    <p:sldId id="262" r:id="rId8"/>
    <p:sldId id="261" r:id="rId9"/>
    <p:sldId id="284" r:id="rId10"/>
    <p:sldId id="285" r:id="rId11"/>
    <p:sldId id="274" r:id="rId12"/>
    <p:sldId id="264" r:id="rId13"/>
    <p:sldId id="275" r:id="rId14"/>
    <p:sldId id="286" r:id="rId15"/>
    <p:sldId id="287" r:id="rId16"/>
    <p:sldId id="276" r:id="rId17"/>
    <p:sldId id="265" r:id="rId18"/>
    <p:sldId id="266" r:id="rId19"/>
    <p:sldId id="267" r:id="rId20"/>
    <p:sldId id="288" r:id="rId21"/>
    <p:sldId id="280" r:id="rId22"/>
    <p:sldId id="263" r:id="rId23"/>
    <p:sldId id="299" r:id="rId24"/>
    <p:sldId id="298" r:id="rId25"/>
    <p:sldId id="290" r:id="rId26"/>
    <p:sldId id="289" r:id="rId27"/>
    <p:sldId id="277" r:id="rId28"/>
    <p:sldId id="301" r:id="rId29"/>
    <p:sldId id="302" r:id="rId30"/>
    <p:sldId id="303" r:id="rId31"/>
    <p:sldId id="305" r:id="rId32"/>
    <p:sldId id="306" r:id="rId33"/>
    <p:sldId id="307" r:id="rId34"/>
    <p:sldId id="304" r:id="rId35"/>
    <p:sldId id="300" r:id="rId36"/>
    <p:sldId id="281" r:id="rId37"/>
    <p:sldId id="291" r:id="rId38"/>
    <p:sldId id="268" r:id="rId39"/>
    <p:sldId id="292" r:id="rId40"/>
    <p:sldId id="293" r:id="rId41"/>
    <p:sldId id="294" r:id="rId42"/>
    <p:sldId id="295" r:id="rId43"/>
    <p:sldId id="278" r:id="rId44"/>
    <p:sldId id="269" r:id="rId45"/>
    <p:sldId id="296" r:id="rId46"/>
    <p:sldId id="297" r:id="rId47"/>
    <p:sldId id="271" r:id="rId48"/>
    <p:sldId id="279" r:id="rId49"/>
    <p:sldId id="270" r:id="rId50"/>
    <p:sldId id="272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4249" autoAdjust="0"/>
    <p:restoredTop sz="96208" autoAdjust="0"/>
  </p:normalViewPr>
  <p:slideViewPr>
    <p:cSldViewPr snapToGrid="0" snapToObjects="1">
      <p:cViewPr varScale="1">
        <p:scale>
          <a:sx n="119" d="100"/>
          <a:sy n="119" d="100"/>
        </p:scale>
        <p:origin x="21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7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637B-3E86-4D47-82EF-5C4F9C94DC94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F238-574C-6545-B87B-26111CCC1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2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637B-3E86-4D47-82EF-5C4F9C94DC94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F238-574C-6545-B87B-26111CCC1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7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637B-3E86-4D47-82EF-5C4F9C94DC94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F238-574C-6545-B87B-26111CCC1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3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637B-3E86-4D47-82EF-5C4F9C94DC94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F238-574C-6545-B87B-26111CCC1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637B-3E86-4D47-82EF-5C4F9C94DC94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F238-574C-6545-B87B-26111CCC1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3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637B-3E86-4D47-82EF-5C4F9C94DC94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F238-574C-6545-B87B-26111CCC1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7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637B-3E86-4D47-82EF-5C4F9C94DC94}" type="datetimeFigureOut">
              <a:rPr lang="en-US" smtClean="0"/>
              <a:t>9/15/19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F238-574C-6545-B87B-26111CCC1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6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637B-3E86-4D47-82EF-5C4F9C94DC94}" type="datetimeFigureOut">
              <a:rPr lang="en-US" smtClean="0"/>
              <a:t>9/15/19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F238-574C-6545-B87B-26111CCC1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1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637B-3E86-4D47-82EF-5C4F9C94DC94}" type="datetimeFigureOut">
              <a:rPr lang="en-US" smtClean="0"/>
              <a:t>9/15/19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F238-574C-6545-B87B-26111CCC1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8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637B-3E86-4D47-82EF-5C4F9C94DC94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F238-574C-6545-B87B-26111CCC1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3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637B-3E86-4D47-82EF-5C4F9C94DC94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F238-574C-6545-B87B-26111CCC1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5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4637B-3E86-4D47-82EF-5C4F9C94DC94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BF238-574C-6545-B87B-26111CCC1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1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4048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SSC 2030: Energy Systems &amp; Sustainability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0927" y="1180020"/>
            <a:ext cx="6029407" cy="4762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Avenir Black"/>
                <a:cs typeface="Avenir Black"/>
              </a:rPr>
              <a:t>4. Coal</a:t>
            </a:r>
          </a:p>
          <a:p>
            <a:pPr>
              <a:lnSpc>
                <a:spcPct val="120000"/>
              </a:lnSpc>
            </a:pPr>
            <a:endParaRPr lang="en-US" sz="1000" dirty="0">
              <a:latin typeface="Avenir Black"/>
              <a:cs typeface="Avenir Black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4.1:  </a:t>
            </a:r>
            <a:r>
              <a:rPr lang="en-US" sz="2400" dirty="0">
                <a:latin typeface="Avenir Medium"/>
                <a:cs typeface="Avenir Medium"/>
              </a:rPr>
              <a:t>Coal: an introduction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4.2:  </a:t>
            </a:r>
            <a:r>
              <a:rPr lang="en-US" sz="2400" dirty="0">
                <a:latin typeface="Avenir Medium"/>
                <a:cs typeface="Avenir Medium"/>
              </a:rPr>
              <a:t>Fuel of the industrial revolution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4.3	:  </a:t>
            </a:r>
            <a:r>
              <a:rPr lang="en-US" sz="2400" dirty="0">
                <a:latin typeface="Avenir Medium"/>
                <a:cs typeface="Avenir Medium"/>
              </a:rPr>
              <a:t>Formation &amp; composition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4.4:  </a:t>
            </a:r>
            <a:r>
              <a:rPr lang="en-US" sz="2400" dirty="0">
                <a:latin typeface="Avenir Medium"/>
                <a:cs typeface="Avenir Medium"/>
              </a:rPr>
              <a:t>Modern extraction &amp; current uses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4.5:  </a:t>
            </a:r>
            <a:r>
              <a:rPr lang="en-US" sz="2400" dirty="0">
                <a:latin typeface="Avenir Medium"/>
                <a:cs typeface="Avenir Medium"/>
              </a:rPr>
              <a:t>Coal deposits, reserves &amp; production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4.6:  </a:t>
            </a:r>
            <a:r>
              <a:rPr lang="en-US" sz="2400" dirty="0">
                <a:latin typeface="Avenir Medium"/>
                <a:cs typeface="Avenir Medium"/>
              </a:rPr>
              <a:t>Global coal resources &amp; reserves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4.7:  </a:t>
            </a:r>
            <a:r>
              <a:rPr lang="en-US" sz="2400" dirty="0">
                <a:latin typeface="Avenir Medium"/>
                <a:cs typeface="Avenir Medium"/>
              </a:rPr>
              <a:t>Coal combustion &amp; emissions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4.8:  </a:t>
            </a:r>
            <a:r>
              <a:rPr lang="en-US" sz="2400" dirty="0">
                <a:latin typeface="Avenir Medium"/>
                <a:cs typeface="Avenir Medium"/>
              </a:rPr>
              <a:t>Alternative uses of coal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4.9:  </a:t>
            </a:r>
            <a:r>
              <a:rPr lang="en-US" sz="2400" dirty="0">
                <a:latin typeface="Avenir Medium"/>
                <a:cs typeface="Avenir Medium"/>
              </a:rPr>
              <a:t>Carbon sequestration &amp; clean coal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1D91F6-68D6-3949-9DA4-C6E62CB949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4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K-Coal-History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2" y="943707"/>
            <a:ext cx="9145992" cy="54245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4212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Coal production in England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9199" y="6501057"/>
            <a:ext cx="7121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https://blogs-</a:t>
            </a:r>
            <a:r>
              <a:rPr lang="en-US" sz="1400" dirty="0" err="1">
                <a:latin typeface="Avenir Medium"/>
                <a:cs typeface="Avenir Medium"/>
              </a:rPr>
              <a:t>images.forbes.com</a:t>
            </a:r>
            <a:r>
              <a:rPr lang="en-US" sz="1400" dirty="0">
                <a:latin typeface="Avenir Medium"/>
                <a:cs typeface="Avenir Medium"/>
              </a:rPr>
              <a:t>/</a:t>
            </a:r>
            <a:r>
              <a:rPr lang="en-US" sz="1400" dirty="0" err="1">
                <a:latin typeface="Avenir Medium"/>
                <a:cs typeface="Avenir Medium"/>
              </a:rPr>
              <a:t>williampentland</a:t>
            </a:r>
            <a:r>
              <a:rPr lang="en-US" sz="1400" dirty="0">
                <a:latin typeface="Avenir Medium"/>
                <a:cs typeface="Avenir Medium"/>
              </a:rPr>
              <a:t>/files/2011/09/UK-Coal-History2.jpg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3017" y="3893955"/>
            <a:ext cx="2681118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000FF"/>
                </a:solidFill>
                <a:latin typeface="Avenir Black"/>
                <a:cs typeface="Avenir Black"/>
              </a:rPr>
              <a:t>1900</a:t>
            </a:r>
            <a:endParaRPr lang="en-US" dirty="0">
              <a:solidFill>
                <a:srgbClr val="0000FF"/>
              </a:solidFill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UK &amp; US: 300 </a:t>
            </a:r>
            <a:r>
              <a:rPr lang="en-US" dirty="0" err="1">
                <a:solidFill>
                  <a:srgbClr val="0000FF"/>
                </a:solidFill>
                <a:latin typeface="Avenir Medium"/>
                <a:cs typeface="Avenir Medium"/>
              </a:rPr>
              <a:t>Mtonnes</a:t>
            </a:r>
            <a:endParaRPr lang="en-US" dirty="0">
              <a:solidFill>
                <a:srgbClr val="0000FF"/>
              </a:solidFill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Germany: 100 </a:t>
            </a:r>
            <a:r>
              <a:rPr lang="en-US" dirty="0" err="1">
                <a:solidFill>
                  <a:srgbClr val="0000FF"/>
                </a:solidFill>
                <a:latin typeface="Avenir Medium"/>
                <a:cs typeface="Avenir Medium"/>
              </a:rPr>
              <a:t>Mtonnes</a:t>
            </a:r>
            <a:endParaRPr lang="en-US" dirty="0">
              <a:solidFill>
                <a:srgbClr val="0000FF"/>
              </a:solidFill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Global: 1 billion </a:t>
            </a:r>
            <a:r>
              <a:rPr lang="en-US" dirty="0" err="1">
                <a:solidFill>
                  <a:srgbClr val="0000FF"/>
                </a:solidFill>
                <a:latin typeface="Avenir Medium"/>
                <a:cs typeface="Avenir Medium"/>
              </a:rPr>
              <a:t>tonnes</a:t>
            </a:r>
            <a:endParaRPr lang="en-US" dirty="0">
              <a:solidFill>
                <a:srgbClr val="0000FF"/>
              </a:solidFill>
              <a:latin typeface="Avenir Medium"/>
              <a:cs typeface="Avenir Medium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424413" y="1687981"/>
            <a:ext cx="1548328" cy="551388"/>
          </a:xfrm>
          <a:prstGeom prst="wedgeRoundRectCallout">
            <a:avLst>
              <a:gd name="adj1" fmla="val -67560"/>
              <a:gd name="adj2" fmla="val 59585"/>
              <a:gd name="adj3" fmla="val 16667"/>
            </a:avLst>
          </a:pr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1/3 exported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DECA76-FBE5-E846-875C-D27F23FC0BF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9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4. Coal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518284"/>
            <a:ext cx="8524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>
                <a:latin typeface="Avenir Black"/>
                <a:cs typeface="Avenir Black"/>
              </a:rPr>
              <a:t>4.3: Formation &amp; composition</a:t>
            </a:r>
            <a:endParaRPr lang="is-IS" sz="2800" i="1" dirty="0">
              <a:latin typeface="Avenir Black"/>
              <a:cs typeface="Avenir Black"/>
            </a:endParaRPr>
          </a:p>
          <a:p>
            <a:pPr lvl="1" algn="ctr"/>
            <a:endParaRPr lang="en-US" sz="2800" i="1" dirty="0">
              <a:latin typeface="Avenir Black"/>
              <a:cs typeface="Avenir Black"/>
            </a:endParaRPr>
          </a:p>
          <a:p>
            <a:pPr lvl="1" algn="ctr"/>
            <a:endParaRPr lang="en-US" sz="2800" i="1" dirty="0">
              <a:latin typeface="Avenir Medium"/>
              <a:cs typeface="Avenir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EFD7C-77F6-5142-98B5-23B015B948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51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8152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Chemical composition of coal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3862" y="6426529"/>
            <a:ext cx="5076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5; </a:t>
            </a:r>
            <a:r>
              <a:rPr lang="en-US" sz="1400" dirty="0" err="1">
                <a:latin typeface="Avenir Medium"/>
                <a:cs typeface="Avenir Medium"/>
              </a:rPr>
              <a:t>pmfias.com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22" name="Picture 21" descr="Formation-of-Co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50105"/>
            <a:ext cx="8761480" cy="49721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960" y="788385"/>
            <a:ext cx="167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Avenir Medium"/>
                <a:cs typeface="Avenir Medium"/>
              </a:rPr>
              <a:t>organics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Avenir Medium"/>
                <a:cs typeface="Avenir Medium"/>
              </a:rPr>
              <a:t>partially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Avenir Medium"/>
                <a:cs typeface="Avenir Medium"/>
              </a:rPr>
              <a:t>decompose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88177" y="788385"/>
            <a:ext cx="167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Avenir Medium"/>
                <a:cs typeface="Avenir Medium"/>
              </a:rPr>
              <a:t>peat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59394" y="788385"/>
            <a:ext cx="2421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Avenir Medium"/>
                <a:cs typeface="Avenir Medium"/>
              </a:rPr>
              <a:t>heat, pressure</a:t>
            </a:r>
            <a:br>
              <a:rPr lang="en-US" sz="2000" dirty="0">
                <a:solidFill>
                  <a:srgbClr val="0000FF"/>
                </a:solidFill>
                <a:latin typeface="Avenir Medium"/>
                <a:cs typeface="Avenir Medium"/>
              </a:rPr>
            </a:br>
            <a:r>
              <a:rPr lang="en-US" sz="2000" dirty="0">
                <a:solidFill>
                  <a:srgbClr val="0000FF"/>
                </a:solidFill>
                <a:latin typeface="Avenir Medium"/>
                <a:cs typeface="Avenir Medium"/>
              </a:rPr>
              <a:t>&amp; time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76402" y="788385"/>
            <a:ext cx="2421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Avenir Medium"/>
                <a:cs typeface="Avenir Medium"/>
              </a:rPr>
              <a:t>coal</a:t>
            </a:r>
            <a:br>
              <a:rPr lang="en-US" sz="2000" dirty="0">
                <a:solidFill>
                  <a:srgbClr val="0000FF"/>
                </a:solidFill>
                <a:latin typeface="Avenir Medium"/>
                <a:cs typeface="Avenir Medium"/>
              </a:rPr>
            </a:br>
            <a:r>
              <a:rPr lang="en-US" sz="2000" dirty="0">
                <a:solidFill>
                  <a:srgbClr val="0000FF"/>
                </a:solidFill>
                <a:latin typeface="Avenir Medium"/>
                <a:cs typeface="Avenir Medium"/>
              </a:rPr>
              <a:t>(older is better)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711503" y="1022311"/>
            <a:ext cx="634948" cy="1548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377879" y="1022311"/>
            <a:ext cx="634948" cy="1548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376223" y="1022311"/>
            <a:ext cx="634948" cy="1548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56838A5-9E94-214A-926E-DF2A1476AF4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8152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Chemical composition of coal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0251" y="64265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pic>
        <p:nvPicPr>
          <p:cNvPr id="20" name="Picture 5" descr="scan0003"/>
          <p:cNvPicPr>
            <a:picLocks noChangeAspect="1" noChangeArrowheads="1"/>
          </p:cNvPicPr>
          <p:nvPr/>
        </p:nvPicPr>
        <p:blipFill rotWithShape="1">
          <a:blip r:embed="rId2" cstate="print"/>
          <a:srcRect l="4250" t="5402" r="3840" b="7946"/>
          <a:stretch/>
        </p:blipFill>
        <p:spPr bwMode="auto">
          <a:xfrm>
            <a:off x="3167529" y="821768"/>
            <a:ext cx="5794423" cy="550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68941" y="1117902"/>
            <a:ext cx="28985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Proximate analysis: </a:t>
            </a:r>
            <a:r>
              <a:rPr lang="en-US" sz="2000" u="sng" dirty="0">
                <a:latin typeface="Avenir Medium"/>
                <a:cs typeface="Avenir Medium"/>
              </a:rPr>
              <a:t>Quality</a:t>
            </a:r>
            <a:r>
              <a:rPr lang="en-US" sz="2000" dirty="0">
                <a:latin typeface="Avenir Medium"/>
                <a:cs typeface="Avenir Medium"/>
              </a:rPr>
              <a:t> of coal increases with increasing </a:t>
            </a:r>
            <a:r>
              <a:rPr lang="en-US" sz="2000" u="sng" dirty="0">
                <a:latin typeface="Avenir Medium"/>
                <a:cs typeface="Avenir Medium"/>
              </a:rPr>
              <a:t>carbon</a:t>
            </a:r>
            <a:r>
              <a:rPr lang="en-US" sz="2000" dirty="0">
                <a:latin typeface="Avenir Medium"/>
                <a:cs typeface="Avenir Medium"/>
              </a:rPr>
              <a:t> content.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8941" y="3859136"/>
            <a:ext cx="2898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Elements:</a:t>
            </a:r>
          </a:p>
          <a:p>
            <a:r>
              <a:rPr lang="en-US" sz="2000" dirty="0">
                <a:latin typeface="Avenir Medium"/>
                <a:cs typeface="Avenir Medium"/>
              </a:rPr>
              <a:t>C</a:t>
            </a:r>
          </a:p>
          <a:p>
            <a:r>
              <a:rPr lang="en-US" sz="2000" dirty="0">
                <a:latin typeface="Avenir Medium"/>
                <a:cs typeface="Avenir Medium"/>
              </a:rPr>
              <a:t>H</a:t>
            </a:r>
          </a:p>
          <a:p>
            <a:r>
              <a:rPr lang="en-US" sz="2000" dirty="0">
                <a:latin typeface="Avenir Medium"/>
                <a:cs typeface="Avenir Medium"/>
              </a:rPr>
              <a:t>N</a:t>
            </a:r>
          </a:p>
          <a:p>
            <a:r>
              <a:rPr lang="en-US" sz="2000" dirty="0">
                <a:latin typeface="Avenir Medium"/>
                <a:cs typeface="Avenir Medium"/>
              </a:rPr>
              <a:t>S</a:t>
            </a:r>
          </a:p>
          <a:p>
            <a:r>
              <a:rPr lang="en-US" sz="2000" dirty="0">
                <a:latin typeface="Avenir Medium"/>
                <a:cs typeface="Avenir Medium"/>
              </a:rPr>
              <a:t>O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7124693" y="3127556"/>
            <a:ext cx="156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smokeless fuel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6647752" y="3146942"/>
            <a:ext cx="139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coke / steam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494979" y="3328920"/>
            <a:ext cx="623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coke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5847455" y="3640814"/>
            <a:ext cx="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steam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A734CA-6767-034D-8280-88BDCD62378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97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0215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Combustion of coal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0251" y="64265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81302" y="5564265"/>
            <a:ext cx="7036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Water </a:t>
            </a:r>
            <a:r>
              <a:rPr lang="en-US" sz="2000" dirty="0">
                <a:latin typeface="Avenir Medium"/>
                <a:cs typeface="Avenir Medium"/>
              </a:rPr>
              <a:t>is heated &amp; evaporated using a tiny fraction of coal’s energy.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7124693" y="3127556"/>
            <a:ext cx="156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smokeless fuel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6647752" y="3146942"/>
            <a:ext cx="139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coke / steam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494979" y="3328920"/>
            <a:ext cx="623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coke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5847455" y="3640814"/>
            <a:ext cx="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steam</a:t>
            </a:r>
          </a:p>
        </p:txBody>
      </p:sp>
      <p:sp>
        <p:nvSpPr>
          <p:cNvPr id="6" name="Up Arrow 5"/>
          <p:cNvSpPr/>
          <p:nvPr/>
        </p:nvSpPr>
        <p:spPr>
          <a:xfrm>
            <a:off x="241180" y="962561"/>
            <a:ext cx="1366576" cy="546396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864669" y="3625426"/>
            <a:ext cx="3477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Black"/>
                <a:cs typeface="Avenir Black"/>
              </a:rPr>
              <a:t>increasing temperature</a:t>
            </a:r>
            <a:endParaRPr lang="en-US" sz="2000" dirty="0">
              <a:solidFill>
                <a:schemeClr val="bg1"/>
              </a:solidFill>
              <a:latin typeface="Avenir Medium"/>
              <a:cs typeface="Avenir Mediu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1302" y="3584881"/>
            <a:ext cx="7036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Volatile matter (hydrocarbons) </a:t>
            </a:r>
            <a:r>
              <a:rPr lang="en-US" sz="2000" dirty="0">
                <a:latin typeface="Avenir Medium"/>
                <a:cs typeface="Avenir Medium"/>
              </a:rPr>
              <a:t>are boiled off into gases: H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, CO, CH</a:t>
            </a:r>
            <a:r>
              <a:rPr lang="en-US" sz="2000" baseline="-25000" dirty="0">
                <a:latin typeface="Avenir Medium"/>
                <a:cs typeface="Avenir Medium"/>
              </a:rPr>
              <a:t>4</a:t>
            </a:r>
            <a:r>
              <a:rPr lang="en-US" sz="2000" dirty="0">
                <a:latin typeface="Avenir Medium"/>
                <a:cs typeface="Avenir Medium"/>
              </a:rPr>
              <a:t>, C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H</a:t>
            </a:r>
            <a:r>
              <a:rPr lang="en-US" sz="2000" baseline="-25000" dirty="0">
                <a:latin typeface="Avenir Medium"/>
                <a:cs typeface="Avenir Medium"/>
              </a:rPr>
              <a:t>4</a:t>
            </a:r>
            <a:r>
              <a:rPr lang="en-US" sz="2000" dirty="0">
                <a:latin typeface="Avenir Medium"/>
                <a:cs typeface="Avenir Medium"/>
              </a:rPr>
              <a:t>, C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H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.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The gases combust, releasing heat.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07756" y="2072070"/>
            <a:ext cx="7036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Fixed carbon (coke) </a:t>
            </a:r>
            <a:r>
              <a:rPr lang="en-US" sz="2000" dirty="0">
                <a:latin typeface="Avenir Medium"/>
                <a:cs typeface="Avenir Medium"/>
              </a:rPr>
              <a:t>combines with oxygen to produce carbon dioxide flue gases (emissions) and heat.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46442" y="988948"/>
            <a:ext cx="3733444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Ash </a:t>
            </a:r>
            <a:r>
              <a:rPr lang="en-US" sz="2000" dirty="0">
                <a:latin typeface="Avenir Medium"/>
                <a:cs typeface="Avenir Medium"/>
              </a:rPr>
              <a:t>remains: silicates &amp; oxides of iron &amp; aluminum.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CD076E7-6453-734D-9B23-91A54B08AE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9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0073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Why does coal produce more CO</a:t>
            </a:r>
            <a:r>
              <a:rPr lang="en-US" sz="3200" baseline="-25000" dirty="0">
                <a:solidFill>
                  <a:prstClr val="white"/>
                </a:solidFill>
                <a:latin typeface="Avenir Heavy"/>
                <a:cs typeface="Avenir Heavy"/>
              </a:rPr>
              <a:t>2</a:t>
            </a: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57088" y="6426529"/>
            <a:ext cx="6007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https://</a:t>
            </a:r>
            <a:r>
              <a:rPr lang="en-US" sz="1400" dirty="0" err="1">
                <a:latin typeface="Avenir Medium"/>
                <a:cs typeface="Avenir Medium"/>
              </a:rPr>
              <a:t>www.wou.edu</a:t>
            </a:r>
            <a:r>
              <a:rPr lang="en-US" sz="1400" dirty="0">
                <a:latin typeface="Avenir Medium"/>
                <a:cs typeface="Avenir Medium"/>
              </a:rPr>
              <a:t>/</a:t>
            </a:r>
            <a:r>
              <a:rPr lang="en-US" sz="1400" dirty="0" err="1">
                <a:latin typeface="Avenir Medium"/>
                <a:cs typeface="Avenir Medium"/>
              </a:rPr>
              <a:t>las</a:t>
            </a:r>
            <a:r>
              <a:rPr lang="en-US" sz="1400" dirty="0">
                <a:latin typeface="Avenir Medium"/>
                <a:cs typeface="Avenir Medium"/>
              </a:rPr>
              <a:t>/</a:t>
            </a:r>
            <a:r>
              <a:rPr lang="en-US" sz="1400" dirty="0" err="1">
                <a:latin typeface="Avenir Medium"/>
                <a:cs typeface="Avenir Medium"/>
              </a:rPr>
              <a:t>physci</a:t>
            </a:r>
            <a:r>
              <a:rPr lang="en-US" sz="1400" dirty="0">
                <a:latin typeface="Avenir Medium"/>
                <a:cs typeface="Avenir Medium"/>
              </a:rPr>
              <a:t>/GS361/</a:t>
            </a:r>
            <a:r>
              <a:rPr lang="en-US" sz="1400" dirty="0" err="1">
                <a:latin typeface="Avenir Medium"/>
                <a:cs typeface="Avenir Medium"/>
              </a:rPr>
              <a:t>Energy_From_Fossil_Fuels.htm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7124693" y="3127556"/>
            <a:ext cx="156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smokeless fuel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6647752" y="3146942"/>
            <a:ext cx="139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coke / steam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494979" y="3328920"/>
            <a:ext cx="623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coke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5847455" y="3640814"/>
            <a:ext cx="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steam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864669" y="3625426"/>
            <a:ext cx="3477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Black"/>
                <a:cs typeface="Avenir Black"/>
              </a:rPr>
              <a:t>increasing temperature</a:t>
            </a:r>
            <a:endParaRPr lang="en-US" sz="2000" dirty="0">
              <a:solidFill>
                <a:schemeClr val="bg1"/>
              </a:solidFill>
              <a:latin typeface="Avenir Medium"/>
              <a:cs typeface="Avenir Mediu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798" y="2086697"/>
            <a:ext cx="8592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The</a:t>
            </a:r>
            <a:r>
              <a:rPr lang="en-US" sz="2000" dirty="0">
                <a:latin typeface="Avenir Black"/>
                <a:cs typeface="Avenir Black"/>
              </a:rPr>
              <a:t> higher the C:H ratio </a:t>
            </a:r>
            <a:r>
              <a:rPr lang="en-US" sz="2000" dirty="0">
                <a:latin typeface="Avenir Medium"/>
                <a:cs typeface="Avenir Medium"/>
              </a:rPr>
              <a:t>of fuels, the more carbon dioxide they produce.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9799" y="882519"/>
            <a:ext cx="8472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Coal is often referred to as a dirty fuel because of its emissions. </a:t>
            </a:r>
          </a:p>
          <a:p>
            <a:r>
              <a:rPr lang="en-US" sz="2000" dirty="0">
                <a:latin typeface="Avenir Medium"/>
                <a:cs typeface="Avenir Medium"/>
              </a:rPr>
              <a:t>And it’s said to produce </a:t>
            </a:r>
            <a:r>
              <a:rPr lang="en-US" sz="2000" u="sng" dirty="0">
                <a:latin typeface="Avenir Medium"/>
                <a:cs typeface="Avenir Medium"/>
              </a:rPr>
              <a:t>more carbon dioxide </a:t>
            </a:r>
            <a:r>
              <a:rPr lang="en-US" sz="2000" dirty="0">
                <a:latin typeface="Avenir Medium"/>
                <a:cs typeface="Avenir Medium"/>
              </a:rPr>
              <a:t>than other fossil fuels. </a:t>
            </a:r>
            <a:r>
              <a:rPr lang="en-US" sz="2000" dirty="0">
                <a:latin typeface="Avenir Black"/>
                <a:cs typeface="Avenir Black"/>
              </a:rPr>
              <a:t>Why?</a:t>
            </a:r>
            <a:endParaRPr lang="en-US" sz="2000" dirty="0">
              <a:latin typeface="Avenir Medium"/>
              <a:cs typeface="Avenir Medium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580034"/>
              </p:ext>
            </p:extLst>
          </p:nvPr>
        </p:nvGraphicFramePr>
        <p:xfrm>
          <a:off x="1511728" y="3069985"/>
          <a:ext cx="5921595" cy="2494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1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fuel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C:H ratio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Energy (MJ/kg)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CO</a:t>
                      </a:r>
                      <a:r>
                        <a:rPr lang="en-US" b="1" baseline="-25000" dirty="0">
                          <a:solidFill>
                            <a:srgbClr val="FFFFFF"/>
                          </a:solidFill>
                        </a:rPr>
                        <a:t>2</a:t>
                      </a:r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(</a:t>
                      </a:r>
                      <a:r>
                        <a:rPr lang="en-US" b="1" dirty="0" err="1">
                          <a:solidFill>
                            <a:srgbClr val="FFFFFF"/>
                          </a:solidFill>
                        </a:rPr>
                        <a:t>mol</a:t>
                      </a:r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/MJ)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1:1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2:1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ethanol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3:1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natural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4:1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hydrogen</a:t>
                      </a:r>
                      <a:r>
                        <a:rPr lang="en-US" baseline="0" dirty="0"/>
                        <a:t> gas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 H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120.0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5AE69FD3-33A2-7545-8A6A-1FF761A4104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4. Coal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518284"/>
            <a:ext cx="8524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>
                <a:latin typeface="Avenir Black"/>
                <a:cs typeface="Avenir Black"/>
              </a:rPr>
              <a:t>4.4: Coal deposits, reserves &amp; production</a:t>
            </a:r>
            <a:endParaRPr lang="is-IS" sz="2800" i="1" dirty="0">
              <a:latin typeface="Avenir Black"/>
              <a:cs typeface="Avenir Black"/>
            </a:endParaRPr>
          </a:p>
          <a:p>
            <a:pPr lvl="1" algn="ctr"/>
            <a:endParaRPr lang="en-US" sz="2800" i="1" dirty="0">
              <a:latin typeface="Avenir Black"/>
              <a:cs typeface="Avenir Black"/>
            </a:endParaRPr>
          </a:p>
          <a:p>
            <a:pPr lvl="1" algn="ctr"/>
            <a:endParaRPr lang="en-US" sz="2800" i="1" dirty="0">
              <a:latin typeface="Avenir Medium"/>
              <a:cs typeface="Avenir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D6D030-6D17-F94E-A094-39532ABB53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55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3682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US coal deposits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88927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pic>
        <p:nvPicPr>
          <p:cNvPr id="19" name="Picture 12" descr="scan0005"/>
          <p:cNvPicPr>
            <a:picLocks noChangeAspect="1" noChangeArrowheads="1"/>
          </p:cNvPicPr>
          <p:nvPr/>
        </p:nvPicPr>
        <p:blipFill rotWithShape="1">
          <a:blip r:embed="rId2" cstate="print"/>
          <a:srcRect l="4437" t="2967" r="4362" b="8546"/>
          <a:stretch/>
        </p:blipFill>
        <p:spPr bwMode="auto">
          <a:xfrm>
            <a:off x="2201995" y="848932"/>
            <a:ext cx="6778633" cy="54559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193" y="1091214"/>
            <a:ext cx="17021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lack"/>
                <a:cs typeface="Avenir Black"/>
              </a:rPr>
              <a:t>Higher grade: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Hard coal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Black coal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Anthracite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Bituminous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193" y="3265014"/>
            <a:ext cx="2108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lack"/>
                <a:cs typeface="Avenir Black"/>
              </a:rPr>
              <a:t>Lower grade: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Brown coal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Lignite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Sub-bituminous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290113" y="5278478"/>
            <a:ext cx="2449564" cy="893051"/>
          </a:xfrm>
          <a:prstGeom prst="wedgeRoundRectCallout">
            <a:avLst>
              <a:gd name="adj1" fmla="val -71766"/>
              <a:gd name="adj2" fmla="val -482348"/>
              <a:gd name="adj3" fmla="val 16667"/>
            </a:avLst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/>
          <p:cNvSpPr/>
          <p:nvPr/>
        </p:nvSpPr>
        <p:spPr>
          <a:xfrm>
            <a:off x="4831829" y="5289143"/>
            <a:ext cx="2694520" cy="893051"/>
          </a:xfrm>
          <a:prstGeom prst="wedgeRoundRectCallout">
            <a:avLst>
              <a:gd name="adj1" fmla="val -166673"/>
              <a:gd name="adj2" fmla="val -257249"/>
              <a:gd name="adj3" fmla="val 16667"/>
            </a:avLst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F93AFF-FE68-C94E-B6E4-B4E850138E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7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7130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Global coal reserves &amp; production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88927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pic>
        <p:nvPicPr>
          <p:cNvPr id="11" name="Picture 5" descr="scan0006"/>
          <p:cNvPicPr>
            <a:picLocks noChangeAspect="1" noChangeArrowheads="1"/>
          </p:cNvPicPr>
          <p:nvPr/>
        </p:nvPicPr>
        <p:blipFill>
          <a:blip r:embed="rId2" cstate="print"/>
          <a:srcRect l="6401" t="1312" r="8139" b="66357"/>
          <a:stretch>
            <a:fillRect/>
          </a:stretch>
        </p:blipFill>
        <p:spPr bwMode="auto">
          <a:xfrm>
            <a:off x="627121" y="1070745"/>
            <a:ext cx="3733800" cy="533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scan0006"/>
          <p:cNvPicPr>
            <a:picLocks noChangeAspect="1" noChangeArrowheads="1"/>
          </p:cNvPicPr>
          <p:nvPr/>
        </p:nvPicPr>
        <p:blipFill>
          <a:blip r:embed="rId2" cstate="print"/>
          <a:srcRect l="5077" t="36819" r="6889" b="31613"/>
          <a:stretch>
            <a:fillRect/>
          </a:stretch>
        </p:blipFill>
        <p:spPr bwMode="auto">
          <a:xfrm>
            <a:off x="4674295" y="1070747"/>
            <a:ext cx="3955973" cy="533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55577" y="707199"/>
            <a:ext cx="1277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Reserves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02751" y="707364"/>
            <a:ext cx="1509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Production</a:t>
            </a:r>
          </a:p>
        </p:txBody>
      </p:sp>
      <p:sp>
        <p:nvSpPr>
          <p:cNvPr id="9" name="Oval 8"/>
          <p:cNvSpPr/>
          <p:nvPr/>
        </p:nvSpPr>
        <p:spPr>
          <a:xfrm>
            <a:off x="6773603" y="3022046"/>
            <a:ext cx="963487" cy="890554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74245" y="1918910"/>
            <a:ext cx="963487" cy="890554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69CEC2-668C-B246-909F-37A3EF37353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3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6703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Global coal R/P ratios (2006)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88927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783" y="741358"/>
            <a:ext cx="82454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7382201" y="2616283"/>
            <a:ext cx="1080273" cy="723930"/>
          </a:xfrm>
          <a:prstGeom prst="wedgeRoundRectCallout">
            <a:avLst>
              <a:gd name="adj1" fmla="val -57320"/>
              <a:gd name="adj2" fmla="val 266183"/>
              <a:gd name="adj3" fmla="val 16667"/>
            </a:avLst>
          </a:prstGeom>
          <a:solidFill>
            <a:srgbClr val="FFFF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China’s R/P 38 y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788050" y="1887178"/>
            <a:ext cx="1188300" cy="723930"/>
          </a:xfrm>
          <a:prstGeom prst="wedgeRoundRectCallout">
            <a:avLst>
              <a:gd name="adj1" fmla="val -20465"/>
              <a:gd name="adj2" fmla="val 358950"/>
              <a:gd name="adj3" fmla="val 16667"/>
            </a:avLst>
          </a:prstGeom>
          <a:solidFill>
            <a:srgbClr val="FFFF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India importing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2780124" y="1727444"/>
            <a:ext cx="1913769" cy="723930"/>
          </a:xfrm>
          <a:prstGeom prst="wedgeRoundRectCallout">
            <a:avLst>
              <a:gd name="adj1" fmla="val 43610"/>
              <a:gd name="adj2" fmla="val 127034"/>
              <a:gd name="adj3" fmla="val 16667"/>
            </a:avLst>
          </a:prstGeom>
          <a:solidFill>
            <a:srgbClr val="FFFF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Russia: coal displaced by NG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772587" y="1525213"/>
            <a:ext cx="1188300" cy="723930"/>
          </a:xfrm>
          <a:prstGeom prst="wedgeRoundRectCallout">
            <a:avLst>
              <a:gd name="adj1" fmla="val 65530"/>
              <a:gd name="adj2" fmla="val 423483"/>
              <a:gd name="adj3" fmla="val 16667"/>
            </a:avLst>
          </a:prstGeom>
          <a:solidFill>
            <a:srgbClr val="FFFF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Australia exporting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1823239" y="2642022"/>
            <a:ext cx="1913769" cy="723930"/>
          </a:xfrm>
          <a:prstGeom prst="wedgeRoundRectCallout">
            <a:avLst>
              <a:gd name="adj1" fmla="val 49712"/>
              <a:gd name="adj2" fmla="val 254084"/>
              <a:gd name="adj3" fmla="val 16667"/>
            </a:avLst>
          </a:prstGeom>
          <a:solidFill>
            <a:srgbClr val="FFFF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UK mines down from 3000 to 13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0D2B9F-B081-4845-90AC-F40E50A8854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1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4. Coal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518284"/>
            <a:ext cx="8524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>
                <a:latin typeface="Avenir Black"/>
                <a:cs typeface="Avenir Black"/>
              </a:rPr>
              <a:t>4.1: Introduction to coal</a:t>
            </a:r>
            <a:endParaRPr lang="is-IS" sz="2800" i="1" dirty="0">
              <a:latin typeface="Avenir Black"/>
              <a:cs typeface="Avenir Black"/>
            </a:endParaRPr>
          </a:p>
          <a:p>
            <a:pPr lvl="1" algn="ctr"/>
            <a:endParaRPr lang="en-US" sz="2800" i="1" dirty="0">
              <a:latin typeface="Avenir Black"/>
              <a:cs typeface="Avenir Black"/>
            </a:endParaRPr>
          </a:p>
          <a:p>
            <a:pPr lvl="1" algn="ctr"/>
            <a:endParaRPr lang="en-US" sz="2800" i="1" dirty="0">
              <a:latin typeface="Avenir Medium"/>
              <a:cs typeface="Avenir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601766-4A0E-E541-8DB7-0DB5A90E93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78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7890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Some countries are well past peak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6126529"/>
            <a:ext cx="8774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https://</a:t>
            </a:r>
            <a:r>
              <a:rPr lang="en-US" sz="1400" dirty="0" err="1">
                <a:latin typeface="Avenir Medium"/>
                <a:cs typeface="Avenir Medium"/>
              </a:rPr>
              <a:t>www.researchgate.net</a:t>
            </a:r>
            <a:r>
              <a:rPr lang="en-US" sz="1400" dirty="0">
                <a:latin typeface="Avenir Medium"/>
                <a:cs typeface="Avenir Medium"/>
              </a:rPr>
              <a:t>/profile/</a:t>
            </a:r>
            <a:r>
              <a:rPr lang="en-US" sz="1400" dirty="0" err="1">
                <a:latin typeface="Avenir Medium"/>
                <a:cs typeface="Avenir Medium"/>
              </a:rPr>
              <a:t>Kjell_Aleklett</a:t>
            </a:r>
            <a:r>
              <a:rPr lang="en-US" sz="1400" dirty="0">
                <a:latin typeface="Avenir Medium"/>
                <a:cs typeface="Avenir Medium"/>
              </a:rPr>
              <a:t>/publication/228838239/figure/fig1/AS:300666963677184@1448695998872/Figure-1-The-peaking-of-several-countries-with-a-long-history-of-coal-mining-The-two.png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0911" y="3126689"/>
            <a:ext cx="1443069" cy="4257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Figure 5.4</a:t>
            </a:r>
          </a:p>
        </p:txBody>
      </p:sp>
      <p:pic>
        <p:nvPicPr>
          <p:cNvPr id="2" name="Picture 1" descr="Figure-1-The-peaking-of-several-countries-with-a-long-history-of-coal-mining-The-tw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60809"/>
            <a:ext cx="8570927" cy="526355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68704" y="1675150"/>
            <a:ext cx="1685600" cy="10018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i="1" dirty="0">
                <a:solidFill>
                  <a:srgbClr val="0000FF"/>
                </a:solidFill>
                <a:latin typeface="Avenir Medium"/>
                <a:cs typeface="Avenir Medium"/>
              </a:rPr>
              <a:t>In fact, some have nearly null R/P ratios.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82D7A5-29DC-EA41-B750-F5001566AC3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56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4. Coal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3024" y="2511771"/>
            <a:ext cx="69115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>
                <a:latin typeface="Avenir Black"/>
                <a:cs typeface="Avenir Black"/>
              </a:rPr>
              <a:t>4.5: Modern coal extraction methods &amp; current uses</a:t>
            </a:r>
            <a:endParaRPr lang="is-IS" sz="2800" i="1" dirty="0">
              <a:latin typeface="Avenir Black"/>
              <a:cs typeface="Avenir Black"/>
            </a:endParaRPr>
          </a:p>
          <a:p>
            <a:pPr lvl="1" algn="ctr"/>
            <a:endParaRPr lang="en-US" sz="2800" i="1" dirty="0">
              <a:latin typeface="Avenir Black"/>
              <a:cs typeface="Avenir Black"/>
            </a:endParaRPr>
          </a:p>
          <a:p>
            <a:pPr lvl="1" algn="ctr"/>
            <a:endParaRPr lang="en-US" sz="2800" i="1" dirty="0">
              <a:latin typeface="Avenir Medium"/>
              <a:cs typeface="Avenir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E4ED3E-787A-EA41-982F-8E44EA2E51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33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8312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Mining automation: pit mines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3641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151" y="860809"/>
            <a:ext cx="8700124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Automation </a:t>
            </a:r>
            <a:r>
              <a:rPr lang="en-US" sz="2000" dirty="0">
                <a:latin typeface="Avenir Medium"/>
                <a:cs typeface="Avenir Medium"/>
              </a:rPr>
              <a:t>has changed pit mining dramatically over the past 70 years.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Fewer workers.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More production.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9333" y="4316336"/>
            <a:ext cx="1846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Washington DNR</a:t>
            </a:r>
          </a:p>
        </p:txBody>
      </p:sp>
      <p:pic>
        <p:nvPicPr>
          <p:cNvPr id="14" name="Picture 13" descr="Scanbot Sep 18, 2017 10.49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7" r="13534" b="15050"/>
          <a:stretch/>
        </p:blipFill>
        <p:spPr>
          <a:xfrm>
            <a:off x="4069310" y="3145892"/>
            <a:ext cx="4906965" cy="3302137"/>
          </a:xfrm>
          <a:prstGeom prst="rect">
            <a:avLst/>
          </a:prstGeom>
        </p:spPr>
      </p:pic>
      <p:pic>
        <p:nvPicPr>
          <p:cNvPr id="19" name="Picture 18" descr="Scanbot Sep 18, 2017 10.49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23" b="43600"/>
          <a:stretch/>
        </p:blipFill>
        <p:spPr>
          <a:xfrm>
            <a:off x="276151" y="2102801"/>
            <a:ext cx="3903342" cy="25828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32963" y="431633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UK, 1953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12869" y="5957083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Today’s pit mine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2FDDD0-0801-D946-B8FE-A791427FFD7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3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2863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Mining automation: open mines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3641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151" y="860809"/>
            <a:ext cx="8186323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Bagger 288 </a:t>
            </a:r>
            <a:r>
              <a:rPr lang="en-US" sz="2000" dirty="0" err="1">
                <a:latin typeface="Avenir Black"/>
                <a:cs typeface="Avenir Black"/>
              </a:rPr>
              <a:t>bucketwheel</a:t>
            </a:r>
            <a:r>
              <a:rPr lang="en-US" sz="2000" dirty="0">
                <a:latin typeface="Avenir Black"/>
                <a:cs typeface="Avenir Black"/>
              </a:rPr>
              <a:t> excavator </a:t>
            </a:r>
            <a:r>
              <a:rPr lang="en-US" sz="2000" dirty="0">
                <a:latin typeface="Avenir Medium"/>
                <a:cs typeface="Avenir Medium"/>
              </a:rPr>
              <a:t>is used to remove overburden.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Weighs 13,500 </a:t>
            </a:r>
            <a:r>
              <a:rPr lang="en-US" sz="2000" dirty="0" err="1">
                <a:latin typeface="Avenir Medium"/>
                <a:cs typeface="Avenir Medium"/>
              </a:rPr>
              <a:t>tonnes</a:t>
            </a:r>
            <a:endParaRPr lang="en-US" sz="2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Moves 240,000 cubic meters per day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9333" y="4316336"/>
            <a:ext cx="1846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Washington DNR</a:t>
            </a:r>
          </a:p>
        </p:txBody>
      </p:sp>
      <p:pic>
        <p:nvPicPr>
          <p:cNvPr id="7" name="Picture 6" descr="Scanbot Sep 18, 2017 10.50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32299" y="527119"/>
            <a:ext cx="4514693" cy="7327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767E67-BB3C-E54C-9E8F-71AEF95C8C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0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6472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Deep mining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3641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151" y="860809"/>
            <a:ext cx="8186323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Deep (aka underground) mines, </a:t>
            </a:r>
            <a:r>
              <a:rPr lang="en-US" sz="2000" dirty="0">
                <a:latin typeface="Avenir Medium"/>
                <a:cs typeface="Avenir Medium"/>
              </a:rPr>
              <a:t>use shafts &amp; tunnels up to 1000 m deep.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The </a:t>
            </a:r>
            <a:r>
              <a:rPr lang="en-US" sz="2000" dirty="0" err="1">
                <a:latin typeface="Avenir Medium"/>
                <a:cs typeface="Avenir Medium"/>
              </a:rPr>
              <a:t>longwall</a:t>
            </a:r>
            <a:r>
              <a:rPr lang="en-US" sz="2000" dirty="0">
                <a:latin typeface="Avenir Medium"/>
                <a:cs typeface="Avenir Medium"/>
              </a:rPr>
              <a:t> method is still used, exposing a long, horizontal surface of a coal seam.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Now very mechanized, using huge cutting loaders and long conveyer belts to carry the coal for transport out of the mine.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6150" y="3652392"/>
            <a:ext cx="8186323" cy="2795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u="sng" dirty="0">
                <a:latin typeface="Avenir Medium"/>
                <a:cs typeface="Avenir Medium"/>
              </a:rPr>
              <a:t>Advantages &amp; disadvantages</a:t>
            </a:r>
            <a:r>
              <a:rPr lang="en-US" sz="2000" dirty="0">
                <a:latin typeface="Avenir Medium"/>
                <a:cs typeface="Avenir Medium"/>
              </a:rPr>
              <a:t>?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Able to access deep deposits of coal.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Environmental impacts: 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land subsidence;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Toxic tailing piles &amp; sludge;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Health impacts: 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Black lung; &amp;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Accidents (Today in the US 1/50 lifetime risk for miners)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9333" y="4316336"/>
            <a:ext cx="1846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Washington DNR</a:t>
            </a:r>
          </a:p>
        </p:txBody>
      </p:sp>
      <p:pic>
        <p:nvPicPr>
          <p:cNvPr id="9" name="Picture 8" descr="TollofBlackLungContinues_940x59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62" b="12750"/>
          <a:stretch/>
        </p:blipFill>
        <p:spPr>
          <a:xfrm>
            <a:off x="5131689" y="3109641"/>
            <a:ext cx="3320066" cy="28259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313214" y="5566260"/>
            <a:ext cx="117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FFFFFF"/>
                </a:solidFill>
              </a:rPr>
              <a:t>msha.gov</a:t>
            </a:r>
            <a:endParaRPr lang="en-US" b="1" i="1" dirty="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910508-E943-2740-8248-FDD3882592E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9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2661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Surface (strip) mining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3641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151" y="860809"/>
            <a:ext cx="8186323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Surface mines, </a:t>
            </a:r>
            <a:r>
              <a:rPr lang="en-US" sz="2000" dirty="0">
                <a:latin typeface="Avenir Medium"/>
                <a:cs typeface="Avenir Medium"/>
              </a:rPr>
              <a:t>aka open cast mines, aka strip mining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The surface (aka ‘overburden’) is removed first to get to the coal beneath it. Explosives &amp; mechanical methods are used.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Mountain top removal is an extreme form of strip mining.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6150" y="3652392"/>
            <a:ext cx="8186323" cy="2795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u="sng" dirty="0">
                <a:latin typeface="Avenir Medium"/>
                <a:cs typeface="Avenir Medium"/>
              </a:rPr>
              <a:t>Advantages &amp; disadvantages</a:t>
            </a:r>
            <a:r>
              <a:rPr lang="en-US" sz="2000" dirty="0">
                <a:latin typeface="Avenir Medium"/>
                <a:cs typeface="Avenir Medium"/>
              </a:rPr>
              <a:t>?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Relative to deep mining: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Simpler;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Less expensive, so more efficient; 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Safer for miners.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However, the environmental effects of surface mining are extreme.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Laws sometimes require rehabilitation of closed mines, but are not always completely enforced.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9813" y="2618331"/>
            <a:ext cx="4114003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In 2008-9, </a:t>
            </a:r>
            <a:r>
              <a:rPr lang="en-US" sz="2000" dirty="0">
                <a:latin typeface="Avenir Black"/>
                <a:cs typeface="Avenir Black"/>
              </a:rPr>
              <a:t>70% of US coal </a:t>
            </a:r>
            <a:r>
              <a:rPr lang="en-US" sz="2000" dirty="0">
                <a:latin typeface="Avenir Medium"/>
                <a:cs typeface="Avenir Medium"/>
              </a:rPr>
              <a:t>&amp;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60% of UK coal was strip-mined.</a:t>
            </a:r>
          </a:p>
        </p:txBody>
      </p:sp>
      <p:pic>
        <p:nvPicPr>
          <p:cNvPr id="2" name="Picture 1" descr="ger_surface_mine_reclamation_lorena_but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39" y="2409760"/>
            <a:ext cx="4616635" cy="2300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9333" y="4316336"/>
            <a:ext cx="188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Washington DNR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227589-17D6-DD4C-B0A9-B3C5432324F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9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0285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Current uses of coal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3641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151" y="860809"/>
            <a:ext cx="8709191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As of 2008, two-thirds of global coal was used for </a:t>
            </a:r>
            <a:r>
              <a:rPr lang="en-US" sz="2000" dirty="0">
                <a:latin typeface="Avenir Black"/>
                <a:cs typeface="Avenir Black"/>
              </a:rPr>
              <a:t>producing electricity.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In the UK, 80%.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6151" y="5384159"/>
            <a:ext cx="8186323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Coke </a:t>
            </a:r>
            <a:r>
              <a:rPr lang="en-US" sz="2000" dirty="0">
                <a:latin typeface="Avenir Medium"/>
                <a:cs typeface="Avenir Medium"/>
              </a:rPr>
              <a:t>is still used for smelting and steel production.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Global coke use was 800 million </a:t>
            </a:r>
            <a:r>
              <a:rPr lang="en-US" sz="2000" dirty="0" err="1">
                <a:latin typeface="Avenir Medium"/>
                <a:cs typeface="Avenir Medium"/>
              </a:rPr>
              <a:t>tonnes</a:t>
            </a:r>
            <a:r>
              <a:rPr lang="en-US" sz="2000" dirty="0">
                <a:latin typeface="Avenir Medium"/>
                <a:cs typeface="Avenir Medium"/>
              </a:rPr>
              <a:t> in 2009.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Nearly half of coke was used in China.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6151" y="1721760"/>
            <a:ext cx="4118588" cy="2457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To avoid transporting bulky coal from mines to distant population centers, electric generating plants are often located near mines and electricity is transmitted to urban centers: </a:t>
            </a:r>
            <a:r>
              <a:rPr lang="en-US" sz="2000" dirty="0">
                <a:latin typeface="Avenir Black"/>
                <a:cs typeface="Avenir Black"/>
              </a:rPr>
              <a:t>‘coal by wire’</a:t>
            </a:r>
            <a:r>
              <a:rPr lang="en-US" sz="2000" dirty="0">
                <a:latin typeface="Avenir Medium"/>
                <a:cs typeface="Avenir Medium"/>
              </a:rPr>
              <a:t>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2-6% losses.</a:t>
            </a:r>
          </a:p>
        </p:txBody>
      </p:sp>
      <p:pic>
        <p:nvPicPr>
          <p:cNvPr id="2" name="Picture 1" descr="fengtai-PP1-480x2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39" y="2157991"/>
            <a:ext cx="4458118" cy="27770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6151" y="4374580"/>
            <a:ext cx="4118588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00FF"/>
                </a:solidFill>
                <a:latin typeface="Avenir Medium"/>
                <a:cs typeface="Avenir Medium"/>
              </a:rPr>
              <a:t>As of 2017, coal is used to produce &lt;31% of electricity.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92C55E-4C59-DC47-A0BF-CF4E12FB075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2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4. Coal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518284"/>
            <a:ext cx="852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>
                <a:latin typeface="Avenir Black"/>
                <a:cs typeface="Avenir Black"/>
              </a:rPr>
              <a:t>4.6: Global coal resources &amp; reserves</a:t>
            </a:r>
            <a:endParaRPr lang="en-US" sz="2800" i="1" dirty="0">
              <a:latin typeface="Avenir Medium"/>
              <a:cs typeface="Avenir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9F497C-4676-7D42-BC98-0840FF1EF2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31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4344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Global coal deposits (2009)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3641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151" y="860809"/>
            <a:ext cx="870919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Coal is found on every continent except Antarctica.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pic>
        <p:nvPicPr>
          <p:cNvPr id="6" name="Picture 5" descr="Scanbot Sep 18, 2017 11.04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"/>
          <a:stretch/>
        </p:blipFill>
        <p:spPr>
          <a:xfrm rot="16200000">
            <a:off x="2135689" y="-487916"/>
            <a:ext cx="4887759" cy="9087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7100" y="5935592"/>
            <a:ext cx="493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Hard coal has 1.5 times as much energy as lignite.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AAF3B1-224E-9746-B9B3-9135D9EDD1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10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6806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Global reserves &amp; deposits (2010)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3641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151" y="860809"/>
            <a:ext cx="8709191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Note that areas of highest production are </a:t>
            </a:r>
            <a:r>
              <a:rPr lang="en-US" sz="2000" u="sng" dirty="0">
                <a:latin typeface="Avenir Medium"/>
                <a:cs typeface="Avenir Medium"/>
              </a:rPr>
              <a:t>not</a:t>
            </a:r>
            <a:r>
              <a:rPr lang="en-US" sz="2000" dirty="0">
                <a:latin typeface="Avenir Medium"/>
                <a:cs typeface="Avenir Medium"/>
              </a:rPr>
              <a:t> the areas with the largest reserves.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pic>
        <p:nvPicPr>
          <p:cNvPr id="2" name="Picture 1" descr="Scanbot Sep 18, 2017 11.08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r="2926"/>
          <a:stretch/>
        </p:blipFill>
        <p:spPr>
          <a:xfrm rot="16200000">
            <a:off x="2828943" y="-440452"/>
            <a:ext cx="3495567" cy="86913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250" y="2314128"/>
            <a:ext cx="1459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Coal reserves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75690" y="5081704"/>
            <a:ext cx="1711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Coal production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11E6B7-73A8-CB40-A319-F0961C3A21D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5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1085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Comparing coal, oil &amp; 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7" y="832447"/>
            <a:ext cx="8178589" cy="82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Avenir Black"/>
                <a:cs typeface="Avenir Black"/>
              </a:rPr>
              <a:t>How does coal compare to oil and natural gas?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Abundant: huge, globally distributed reserves;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2048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 </a:t>
            </a:r>
          </a:p>
        </p:txBody>
      </p:sp>
      <p:pic>
        <p:nvPicPr>
          <p:cNvPr id="19" name="Picture 18" descr="Picture 8_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444" y="4485755"/>
            <a:ext cx="3621815" cy="1926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3905" y="4669800"/>
            <a:ext cx="50175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For these reasons, coal is sometimes </a:t>
            </a:r>
            <a:r>
              <a:rPr lang="en-US" sz="2000" dirty="0">
                <a:latin typeface="Avenir Black"/>
                <a:cs typeface="Avenir Black"/>
              </a:rPr>
              <a:t>called the ‘ignoble’ fuel</a:t>
            </a:r>
            <a:r>
              <a:rPr lang="en-US" sz="2000" dirty="0">
                <a:latin typeface="Avenir Medium"/>
                <a:cs typeface="Avenir Medium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Yet coal production is up 4-fold from 1920 – 2009;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Even as its contribution to energy production is down from 60 – 25%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9657" y="1510176"/>
            <a:ext cx="8178589" cy="82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Extraction has large environmental impacts (</a:t>
            </a:r>
            <a:r>
              <a:rPr lang="en-US" sz="2000" dirty="0" err="1">
                <a:latin typeface="Avenir Medium"/>
                <a:cs typeface="Avenir Medium"/>
              </a:rPr>
              <a:t>stip</a:t>
            </a:r>
            <a:r>
              <a:rPr lang="en-US" sz="2000" dirty="0">
                <a:latin typeface="Avenir Medium"/>
                <a:cs typeface="Avenir Medium"/>
              </a:rPr>
              <a:t>-mining);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And is a health hazard;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657" y="2221530"/>
            <a:ext cx="817858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More difficult to transport (less dense);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9657" y="2563552"/>
            <a:ext cx="817858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Produces twice as much carbon dioxide;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9657" y="2892063"/>
            <a:ext cx="8178589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Produces large amounts of ash when burned;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Ash can leach sulfuric acid &amp; arsenic into ground water;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Coal ash ponds and floods; &amp;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9657" y="3960122"/>
            <a:ext cx="817858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Produces </a:t>
            </a:r>
            <a:r>
              <a:rPr lang="en-US" sz="2000" dirty="0" err="1">
                <a:latin typeface="Avenir Medium"/>
                <a:cs typeface="Avenir Medium"/>
              </a:rPr>
              <a:t>SOx</a:t>
            </a:r>
            <a:r>
              <a:rPr lang="en-US" sz="2000" dirty="0">
                <a:latin typeface="Avenir Medium"/>
                <a:cs typeface="Avenir Medium"/>
              </a:rPr>
              <a:t> and </a:t>
            </a:r>
            <a:r>
              <a:rPr lang="en-US" sz="2000" dirty="0" err="1">
                <a:latin typeface="Avenir Medium"/>
                <a:cs typeface="Avenir Medium"/>
              </a:rPr>
              <a:t>NOx</a:t>
            </a:r>
            <a:r>
              <a:rPr lang="en-US" sz="2000" dirty="0">
                <a:latin typeface="Avenir Medium"/>
                <a:cs typeface="Avenir Medium"/>
              </a:rPr>
              <a:t> in flue gasses.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92F8EA-7657-A648-B4CA-022F1E70B12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3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0" grpId="0"/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9166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Global reserves &amp; R/P ratios (2009)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3641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pic>
        <p:nvPicPr>
          <p:cNvPr id="6" name="Picture 5" descr="Scanbot Sep 18, 2017 11.10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1" b="8119"/>
          <a:stretch/>
        </p:blipFill>
        <p:spPr>
          <a:xfrm rot="16200000">
            <a:off x="1829515" y="-947321"/>
            <a:ext cx="5545624" cy="92046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D28547-DF40-1840-B714-CC94C7DC5B1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08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9127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Coal in the 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3641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6151" y="860809"/>
            <a:ext cx="8709191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The US has </a:t>
            </a:r>
            <a:r>
              <a:rPr lang="en-US" sz="2000" dirty="0">
                <a:latin typeface="Avenir Black"/>
                <a:cs typeface="Avenir Black"/>
              </a:rPr>
              <a:t>25%</a:t>
            </a:r>
            <a:r>
              <a:rPr lang="en-US" sz="2000" dirty="0">
                <a:latin typeface="Avenir Medium"/>
                <a:cs typeface="Avenir Medium"/>
              </a:rPr>
              <a:t> of global coal reserves.</a:t>
            </a:r>
          </a:p>
          <a:p>
            <a:pPr>
              <a:lnSpc>
                <a:spcPct val="11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R/P of 245 years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6151" y="1849545"/>
            <a:ext cx="8709191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u="sng" dirty="0">
                <a:latin typeface="Avenir Medium"/>
                <a:cs typeface="Avenir Medium"/>
              </a:rPr>
              <a:t>Eastern coal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Deep pits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High-quality coking coal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6151" y="3065239"/>
            <a:ext cx="8709191" cy="161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u="sng" dirty="0">
                <a:latin typeface="Avenir Medium"/>
                <a:cs typeface="Avenir Medium"/>
              </a:rPr>
              <a:t>Western coal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Surface mined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Sub-bituminous, so low heat content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Must be transported to areas with high need, increasing cost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010BEE-1FA8-FC43-9937-CD37E47A6E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0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7075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Coal in China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3641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910" y="860809"/>
            <a:ext cx="8709191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Use of coal in China has been expanding rapidly, but</a:t>
            </a:r>
            <a:r>
              <a:rPr lang="is-IS" sz="2000" dirty="0">
                <a:latin typeface="Avenir Medium"/>
                <a:cs typeface="Avenir Medium"/>
              </a:rPr>
              <a:t>…</a:t>
            </a:r>
            <a:endParaRPr lang="en-US" sz="2000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R/P of </a:t>
            </a:r>
            <a:r>
              <a:rPr lang="en-US" sz="2000" dirty="0">
                <a:latin typeface="Avenir Black"/>
                <a:cs typeface="Avenir Black"/>
              </a:rPr>
              <a:t>38 years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910" y="1800281"/>
            <a:ext cx="8709191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Coal is found in the north &amp; west, but need is in the south &amp; east.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Transported by truck and rail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910" y="2730984"/>
            <a:ext cx="8709191" cy="161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Nearly all mines are deep pits.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Poor safety: 5,00o deaths in the 1990s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10X worse than the UK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Uncontrolled underground mine fires occur.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910" y="4225908"/>
            <a:ext cx="8709191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10000"/>
              </a:lnSpc>
            </a:pPr>
            <a:endParaRPr lang="en-US" sz="2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Chinese coal has </a:t>
            </a:r>
            <a:r>
              <a:rPr lang="en-US" sz="2000" u="sng" dirty="0">
                <a:latin typeface="Avenir Medium"/>
                <a:cs typeface="Avenir Medium"/>
              </a:rPr>
              <a:t>&gt;</a:t>
            </a:r>
            <a:r>
              <a:rPr lang="en-US" sz="2000" dirty="0">
                <a:latin typeface="Avenir Medium"/>
                <a:cs typeface="Avenir Medium"/>
              </a:rPr>
              <a:t> 5% sulfur.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Acid rain is a problem in many cities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F26367-712A-7F4D-9A0A-3F125769B8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3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1101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Coal elsewhere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3641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910" y="806189"/>
            <a:ext cx="8709191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Russia</a:t>
            </a: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R/P of </a:t>
            </a:r>
            <a:r>
              <a:rPr lang="en-US" sz="2000" dirty="0">
                <a:latin typeface="Avenir Black"/>
                <a:cs typeface="Avenir Black"/>
              </a:rPr>
              <a:t>&gt;500 years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But production has fallen because of abundant NG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Coal in Siberia can be considered a conditional reserve.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6151" y="2187489"/>
            <a:ext cx="8709191" cy="177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India</a:t>
            </a: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4</a:t>
            </a:r>
            <a:r>
              <a:rPr lang="en-US" sz="2000" baseline="30000" dirty="0">
                <a:latin typeface="Avenir Medium"/>
                <a:cs typeface="Avenir Medium"/>
              </a:rPr>
              <a:t>th</a:t>
            </a:r>
            <a:r>
              <a:rPr lang="en-US" sz="2000" dirty="0">
                <a:latin typeface="Avenir Medium"/>
                <a:cs typeface="Avenir Medium"/>
              </a:rPr>
              <a:t> largest reserves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R/P of </a:t>
            </a:r>
            <a:r>
              <a:rPr lang="en-US" sz="2000" dirty="0">
                <a:latin typeface="Avenir Black"/>
                <a:cs typeface="Avenir Black"/>
              </a:rPr>
              <a:t>105 years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Poor quality: low heat content &amp; high ash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Imports high-quality coal from Australia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6151" y="3979514"/>
            <a:ext cx="8709191" cy="2795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Australia</a:t>
            </a:r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Less than 10% of global reserves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R/P of </a:t>
            </a:r>
            <a:r>
              <a:rPr lang="en-US" sz="2000" dirty="0">
                <a:latin typeface="Avenir Black"/>
                <a:cs typeface="Avenir Black"/>
              </a:rPr>
              <a:t>186 years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Surface mines are located near railways to cities of need.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Australia’s largest export: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40% to Japan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Coking coal to Europe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Middle East, Asia (India, China)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F620D1-7B72-6041-8E91-771C541EE7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8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9478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Reserves &amp; R/P ratios can change</a:t>
            </a:r>
            <a:r>
              <a:rPr lang="is-IS" sz="3200" dirty="0">
                <a:solidFill>
                  <a:prstClr val="white"/>
                </a:solidFill>
                <a:latin typeface="Avenir Heavy"/>
                <a:cs typeface="Avenir Heavy"/>
              </a:rPr>
              <a:t>…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3641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pic>
        <p:nvPicPr>
          <p:cNvPr id="2" name="Picture 1" descr="Scanbot Sep 18, 2017 11.14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5622" y="1238309"/>
            <a:ext cx="5205467" cy="5213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36526" y="1324490"/>
            <a:ext cx="2133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previously unknown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2966" y="4267050"/>
            <a:ext cx="2294108" cy="682727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23689" y="2644357"/>
            <a:ext cx="2294108" cy="682727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952621"/>
            <a:ext cx="3301565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venir Black"/>
                <a:cs typeface="Avenir Black"/>
              </a:rPr>
              <a:t>Resources: </a:t>
            </a:r>
            <a:r>
              <a:rPr lang="en-US" dirty="0">
                <a:latin typeface="Avenir Medium"/>
                <a:cs typeface="Avenir Medium"/>
              </a:rPr>
              <a:t>deposits likely to exist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2849573"/>
            <a:ext cx="3301565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venir Black"/>
                <a:cs typeface="Avenir Black"/>
              </a:rPr>
              <a:t>Conditional resources: </a:t>
            </a:r>
            <a:r>
              <a:rPr lang="en-US" dirty="0">
                <a:latin typeface="Avenir Medium"/>
                <a:cs typeface="Avenir Medium"/>
              </a:rPr>
              <a:t>deposits that are not now reserves because their extraction isn’t economically or politically feasible now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4661410"/>
            <a:ext cx="3301565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venir Black"/>
                <a:cs typeface="Avenir Black"/>
              </a:rPr>
              <a:t>Reserves: </a:t>
            </a:r>
            <a:r>
              <a:rPr lang="en-US" dirty="0">
                <a:latin typeface="Avenir Medium"/>
                <a:cs typeface="Avenir Medium"/>
              </a:rPr>
              <a:t>deposits that can be economically extracted now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2124" y="6022271"/>
            <a:ext cx="330156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000" dirty="0" err="1">
                <a:latin typeface="Avenir Black"/>
                <a:cs typeface="Avenir Black"/>
              </a:rPr>
              <a:t>McKelvey</a:t>
            </a:r>
            <a:r>
              <a:rPr lang="en-US" sz="2000" dirty="0">
                <a:latin typeface="Avenir Black"/>
                <a:cs typeface="Avenir Black"/>
              </a:rPr>
              <a:t> diagram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748528"/>
            <a:ext cx="673565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s-IS" sz="2000" dirty="0">
                <a:latin typeface="Avenir Medium"/>
                <a:cs typeface="Avenir Medium"/>
              </a:rPr>
              <a:t>…as technology and economic conditions change.</a:t>
            </a:r>
            <a:endParaRPr lang="en-US" sz="2000" dirty="0">
              <a:latin typeface="Avenir Medium"/>
              <a:cs typeface="Avenir Medium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A6E160-8DCB-404A-B4A5-FEFD933A57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2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4. Coal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518284"/>
            <a:ext cx="8524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>
                <a:latin typeface="Avenir Black"/>
                <a:cs typeface="Avenir Black"/>
              </a:rPr>
              <a:t>4.7: Combustion of coal &amp; emissions</a:t>
            </a:r>
          </a:p>
          <a:p>
            <a:pPr lvl="1" algn="ctr"/>
            <a:endParaRPr lang="en-US" sz="2800" i="1" dirty="0">
              <a:latin typeface="Avenir Medium"/>
              <a:cs typeface="Avenir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7CAF28-283D-4045-9568-DD5D1C205B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600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5019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Combustion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3641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151" y="860809"/>
            <a:ext cx="4557725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Moisture</a:t>
            </a:r>
            <a:r>
              <a:rPr lang="en-US" sz="2000" dirty="0">
                <a:latin typeface="Avenir Medium"/>
                <a:cs typeface="Avenir Medium"/>
              </a:rPr>
              <a:t> evaporates in the first stages of combustion.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pic>
        <p:nvPicPr>
          <p:cNvPr id="13" name="Picture 5" descr="scan0002"/>
          <p:cNvPicPr>
            <a:picLocks noChangeAspect="1" noChangeArrowheads="1"/>
          </p:cNvPicPr>
          <p:nvPr/>
        </p:nvPicPr>
        <p:blipFill rotWithShape="1">
          <a:blip r:embed="rId2" cstate="print"/>
          <a:srcRect l="5009" t="1807" r="51430" b="51222"/>
          <a:stretch/>
        </p:blipFill>
        <p:spPr bwMode="auto">
          <a:xfrm>
            <a:off x="4654848" y="1168628"/>
            <a:ext cx="421139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76151" y="1874484"/>
            <a:ext cx="4557725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Volatile matter </a:t>
            </a:r>
            <a:r>
              <a:rPr lang="en-US" sz="2000" dirty="0">
                <a:latin typeface="Avenir Medium"/>
                <a:cs typeface="Avenir Medium"/>
              </a:rPr>
              <a:t>is turned to gas like CO, CH</a:t>
            </a:r>
            <a:r>
              <a:rPr lang="en-US" sz="2000" baseline="-25000" dirty="0">
                <a:latin typeface="Avenir Medium"/>
                <a:cs typeface="Avenir Medium"/>
              </a:rPr>
              <a:t>4</a:t>
            </a:r>
            <a:r>
              <a:rPr lang="en-US" sz="2000" dirty="0">
                <a:latin typeface="Avenir Medium"/>
                <a:cs typeface="Avenir Medium"/>
              </a:rPr>
              <a:t> and other hydrocarbons.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These gases combust to create heat.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6151" y="3565267"/>
            <a:ext cx="4285164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Fixed carbon </a:t>
            </a:r>
            <a:r>
              <a:rPr lang="en-US" sz="2000" dirty="0">
                <a:latin typeface="Avenir Medium"/>
                <a:cs typeface="Avenir Medium"/>
              </a:rPr>
              <a:t>combines with oxygen gas to produce carbon dioxide flue gas.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6151" y="4917496"/>
            <a:ext cx="4285164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Ash </a:t>
            </a:r>
            <a:r>
              <a:rPr lang="en-US" sz="2000" dirty="0">
                <a:latin typeface="Avenir Medium"/>
                <a:cs typeface="Avenir Medium"/>
              </a:rPr>
              <a:t>is any material that remains.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Best quality coal has ~10% ash.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Lower quality may produce 15-30%.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21ED1B-50CA-4F4F-BE84-DF8ABEC762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2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5136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Combustion: newer technologies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3641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151" y="860809"/>
            <a:ext cx="4922541" cy="177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Pulverized fuel boilers </a:t>
            </a:r>
            <a:r>
              <a:rPr lang="en-US" sz="2000" dirty="0">
                <a:latin typeface="Avenir Medium"/>
                <a:cs typeface="Avenir Medium"/>
              </a:rPr>
              <a:t>create a fine carbon powder that is blown into the combustion chamber with air.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90% efficient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Problem: fine fly ash in flue gases.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90671" y="4575444"/>
            <a:ext cx="5294671" cy="177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Fluidized bed boilers </a:t>
            </a:r>
            <a:r>
              <a:rPr lang="en-US" sz="2000" dirty="0">
                <a:latin typeface="Avenir Medium"/>
                <a:cs typeface="Avenir Medium"/>
              </a:rPr>
              <a:t>combust small coal particles in a bed of sand. ‘Bubbles’ of coal and air heat the entire bed.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Very efficient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Lower combustion temps, so less </a:t>
            </a:r>
            <a:r>
              <a:rPr lang="en-US" sz="2000" dirty="0" err="1">
                <a:latin typeface="Avenir Medium"/>
                <a:cs typeface="Avenir Medium"/>
              </a:rPr>
              <a:t>NOx</a:t>
            </a:r>
            <a:endParaRPr lang="en-US" sz="2000" dirty="0">
              <a:latin typeface="Avenir Medium"/>
              <a:cs typeface="Avenir Medium"/>
            </a:endParaRPr>
          </a:p>
        </p:txBody>
      </p:sp>
      <p:pic>
        <p:nvPicPr>
          <p:cNvPr id="6" name="Picture 5" descr="Scanbot Sep 18, 2017 10.23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2" t="48999" r="29891" b="2248"/>
          <a:stretch/>
        </p:blipFill>
        <p:spPr>
          <a:xfrm>
            <a:off x="83008" y="2976708"/>
            <a:ext cx="3618221" cy="3717576"/>
          </a:xfrm>
          <a:prstGeom prst="rect">
            <a:avLst/>
          </a:prstGeom>
        </p:spPr>
      </p:pic>
      <p:pic>
        <p:nvPicPr>
          <p:cNvPr id="11" name="Picture 10" descr="Scanbot Sep 18, 2017 10.23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8" t="1400" b="51887"/>
          <a:stretch/>
        </p:blipFill>
        <p:spPr>
          <a:xfrm>
            <a:off x="5198692" y="735213"/>
            <a:ext cx="3429975" cy="37364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335625-432A-934E-A9D3-F614C25D4DB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4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5381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Combustion flue gases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3641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150" y="860809"/>
            <a:ext cx="8186323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Emissions: </a:t>
            </a:r>
            <a:r>
              <a:rPr lang="en-US" sz="2000" dirty="0" err="1">
                <a:latin typeface="Avenir Medium"/>
                <a:cs typeface="Avenir Medium"/>
              </a:rPr>
              <a:t>NOx</a:t>
            </a:r>
            <a:r>
              <a:rPr lang="en-US" sz="2000" dirty="0">
                <a:latin typeface="Avenir Medium"/>
                <a:cs typeface="Avenir Medium"/>
              </a:rPr>
              <a:t>, CO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, H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O, </a:t>
            </a:r>
            <a:r>
              <a:rPr lang="en-US" sz="2000" dirty="0" err="1">
                <a:latin typeface="Avenir Medium"/>
                <a:cs typeface="Avenir Medium"/>
              </a:rPr>
              <a:t>SOx</a:t>
            </a:r>
            <a:r>
              <a:rPr lang="en-US" sz="2000" dirty="0">
                <a:latin typeface="Avenir Medium"/>
                <a:cs typeface="Avenir Medium"/>
              </a:rPr>
              <a:t>, fly ash &amp; particulates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6151" y="1511262"/>
            <a:ext cx="8598908" cy="2795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Coal’s challenges?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Hot, dirty &amp; corrosive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Volume: 3000 </a:t>
            </a:r>
            <a:r>
              <a:rPr lang="en-US" sz="2000" dirty="0" err="1">
                <a:latin typeface="Avenir Medium"/>
                <a:cs typeface="Avenir Medium"/>
              </a:rPr>
              <a:t>tonnes</a:t>
            </a:r>
            <a:r>
              <a:rPr lang="en-US" sz="2000" dirty="0">
                <a:latin typeface="Avenir Medium"/>
                <a:cs typeface="Avenir Medium"/>
              </a:rPr>
              <a:t>/hour!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Very high levels of: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Moisture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err="1">
                <a:latin typeface="Avenir Medium"/>
                <a:cs typeface="Avenir Medium"/>
              </a:rPr>
              <a:t>SOx</a:t>
            </a:r>
            <a:r>
              <a:rPr lang="en-US" sz="2000" dirty="0">
                <a:latin typeface="Avenir Medium"/>
                <a:cs typeface="Avenir Medium"/>
              </a:rPr>
              <a:t>; &amp;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Particulates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endParaRPr lang="en-US" sz="2000" dirty="0">
              <a:latin typeface="Avenir Medium"/>
              <a:cs typeface="Avenir Medium"/>
            </a:endParaRPr>
          </a:p>
        </p:txBody>
      </p:sp>
      <p:pic>
        <p:nvPicPr>
          <p:cNvPr id="2" name="Picture 1" descr="i.php_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17"/>
          <a:stretch/>
        </p:blipFill>
        <p:spPr>
          <a:xfrm>
            <a:off x="2654390" y="3404321"/>
            <a:ext cx="6220669" cy="2931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69528" y="5797481"/>
            <a:ext cx="246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Wyoming Public Media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07A792-A4C7-7C4F-89E9-F4541A9BDBA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8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4023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Making emissions real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3641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150" y="860809"/>
            <a:ext cx="8186323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Let’s look at some numbers to bring home the </a:t>
            </a:r>
            <a:r>
              <a:rPr lang="en-US" sz="2000" u="sng" dirty="0">
                <a:latin typeface="Avenir Medium"/>
                <a:cs typeface="Avenir Medium"/>
              </a:rPr>
              <a:t>scale of emissions </a:t>
            </a:r>
            <a:r>
              <a:rPr lang="en-US" sz="2000" dirty="0">
                <a:latin typeface="Avenir Medium"/>
                <a:cs typeface="Avenir Medium"/>
              </a:rPr>
              <a:t>from coal-fired power plants.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6151" y="1817841"/>
            <a:ext cx="859890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A power plant burns 250 </a:t>
            </a:r>
            <a:r>
              <a:rPr lang="en-US" sz="2000" dirty="0" err="1">
                <a:latin typeface="Avenir Medium"/>
                <a:cs typeface="Avenir Medium"/>
              </a:rPr>
              <a:t>tonnes</a:t>
            </a:r>
            <a:r>
              <a:rPr lang="en-US" sz="2000" dirty="0">
                <a:latin typeface="Avenir Medium"/>
                <a:cs typeface="Avenir Medium"/>
              </a:rPr>
              <a:t> of coal per hour to produce 500 MW.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541433"/>
              </p:ext>
            </p:extLst>
          </p:nvPr>
        </p:nvGraphicFramePr>
        <p:xfrm>
          <a:off x="1024384" y="2815888"/>
          <a:ext cx="6740710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3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1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Emission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tonnes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problem?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 (from</a:t>
                      </a:r>
                      <a:r>
                        <a:rPr lang="en-US" baseline="0" dirty="0"/>
                        <a:t> air for combustion)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little</a:t>
                      </a:r>
                      <a:r>
                        <a:rPr lang="en-US" baseline="0" dirty="0"/>
                        <a:t> harm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GHG 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Steam (H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harmless</a:t>
                      </a:r>
                      <a:r>
                        <a:rPr lang="en-US" baseline="0" dirty="0"/>
                        <a:t> (energy loss)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NOx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acid-rain,</a:t>
                      </a:r>
                      <a:r>
                        <a:rPr lang="en-US" baseline="0" dirty="0"/>
                        <a:t> health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SOx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1 - 20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acid-rain,</a:t>
                      </a:r>
                      <a:r>
                        <a:rPr lang="en-US" baseline="0" dirty="0"/>
                        <a:t> health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Fly 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health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Mercury</a:t>
                      </a:r>
                      <a:r>
                        <a:rPr lang="en-US" baseline="0" dirty="0"/>
                        <a:t> vapor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 g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health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67A9937-35BC-2F43-8814-237C0B3535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10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617" y="653567"/>
            <a:ext cx="2741221" cy="430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747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History of coal use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8" y="785977"/>
            <a:ext cx="5797210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Wood was man’s first fuel and has been used for 3000 – 4000 years.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u="sng" dirty="0">
                <a:latin typeface="Avenir Medium"/>
                <a:cs typeface="Avenir Medium"/>
              </a:rPr>
              <a:t>Charcoal</a:t>
            </a:r>
            <a:r>
              <a:rPr lang="en-US" sz="2000" dirty="0">
                <a:latin typeface="Avenir Medium"/>
                <a:cs typeface="Avenir Medium"/>
              </a:rPr>
              <a:t> is partially combusted (</a:t>
            </a:r>
            <a:r>
              <a:rPr lang="en-US" sz="2000" u="sng" dirty="0">
                <a:latin typeface="Avenir Medium"/>
                <a:cs typeface="Avenir Medium"/>
              </a:rPr>
              <a:t>pyrolysis</a:t>
            </a:r>
            <a:r>
              <a:rPr lang="en-US" sz="2000" dirty="0">
                <a:latin typeface="Avenir Medium"/>
                <a:cs typeface="Avenir Medium"/>
              </a:rPr>
              <a:t>) wood that is more energy dense than wood.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1406" y="6448029"/>
            <a:ext cx="4925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5; Daily Mail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298" y="2203121"/>
            <a:ext cx="5179925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Coal</a:t>
            </a:r>
            <a:r>
              <a:rPr lang="en-US" sz="2000" dirty="0">
                <a:latin typeface="Avenir Medium"/>
                <a:cs typeface="Avenir Medium"/>
              </a:rPr>
              <a:t> has been used for 2000 years in China &amp; the Middle East.</a:t>
            </a:r>
          </a:p>
        </p:txBody>
      </p:sp>
      <p:pic>
        <p:nvPicPr>
          <p:cNvPr id="2" name="Picture 1" descr="article-2309040-1948ED97000005DC-199_634x39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881" y="4239572"/>
            <a:ext cx="3557958" cy="2216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9459" y="6057416"/>
            <a:ext cx="36499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FFFF"/>
                </a:solidFill>
              </a:rPr>
              <a:t>Sea coal on the beaches of Scotland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3591" y="3872203"/>
            <a:ext cx="24710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FFFF"/>
                </a:solidFill>
              </a:rPr>
              <a:t>Hampton Court (1500s)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298" y="2778073"/>
            <a:ext cx="5179925" cy="1576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endParaRPr lang="en-US" sz="8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‘Sea coal’ washes ashore from underwater deposits and was traditionally collected as a highly valued fuel along the coasts.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298" y="4367148"/>
            <a:ext cx="5179925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Mining started in the Roman era.</a:t>
            </a:r>
          </a:p>
          <a:p>
            <a:pPr>
              <a:lnSpc>
                <a:spcPct val="110000"/>
              </a:lnSpc>
            </a:pPr>
            <a:endParaRPr lang="en-US" sz="800" dirty="0">
              <a:latin typeface="Avenir Medium"/>
              <a:cs typeface="Avenir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298" y="4679443"/>
            <a:ext cx="5179925" cy="1915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endParaRPr lang="en-US" sz="800" dirty="0">
              <a:latin typeface="Avenir Medium"/>
              <a:cs typeface="Avenir Medium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Brick chimneys allowed wood and 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coal to be combusted indoors &amp; withstood the corrosive flue gases.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By 1680 1400 ships were used to transport coal in Britain.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A807EF-7FF0-FD49-9425-C710B229F7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5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2" grpId="0"/>
      <p:bldP spid="13" grpId="0"/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anbot Sep 18, 2017 10.29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t="2701" r="14401" b="5978"/>
          <a:stretch/>
        </p:blipFill>
        <p:spPr>
          <a:xfrm>
            <a:off x="132282" y="860809"/>
            <a:ext cx="5595533" cy="57968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9033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Lowering </a:t>
            </a:r>
            <a:r>
              <a:rPr lang="en-US" sz="3200" dirty="0" err="1">
                <a:solidFill>
                  <a:prstClr val="white"/>
                </a:solidFill>
                <a:latin typeface="Avenir Heavy"/>
                <a:cs typeface="Avenir Heavy"/>
              </a:rPr>
              <a:t>SOx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4409" y="6540639"/>
            <a:ext cx="3699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</a:t>
            </a:r>
            <a:r>
              <a:rPr lang="en-US" sz="1400" dirty="0" err="1">
                <a:latin typeface="Avenir Medium"/>
                <a:cs typeface="Avenir Medium"/>
              </a:rPr>
              <a:t>Ch</a:t>
            </a:r>
            <a:r>
              <a:rPr lang="en-US" sz="1400" dirty="0">
                <a:latin typeface="Avenir Medium"/>
                <a:cs typeface="Avenir Medium"/>
              </a:rPr>
              <a:t>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27814" y="836046"/>
            <a:ext cx="3428515" cy="177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err="1">
                <a:latin typeface="Avenir Medium"/>
                <a:cs typeface="Avenir Medium"/>
              </a:rPr>
              <a:t>SOx</a:t>
            </a:r>
            <a:r>
              <a:rPr lang="en-US" sz="2000" dirty="0">
                <a:latin typeface="Avenir Medium"/>
                <a:cs typeface="Avenir Medium"/>
              </a:rPr>
              <a:t> can be reduced by using limestone (CaCO</a:t>
            </a:r>
            <a:r>
              <a:rPr lang="en-US" sz="2000" baseline="-25000" dirty="0">
                <a:latin typeface="Avenir Medium"/>
                <a:cs typeface="Avenir Medium"/>
              </a:rPr>
              <a:t>3</a:t>
            </a:r>
            <a:r>
              <a:rPr lang="en-US" sz="2000" dirty="0">
                <a:latin typeface="Avenir Medium"/>
                <a:cs typeface="Avenir Medium"/>
              </a:rPr>
              <a:t>) or seawater to </a:t>
            </a:r>
            <a:r>
              <a:rPr lang="en-US" sz="2000" u="sng" dirty="0">
                <a:latin typeface="Avenir Medium"/>
                <a:cs typeface="Avenir Medium"/>
              </a:rPr>
              <a:t>precipitate</a:t>
            </a:r>
            <a:r>
              <a:rPr lang="en-US" sz="2000" dirty="0">
                <a:latin typeface="Avenir Medium"/>
                <a:cs typeface="Avenir Medium"/>
              </a:rPr>
              <a:t> the 90-95% of sulfur out of the flue gases.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4374" y="5117262"/>
            <a:ext cx="4079626" cy="425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CaCO</a:t>
            </a:r>
            <a:r>
              <a:rPr lang="en-US" sz="2000" baseline="-25000" dirty="0">
                <a:latin typeface="Avenir Medium"/>
                <a:cs typeface="Avenir Medium"/>
              </a:rPr>
              <a:t>3</a:t>
            </a:r>
            <a:r>
              <a:rPr lang="en-US" sz="2000" dirty="0">
                <a:latin typeface="Avenir Medium"/>
                <a:cs typeface="Avenir Medium"/>
              </a:rPr>
              <a:t> + SO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 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 CaSO</a:t>
            </a:r>
            <a:r>
              <a:rPr lang="en-US" sz="2000" baseline="-25000" dirty="0">
                <a:latin typeface="Avenir Medium"/>
                <a:cs typeface="Avenir Medium"/>
                <a:sym typeface="Wingdings"/>
              </a:rPr>
              <a:t>3/4 </a:t>
            </a:r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+ CO</a:t>
            </a:r>
            <a:r>
              <a:rPr lang="en-US" sz="2000" baseline="-25000" dirty="0">
                <a:latin typeface="Avenir Medium"/>
                <a:cs typeface="Avenir Medium"/>
                <a:sym typeface="Wingdings"/>
              </a:rPr>
              <a:t>2</a:t>
            </a:r>
            <a:endParaRPr lang="en-US" sz="2000" baseline="-25000" dirty="0">
              <a:latin typeface="Avenir Medium"/>
              <a:cs typeface="Avenir Medium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202C3A-D507-7940-8FF6-6E7190C5DF7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346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9931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Lowering </a:t>
            </a:r>
            <a:r>
              <a:rPr lang="en-US" sz="3200" dirty="0" err="1">
                <a:solidFill>
                  <a:prstClr val="white"/>
                </a:solidFill>
                <a:latin typeface="Avenir Heavy"/>
                <a:cs typeface="Avenir Heavy"/>
              </a:rPr>
              <a:t>NOx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3641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150" y="860809"/>
            <a:ext cx="8709192" cy="1795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dirty="0" err="1">
                <a:latin typeface="Avenir Medium"/>
                <a:cs typeface="Avenir Medium"/>
              </a:rPr>
              <a:t>NOx</a:t>
            </a:r>
            <a:r>
              <a:rPr lang="en-US" sz="2000" dirty="0">
                <a:latin typeface="Avenir Medium"/>
                <a:cs typeface="Avenir Medium"/>
              </a:rPr>
              <a:t> can be reduced by: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Decreasing combustion temperatures (a la fluidized bed);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Selective catalytic reduction (removal of O from N); or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Gas </a:t>
            </a:r>
            <a:r>
              <a:rPr lang="en-US" sz="2000" dirty="0" err="1">
                <a:latin typeface="Avenir Medium"/>
                <a:cs typeface="Avenir Medium"/>
              </a:rPr>
              <a:t>reburn</a:t>
            </a:r>
            <a:r>
              <a:rPr lang="en-US" sz="2000" dirty="0">
                <a:latin typeface="Avenir Medium"/>
                <a:cs typeface="Avenir Medium"/>
              </a:rPr>
              <a:t> via added natural gas to remove oxygen.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33445" y="2973278"/>
            <a:ext cx="461749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4NH</a:t>
            </a:r>
            <a:r>
              <a:rPr lang="en-US" sz="2000" baseline="-25000" dirty="0">
                <a:latin typeface="Avenir Medium"/>
                <a:cs typeface="Avenir Medium"/>
              </a:rPr>
              <a:t>3</a:t>
            </a:r>
            <a:r>
              <a:rPr lang="en-US" sz="2000" dirty="0">
                <a:latin typeface="Avenir Medium"/>
                <a:cs typeface="Avenir Medium"/>
              </a:rPr>
              <a:t> + 6NO 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 5N</a:t>
            </a:r>
            <a:r>
              <a:rPr lang="en-US" sz="2000" baseline="-25000" dirty="0">
                <a:latin typeface="Avenir Medium"/>
                <a:cs typeface="Avenir Medium"/>
                <a:sym typeface="Wingdings"/>
              </a:rPr>
              <a:t>2 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+ 6H</a:t>
            </a:r>
            <a:r>
              <a:rPr lang="en-US" sz="2000" baseline="-25000" dirty="0">
                <a:latin typeface="Avenir Medium"/>
                <a:cs typeface="Avenir Medium"/>
                <a:sym typeface="Wingdings"/>
              </a:rPr>
              <a:t>2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O</a:t>
            </a:r>
            <a:endParaRPr lang="en-US" sz="2000" baseline="-25000" dirty="0">
              <a:latin typeface="Avenir Medium"/>
              <a:cs typeface="Avenir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2236" y="3443859"/>
            <a:ext cx="4079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Medium"/>
                <a:cs typeface="Avenir Medium"/>
              </a:rPr>
              <a:t>W (tungsten) or V (vanadium) catalyst</a:t>
            </a:r>
          </a:p>
        </p:txBody>
      </p:sp>
      <p:sp>
        <p:nvSpPr>
          <p:cNvPr id="6" name="Curved Left Arrow 5"/>
          <p:cNvSpPr/>
          <p:nvPr/>
        </p:nvSpPr>
        <p:spPr>
          <a:xfrm rot="1688436">
            <a:off x="6676815" y="2062850"/>
            <a:ext cx="672353" cy="1735608"/>
          </a:xfrm>
          <a:prstGeom prst="curvedLeftArrow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22FB55-A79B-BF48-8DC3-530F35AF83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952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9305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Lowering particulates and ash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05349" y="6448029"/>
            <a:ext cx="4912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5; </a:t>
            </a:r>
            <a:r>
              <a:rPr lang="en-US" sz="1400" dirty="0" err="1">
                <a:latin typeface="Avenir Medium"/>
                <a:cs typeface="Avenir Medium"/>
              </a:rPr>
              <a:t>wikipedia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6150" y="860809"/>
            <a:ext cx="8709192" cy="1795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dirty="0">
                <a:latin typeface="Avenir Medium"/>
                <a:cs typeface="Avenir Medium"/>
              </a:rPr>
              <a:t>Particulates and ash can be reduced using: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Cyclone;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Bag filter; or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000" u="sng" dirty="0">
                <a:latin typeface="Avenir Medium"/>
                <a:cs typeface="Avenir Medium"/>
              </a:rPr>
              <a:t>Electrostatic precipitator</a:t>
            </a:r>
            <a:r>
              <a:rPr lang="en-US" sz="2000" dirty="0">
                <a:latin typeface="Avenir Medium"/>
                <a:cs typeface="Avenir Medium"/>
              </a:rPr>
              <a:t>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9000" y="4916994"/>
            <a:ext cx="7376222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u="sng" dirty="0">
                <a:latin typeface="Avenir Medium"/>
                <a:cs typeface="Avenir Medium"/>
              </a:rPr>
              <a:t>Disposing of the ash</a:t>
            </a:r>
            <a:r>
              <a:rPr lang="en-US" sz="2000" dirty="0">
                <a:latin typeface="Avenir Medium"/>
                <a:cs typeface="Avenir Medium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Ash is toxic because of metal contaminants.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Landfill; or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Use as a ‘filler’ in concrete where toxins are fixed.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779" y="2571506"/>
            <a:ext cx="4517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Particles are ionized (charged) &amp; then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attracted to charged filters / plates.</a:t>
            </a:r>
          </a:p>
        </p:txBody>
      </p:sp>
      <p:pic>
        <p:nvPicPr>
          <p:cNvPr id="11" name="Picture 10" descr="220px-Electrostatic_precipitator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402" y="1789692"/>
            <a:ext cx="4579928" cy="34349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BA5657-38E3-2140-A5F3-2AA050F7FCA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81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4. Coal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518284"/>
            <a:ext cx="852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>
                <a:latin typeface="Avenir Black"/>
                <a:cs typeface="Avenir Black"/>
              </a:rPr>
              <a:t>4.8: Alternative uses of coal</a:t>
            </a:r>
            <a:endParaRPr lang="en-US" sz="2800" i="1" dirty="0">
              <a:latin typeface="Avenir Medium"/>
              <a:cs typeface="Avenir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C217E0-3036-7540-8CB0-DBF7A85CEC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550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3719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Gasification to syngas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12775" y="6448029"/>
            <a:ext cx="1099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venir Medium"/>
                <a:cs typeface="Avenir Medium"/>
              </a:rPr>
              <a:t>Energy.gov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6150" y="815986"/>
            <a:ext cx="8186323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Gasification </a:t>
            </a:r>
            <a:r>
              <a:rPr lang="en-US" sz="2000" i="1" dirty="0">
                <a:latin typeface="Avenir Medium"/>
                <a:cs typeface="Avenir Medium"/>
              </a:rPr>
              <a:t>converts hydrocarbons like coal into gases using heat, pressure and steam. Oxygen levels are controlled to prevent combustion.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9528" y="5155125"/>
            <a:ext cx="2402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Wyoming Public Media</a:t>
            </a:r>
          </a:p>
        </p:txBody>
      </p:sp>
      <p:pic>
        <p:nvPicPr>
          <p:cNvPr id="13" name="Picture 4" descr="http://www.fossil.energy.gov/images/programs/powersystems/gasification_schema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784" y="1963676"/>
            <a:ext cx="7384136" cy="44843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736634" y="1287463"/>
            <a:ext cx="944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Syngas:</a:t>
            </a:r>
          </a:p>
          <a:p>
            <a:r>
              <a:rPr lang="en-US" dirty="0">
                <a:solidFill>
                  <a:srgbClr val="0000FF"/>
                </a:solidFill>
              </a:rPr>
              <a:t>CO &amp; H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5842000" y="2300941"/>
            <a:ext cx="627528" cy="58270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endCxn id="9" idx="7"/>
          </p:cNvCxnSpPr>
          <p:nvPr/>
        </p:nvCxnSpPr>
        <p:spPr>
          <a:xfrm flipH="1">
            <a:off x="6377629" y="1553882"/>
            <a:ext cx="1418291" cy="832394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3C1AF66-08D7-5B47-97FD-CD295D7EF41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094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3719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Gasification to syngas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12775" y="6448029"/>
            <a:ext cx="1099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venir Medium"/>
                <a:cs typeface="Avenir Medium"/>
              </a:rPr>
              <a:t>Energy.gov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6150" y="815986"/>
            <a:ext cx="8186323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Integrated gasification</a:t>
            </a:r>
            <a:r>
              <a:rPr lang="en-US" sz="2000" dirty="0">
                <a:latin typeface="Avenir Medium"/>
                <a:cs typeface="Avenir Medium"/>
              </a:rPr>
              <a:t> </a:t>
            </a:r>
            <a:r>
              <a:rPr lang="en-US" sz="2000" dirty="0">
                <a:latin typeface="Avenir Black"/>
                <a:cs typeface="Avenir Black"/>
              </a:rPr>
              <a:t>combined-cycle: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Cleaned syngas is combusted to drive a combustion turbine that drives a generator;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Exhaust heat is used to create steam, to drive a second steam turbine-generator.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Combined turbines generate electricity very efficiently: 40%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9528" y="5155125"/>
            <a:ext cx="2402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Wyoming Public Media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6150" y="4596440"/>
            <a:ext cx="8186323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u="sng" dirty="0">
                <a:latin typeface="Avenir Medium"/>
                <a:cs typeface="Avenir Medium"/>
              </a:rPr>
              <a:t>Other uses of syngas?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Chemical building blocks for the chemical industries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Fuel for fuel-cell systems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Source of hydrogen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6150" y="3236855"/>
            <a:ext cx="8186323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u="sng" dirty="0">
                <a:latin typeface="Avenir Medium"/>
                <a:cs typeface="Avenir Medium"/>
              </a:rPr>
              <a:t>Compatible with carbon capture &amp; storage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If oxygen is used in place of air, carbon dioxide is produced in a concentrated stream that is easier to capture and sequester.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7790BB-7E42-3646-89D4-4A103A1154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2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0627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Gasification products &amp; co-products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9528" y="5155125"/>
            <a:ext cx="2402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Wyoming Public Media</a:t>
            </a:r>
          </a:p>
        </p:txBody>
      </p:sp>
      <p:pic>
        <p:nvPicPr>
          <p:cNvPr id="2" name="Picture 1" descr="Scanbot Sep 18, 2017 10.33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7520"/>
            <a:ext cx="9144000" cy="56110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57765" y="648771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980879-9278-0A45-9DD1-C41D127B69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618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UCG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434" y="2823879"/>
            <a:ext cx="7311452" cy="393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9535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Underground coal gasification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4126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150" y="815986"/>
            <a:ext cx="859553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Uses conventional gasification technology, put performed </a:t>
            </a:r>
            <a:r>
              <a:rPr lang="en-US" sz="2000" u="sng" dirty="0">
                <a:latin typeface="Avenir Medium"/>
                <a:cs typeface="Avenir Medium"/>
              </a:rPr>
              <a:t>underground</a:t>
            </a:r>
            <a:r>
              <a:rPr lang="en-US" sz="2000" dirty="0">
                <a:latin typeface="Avenir Medium"/>
                <a:cs typeface="Avenir Medium"/>
              </a:rPr>
              <a:t>. </a:t>
            </a:r>
            <a:endParaRPr lang="en-US" sz="2000" i="1" dirty="0">
              <a:latin typeface="Avenir Medium"/>
              <a:cs typeface="Avenir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9528" y="5155125"/>
            <a:ext cx="2402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Wyoming Public Media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091" y="1279127"/>
            <a:ext cx="8595535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Air &amp; water are injected into the coal seam;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Ignited under low-oxygen conditions to partially oxidize coal into: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H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, CO, CO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, CH</a:t>
            </a:r>
            <a:r>
              <a:rPr lang="en-US" sz="2000" baseline="-25000" dirty="0">
                <a:latin typeface="Avenir Medium"/>
                <a:cs typeface="Avenir Medium"/>
              </a:rPr>
              <a:t>4</a:t>
            </a:r>
            <a:r>
              <a:rPr lang="en-US" sz="2000" dirty="0">
                <a:latin typeface="Avenir Medium"/>
                <a:cs typeface="Avenir Medium"/>
              </a:rPr>
              <a:t>, H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Gases piped to the surface for combustion.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4576528"/>
            <a:ext cx="25398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Medium"/>
                <a:cs typeface="Avenir Medium"/>
              </a:rPr>
              <a:t>The UK will not</a:t>
            </a:r>
            <a:br>
              <a:rPr lang="en-US" dirty="0">
                <a:latin typeface="Avenir Medium"/>
                <a:cs typeface="Avenir Medium"/>
              </a:rPr>
            </a:br>
            <a:r>
              <a:rPr lang="en-US" dirty="0">
                <a:latin typeface="Avenir Medium"/>
                <a:cs typeface="Avenir Medium"/>
              </a:rPr>
              <a:t>use this </a:t>
            </a:r>
            <a:br>
              <a:rPr lang="en-US" dirty="0">
                <a:latin typeface="Avenir Medium"/>
                <a:cs typeface="Avenir Medium"/>
              </a:rPr>
            </a:br>
            <a:r>
              <a:rPr lang="en-US" dirty="0">
                <a:latin typeface="Avenir Medium"/>
                <a:cs typeface="Avenir Medium"/>
              </a:rPr>
              <a:t>technology</a:t>
            </a:r>
            <a:br>
              <a:rPr lang="en-US" dirty="0">
                <a:latin typeface="Avenir Medium"/>
                <a:cs typeface="Avenir Medium"/>
              </a:rPr>
            </a:br>
            <a:r>
              <a:rPr lang="en-US" dirty="0">
                <a:latin typeface="Avenir Medium"/>
                <a:cs typeface="Avenir Medium"/>
              </a:rPr>
              <a:t>because its CO</a:t>
            </a:r>
            <a:r>
              <a:rPr lang="en-US" baseline="-25000" dirty="0">
                <a:latin typeface="Avenir Medium"/>
                <a:cs typeface="Avenir Medium"/>
              </a:rPr>
              <a:t>2</a:t>
            </a:r>
            <a:r>
              <a:rPr lang="en-US" dirty="0">
                <a:latin typeface="Avenir Medium"/>
                <a:cs typeface="Avenir Medium"/>
              </a:rPr>
              <a:t> </a:t>
            </a:r>
            <a:br>
              <a:rPr lang="en-US" dirty="0">
                <a:latin typeface="Avenir Medium"/>
                <a:cs typeface="Avenir Medium"/>
              </a:rPr>
            </a:br>
            <a:r>
              <a:rPr lang="en-US" dirty="0">
                <a:latin typeface="Avenir Medium"/>
                <a:cs typeface="Avenir Medium"/>
              </a:rPr>
              <a:t>emissions</a:t>
            </a:r>
            <a:br>
              <a:rPr lang="en-US" dirty="0">
                <a:latin typeface="Avenir Medium"/>
                <a:cs typeface="Avenir Medium"/>
              </a:rPr>
            </a:br>
            <a:r>
              <a:rPr lang="en-US" dirty="0">
                <a:latin typeface="Avenir Medium"/>
                <a:cs typeface="Avenir Medium"/>
              </a:rPr>
              <a:t>are significantly higher </a:t>
            </a:r>
            <a:br>
              <a:rPr lang="en-US" dirty="0">
                <a:latin typeface="Avenir Medium"/>
                <a:cs typeface="Avenir Medium"/>
              </a:rPr>
            </a:br>
            <a:r>
              <a:rPr lang="en-US" dirty="0">
                <a:latin typeface="Avenir Medium"/>
                <a:cs typeface="Avenir Medium"/>
              </a:rPr>
              <a:t>than those from NG.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BD3A31-ABCA-2B4F-8E68-364BD7126D6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8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4. Coal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518284"/>
            <a:ext cx="852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>
                <a:latin typeface="Avenir Black"/>
                <a:cs typeface="Avenir Black"/>
              </a:rPr>
              <a:t>4.9: Carbon sequestration &amp; clean coal</a:t>
            </a:r>
            <a:endParaRPr lang="en-US" sz="2800" i="1" dirty="0">
              <a:latin typeface="Avenir Medium"/>
              <a:cs typeface="Avenir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28458E-C868-1B4C-87E8-3F79463CB88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188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3334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Carbon sequestration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541" y="6448029"/>
            <a:ext cx="7717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5; US Carbon Sequestration Program, US DOE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150" y="815986"/>
            <a:ext cx="2002377" cy="177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Sequestration</a:t>
            </a:r>
            <a:r>
              <a:rPr lang="en-US" sz="2000" dirty="0">
                <a:latin typeface="Avenir Medium"/>
                <a:cs typeface="Avenir Medium"/>
              </a:rPr>
              <a:t> ties up carbon to keep it out of the atmosphere.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9528" y="5155125"/>
            <a:ext cx="2402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Wyoming Public Media</a:t>
            </a:r>
          </a:p>
        </p:txBody>
      </p:sp>
      <p:pic>
        <p:nvPicPr>
          <p:cNvPr id="14" name="Picture 2" descr="http://fossil.energy.gov/images/programs/sequestration/what_sequestration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8527" y="929341"/>
            <a:ext cx="6644861" cy="550194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8352" y="3358899"/>
            <a:ext cx="2002377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Biological sequestration is natural. </a:t>
            </a:r>
          </a:p>
          <a:p>
            <a:pPr>
              <a:lnSpc>
                <a:spcPct val="110000"/>
              </a:lnSpc>
            </a:pPr>
            <a:endParaRPr lang="en-US" sz="1000" dirty="0">
              <a:latin typeface="Avenir Medium"/>
              <a:cs typeface="Avenir Medium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Can we </a:t>
            </a:r>
            <a:r>
              <a:rPr lang="en-US" sz="2000" u="sng" dirty="0">
                <a:latin typeface="Avenir Medium"/>
                <a:cs typeface="Avenir Medium"/>
              </a:rPr>
              <a:t>engineer</a:t>
            </a:r>
            <a:r>
              <a:rPr lang="en-US" sz="2000" dirty="0">
                <a:latin typeface="Avenir Medium"/>
                <a:cs typeface="Avenir Medium"/>
              </a:rPr>
              <a:t> sequestration?</a:t>
            </a:r>
            <a:endParaRPr lang="en-US" sz="2000" i="1" dirty="0">
              <a:latin typeface="Avenir Medium"/>
              <a:cs typeface="Avenir Medium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2CB563-53B4-8E42-9331-71BB4EC531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3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7249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Air quality problems arose quickly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8" y="832447"/>
            <a:ext cx="8560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000" dirty="0">
                <a:latin typeface="Avenir Medium"/>
                <a:cs typeface="Avenir Medium"/>
              </a:rPr>
              <a:t>Air quality suffered as use of coal boomed. In this era British coal was ‘brown’ and high in sulfur. Air emissions resulted in huge amounts what we now call </a:t>
            </a:r>
            <a:r>
              <a:rPr lang="en-US" sz="2000" dirty="0">
                <a:latin typeface="Avenir Black"/>
                <a:cs typeface="Avenir Black"/>
              </a:rPr>
              <a:t>‘smog’</a:t>
            </a:r>
            <a:r>
              <a:rPr lang="en-US" sz="2000" dirty="0">
                <a:latin typeface="Avenir Medium"/>
                <a:cs typeface="Avenir Medium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1406" y="6448029"/>
            <a:ext cx="4912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5; </a:t>
            </a:r>
            <a:r>
              <a:rPr lang="en-US" sz="1400" dirty="0" err="1">
                <a:latin typeface="Avenir Medium"/>
                <a:cs typeface="Avenir Medium"/>
              </a:rPr>
              <a:t>wikipedia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11" name="Picture 10" descr="John_Evelyn's_Fumifugium,_Title_P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15" y="1594064"/>
            <a:ext cx="2994239" cy="47377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2102895"/>
            <a:ext cx="565701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By 1661, London was cloaked in:</a:t>
            </a:r>
            <a:br>
              <a:rPr lang="en-US" sz="2000" dirty="0">
                <a:latin typeface="Avenir Medium"/>
                <a:cs typeface="Avenir Medium"/>
              </a:rPr>
            </a:br>
            <a:endParaRPr lang="en-US" sz="2000" dirty="0">
              <a:latin typeface="Avenir Medium"/>
              <a:cs typeface="Avenir Medium"/>
            </a:endParaRPr>
          </a:p>
          <a:p>
            <a:r>
              <a:rPr lang="en-US" sz="2000" i="1" dirty="0">
                <a:latin typeface="Avenir Medium"/>
                <a:cs typeface="Avenir Medium"/>
              </a:rPr>
              <a:t>"Such a cloud of sea-coal, as if there be a </a:t>
            </a:r>
            <a:r>
              <a:rPr lang="en-US" sz="2000" i="1" dirty="0" err="1">
                <a:latin typeface="Avenir Medium"/>
                <a:cs typeface="Avenir Medium"/>
              </a:rPr>
              <a:t>resemblence</a:t>
            </a:r>
            <a:r>
              <a:rPr lang="en-US" sz="2000" i="1" dirty="0">
                <a:latin typeface="Avenir Medium"/>
                <a:cs typeface="Avenir Medium"/>
              </a:rPr>
              <a:t> of hell upon earth, it is in this volcano in a foggy day: this pestilent </a:t>
            </a:r>
            <a:r>
              <a:rPr lang="en-US" sz="2000" i="1" dirty="0" err="1">
                <a:latin typeface="Avenir Medium"/>
                <a:cs typeface="Avenir Medium"/>
              </a:rPr>
              <a:t>smoak</a:t>
            </a:r>
            <a:r>
              <a:rPr lang="en-US" sz="2000" i="1" dirty="0">
                <a:latin typeface="Avenir Medium"/>
                <a:cs typeface="Avenir Medium"/>
              </a:rPr>
              <a:t>, which corrodes the very </a:t>
            </a:r>
            <a:r>
              <a:rPr lang="en-US" sz="2000" i="1" dirty="0" err="1">
                <a:latin typeface="Avenir Medium"/>
                <a:cs typeface="Avenir Medium"/>
              </a:rPr>
              <a:t>yron</a:t>
            </a:r>
            <a:r>
              <a:rPr lang="en-US" sz="2000" i="1" dirty="0">
                <a:latin typeface="Avenir Medium"/>
                <a:cs typeface="Avenir Medium"/>
              </a:rPr>
              <a:t> [iron], and spoils all the </a:t>
            </a:r>
            <a:r>
              <a:rPr lang="en-US" sz="2000" i="1" dirty="0" err="1">
                <a:latin typeface="Avenir Medium"/>
                <a:cs typeface="Avenir Medium"/>
              </a:rPr>
              <a:t>moveables</a:t>
            </a:r>
            <a:r>
              <a:rPr lang="en-US" sz="2000" i="1" dirty="0">
                <a:latin typeface="Avenir Medium"/>
                <a:cs typeface="Avenir Medium"/>
              </a:rPr>
              <a:t>, leaving a soot on all things that it lights: and so fatally seizing on the lungs of the inhabitants, that cough and consumption spare no man."</a:t>
            </a:r>
            <a:r>
              <a:rPr lang="en-US" sz="2000" dirty="0">
                <a:latin typeface="Avenir Medium"/>
                <a:cs typeface="Avenir Medium"/>
              </a:rPr>
              <a:t>  </a:t>
            </a:r>
          </a:p>
          <a:p>
            <a:endParaRPr lang="en-US" sz="1000" dirty="0">
              <a:latin typeface="Avenir Medium"/>
              <a:cs typeface="Avenir Medium"/>
            </a:endParaRPr>
          </a:p>
          <a:p>
            <a:pPr marL="573088"/>
            <a:r>
              <a:rPr lang="en-US" dirty="0">
                <a:latin typeface="Avenir Medium"/>
                <a:cs typeface="Avenir Medium"/>
              </a:rPr>
              <a:t>- John Evelyn petitioning Charles II for zoning to move industry out of the city and improve air quality</a:t>
            </a:r>
          </a:p>
          <a:p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A7556D-D878-164F-8984-1F32FD8B6D8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3482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Dirty coal, clean future (Fallows)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2566" y="6448029"/>
            <a:ext cx="7322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https://</a:t>
            </a:r>
            <a:r>
              <a:rPr lang="en-US" sz="1400" dirty="0" err="1">
                <a:latin typeface="Avenir Medium"/>
                <a:cs typeface="Avenir Medium"/>
              </a:rPr>
              <a:t>www.theatlantic.com</a:t>
            </a:r>
            <a:r>
              <a:rPr lang="en-US" sz="1400" dirty="0">
                <a:latin typeface="Avenir Medium"/>
                <a:cs typeface="Avenir Medium"/>
              </a:rPr>
              <a:t>/magazine/archive/2010/12/dirty-coal-clean-future/308307/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9528" y="5155125"/>
            <a:ext cx="2402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Wyoming Public Media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12" y="966956"/>
            <a:ext cx="7948724" cy="53764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B884DB-F4D9-8A4B-8A4E-8A664E44345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21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4. Coal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518284"/>
            <a:ext cx="8524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>
                <a:latin typeface="Avenir Black"/>
                <a:cs typeface="Avenir Black"/>
              </a:rPr>
              <a:t>4.2: Fuel of the Industrial Revolution</a:t>
            </a:r>
            <a:endParaRPr lang="is-IS" sz="2800" i="1" dirty="0">
              <a:latin typeface="Avenir Black"/>
              <a:cs typeface="Avenir Black"/>
            </a:endParaRPr>
          </a:p>
          <a:p>
            <a:pPr lvl="1" algn="ctr"/>
            <a:endParaRPr lang="en-US" sz="2800" i="1" dirty="0">
              <a:latin typeface="Avenir Black"/>
              <a:cs typeface="Avenir Black"/>
            </a:endParaRPr>
          </a:p>
          <a:p>
            <a:pPr lvl="1" algn="ctr"/>
            <a:endParaRPr lang="en-US" sz="2800" i="1" dirty="0">
              <a:latin typeface="Avenir Medium"/>
              <a:cs typeface="Avenir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0C35F-0820-A447-80CD-0F1592EC7B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43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7389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Industrial revolution: coal, iron &amp; steel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658" y="832447"/>
            <a:ext cx="8408502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The industrial revolution was made possible by coal, and one of its products, steel.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42618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3316" y="1691580"/>
            <a:ext cx="8408502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Iron ore </a:t>
            </a:r>
            <a:r>
              <a:rPr lang="en-US" sz="2000" dirty="0">
                <a:latin typeface="Avenir Medium"/>
                <a:cs typeface="Avenir Medium"/>
              </a:rPr>
              <a:t>is actually iron oxide.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Iron is purified by the process of smelting, that removes oxygen.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00905" y="3115803"/>
            <a:ext cx="497447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Fe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O</a:t>
            </a:r>
            <a:r>
              <a:rPr lang="en-US" sz="2000" baseline="-25000" dirty="0">
                <a:latin typeface="Avenir Medium"/>
                <a:cs typeface="Avenir Medium"/>
              </a:rPr>
              <a:t>3</a:t>
            </a:r>
            <a:r>
              <a:rPr lang="en-US" sz="2000" dirty="0">
                <a:latin typeface="Avenir Medium"/>
                <a:cs typeface="Avenir Medium"/>
              </a:rPr>
              <a:t>, Fe</a:t>
            </a:r>
            <a:r>
              <a:rPr lang="en-US" sz="2000" baseline="-25000" dirty="0">
                <a:latin typeface="Avenir Medium"/>
                <a:cs typeface="Avenir Medium"/>
              </a:rPr>
              <a:t>3</a:t>
            </a:r>
            <a:r>
              <a:rPr lang="en-US" sz="2000" dirty="0">
                <a:latin typeface="Avenir Medium"/>
                <a:cs typeface="Avenir Medium"/>
              </a:rPr>
              <a:t>O</a:t>
            </a:r>
            <a:r>
              <a:rPr lang="en-US" sz="2000" baseline="-25000" dirty="0">
                <a:latin typeface="Avenir Medium"/>
                <a:cs typeface="Avenir Medium"/>
              </a:rPr>
              <a:t>4</a:t>
            </a:r>
            <a:r>
              <a:rPr lang="en-US" sz="2000" dirty="0">
                <a:latin typeface="Avenir Medium"/>
                <a:cs typeface="Avenir Medium"/>
              </a:rPr>
              <a:t>  +  C  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  Fe + CO</a:t>
            </a:r>
            <a:r>
              <a:rPr lang="en-US" sz="2000" baseline="-25000" dirty="0">
                <a:latin typeface="Avenir Medium"/>
                <a:cs typeface="Avenir Medium"/>
                <a:sym typeface="Wingdings"/>
              </a:rPr>
              <a:t>2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 + CO</a:t>
            </a: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921712" y="2471850"/>
            <a:ext cx="1128766" cy="476505"/>
          </a:xfrm>
          <a:prstGeom prst="wedgeRoundRectCallout">
            <a:avLst>
              <a:gd name="adj1" fmla="val 33041"/>
              <a:gd name="adj2" fmla="val 115057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iron ore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202920" y="2455892"/>
            <a:ext cx="770963" cy="476505"/>
          </a:xfrm>
          <a:prstGeom prst="wedgeRoundRectCallout">
            <a:avLst>
              <a:gd name="adj1" fmla="val 58560"/>
              <a:gd name="adj2" fmla="val 103795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coke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4341040" y="2475710"/>
            <a:ext cx="770963" cy="476505"/>
          </a:xfrm>
          <a:prstGeom prst="wedgeRoundRectCallout">
            <a:avLst>
              <a:gd name="adj1" fmla="val 33041"/>
              <a:gd name="adj2" fmla="val 115057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iron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5215497" y="2471850"/>
            <a:ext cx="1365808" cy="476505"/>
          </a:xfrm>
          <a:prstGeom prst="wedgeRoundRectCallout">
            <a:avLst>
              <a:gd name="adj1" fmla="val 2843"/>
              <a:gd name="adj2" fmla="val 106460"/>
              <a:gd name="adj3" fmla="val 16667"/>
            </a:avLst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flue gases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203" y="3740160"/>
            <a:ext cx="3116696" cy="2795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Coke:</a:t>
            </a:r>
            <a:r>
              <a:rPr lang="en-US" sz="2000" dirty="0">
                <a:latin typeface="Avenir Medium"/>
                <a:cs typeface="Avenir Medium"/>
              </a:rPr>
              <a:t> created by pyrolysis (combustion in limited oxygen) of coal at high temperatures (2000°F).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Nearly pure carbon as most impurities (O, S) are ‘driven off’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3"/>
          <a:stretch/>
        </p:blipFill>
        <p:spPr bwMode="auto">
          <a:xfrm>
            <a:off x="3525784" y="3728037"/>
            <a:ext cx="5576888" cy="261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55635" y="5935592"/>
            <a:ext cx="2330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Coking works at night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7A728E3-1FFD-FC47-960A-C18FE440CA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7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 animBg="1"/>
      <p:bldP spid="15" grpId="0" animBg="1"/>
      <p:bldP spid="16" grpId="0" animBg="1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7389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Industrial revolution: coal, iron &amp; steel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1406" y="6448029"/>
            <a:ext cx="4912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5; </a:t>
            </a:r>
            <a:r>
              <a:rPr lang="en-US" sz="1400" dirty="0" err="1">
                <a:latin typeface="Avenir Medium"/>
                <a:cs typeface="Avenir Medium"/>
              </a:rPr>
              <a:t>wikipedia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917" y="2708363"/>
            <a:ext cx="3205428" cy="2457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Steel:</a:t>
            </a:r>
            <a:r>
              <a:rPr lang="en-US" sz="2000" dirty="0">
                <a:latin typeface="Avenir Medium"/>
                <a:cs typeface="Avenir Medium"/>
              </a:rPr>
              <a:t> an alloy of iron &amp; other elements, mainly carbon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Harder and stronger than iron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Carbon provided by adding coke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5916" y="860809"/>
            <a:ext cx="8408502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James Watt’s steam engine </a:t>
            </a:r>
            <a:r>
              <a:rPr lang="en-US" sz="2000" dirty="0">
                <a:latin typeface="Avenir Medium"/>
                <a:cs typeface="Avenir Medium"/>
              </a:rPr>
              <a:t>(1769) converted the energy of coal to heat (steam) and then mechanical work.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Heralded the true start of England’s industrial revolution.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Made possible by coal and steel.</a:t>
            </a:r>
          </a:p>
        </p:txBody>
      </p:sp>
      <p:pic>
        <p:nvPicPr>
          <p:cNvPr id="22" name="Picture 21" descr="Maquina_vapor_Watt_ETSII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45" y="2375936"/>
            <a:ext cx="5414303" cy="40184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394739" y="5935592"/>
            <a:ext cx="430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F0869D-5802-2647-9EB3-C3284E74BE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8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4118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By 1800, coal was essential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616" y="6266794"/>
            <a:ext cx="6241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  <a:p>
            <a:r>
              <a:rPr lang="en-US" sz="1400" dirty="0">
                <a:latin typeface="Avenir Medium"/>
                <a:cs typeface="Avenir Medium"/>
              </a:rPr>
              <a:t>https://</a:t>
            </a:r>
            <a:r>
              <a:rPr lang="en-US" sz="1400" dirty="0" err="1">
                <a:latin typeface="Avenir Medium"/>
                <a:cs typeface="Avenir Medium"/>
              </a:rPr>
              <a:t>ragpickinghistory.co.uk</a:t>
            </a:r>
            <a:r>
              <a:rPr lang="en-US" sz="1400" dirty="0">
                <a:latin typeface="Avenir Medium"/>
                <a:cs typeface="Avenir Medium"/>
              </a:rPr>
              <a:t>/2012/10/04/meta-ornament-railway-tracks/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916" y="2476013"/>
            <a:ext cx="8408501" cy="2457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Over the next 100 years coal’s role </a:t>
            </a:r>
            <a:br>
              <a:rPr lang="en-US" sz="2000" dirty="0">
                <a:latin typeface="Avenir Black"/>
                <a:cs typeface="Avenir Black"/>
              </a:rPr>
            </a:br>
            <a:r>
              <a:rPr lang="en-US" sz="2000" dirty="0">
                <a:latin typeface="Avenir Black"/>
                <a:cs typeface="Avenir Black"/>
              </a:rPr>
              <a:t>expanded to include: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Powering ships;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Driving railways;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Lighting cities; and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Providing feedstock for synthetic 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fertilizer and chemical production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5916" y="860809"/>
            <a:ext cx="8408502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By the 1800s coal was an essential commodity in England.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Coal powered mills;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Was essential for smelting &amp; ironworks;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Was used in domestic heating.</a:t>
            </a:r>
          </a:p>
        </p:txBody>
      </p:sp>
      <p:pic>
        <p:nvPicPr>
          <p:cNvPr id="2" name="Picture 1" descr="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44" y="1720026"/>
            <a:ext cx="3393930" cy="46843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07976" y="2275958"/>
            <a:ext cx="90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1845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38A1EC-FDCC-F941-AC2E-9724998012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6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3574</TotalTime>
  <Words>2988</Words>
  <Application>Microsoft Macintosh PowerPoint</Application>
  <PresentationFormat>On-screen Show (4:3)</PresentationFormat>
  <Paragraphs>465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Avenir Black</vt:lpstr>
      <vt:lpstr>Avenir Heavy</vt:lpstr>
      <vt:lpstr>Avenir Medium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193</cp:revision>
  <cp:lastPrinted>2019-09-15T15:03:16Z</cp:lastPrinted>
  <dcterms:created xsi:type="dcterms:W3CDTF">2017-04-04T18:11:23Z</dcterms:created>
  <dcterms:modified xsi:type="dcterms:W3CDTF">2019-09-15T15:03:20Z</dcterms:modified>
</cp:coreProperties>
</file>