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57" r:id="rId2"/>
    <p:sldId id="274" r:id="rId3"/>
    <p:sldId id="264" r:id="rId4"/>
    <p:sldId id="275" r:id="rId5"/>
    <p:sldId id="286" r:id="rId6"/>
    <p:sldId id="287" r:id="rId7"/>
    <p:sldId id="259" r:id="rId8"/>
    <p:sldId id="258" r:id="rId9"/>
    <p:sldId id="283" r:id="rId10"/>
    <p:sldId id="260" r:id="rId11"/>
    <p:sldId id="262" r:id="rId12"/>
    <p:sldId id="261" r:id="rId13"/>
    <p:sldId id="284" r:id="rId14"/>
    <p:sldId id="285" r:id="rId15"/>
    <p:sldId id="309" r:id="rId16"/>
    <p:sldId id="276" r:id="rId17"/>
    <p:sldId id="371" r:id="rId18"/>
    <p:sldId id="266" r:id="rId19"/>
    <p:sldId id="374" r:id="rId20"/>
    <p:sldId id="265" r:id="rId21"/>
    <p:sldId id="375" r:id="rId22"/>
    <p:sldId id="376" r:id="rId23"/>
    <p:sldId id="377" r:id="rId24"/>
    <p:sldId id="267" r:id="rId25"/>
    <p:sldId id="288" r:id="rId26"/>
    <p:sldId id="280" r:id="rId27"/>
    <p:sldId id="263" r:id="rId28"/>
    <p:sldId id="299" r:id="rId29"/>
    <p:sldId id="298" r:id="rId30"/>
    <p:sldId id="290" r:id="rId31"/>
    <p:sldId id="300" r:id="rId32"/>
    <p:sldId id="281" r:id="rId33"/>
    <p:sldId id="291" r:id="rId34"/>
    <p:sldId id="268" r:id="rId35"/>
    <p:sldId id="292" r:id="rId36"/>
    <p:sldId id="293" r:id="rId37"/>
    <p:sldId id="294" r:id="rId38"/>
    <p:sldId id="295" r:id="rId39"/>
    <p:sldId id="368" r:id="rId40"/>
    <p:sldId id="289" r:id="rId41"/>
    <p:sldId id="310" r:id="rId42"/>
    <p:sldId id="379" r:id="rId43"/>
    <p:sldId id="311" r:id="rId44"/>
    <p:sldId id="317" r:id="rId45"/>
    <p:sldId id="313" r:id="rId46"/>
    <p:sldId id="314" r:id="rId47"/>
    <p:sldId id="312" r:id="rId48"/>
    <p:sldId id="315" r:id="rId49"/>
    <p:sldId id="316" r:id="rId50"/>
    <p:sldId id="278" r:id="rId51"/>
    <p:sldId id="269" r:id="rId52"/>
    <p:sldId id="296" r:id="rId53"/>
    <p:sldId id="297" r:id="rId54"/>
    <p:sldId id="271" r:id="rId55"/>
    <p:sldId id="279" r:id="rId56"/>
    <p:sldId id="270" r:id="rId57"/>
    <p:sldId id="308" r:id="rId58"/>
    <p:sldId id="272" r:id="rId59"/>
    <p:sldId id="378" r:id="rId60"/>
    <p:sldId id="367" r:id="rId61"/>
    <p:sldId id="364" r:id="rId62"/>
    <p:sldId id="365" r:id="rId63"/>
    <p:sldId id="366" r:id="rId64"/>
    <p:sldId id="369" r:id="rId65"/>
    <p:sldId id="353" r:id="rId66"/>
    <p:sldId id="354" r:id="rId67"/>
    <p:sldId id="355" r:id="rId68"/>
    <p:sldId id="356" r:id="rId69"/>
    <p:sldId id="357" r:id="rId70"/>
    <p:sldId id="358" r:id="rId71"/>
    <p:sldId id="360" r:id="rId72"/>
    <p:sldId id="361" r:id="rId73"/>
    <p:sldId id="359" r:id="rId74"/>
    <p:sldId id="362" r:id="rId75"/>
    <p:sldId id="363" r:id="rId76"/>
    <p:sldId id="318" r:id="rId77"/>
    <p:sldId id="319" r:id="rId78"/>
    <p:sldId id="320" r:id="rId79"/>
    <p:sldId id="321" r:id="rId80"/>
    <p:sldId id="322" r:id="rId81"/>
    <p:sldId id="323" r:id="rId82"/>
    <p:sldId id="370" r:id="rId83"/>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432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41" autoAdjust="0"/>
    <p:restoredTop sz="96208" autoAdjust="0"/>
  </p:normalViewPr>
  <p:slideViewPr>
    <p:cSldViewPr snapToGrid="0" snapToObjects="1">
      <p:cViewPr>
        <p:scale>
          <a:sx n="72" d="100"/>
          <a:sy n="72" d="100"/>
        </p:scale>
        <p:origin x="2120" y="1224"/>
      </p:cViewPr>
      <p:guideLst>
        <p:guide orient="horz" pos="2160"/>
        <p:guide pos="3840"/>
      </p:guideLst>
    </p:cSldViewPr>
  </p:slideViewPr>
  <p:notesTextViewPr>
    <p:cViewPr>
      <p:scale>
        <a:sx n="100" d="100"/>
        <a:sy n="100" d="100"/>
      </p:scale>
      <p:origin x="0" y="0"/>
    </p:cViewPr>
  </p:notesTextViewPr>
  <p:sorterViewPr>
    <p:cViewPr varScale="1">
      <p:scale>
        <a:sx n="186" d="100"/>
        <a:sy n="186" d="100"/>
      </p:scale>
      <p:origin x="0" y="76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0T00:11:39.303"/>
    </inkml:context>
    <inkml:brush xml:id="br0">
      <inkml:brushProperty name="width" value="0.3" units="cm"/>
      <inkml:brushProperty name="height" value="0.6" units="cm"/>
      <inkml:brushProperty name="color" value="#FFD579"/>
      <inkml:brushProperty name="tip" value="rectangle"/>
      <inkml:brushProperty name="rasterOp" value="maskPen"/>
    </inkml:brush>
  </inkml:definitions>
  <inkml:trace contextRef="#ctx0" brushRef="#br0">1 3434,'88'-37,"-1"1,-15 6,-14 5,-21 6,-24 7,1 10,-1-10,6 5,-4-1,4 2,-6 0,0 5,6-17,-4 9,4-4,-6 1,1 4,6-6,-4 0,12-8,-5 6,7-13,0 6,10-2,-7-4,-1 12,-3-5,-6 7,-1 1,-1 0,-8 6,1-4,5 5,-5-1,5 2,-5 0,-1 5,6-17,-4 15,-2-15,5 11,-10-7,12 7,-7-5,0 4,0-5,0 0,1-1,-1 1,0-1,0 1,1-1,-1 1,1-8,-1 6,1 0,0 3,7 3,-6-4,6-9,-7 6,8-5,0-1,1 6,5-12,-5 11,1-12,4 12,-4-5,-1 8,-2 0,-8 0,0 1,0-1,1 7,-1-5,6 4,-4-5,4 6,-6-5,0 4,0 1,1-5,-1 4,0-5,0-1,1 1,-1 0,0 5,0-4,6 5,-4-7,4 1,2-8,-6 6,6-1,-8 5,0 3,8-6,-6 0,14-1,-14 1,6 0,-8 1,0 5,0-4,1 5,-1-7,0 1,8-8,2 5,-1-6,7 1,-6 4,0-11,6 10,-13-3,5 7,-8 0,0 7,6-5,-4 5,4-7,-6 1,1-1,-1 1,0 5,0-3,1-4,7-2,-5-4,5 7,-8 0,1 1,-1 5,0-3,7-5,-5 1,5-6,-7 8,1-1,-1 7,0-5,0 4,0 1,7-5,-6 5,13-8,-4 1,7-8,0 5,1-12,-1 12,-7-5,5 7,-13 2,14-3,-14 9,6-6,-8 6,8-8,2 1,7-8,0-2,13-19,0 8,14-21,-12 11,10-12,-20 14,8 0,-20 13,-2 7,-7 2,0 13,-1-4,0-1,0-2,0-4,2-2,6 4,-5-4,12-1,-13 7,14-14,-7 13,1-5,-2 7,0-7,-6 5,13-6,-13 9,14 4,-6-3,-1 4,7-7,-14 1,13-1,-12 1,12 6,-13-4,6 5,0-1,-6-4,6 11,0-12,-6 11,6-5,-8 1,0 5,6-5,-4 0,4 5,-6-5,8 6,-6 0,14-7,-7 5,1-5,6 0,-14 6,6-6,-1 0,-5 5,6-5,-7 7,-1 0,6-6,-4 5,4-5,-6 0,0 5,8-5,-6 6,6 0,0 0,-6 0,13 0,-12-6,12 4,-5-4,-1 6,7 0,-6-7,-1 6,7-6,-14 1,13 4,-12-4,4 6,-6 0,-1 0,6 0,-4 0,4 0,-6 0,8 0,-6 0,6 0,0 0,-6 0,13 0,-13 0,14 0,-6-6,7 4,0-5,1 0,-1 5,0-11,1 11,-1-12,0 13,-7-6,-2 1,-8 4,0-4,6 6,-4 0,4 0,-6 0,7 0,-6 0,5 0,-5 0,6 0,-4 0,4 0,-6 0,7 0,-6 0,13 0,-13 0,14 0,-7 0,9 0,-1 0,0 0,1 0,-1 0,-7 0,5 0,-13 0,6 0,-7 0,-1 0,6 0,-4 0,4 0,-6 0,0 6,6 2,-4-1,4 5,-6-11,1 11,5-5,-5 1,5 3,-5-3,-1-1,0 5,6-5,-4 1,4 3,2-9,-6 4,13 0,-12-4,12 12,-13-13,14 13,-7-12,9 11,-9-5,7 7,-6-8,7 7,0-6,1 7,-1 0,0 1,-7-8,6 5,-14-5,13 0,-13 4,14-4,-14 6,6 0,0 0,-6-7,13 7,-13-7,14 8,-14-1,6 0,-2 5,-5-4,6-2,0 0,-4-6,4 7,-6 0,-1-1,8-6,-6 5,6-5,-8 1,0 3,0-3,1-1,-1 5,8-5,1 7,9 1,-1 0,0 0,1 0,-1 0,-7-6,5 4,-13-5,6 0,-7-2,-1 0,6 1,-4 0,4 5,-6-10,0 9,6-3,-4-1,-2 5,5-11,-9 11,10-5,-6 1,0 4,0-5,1 6,-1-6,0 5,0-4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0T00:11:46.382"/>
    </inkml:context>
    <inkml:brush xml:id="br0">
      <inkml:brushProperty name="width" value="0.3" units="cm"/>
      <inkml:brushProperty name="height" value="0.6" units="cm"/>
      <inkml:brushProperty name="color" value="#FFD579"/>
      <inkml:brushProperty name="tip" value="rectangle"/>
      <inkml:brushProperty name="rasterOp" value="maskPen"/>
    </inkml:brush>
  </inkml:definitions>
  <inkml:trace contextRef="#ctx0" brushRef="#br0">0 1,'48'0,"-12"0,-15 0,-1 0,3 0,0 0,5 0,-5 0,7 0,10 7,-7 9,7 8,-10 0,13 16,-10-20,22 33,-22-33,10 21,-20-17,6-1,-12 6,12-19,-19 10,9-13,-12 6,7 0,-1 1,6 5,-4-5,4 6,-6-7,1 8,0 1,2 9,6-8,-6 6,6-5,-6 6,-1 0,1 10,-1-7,8 7,-5 0,4-8,-6 8,-1-10,-1-7,1 6,-1-14,0 6,-1-8,0 0,0 0,1 1,-1-1,6 6,-4-4,4 4,-6-6,-6 8,5-6,-4 6,5-8,1 8,-1-6,2 13,-1-12,1 12,-2-13,2 14,-1-7,1 1,-1-2,-1-8,0 0,-5 1,3-1,-3 6,5-4,0-2,0-1,1-5,-1 0,0 5,0-5,1 7,-1-7,0 5,6-5,-10 6,9-5,-11 3,12-3,-4 5,4-6,-6 5,0-5,1 7,6 0,3 0,7 1,1 0,-1 1,1-1,-1 7,0-5,1 4,-1 1,0-5,1 5,-1 0,0-5,-7 4,-2-7,0 0,-6 0,6 0,-8-1,0 0,0-5,1 3,-1-3,-6 5,5 0,-5 0,7 1,6 6,3 3,7 8,-6-1,5 0,-6 1,0-9,-2-1,-8-8,0 1,1-1,-1 0,0 0,0 1,8 0,-6-1,14 9,-7 0,9 9,-1-1,0-6,-6 4,-3-12,-7 5,-1-7,1-7,3-71,-2 46,2-51,-3 69,-1 5,6 3,-4 5,4 0,-6-5,0 3,6-9,-10 10,9-5,9 26,-1-7,16 16,-11-11,-1-1,-7-7,-2 5,-7-13,0 6,-1-8,0 1,1-7,-1 5,0-5,0 0,0 11,1-9,-1 10,-6-6,5 0,-5 1,1-1,3 0,-3 0,5 1,-6-1,5 0,-4 0,5 0,0 1,1 7,0 1,8 2,-5 5,12-6,-12 8,4-9,0 7,-5-14,5 13,-7-13,0 6,0 0,-1-6,1 6,1 0,-1 2,1 7,0 0,7 1,-5-1,5 0,-8-7,1 6,6-13,-4 12,4-12,-7 5,0 0,7 2,10 20,1-9,7 20,4-10,-8-1,7 0,-18-13,-3-7,-7-2,-1-8,1 0,-7 1,5-1,-5 0,6 0,1-5,-1 9,0-8,0 10,-5-6,3-5,3 3,0-3,5 5,-5 0,-1-5,0 3,0-3,1-1,-1 11,0-15,-6 14,11-9,-9 5,4 0,-1 0,-5 1,0-1,5 0,13-6,9-1,18 2,0 9,0 2,-10 12,-2-7,0 1,-8 4,8-5,-17-1,5 5,-5-12,1 13,-3-13,0 6,-5-1,5-5,-6 5,-2-8,0 0,0 0,8 1,-6 0,14 1,-7-1,9 1,-1 0,-7 0,5-7,-13 4,14-11,-14 11,6-11,-2 11,-4-10,-2 9,5-3,-10 5,11 0,-11 0,4-5,1 9,2-8,-2 10,-2-5,-3-1,6 8,0 1,8 9,-4 9,11-8,-11 18,11-18,-2 18,-3-18,6 8,-13-9,12-8,-13 6,13-5,-13-2,6 7,-9-14,9 13,-7-13,6 6,-8-7,0-1,8 8,-6-6,6 6,-8-8,1 0,6 1,-4 0,4 0,1 7,2-5,14 19,-5-10,15 6,-15-2,8-11,-9 4,-1-7,0 0,-7 0,-2-7,-8 4,0-11,1-35,7 24,1-24,18 51,2 9,1 6,6 2,-16-3,7 1,-1 1,-13-3,13 3,-16-3,8 0,-1 1,0-1,2 10,9-6,-5 16,4-15,-6 14,-3-16,1 7,-8-10,5 0,-13-7,4-2,-6-8,-1 0,0 1,0-1,1 0,0 8,-1-6,2 14,-1-14,0 13,0-13,-6 6,4-8,-11 1,11-1,-5 6,7-4,-1 4,1 2,0 1,1 9,1-1,-1 0,0 1,7-1,-5 0,11-6,-11 5,12-6,-5 1,-1 5,6-13,-6 6,0-7,6 6,-7-5,2 13,5-12,-6 5,8 0,-9-6,-1 4,0-5,-6-2,6 1,-8-7,-5 5,9 1,-8-4,4 9,-1-11,30 1,-3-3,29 11,-16 3,-10 7,8 6,-18-15,8 14,-9-14,-1 11,0-11,1 12,9-11,-8 11,1-13,-5 13,-13-14,14 7,-13-1,5-5,-7 5,5-2,-4-5,4 5,-6-5,8 7,-5 1,12 9,-4-1,8 10,1 2,1 10,-8-10,5-2,-15-10,5-7,-6-2,-2-8,-6 0,5 1,-5 5,6-5,2 13,-1-4,0 0,1 5,-1-13,1 14,-2-14,1 6,-1-8,1 0,-1 0,0-5,0 3,0-3,1 5,7 1,1 0,9 2,-1-1,0 0,-7-1,6 1,-14-1,5-6,-6 4,-1-11,0 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9-10T00:11:48.181"/>
    </inkml:context>
    <inkml:brush xml:id="br0">
      <inkml:brushProperty name="width" value="0.3" units="cm"/>
      <inkml:brushProperty name="height" value="0.6" units="cm"/>
      <inkml:brushProperty name="color" value="#FFD579"/>
      <inkml:brushProperty name="tip" value="rectangle"/>
      <inkml:brushProperty name="rasterOp" value="maskPen"/>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118BB8-995F-E54B-8DEA-CD935837559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8AB58AF-797A-3744-B58F-AFF82B450627}"/>
              </a:ext>
            </a:extLst>
          </p:cNvPr>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1273BC96-ED57-0C47-BC7C-1A5D52810574}" type="datetimeFigureOut">
              <a:rPr lang="en-US" smtClean="0"/>
              <a:t>9/13/20</a:t>
            </a:fld>
            <a:endParaRPr lang="en-US"/>
          </a:p>
        </p:txBody>
      </p:sp>
      <p:sp>
        <p:nvSpPr>
          <p:cNvPr id="4" name="Slide Image Placeholder 3">
            <a:extLst>
              <a:ext uri="{FF2B5EF4-FFF2-40B4-BE49-F238E27FC236}">
                <a16:creationId xmlns:a16="http://schemas.microsoft.com/office/drawing/2014/main" id="{D14C34F0-80C5-ED47-8A28-8A375BB9D027}"/>
              </a:ext>
            </a:extLst>
          </p:cNvPr>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918D97A5-6A76-FC41-84D3-B865D6A41899}"/>
              </a:ext>
            </a:extLst>
          </p:cNvPr>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D4B7647-906D-6243-ADE3-A77816AB6BBE}"/>
              </a:ext>
            </a:extLst>
          </p:cNvPr>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B51823BA-4158-164C-8B6E-E9D87245CEDF}"/>
              </a:ext>
            </a:extLst>
          </p:cNvPr>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ABF1C58-4D58-D541-99FE-2F7170CF822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ACE57-EFD2-6044-BCFC-9A97C3727ECE}" type="slidenum">
              <a:rPr lang="en-US" smtClean="0"/>
              <a:t>81</a:t>
            </a:fld>
            <a:endParaRPr lang="en-US"/>
          </a:p>
        </p:txBody>
      </p:sp>
    </p:spTree>
    <p:extLst>
      <p:ext uri="{BB962C8B-B14F-4D97-AF65-F5344CB8AC3E}">
        <p14:creationId xmlns:p14="http://schemas.microsoft.com/office/powerpoint/2010/main" val="544287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DACE57-EFD2-6044-BCFC-9A97C3727ECE}" type="slidenum">
              <a:rPr lang="en-US" smtClean="0"/>
              <a:t>82</a:t>
            </a:fld>
            <a:endParaRPr lang="en-US"/>
          </a:p>
        </p:txBody>
      </p:sp>
    </p:spTree>
    <p:extLst>
      <p:ext uri="{BB962C8B-B14F-4D97-AF65-F5344CB8AC3E}">
        <p14:creationId xmlns:p14="http://schemas.microsoft.com/office/powerpoint/2010/main" val="3132617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44637B-3E86-4D47-82EF-5C4F9C94DC94}" type="datetimeFigureOut">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155112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4637B-3E86-4D47-82EF-5C4F9C94DC94}" type="datetimeFigureOut">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2469070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4637B-3E86-4D47-82EF-5C4F9C94DC94}" type="datetimeFigureOut">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2524430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4637B-3E86-4D47-82EF-5C4F9C94DC94}" type="datetimeFigureOut">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365004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44637B-3E86-4D47-82EF-5C4F9C94DC94}" type="datetimeFigureOut">
              <a:rPr lang="en-US" smtClean="0"/>
              <a:t>9/13/20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135533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44637B-3E86-4D47-82EF-5C4F9C94DC94}" type="datetimeFigureOut">
              <a:rPr lang="en-US" smtClean="0"/>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323707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44637B-3E86-4D47-82EF-5C4F9C94DC94}" type="datetimeFigureOut">
              <a:rPr lang="en-US" smtClean="0"/>
              <a:t>9/13/20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149926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44637B-3E86-4D47-82EF-5C4F9C94DC94}" type="datetimeFigureOut">
              <a:rPr lang="en-US" smtClean="0"/>
              <a:t>9/13/20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606417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4637B-3E86-4D47-82EF-5C4F9C94DC94}" type="datetimeFigureOut">
              <a:rPr lang="en-US" smtClean="0"/>
              <a:t>9/13/20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869287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44637B-3E86-4D47-82EF-5C4F9C94DC94}" type="datetimeFigureOut">
              <a:rPr lang="en-US" smtClean="0"/>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238503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44637B-3E86-4D47-82EF-5C4F9C94DC94}" type="datetimeFigureOut">
              <a:rPr lang="en-US" smtClean="0"/>
              <a:t>9/13/20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BF238-574C-6545-B87B-26111CCC11DB}" type="slidenum">
              <a:rPr lang="en-US" smtClean="0"/>
              <a:t>‹#›</a:t>
            </a:fld>
            <a:endParaRPr lang="en-US"/>
          </a:p>
        </p:txBody>
      </p:sp>
    </p:spTree>
    <p:extLst>
      <p:ext uri="{BB962C8B-B14F-4D97-AF65-F5344CB8AC3E}">
        <p14:creationId xmlns:p14="http://schemas.microsoft.com/office/powerpoint/2010/main" val="2484954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fld id="{AA44637B-3E86-4D47-82EF-5C4F9C94DC94}" type="datetimeFigureOut">
              <a:rPr lang="en-US" smtClean="0"/>
              <a:pPr/>
              <a:t>9/13/20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b="0" i="0">
                <a:solidFill>
                  <a:schemeClr val="tx1">
                    <a:tint val="75000"/>
                  </a:schemeClr>
                </a:solidFill>
                <a:latin typeface="Verdana" panose="020B0604030504040204" pitchFamily="34" charset="0"/>
              </a:defRPr>
            </a:lvl1pPr>
          </a:lstStyle>
          <a:p>
            <a:fld id="{136BF238-574C-6545-B87B-26111CCC11DB}" type="slidenum">
              <a:rPr lang="en-US" smtClean="0"/>
              <a:pPr/>
              <a:t>‹#›</a:t>
            </a:fld>
            <a:endParaRPr lang="en-US" dirty="0"/>
          </a:p>
        </p:txBody>
      </p:sp>
    </p:spTree>
    <p:extLst>
      <p:ext uri="{BB962C8B-B14F-4D97-AF65-F5344CB8AC3E}">
        <p14:creationId xmlns:p14="http://schemas.microsoft.com/office/powerpoint/2010/main" val="3946619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Verdana" panose="020B0604030504040204" pitchFamily="34"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Verdana" panose="020B0604030504040204" pitchFamily="34"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Verdana" panose="020B0604030504040204" pitchFamily="34"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Verdana" panose="020B060403050404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Verdana" panose="020B060403050404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researchgate.net/profile/Kjell_Aleklett/publication/228838239/figure/fig1/AS:300666963677184@1448695998872/Figure-1-The-peaking-of-several-countries-with-a-long-history-of-coal-mining-The-two.png"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iea.org/reports/global-energy-review-2020/coa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www.washingtonpost.com/opinions/trump-pledged-to-bring-back-coal-like-everything-under-him-it-collapsed-instead/2020/06/12/1fa8bed6-accd-11ea-9063-e69bd6520940_story.html"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hyperlink" Target="https://foreignpolicy.com/2018/04/04/trump-makes-american-coal-great-again-oversea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news.osu.edu/a-fossil-fuel-technology-that-doesnt-pollute/" TargetMode="External"/><Relationship Id="rId2" Type="http://schemas.openxmlformats.org/officeDocument/2006/relationships/hyperlink" Target="https://www.nytimes.com/2017/08/23/climate/what-clean-coal-is-and-isnt.html"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17/5/15/15634538/china-coal-cleaner" TargetMode="Externa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17/5/15/15634538/china-coal-cleaner" TargetMode="Externa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vox.com/energy-and-environment/2017/5/15/15634538/china-coal-cleaner" TargetMode="Externa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47.png"/><Relationship Id="rId4" Type="http://schemas.openxmlformats.org/officeDocument/2006/relationships/customXml" Target="../ink/ink1.xml"/><Relationship Id="rId9"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hyperlink" Target="https://www.utilitydive.com/news/lcoe-is-not-the-metric-you-think-it-is/578360/" TargetMode="External"/><Relationship Id="rId2" Type="http://schemas.openxmlformats.org/officeDocument/2006/relationships/hyperlink" Target="https://www.eia.gov/outlooks/aeo/pdf/electricity_generation.pdf"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lazard.com/media/451086/lazards-levelized-cost-of-energy-version-130-vf.pdf"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lazard.com/media/451086/lazards-levelized-cost-of-energy-version-130-vf.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3" Type="http://schemas.openxmlformats.org/officeDocument/2006/relationships/hyperlink" Target="https://www.lazard.com/media/451086/lazards-levelized-cost-of-energy-version-130-vf.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www.lazard.com/media/451086/lazards-levelized-cost-of-energy-version-130-vf.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hyperlink" Target="https://energypost.eu/cheaper-than-coal-irenas-comprehensive-report-on-cost-declines-all-renewables-categorie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hyperlink" Target="https://energypost.eu/cheaper-than-coal-irenas-comprehensive-report-on-cost-declines-all-renewables-categories/"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hyperlink" Target="https://www.eia.gov/outlooks/aeo/pdf/electricity_generation.pdf"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hyperlink" Target="http://euanmearns.com/eroei-for-beginners/"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hyperlink" Target="https://www.sciencedaily.com/releases/2019/07/190711114846.ht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www.sciencedaily.com/releases/2019/07/190711114846.htm"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brookings.edu/blog/up-front/2020/06/15/is-covid-19-an-opportunity-to-clean-up-indias-coal-power-plants-faster/"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www.brookings.edu/blog/up-front/2020/06/15/is-covid-19-an-opportunity-to-clean-up-indias-coal-power-plants-faster/"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www.forbes.com/sites/energyinnovation/2020/01/13/five-2020-energy-predictions-solar-surge-coal-crash-gas-exorcism-clean-energy-incentives-public-mobilization/#4d2451fc1ece"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hyperlink" Target="https://www.carbonbrief.org/mapped-worlds-coal-power-plant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carbontracker.org/wp-content/uploads/2018/11/Coal-economics-infographic-6-01.pn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hyperlink" Target="https://carbontracker.org/reports/how-to-retire-early/"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www.power-technology.com/features/closing-coal-should-we-be-compensating-the-fossil-fuel-industry-for-early-closur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3921"/>
            <a:ext cx="93538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SSC 2030: Energy Systems and Sustainability</a:t>
            </a:r>
          </a:p>
        </p:txBody>
      </p:sp>
      <p:sp>
        <p:nvSpPr>
          <p:cNvPr id="8" name="TextBox 7"/>
          <p:cNvSpPr txBox="1"/>
          <p:nvPr/>
        </p:nvSpPr>
        <p:spPr>
          <a:xfrm>
            <a:off x="550393" y="1108999"/>
            <a:ext cx="11387607" cy="4785926"/>
          </a:xfrm>
          <a:prstGeom prst="rect">
            <a:avLst/>
          </a:prstGeom>
          <a:noFill/>
        </p:spPr>
        <p:txBody>
          <a:bodyPr wrap="square" rtlCol="0">
            <a:spAutoFit/>
          </a:bodyPr>
          <a:lstStyle/>
          <a:p>
            <a:r>
              <a:rPr lang="en-US" sz="2400" b="1" dirty="0">
                <a:latin typeface="Verdana" panose="020B0604030504040204" pitchFamily="34" charset="0"/>
                <a:cs typeface="Verdana" panose="020B0604030504040204" pitchFamily="34" charset="0"/>
              </a:rPr>
              <a:t>4. Coal</a:t>
            </a: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4.1: </a:t>
            </a:r>
            <a:r>
              <a:rPr lang="en-US" sz="2400" dirty="0">
                <a:latin typeface="Verdana" panose="020B0604030504040204" pitchFamily="34" charset="0"/>
                <a:cs typeface="Verdana" panose="020B0604030504040204" pitchFamily="34" charset="0"/>
              </a:rPr>
              <a:t>What is coal? Origins and composition</a:t>
            </a: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4.2: </a:t>
            </a:r>
            <a:r>
              <a:rPr lang="en-US" sz="2400" dirty="0">
                <a:latin typeface="Verdana" panose="020B0604030504040204" pitchFamily="34" charset="0"/>
                <a:cs typeface="Verdana" panose="020B0604030504040204" pitchFamily="34" charset="0"/>
              </a:rPr>
              <a:t>Early uses and the industrial revolution</a:t>
            </a: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4.3: </a:t>
            </a:r>
            <a:r>
              <a:rPr lang="en-US" sz="2400" dirty="0">
                <a:latin typeface="Verdana" panose="020B0604030504040204" pitchFamily="34" charset="0"/>
                <a:cs typeface="Verdana" panose="020B0604030504040204" pitchFamily="34" charset="0"/>
              </a:rPr>
              <a:t>Coal deposits, reserves and production</a:t>
            </a: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4.4: </a:t>
            </a:r>
            <a:r>
              <a:rPr lang="en-US" sz="2400" dirty="0">
                <a:latin typeface="Verdana" panose="020B0604030504040204" pitchFamily="34" charset="0"/>
                <a:cs typeface="Verdana" panose="020B0604030504040204" pitchFamily="34" charset="0"/>
              </a:rPr>
              <a:t>Modern extraction methods</a:t>
            </a:r>
            <a:endParaRPr lang="en-US" sz="700" dirty="0">
              <a:latin typeface="Verdana" panose="020B0604030504040204" pitchFamily="34" charset="0"/>
              <a:cs typeface="Verdana" panose="020B0604030504040204" pitchFamily="34" charset="0"/>
            </a:endParaRP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4.5: </a:t>
            </a:r>
            <a:r>
              <a:rPr lang="en-US" sz="2400" dirty="0">
                <a:latin typeface="Verdana" panose="020B0604030504040204" pitchFamily="34" charset="0"/>
                <a:cs typeface="Verdana" panose="020B0604030504040204" pitchFamily="34" charset="0"/>
              </a:rPr>
              <a:t>Coal combustion and emissions</a:t>
            </a:r>
          </a:p>
          <a:p>
            <a:endParaRPr lang="en-US" sz="9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4.6: </a:t>
            </a:r>
            <a:r>
              <a:rPr lang="en-US" sz="2400" dirty="0">
                <a:latin typeface="Verdana" panose="020B0604030504040204" pitchFamily="34" charset="0"/>
                <a:cs typeface="Verdana" panose="020B0604030504040204" pitchFamily="34" charset="0"/>
              </a:rPr>
              <a:t>Current global uses of coal</a:t>
            </a: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4.7: </a:t>
            </a:r>
            <a:r>
              <a:rPr lang="en-US" sz="2400" dirty="0">
                <a:latin typeface="Verdana" panose="020B0604030504040204" pitchFamily="34" charset="0"/>
                <a:cs typeface="Verdana" panose="020B0604030504040204" pitchFamily="34" charset="0"/>
              </a:rPr>
              <a:t>Alternative uses of coal</a:t>
            </a: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4.8: </a:t>
            </a:r>
            <a:r>
              <a:rPr lang="en-US" sz="2400" dirty="0">
                <a:latin typeface="Verdana" panose="020B0604030504040204" pitchFamily="34" charset="0"/>
                <a:cs typeface="Verdana" panose="020B0604030504040204" pitchFamily="34" charset="0"/>
              </a:rPr>
              <a:t>Carbon sequestration (CCS) and ‘clean coal’</a:t>
            </a:r>
          </a:p>
          <a:p>
            <a:endParaRPr lang="en-US" sz="700" dirty="0">
              <a:latin typeface="Verdana" panose="020B0604030504040204" pitchFamily="34" charset="0"/>
              <a:cs typeface="Verdana" panose="020B0604030504040204" pitchFamily="34" charset="0"/>
            </a:endParaRPr>
          </a:p>
          <a:p>
            <a:r>
              <a:rPr lang="en-US" sz="2400" b="1" dirty="0">
                <a:latin typeface="Verdana" panose="020B0604030504040204" pitchFamily="34" charset="0"/>
                <a:cs typeface="Verdana" panose="020B0604030504040204" pitchFamily="34" charset="0"/>
              </a:rPr>
              <a:t>4.9: </a:t>
            </a:r>
            <a:r>
              <a:rPr lang="en-US" sz="2400" dirty="0">
                <a:latin typeface="Verdana" panose="020B0604030504040204" pitchFamily="34" charset="0"/>
                <a:cs typeface="Verdana" panose="020B0604030504040204" pitchFamily="34" charset="0"/>
              </a:rPr>
              <a:t>Business cycles, LCOE, EROEI, COVID lessons, and early retirement</a:t>
            </a:r>
          </a:p>
        </p:txBody>
      </p:sp>
      <p:pic>
        <p:nvPicPr>
          <p:cNvPr id="7" name="Picture 6">
            <a:extLst>
              <a:ext uri="{FF2B5EF4-FFF2-40B4-BE49-F238E27FC236}">
                <a16:creationId xmlns:a16="http://schemas.microsoft.com/office/drawing/2014/main" id="{941D91F6-68D6-3949-9DA4-C6E62CB949A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55747"/>
            <a:ext cx="628093" cy="584776"/>
          </a:xfrm>
          <a:prstGeom prst="rect">
            <a:avLst/>
          </a:prstGeom>
        </p:spPr>
      </p:pic>
    </p:spTree>
    <p:extLst>
      <p:ext uri="{BB962C8B-B14F-4D97-AF65-F5344CB8AC3E}">
        <p14:creationId xmlns:p14="http://schemas.microsoft.com/office/powerpoint/2010/main" val="11615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70936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Air quality problems arose quickly</a:t>
            </a:r>
          </a:p>
        </p:txBody>
      </p:sp>
      <p:sp>
        <p:nvSpPr>
          <p:cNvPr id="6" name="TextBox 5"/>
          <p:cNvSpPr txBox="1"/>
          <p:nvPr/>
        </p:nvSpPr>
        <p:spPr>
          <a:xfrm>
            <a:off x="319658" y="832448"/>
            <a:ext cx="11400274" cy="1015663"/>
          </a:xfrm>
          <a:prstGeom prst="rect">
            <a:avLst/>
          </a:prstGeom>
          <a:noFill/>
        </p:spPr>
        <p:txBody>
          <a:bodyPr wrap="square" rtlCol="0">
            <a:spAutoFit/>
          </a:bodyPr>
          <a:lstStyle/>
          <a:p>
            <a:pPr fontAlgn="ctr"/>
            <a:r>
              <a:rPr lang="en-US" sz="2000" b="1" dirty="0">
                <a:latin typeface="Verdana" panose="020B0604030504040204" pitchFamily="34" charset="0"/>
                <a:cs typeface="Verdana" panose="020B0604030504040204" pitchFamily="34" charset="0"/>
              </a:rPr>
              <a:t>Air quality suffered as use of coal boomed. </a:t>
            </a:r>
          </a:p>
          <a:p>
            <a:pPr marL="342900" indent="-342900" fontAlgn="ctr">
              <a:buFont typeface="Arial" panose="020B0604020202020204" pitchFamily="34" charset="0"/>
              <a:buChar char="•"/>
            </a:pPr>
            <a:r>
              <a:rPr lang="en-US" sz="2000" dirty="0">
                <a:latin typeface="Verdana" panose="020B0604030504040204" pitchFamily="34" charset="0"/>
                <a:cs typeface="Verdana" panose="020B0604030504040204" pitchFamily="34" charset="0"/>
              </a:rPr>
              <a:t>In this era British coal was ‘brown’ and high in sulfur. </a:t>
            </a:r>
          </a:p>
          <a:p>
            <a:pPr marL="342900" indent="-342900" fontAlgn="ctr">
              <a:buFont typeface="Arial" panose="020B0604020202020204" pitchFamily="34" charset="0"/>
              <a:buChar char="•"/>
            </a:pPr>
            <a:r>
              <a:rPr lang="en-US" sz="2000" dirty="0">
                <a:latin typeface="Verdana" panose="020B0604030504040204" pitchFamily="34" charset="0"/>
                <a:cs typeface="Verdana" panose="020B0604030504040204" pitchFamily="34" charset="0"/>
              </a:rPr>
              <a:t>Air emissions resulted in huge amounts what we now call ‘smog’. </a:t>
            </a:r>
          </a:p>
        </p:txBody>
      </p:sp>
      <p:sp>
        <p:nvSpPr>
          <p:cNvPr id="3" name="TextBox 2"/>
          <p:cNvSpPr txBox="1"/>
          <p:nvPr/>
        </p:nvSpPr>
        <p:spPr>
          <a:xfrm>
            <a:off x="119806" y="6431631"/>
            <a:ext cx="5734903"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 </a:t>
            </a:r>
            <a:r>
              <a:rPr lang="en-US" sz="1400" dirty="0" err="1">
                <a:latin typeface="Verdana" panose="020B0604030504040204" pitchFamily="34" charset="0"/>
                <a:cs typeface="Verdana" panose="020B0604030504040204" pitchFamily="34" charset="0"/>
              </a:rPr>
              <a:t>wikipedia</a:t>
            </a:r>
            <a:endParaRPr lang="en-US" sz="1400" dirty="0">
              <a:latin typeface="Verdana" panose="020B0604030504040204" pitchFamily="34" charset="0"/>
              <a:cs typeface="Verdana" panose="020B0604030504040204" pitchFamily="34" charset="0"/>
            </a:endParaRPr>
          </a:p>
        </p:txBody>
      </p:sp>
      <p:pic>
        <p:nvPicPr>
          <p:cNvPr id="11" name="Picture 10" descr="John_Evelyn's_Fumifugium,_Title_P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037" y="1799283"/>
            <a:ext cx="3122158" cy="4940125"/>
          </a:xfrm>
          <a:prstGeom prst="rect">
            <a:avLst/>
          </a:prstGeom>
        </p:spPr>
      </p:pic>
      <p:sp>
        <p:nvSpPr>
          <p:cNvPr id="13" name="TextBox 12"/>
          <p:cNvSpPr txBox="1"/>
          <p:nvPr/>
        </p:nvSpPr>
        <p:spPr>
          <a:xfrm>
            <a:off x="228601" y="2102896"/>
            <a:ext cx="8541326" cy="3847207"/>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By </a:t>
            </a:r>
            <a:r>
              <a:rPr lang="en-US" sz="2000" b="1" dirty="0">
                <a:latin typeface="Verdana" panose="020B0604030504040204" pitchFamily="34" charset="0"/>
                <a:cs typeface="Verdana" panose="020B0604030504040204" pitchFamily="34" charset="0"/>
              </a:rPr>
              <a:t>1661</a:t>
            </a:r>
            <a:r>
              <a:rPr lang="en-US" sz="2000" dirty="0">
                <a:latin typeface="Verdana" panose="020B0604030504040204" pitchFamily="34" charset="0"/>
                <a:cs typeface="Verdana" panose="020B0604030504040204" pitchFamily="34" charset="0"/>
              </a:rPr>
              <a:t>, London was cloaked in:</a:t>
            </a:r>
            <a:br>
              <a:rPr lang="en-US" sz="2000" dirty="0">
                <a:latin typeface="Verdana" panose="020B0604030504040204" pitchFamily="34" charset="0"/>
                <a:cs typeface="Verdana" panose="020B0604030504040204" pitchFamily="34" charset="0"/>
              </a:rPr>
            </a:br>
            <a:endParaRPr lang="en-US" sz="2000" dirty="0">
              <a:latin typeface="Verdana" panose="020B0604030504040204" pitchFamily="34" charset="0"/>
              <a:cs typeface="Verdana" panose="020B0604030504040204" pitchFamily="34" charset="0"/>
            </a:endParaRPr>
          </a:p>
          <a:p>
            <a:r>
              <a:rPr lang="en-US" sz="2000" i="1" dirty="0">
                <a:latin typeface="Verdana" panose="020B0604030504040204" pitchFamily="34" charset="0"/>
                <a:cs typeface="Verdana" panose="020B0604030504040204" pitchFamily="34" charset="0"/>
              </a:rPr>
              <a:t>"Such a cloud of sea-coal, as if there be a </a:t>
            </a:r>
            <a:r>
              <a:rPr lang="en-US" sz="2000" i="1" dirty="0" err="1">
                <a:latin typeface="Verdana" panose="020B0604030504040204" pitchFamily="34" charset="0"/>
                <a:cs typeface="Verdana" panose="020B0604030504040204" pitchFamily="34" charset="0"/>
              </a:rPr>
              <a:t>resemblence</a:t>
            </a:r>
            <a:r>
              <a:rPr lang="en-US" sz="2000" i="1" dirty="0">
                <a:latin typeface="Verdana" panose="020B0604030504040204" pitchFamily="34" charset="0"/>
                <a:cs typeface="Verdana" panose="020B0604030504040204" pitchFamily="34" charset="0"/>
              </a:rPr>
              <a:t> of hell upon earth, it is in this volcano in a foggy day: this pestilent </a:t>
            </a:r>
            <a:r>
              <a:rPr lang="en-US" sz="2000" i="1" dirty="0" err="1">
                <a:latin typeface="Verdana" panose="020B0604030504040204" pitchFamily="34" charset="0"/>
                <a:cs typeface="Verdana" panose="020B0604030504040204" pitchFamily="34" charset="0"/>
              </a:rPr>
              <a:t>smoak</a:t>
            </a:r>
            <a:r>
              <a:rPr lang="en-US" sz="2000" i="1" dirty="0">
                <a:latin typeface="Verdana" panose="020B0604030504040204" pitchFamily="34" charset="0"/>
                <a:cs typeface="Verdana" panose="020B0604030504040204" pitchFamily="34" charset="0"/>
              </a:rPr>
              <a:t>, which corrodes the very </a:t>
            </a:r>
            <a:r>
              <a:rPr lang="en-US" sz="2000" i="1" dirty="0" err="1">
                <a:latin typeface="Verdana" panose="020B0604030504040204" pitchFamily="34" charset="0"/>
                <a:cs typeface="Verdana" panose="020B0604030504040204" pitchFamily="34" charset="0"/>
              </a:rPr>
              <a:t>yron</a:t>
            </a:r>
            <a:r>
              <a:rPr lang="en-US" sz="2000" i="1" dirty="0">
                <a:latin typeface="Verdana" panose="020B0604030504040204" pitchFamily="34" charset="0"/>
                <a:cs typeface="Verdana" panose="020B0604030504040204" pitchFamily="34" charset="0"/>
              </a:rPr>
              <a:t> [iron], and spoils all the </a:t>
            </a:r>
            <a:r>
              <a:rPr lang="en-US" sz="2000" i="1" dirty="0" err="1">
                <a:latin typeface="Verdana" panose="020B0604030504040204" pitchFamily="34" charset="0"/>
                <a:cs typeface="Verdana" panose="020B0604030504040204" pitchFamily="34" charset="0"/>
              </a:rPr>
              <a:t>moveables</a:t>
            </a:r>
            <a:r>
              <a:rPr lang="en-US" sz="2000" i="1" dirty="0">
                <a:latin typeface="Verdana" panose="020B0604030504040204" pitchFamily="34" charset="0"/>
                <a:cs typeface="Verdana" panose="020B0604030504040204" pitchFamily="34" charset="0"/>
              </a:rPr>
              <a:t>, leaving a soot on all things that it lights: and so fatally seizing on the lungs of the inhabitants, that cough and consumption spare no man."  </a:t>
            </a:r>
          </a:p>
          <a:p>
            <a:endParaRPr lang="en-US" sz="1000" i="1" dirty="0">
              <a:latin typeface="Verdana" panose="020B0604030504040204" pitchFamily="34" charset="0"/>
              <a:cs typeface="Verdana" panose="020B0604030504040204" pitchFamily="34" charset="0"/>
            </a:endParaRPr>
          </a:p>
          <a:p>
            <a:pPr marL="858838" indent="-285750">
              <a:buFontTx/>
              <a:buChar char="-"/>
            </a:pPr>
            <a:r>
              <a:rPr lang="en-US" i="1" dirty="0">
                <a:latin typeface="Verdana" panose="020B0604030504040204" pitchFamily="34" charset="0"/>
                <a:cs typeface="Verdana" panose="020B0604030504040204" pitchFamily="34" charset="0"/>
              </a:rPr>
              <a:t>John Evelyn </a:t>
            </a:r>
            <a:br>
              <a:rPr lang="en-US" i="1" dirty="0">
                <a:latin typeface="Verdana" panose="020B0604030504040204" pitchFamily="34" charset="0"/>
                <a:cs typeface="Verdana" panose="020B0604030504040204" pitchFamily="34" charset="0"/>
              </a:rPr>
            </a:br>
            <a:r>
              <a:rPr lang="en-US" i="1" dirty="0">
                <a:latin typeface="Verdana" panose="020B0604030504040204" pitchFamily="34" charset="0"/>
                <a:cs typeface="Verdana" panose="020B0604030504040204" pitchFamily="34" charset="0"/>
              </a:rPr>
              <a:t>petitioning Charles II for zoning to move industry and improve air quality</a:t>
            </a:r>
          </a:p>
          <a:p>
            <a:endParaRPr lang="en-US" sz="2000" dirty="0">
              <a:latin typeface="Verdana" panose="020B0604030504040204" pitchFamily="34" charset="0"/>
            </a:endParaRPr>
          </a:p>
        </p:txBody>
      </p:sp>
      <p:pic>
        <p:nvPicPr>
          <p:cNvPr id="9" name="Picture 8">
            <a:extLst>
              <a:ext uri="{FF2B5EF4-FFF2-40B4-BE49-F238E27FC236}">
                <a16:creationId xmlns:a16="http://schemas.microsoft.com/office/drawing/2014/main" id="{01A7556D-D878-164F-8984-1F32FD8B6D81}"/>
              </a:ext>
            </a:extLst>
          </p:cNvPr>
          <p:cNvPicPr>
            <a:picLocks noChangeAspect="1"/>
          </p:cNvPicPr>
          <p:nvPr/>
        </p:nvPicPr>
        <p:blipFill>
          <a:blip r:embed="rId3">
            <a:duotone>
              <a:prstClr val="black"/>
              <a:schemeClr val="accent1">
                <a:tint val="45000"/>
                <a:satMod val="400000"/>
              </a:schemeClr>
            </a:duotone>
          </a:blip>
          <a:stretch>
            <a:fillRect/>
          </a:stretch>
        </p:blipFill>
        <p:spPr>
          <a:xfrm>
            <a:off x="11275273" y="46249"/>
            <a:ext cx="628093" cy="584776"/>
          </a:xfrm>
          <a:prstGeom prst="rect">
            <a:avLst/>
          </a:prstGeom>
        </p:spPr>
      </p:pic>
    </p:spTree>
    <p:extLst>
      <p:ext uri="{BB962C8B-B14F-4D97-AF65-F5344CB8AC3E}">
        <p14:creationId xmlns:p14="http://schemas.microsoft.com/office/powerpoint/2010/main" val="3706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709"/>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63173"/>
            <a:ext cx="84994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Industrial revolution: coal, iron and steel</a:t>
            </a:r>
          </a:p>
        </p:txBody>
      </p:sp>
      <p:sp>
        <p:nvSpPr>
          <p:cNvPr id="6" name="TextBox 5"/>
          <p:cNvSpPr txBox="1"/>
          <p:nvPr/>
        </p:nvSpPr>
        <p:spPr>
          <a:xfrm>
            <a:off x="278093" y="790883"/>
            <a:ext cx="11555128"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industrial revolution was made possible by </a:t>
            </a:r>
            <a:r>
              <a:rPr lang="en-US" sz="2000" b="1" dirty="0">
                <a:latin typeface="Verdana" panose="020B0604030504040204" pitchFamily="34" charset="0"/>
                <a:cs typeface="Verdana" panose="020B0604030504040204" pitchFamily="34" charset="0"/>
              </a:rPr>
              <a:t>coal</a:t>
            </a:r>
            <a:r>
              <a:rPr lang="en-US" sz="2000" dirty="0">
                <a:latin typeface="Verdana" panose="020B0604030504040204" pitchFamily="34" charset="0"/>
                <a:cs typeface="Verdana" panose="020B0604030504040204" pitchFamily="34" charset="0"/>
              </a:rPr>
              <a:t>, and one of its products, </a:t>
            </a:r>
            <a:r>
              <a:rPr lang="en-US" sz="2000" b="1" dirty="0">
                <a:latin typeface="Verdana" panose="020B0604030504040204" pitchFamily="34" charset="0"/>
                <a:cs typeface="Verdana" panose="020B0604030504040204" pitchFamily="34" charset="0"/>
              </a:rPr>
              <a:t>steel</a:t>
            </a:r>
            <a:r>
              <a:rPr lang="en-US" sz="2000" dirty="0">
                <a:latin typeface="Verdana" panose="020B0604030504040204" pitchFamily="34" charset="0"/>
                <a:cs typeface="Verdana" panose="020B0604030504040204" pitchFamily="34" charset="0"/>
              </a:rPr>
              <a:t>.</a:t>
            </a:r>
          </a:p>
        </p:txBody>
      </p:sp>
      <p:sp>
        <p:nvSpPr>
          <p:cNvPr id="3" name="TextBox 2"/>
          <p:cNvSpPr txBox="1"/>
          <p:nvPr/>
        </p:nvSpPr>
        <p:spPr>
          <a:xfrm>
            <a:off x="111566" y="6477537"/>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13" name="TextBox 12"/>
          <p:cNvSpPr txBox="1"/>
          <p:nvPr/>
        </p:nvSpPr>
        <p:spPr>
          <a:xfrm>
            <a:off x="290186" y="1217678"/>
            <a:ext cx="11826442"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Iron ore is actually iron oxide.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Iron is purified by the process of </a:t>
            </a:r>
            <a:r>
              <a:rPr lang="en-US" sz="2000" b="1" dirty="0">
                <a:latin typeface="Verdana" panose="020B0604030504040204" pitchFamily="34" charset="0"/>
                <a:cs typeface="Verdana" panose="020B0604030504040204" pitchFamily="34" charset="0"/>
              </a:rPr>
              <a:t>smelting</a:t>
            </a:r>
            <a:r>
              <a:rPr lang="en-US" sz="2000" dirty="0">
                <a:latin typeface="Verdana" panose="020B0604030504040204" pitchFamily="34" charset="0"/>
                <a:cs typeface="Verdana" panose="020B0604030504040204" pitchFamily="34" charset="0"/>
              </a:rPr>
              <a:t>, which removes oxygen leaving ‘purified’ Fe.</a:t>
            </a:r>
          </a:p>
        </p:txBody>
      </p:sp>
      <p:sp>
        <p:nvSpPr>
          <p:cNvPr id="14" name="TextBox 13"/>
          <p:cNvSpPr txBox="1"/>
          <p:nvPr/>
        </p:nvSpPr>
        <p:spPr>
          <a:xfrm>
            <a:off x="1820792" y="2963402"/>
            <a:ext cx="7323204" cy="403700"/>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Fe</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O</a:t>
            </a:r>
            <a:r>
              <a:rPr lang="en-US" sz="2000" baseline="-25000" dirty="0">
                <a:latin typeface="Verdana" panose="020B0604030504040204" pitchFamily="34" charset="0"/>
                <a:cs typeface="Verdana" panose="020B0604030504040204" pitchFamily="34" charset="0"/>
              </a:rPr>
              <a:t>3</a:t>
            </a:r>
            <a:r>
              <a:rPr lang="en-US" sz="2000" dirty="0">
                <a:latin typeface="Verdana" panose="020B0604030504040204" pitchFamily="34" charset="0"/>
                <a:cs typeface="Verdana" panose="020B0604030504040204" pitchFamily="34" charset="0"/>
              </a:rPr>
              <a:t>, Fe</a:t>
            </a:r>
            <a:r>
              <a:rPr lang="en-US" sz="2000" baseline="-25000" dirty="0">
                <a:latin typeface="Verdana" panose="020B0604030504040204" pitchFamily="34" charset="0"/>
                <a:cs typeface="Verdana" panose="020B0604030504040204" pitchFamily="34" charset="0"/>
              </a:rPr>
              <a:t>3</a:t>
            </a:r>
            <a:r>
              <a:rPr lang="en-US" sz="2000" dirty="0">
                <a:latin typeface="Verdana" panose="020B0604030504040204" pitchFamily="34" charset="0"/>
                <a:cs typeface="Verdana" panose="020B0604030504040204" pitchFamily="34" charset="0"/>
              </a:rPr>
              <a:t>O</a:t>
            </a:r>
            <a:r>
              <a:rPr lang="en-US" sz="2000" baseline="-25000" dirty="0">
                <a:latin typeface="Verdana" panose="020B0604030504040204" pitchFamily="34" charset="0"/>
                <a:cs typeface="Verdana" panose="020B0604030504040204" pitchFamily="34" charset="0"/>
              </a:rPr>
              <a:t>4</a:t>
            </a:r>
            <a:r>
              <a:rPr lang="en-US" sz="2000" dirty="0">
                <a:latin typeface="Verdana" panose="020B0604030504040204" pitchFamily="34" charset="0"/>
                <a:cs typeface="Verdana" panose="020B0604030504040204" pitchFamily="34" charset="0"/>
              </a:rPr>
              <a:t>  +  C  </a:t>
            </a:r>
            <a:r>
              <a:rPr lang="en-US" sz="2000" dirty="0">
                <a:latin typeface="Verdana" panose="020B0604030504040204" pitchFamily="34" charset="0"/>
                <a:cs typeface="Verdana" panose="020B0604030504040204" pitchFamily="34" charset="0"/>
                <a:sym typeface="Wingdings"/>
              </a:rPr>
              <a:t>  Fe + CO</a:t>
            </a:r>
            <a:r>
              <a:rPr lang="en-US" sz="2000" baseline="-25000" dirty="0">
                <a:latin typeface="Verdana" panose="020B0604030504040204" pitchFamily="34" charset="0"/>
                <a:cs typeface="Verdana" panose="020B0604030504040204" pitchFamily="34" charset="0"/>
                <a:sym typeface="Wingdings"/>
              </a:rPr>
              <a:t>2</a:t>
            </a:r>
            <a:r>
              <a:rPr lang="en-US" sz="2000" dirty="0">
                <a:latin typeface="Verdana" panose="020B0604030504040204" pitchFamily="34" charset="0"/>
                <a:cs typeface="Verdana" panose="020B0604030504040204" pitchFamily="34" charset="0"/>
                <a:sym typeface="Wingdings"/>
              </a:rPr>
              <a:t> + CO</a:t>
            </a:r>
            <a:endParaRPr lang="en-US" sz="2000" dirty="0">
              <a:latin typeface="Verdana" panose="020B0604030504040204" pitchFamily="34" charset="0"/>
              <a:cs typeface="Verdana" panose="020B0604030504040204" pitchFamily="34" charset="0"/>
            </a:endParaRPr>
          </a:p>
        </p:txBody>
      </p:sp>
      <p:sp>
        <p:nvSpPr>
          <p:cNvPr id="11" name="Rounded Rectangular Callout 10"/>
          <p:cNvSpPr/>
          <p:nvPr/>
        </p:nvSpPr>
        <p:spPr>
          <a:xfrm>
            <a:off x="1120287" y="2211664"/>
            <a:ext cx="1365807" cy="476505"/>
          </a:xfrm>
          <a:prstGeom prst="wedgeRoundRectCallout">
            <a:avLst>
              <a:gd name="adj1" fmla="val 33041"/>
              <a:gd name="adj2" fmla="val 115057"/>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FF"/>
                </a:solidFill>
                <a:latin typeface="Verdana" panose="020B0604030504040204" pitchFamily="34" charset="0"/>
              </a:rPr>
              <a:t>iron ore</a:t>
            </a:r>
          </a:p>
        </p:txBody>
      </p:sp>
      <p:sp>
        <p:nvSpPr>
          <p:cNvPr id="15" name="Rounded Rectangular Callout 14"/>
          <p:cNvSpPr/>
          <p:nvPr/>
        </p:nvSpPr>
        <p:spPr>
          <a:xfrm>
            <a:off x="3149680" y="2234219"/>
            <a:ext cx="932865" cy="476505"/>
          </a:xfrm>
          <a:prstGeom prst="wedgeRoundRectCallout">
            <a:avLst>
              <a:gd name="adj1" fmla="val 58560"/>
              <a:gd name="adj2" fmla="val 103795"/>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FF"/>
                </a:solidFill>
                <a:latin typeface="Verdana" panose="020B0604030504040204" pitchFamily="34" charset="0"/>
              </a:rPr>
              <a:t>coke</a:t>
            </a:r>
          </a:p>
        </p:txBody>
      </p:sp>
      <p:sp>
        <p:nvSpPr>
          <p:cNvPr id="16" name="Rounded Rectangular Callout 15"/>
          <p:cNvSpPr/>
          <p:nvPr/>
        </p:nvSpPr>
        <p:spPr>
          <a:xfrm>
            <a:off x="4287800" y="2226325"/>
            <a:ext cx="932865" cy="476505"/>
          </a:xfrm>
          <a:prstGeom prst="wedgeRoundRectCallout">
            <a:avLst>
              <a:gd name="adj1" fmla="val 33041"/>
              <a:gd name="adj2" fmla="val 115057"/>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FF"/>
                </a:solidFill>
                <a:latin typeface="Verdana" panose="020B0604030504040204" pitchFamily="34" charset="0"/>
              </a:rPr>
              <a:t>iron</a:t>
            </a:r>
          </a:p>
        </p:txBody>
      </p:sp>
      <p:sp>
        <p:nvSpPr>
          <p:cNvPr id="17" name="Rounded Rectangular Callout 16"/>
          <p:cNvSpPr/>
          <p:nvPr/>
        </p:nvSpPr>
        <p:spPr>
          <a:xfrm>
            <a:off x="5709403" y="2250176"/>
            <a:ext cx="1652628" cy="476505"/>
          </a:xfrm>
          <a:prstGeom prst="wedgeRoundRectCallout">
            <a:avLst>
              <a:gd name="adj1" fmla="val -23984"/>
              <a:gd name="adj2" fmla="val 109367"/>
              <a:gd name="adj3" fmla="val 16667"/>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0000FF"/>
                </a:solidFill>
                <a:latin typeface="Verdana" panose="020B0604030504040204" pitchFamily="34" charset="0"/>
              </a:rPr>
              <a:t>flue gases</a:t>
            </a:r>
          </a:p>
        </p:txBody>
      </p:sp>
      <p:sp>
        <p:nvSpPr>
          <p:cNvPr id="18" name="TextBox 17"/>
          <p:cNvSpPr txBox="1"/>
          <p:nvPr/>
        </p:nvSpPr>
        <p:spPr>
          <a:xfrm>
            <a:off x="391203" y="4211220"/>
            <a:ext cx="5318200" cy="1922899"/>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Coke: </a:t>
            </a:r>
            <a:r>
              <a:rPr lang="en-US" sz="2000" i="1" dirty="0">
                <a:latin typeface="Verdana" panose="020B0604030504040204" pitchFamily="34" charset="0"/>
                <a:cs typeface="Verdana" panose="020B0604030504040204" pitchFamily="34" charset="0"/>
              </a:rPr>
              <a:t>created by pyrolysis (combustion in limited oxygen) of coal at high temperatures (2000°F). </a:t>
            </a:r>
          </a:p>
          <a:p>
            <a:pPr>
              <a:lnSpc>
                <a:spcPct val="110000"/>
              </a:lnSpc>
            </a:pPr>
            <a:endParaRPr lang="en-US" sz="1000" i="1"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Nearly pure carbon as most impurities (O, S) are ‘driven off’</a:t>
            </a:r>
          </a:p>
        </p:txBody>
      </p:sp>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03"/>
          <a:stretch/>
        </p:blipFill>
        <p:spPr bwMode="auto">
          <a:xfrm>
            <a:off x="5949276" y="3834513"/>
            <a:ext cx="6167352" cy="28892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79779" y="6337378"/>
            <a:ext cx="3034805" cy="369332"/>
          </a:xfrm>
          <a:prstGeom prst="rect">
            <a:avLst/>
          </a:prstGeom>
          <a:noFill/>
        </p:spPr>
        <p:txBody>
          <a:bodyPr wrap="none" rtlCol="0">
            <a:spAutoFit/>
          </a:bodyPr>
          <a:lstStyle/>
          <a:p>
            <a:r>
              <a:rPr lang="en-US" b="1" dirty="0">
                <a:solidFill>
                  <a:schemeClr val="bg1"/>
                </a:solidFill>
                <a:latin typeface="Verdana" panose="020B0604030504040204" pitchFamily="34" charset="0"/>
              </a:rPr>
              <a:t>Coking works at night</a:t>
            </a:r>
          </a:p>
        </p:txBody>
      </p:sp>
      <p:pic>
        <p:nvPicPr>
          <p:cNvPr id="19" name="Picture 18">
            <a:extLst>
              <a:ext uri="{FF2B5EF4-FFF2-40B4-BE49-F238E27FC236}">
                <a16:creationId xmlns:a16="http://schemas.microsoft.com/office/drawing/2014/main" id="{17A728E3-1FFD-FC47-960A-C18FE440CA15}"/>
              </a:ext>
            </a:extLst>
          </p:cNvPr>
          <p:cNvPicPr>
            <a:picLocks noChangeAspect="1"/>
          </p:cNvPicPr>
          <p:nvPr/>
        </p:nvPicPr>
        <p:blipFill>
          <a:blip r:embed="rId3">
            <a:duotone>
              <a:prstClr val="black"/>
              <a:schemeClr val="accent1">
                <a:tint val="45000"/>
                <a:satMod val="400000"/>
              </a:schemeClr>
            </a:duotone>
          </a:blip>
          <a:stretch>
            <a:fillRect/>
          </a:stretch>
        </p:blipFill>
        <p:spPr>
          <a:xfrm>
            <a:off x="11300351" y="32395"/>
            <a:ext cx="628093" cy="584776"/>
          </a:xfrm>
          <a:prstGeom prst="rect">
            <a:avLst/>
          </a:prstGeom>
        </p:spPr>
      </p:pic>
    </p:spTree>
    <p:extLst>
      <p:ext uri="{BB962C8B-B14F-4D97-AF65-F5344CB8AC3E}">
        <p14:creationId xmlns:p14="http://schemas.microsoft.com/office/powerpoint/2010/main" val="27990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P spid="15" grpId="0" animBg="1"/>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752"/>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69275"/>
            <a:ext cx="84994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Industrial revolution: coal, iron and steel</a:t>
            </a:r>
          </a:p>
        </p:txBody>
      </p:sp>
      <p:sp>
        <p:nvSpPr>
          <p:cNvPr id="3" name="TextBox 2"/>
          <p:cNvSpPr txBox="1"/>
          <p:nvPr/>
        </p:nvSpPr>
        <p:spPr>
          <a:xfrm>
            <a:off x="0" y="6480948"/>
            <a:ext cx="5734903"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 </a:t>
            </a:r>
            <a:r>
              <a:rPr lang="en-US" sz="1400" dirty="0" err="1">
                <a:latin typeface="Verdana" panose="020B0604030504040204" pitchFamily="34" charset="0"/>
                <a:cs typeface="Verdana" panose="020B0604030504040204" pitchFamily="34" charset="0"/>
              </a:rPr>
              <a:t>wikipedia</a:t>
            </a:r>
            <a:endParaRPr lang="en-US" sz="1400" dirty="0">
              <a:latin typeface="Verdana" panose="020B0604030504040204" pitchFamily="34" charset="0"/>
              <a:cs typeface="Verdana" panose="020B0604030504040204" pitchFamily="34" charset="0"/>
            </a:endParaRPr>
          </a:p>
        </p:txBody>
      </p:sp>
      <p:sp>
        <p:nvSpPr>
          <p:cNvPr id="19" name="TextBox 18"/>
          <p:cNvSpPr txBox="1"/>
          <p:nvPr/>
        </p:nvSpPr>
        <p:spPr>
          <a:xfrm>
            <a:off x="363187" y="3429000"/>
            <a:ext cx="5552265" cy="175362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Steel: </a:t>
            </a:r>
            <a:r>
              <a:rPr lang="en-US" sz="2000" i="1" dirty="0">
                <a:latin typeface="Verdana" panose="020B0604030504040204" pitchFamily="34" charset="0"/>
                <a:cs typeface="Verdana" panose="020B0604030504040204" pitchFamily="34" charset="0"/>
              </a:rPr>
              <a:t>an alloy of iron and other elements, mainly carbon</a:t>
            </a:r>
          </a:p>
          <a:p>
            <a:pPr>
              <a:lnSpc>
                <a:spcPct val="110000"/>
              </a:lnSpc>
            </a:pPr>
            <a:endParaRPr lang="en-US" sz="1000" i="1"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Harder and stronger than iron</a:t>
            </a:r>
          </a:p>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Carbon provided by adding coke</a:t>
            </a:r>
          </a:p>
        </p:txBody>
      </p:sp>
      <p:sp>
        <p:nvSpPr>
          <p:cNvPr id="21" name="TextBox 20"/>
          <p:cNvSpPr txBox="1"/>
          <p:nvPr/>
        </p:nvSpPr>
        <p:spPr>
          <a:xfrm>
            <a:off x="335915" y="853057"/>
            <a:ext cx="11689829"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James Watt’s </a:t>
            </a:r>
            <a:r>
              <a:rPr lang="en-US" sz="2000" b="1" dirty="0">
                <a:latin typeface="Verdana" panose="020B0604030504040204" pitchFamily="34" charset="0"/>
                <a:cs typeface="Verdana" panose="020B0604030504040204" pitchFamily="34" charset="0"/>
              </a:rPr>
              <a:t>steam engine (1769)</a:t>
            </a:r>
            <a:r>
              <a:rPr lang="en-US" sz="2000" dirty="0">
                <a:latin typeface="Verdana" panose="020B0604030504040204" pitchFamily="34" charset="0"/>
                <a:cs typeface="Verdana" panose="020B0604030504040204" pitchFamily="34" charset="0"/>
              </a:rPr>
              <a:t> converted the energy of coal to heat (steam) and then mechanical work.</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Heralded the true start of England’s industrial revolution.</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Made possible by coal and steel.</a:t>
            </a:r>
          </a:p>
        </p:txBody>
      </p:sp>
      <p:pic>
        <p:nvPicPr>
          <p:cNvPr id="22" name="Picture 21" descr="Maquina_vapor_Watt_ETSII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2363838"/>
            <a:ext cx="5929744" cy="4400983"/>
          </a:xfrm>
          <a:prstGeom prst="rect">
            <a:avLst/>
          </a:prstGeom>
        </p:spPr>
      </p:pic>
      <p:sp>
        <p:nvSpPr>
          <p:cNvPr id="23" name="TextBox 22"/>
          <p:cNvSpPr txBox="1"/>
          <p:nvPr/>
        </p:nvSpPr>
        <p:spPr>
          <a:xfrm>
            <a:off x="6112677" y="6413044"/>
            <a:ext cx="5134739" cy="338554"/>
          </a:xfrm>
          <a:prstGeom prst="rect">
            <a:avLst/>
          </a:prstGeom>
          <a:noFill/>
        </p:spPr>
        <p:txBody>
          <a:bodyPr wrap="none" rtlCol="0">
            <a:spAutoFit/>
          </a:bodyPr>
          <a:lstStyle/>
          <a:p>
            <a:r>
              <a:rPr lang="en-US" sz="1600" b="1" dirty="0">
                <a:solidFill>
                  <a:schemeClr val="bg1"/>
                </a:solidFill>
                <a:latin typeface="Verdana" panose="020B0604030504040204" pitchFamily="34" charset="0"/>
              </a:rPr>
              <a:t>A Watt double-acting steam engine (1859)</a:t>
            </a:r>
          </a:p>
        </p:txBody>
      </p:sp>
      <p:pic>
        <p:nvPicPr>
          <p:cNvPr id="10" name="Picture 9">
            <a:extLst>
              <a:ext uri="{FF2B5EF4-FFF2-40B4-BE49-F238E27FC236}">
                <a16:creationId xmlns:a16="http://schemas.microsoft.com/office/drawing/2014/main" id="{52F0869D-5802-2647-9EB3-C3284E74BEA2}"/>
              </a:ext>
            </a:extLst>
          </p:cNvPr>
          <p:cNvPicPr>
            <a:picLocks noChangeAspect="1"/>
          </p:cNvPicPr>
          <p:nvPr/>
        </p:nvPicPr>
        <p:blipFill>
          <a:blip r:embed="rId3">
            <a:duotone>
              <a:prstClr val="black"/>
              <a:schemeClr val="accent1">
                <a:tint val="45000"/>
                <a:satMod val="400000"/>
              </a:schemeClr>
            </a:duotone>
          </a:blip>
          <a:stretch>
            <a:fillRect/>
          </a:stretch>
        </p:blipFill>
        <p:spPr>
          <a:xfrm>
            <a:off x="11192143" y="41565"/>
            <a:ext cx="628093" cy="584776"/>
          </a:xfrm>
          <a:prstGeom prst="rect">
            <a:avLst/>
          </a:prstGeom>
        </p:spPr>
      </p:pic>
    </p:spTree>
    <p:extLst>
      <p:ext uri="{BB962C8B-B14F-4D97-AF65-F5344CB8AC3E}">
        <p14:creationId xmlns:p14="http://schemas.microsoft.com/office/powerpoint/2010/main" val="24510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109392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1800s: coal was essential across England’s economy </a:t>
            </a:r>
          </a:p>
        </p:txBody>
      </p:sp>
      <p:sp>
        <p:nvSpPr>
          <p:cNvPr id="3" name="TextBox 2"/>
          <p:cNvSpPr txBox="1"/>
          <p:nvPr/>
        </p:nvSpPr>
        <p:spPr>
          <a:xfrm>
            <a:off x="128616" y="6266794"/>
            <a:ext cx="7045968" cy="523220"/>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ragpickinghistory.co.uk</a:t>
            </a:r>
            <a:r>
              <a:rPr lang="en-US" sz="1400" dirty="0">
                <a:latin typeface="Verdana" panose="020B0604030504040204" pitchFamily="34" charset="0"/>
                <a:cs typeface="Verdana" panose="020B0604030504040204" pitchFamily="34" charset="0"/>
              </a:rPr>
              <a:t>/2012/10/04/meta-ornament-railway-tracks/</a:t>
            </a:r>
          </a:p>
        </p:txBody>
      </p:sp>
      <p:sp>
        <p:nvSpPr>
          <p:cNvPr id="19" name="TextBox 18"/>
          <p:cNvSpPr txBox="1"/>
          <p:nvPr/>
        </p:nvSpPr>
        <p:spPr>
          <a:xfrm>
            <a:off x="335918" y="3251874"/>
            <a:ext cx="7810556" cy="2800062"/>
          </a:xfrm>
          <a:prstGeom prst="rect">
            <a:avLst/>
          </a:prstGeom>
          <a:noFill/>
        </p:spPr>
        <p:txBody>
          <a:bodyPr wrap="square" rtlCol="0">
            <a:spAutoFit/>
          </a:bodyPr>
          <a:lstStyle/>
          <a:p>
            <a:pPr>
              <a:lnSpc>
                <a:spcPct val="150000"/>
              </a:lnSpc>
            </a:pPr>
            <a:r>
              <a:rPr lang="en-US" sz="2000" dirty="0">
                <a:latin typeface="Verdana" panose="020B0604030504040204" pitchFamily="34" charset="0"/>
                <a:cs typeface="Verdana" panose="020B0604030504040204" pitchFamily="34" charset="0"/>
              </a:rPr>
              <a:t>Over the next 100 years </a:t>
            </a:r>
            <a:r>
              <a:rPr lang="en-US" sz="2000" b="1" dirty="0">
                <a:latin typeface="Verdana" panose="020B0604030504040204" pitchFamily="34" charset="0"/>
                <a:cs typeface="Verdana" panose="020B0604030504040204" pitchFamily="34" charset="0"/>
              </a:rPr>
              <a:t>coal’s role expanded </a:t>
            </a:r>
            <a:r>
              <a:rPr lang="en-US" sz="2000" dirty="0">
                <a:latin typeface="Verdana" panose="020B0604030504040204" pitchFamily="34" charset="0"/>
                <a:cs typeface="Verdana" panose="020B0604030504040204" pitchFamily="34" charset="0"/>
              </a:rPr>
              <a:t>to include:</a:t>
            </a:r>
          </a:p>
          <a:p>
            <a:pPr marL="342900" indent="-342900">
              <a:lnSpc>
                <a:spcPct val="150000"/>
              </a:lnSpc>
              <a:buFont typeface="Arial"/>
              <a:buChar char="•"/>
            </a:pPr>
            <a:r>
              <a:rPr lang="en-US" sz="2000" dirty="0">
                <a:latin typeface="Verdana" panose="020B0604030504040204" pitchFamily="34" charset="0"/>
                <a:cs typeface="Verdana" panose="020B0604030504040204" pitchFamily="34" charset="0"/>
              </a:rPr>
              <a:t>Powering ships;</a:t>
            </a:r>
          </a:p>
          <a:p>
            <a:pPr marL="342900" indent="-342900">
              <a:lnSpc>
                <a:spcPct val="150000"/>
              </a:lnSpc>
              <a:buFont typeface="Arial"/>
              <a:buChar char="•"/>
            </a:pPr>
            <a:r>
              <a:rPr lang="en-US" sz="2000" dirty="0">
                <a:latin typeface="Verdana" panose="020B0604030504040204" pitchFamily="34" charset="0"/>
                <a:cs typeface="Verdana" panose="020B0604030504040204" pitchFamily="34" charset="0"/>
              </a:rPr>
              <a:t>Driving railways;</a:t>
            </a:r>
          </a:p>
          <a:p>
            <a:pPr marL="342900" indent="-342900">
              <a:lnSpc>
                <a:spcPct val="150000"/>
              </a:lnSpc>
              <a:buFont typeface="Arial"/>
              <a:buChar char="•"/>
            </a:pPr>
            <a:r>
              <a:rPr lang="en-US" sz="2000" dirty="0">
                <a:latin typeface="Verdana" panose="020B0604030504040204" pitchFamily="34" charset="0"/>
                <a:cs typeface="Verdana" panose="020B0604030504040204" pitchFamily="34" charset="0"/>
              </a:rPr>
              <a:t>Lighting cities; and</a:t>
            </a:r>
          </a:p>
          <a:p>
            <a:pPr marL="342900" indent="-342900">
              <a:lnSpc>
                <a:spcPct val="150000"/>
              </a:lnSpc>
              <a:buFont typeface="Arial"/>
              <a:buChar char="•"/>
            </a:pPr>
            <a:r>
              <a:rPr lang="en-US" sz="2000" dirty="0">
                <a:latin typeface="Verdana" panose="020B0604030504040204" pitchFamily="34" charset="0"/>
                <a:cs typeface="Verdana" panose="020B0604030504040204" pitchFamily="34" charset="0"/>
              </a:rPr>
              <a:t>Providing feedstock for synthetic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fertilizer and chemical production</a:t>
            </a:r>
          </a:p>
        </p:txBody>
      </p:sp>
      <p:sp>
        <p:nvSpPr>
          <p:cNvPr id="21" name="TextBox 20"/>
          <p:cNvSpPr txBox="1"/>
          <p:nvPr/>
        </p:nvSpPr>
        <p:spPr>
          <a:xfrm>
            <a:off x="335915" y="860809"/>
            <a:ext cx="11315757" cy="1876732"/>
          </a:xfrm>
          <a:prstGeom prst="rect">
            <a:avLst/>
          </a:prstGeom>
          <a:noFill/>
        </p:spPr>
        <p:txBody>
          <a:bodyPr wrap="square" rtlCol="0">
            <a:spAutoFit/>
          </a:bodyPr>
          <a:lstStyle/>
          <a:p>
            <a:pPr>
              <a:lnSpc>
                <a:spcPct val="150000"/>
              </a:lnSpc>
            </a:pPr>
            <a:r>
              <a:rPr lang="en-US" sz="2000" dirty="0">
                <a:latin typeface="Verdana" panose="020B0604030504040204" pitchFamily="34" charset="0"/>
                <a:cs typeface="Verdana" panose="020B0604030504040204" pitchFamily="34" charset="0"/>
              </a:rPr>
              <a:t>By the 1800s coal was </a:t>
            </a:r>
            <a:r>
              <a:rPr lang="en-US" sz="2000" b="1" dirty="0">
                <a:latin typeface="Verdana" panose="020B0604030504040204" pitchFamily="34" charset="0"/>
                <a:cs typeface="Verdana" panose="020B0604030504040204" pitchFamily="34" charset="0"/>
              </a:rPr>
              <a:t>an essential commodity </a:t>
            </a:r>
            <a:r>
              <a:rPr lang="en-US" sz="2000" dirty="0">
                <a:latin typeface="Verdana" panose="020B0604030504040204" pitchFamily="34" charset="0"/>
                <a:cs typeface="Verdana" panose="020B0604030504040204" pitchFamily="34" charset="0"/>
              </a:rPr>
              <a:t>in England.</a:t>
            </a:r>
          </a:p>
          <a:p>
            <a:pPr marL="342900" indent="-342900">
              <a:lnSpc>
                <a:spcPct val="150000"/>
              </a:lnSpc>
              <a:buFont typeface="Arial"/>
              <a:buChar char="•"/>
            </a:pPr>
            <a:r>
              <a:rPr lang="en-US" sz="2000" dirty="0">
                <a:latin typeface="Verdana" panose="020B0604030504040204" pitchFamily="34" charset="0"/>
                <a:cs typeface="Verdana" panose="020B0604030504040204" pitchFamily="34" charset="0"/>
              </a:rPr>
              <a:t>Coal powered mills;</a:t>
            </a:r>
          </a:p>
          <a:p>
            <a:pPr marL="342900" indent="-342900">
              <a:lnSpc>
                <a:spcPct val="150000"/>
              </a:lnSpc>
              <a:buFont typeface="Arial"/>
              <a:buChar char="•"/>
            </a:pPr>
            <a:r>
              <a:rPr lang="en-US" sz="2000" dirty="0">
                <a:latin typeface="Verdana" panose="020B0604030504040204" pitchFamily="34" charset="0"/>
                <a:cs typeface="Verdana" panose="020B0604030504040204" pitchFamily="34" charset="0"/>
              </a:rPr>
              <a:t>Was essential for smelting and ironworks;</a:t>
            </a:r>
          </a:p>
          <a:p>
            <a:pPr marL="342900" indent="-342900">
              <a:lnSpc>
                <a:spcPct val="150000"/>
              </a:lnSpc>
              <a:buFont typeface="Arial"/>
              <a:buChar char="•"/>
            </a:pPr>
            <a:r>
              <a:rPr lang="en-US" sz="2000" dirty="0">
                <a:latin typeface="Verdana" panose="020B0604030504040204" pitchFamily="34" charset="0"/>
                <a:cs typeface="Verdana" panose="020B0604030504040204" pitchFamily="34" charset="0"/>
              </a:rPr>
              <a:t>Was used in domestic heating.</a:t>
            </a:r>
          </a:p>
        </p:txBody>
      </p:sp>
      <p:pic>
        <p:nvPicPr>
          <p:cNvPr id="2" name="Picture 1" descr="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436" y="1651601"/>
            <a:ext cx="3722948" cy="5138413"/>
          </a:xfrm>
          <a:prstGeom prst="rect">
            <a:avLst/>
          </a:prstGeom>
        </p:spPr>
      </p:pic>
      <p:sp>
        <p:nvSpPr>
          <p:cNvPr id="6" name="TextBox 5"/>
          <p:cNvSpPr txBox="1"/>
          <p:nvPr/>
        </p:nvSpPr>
        <p:spPr>
          <a:xfrm>
            <a:off x="10201910" y="6266794"/>
            <a:ext cx="908995" cy="400110"/>
          </a:xfrm>
          <a:prstGeom prst="rect">
            <a:avLst/>
          </a:prstGeom>
          <a:noFill/>
        </p:spPr>
        <p:txBody>
          <a:bodyPr wrap="square" rtlCol="0">
            <a:spAutoFit/>
          </a:bodyPr>
          <a:lstStyle/>
          <a:p>
            <a:r>
              <a:rPr lang="en-US" sz="2000" dirty="0">
                <a:latin typeface="Verdana" panose="020B0604030504040204" pitchFamily="34" charset="0"/>
              </a:rPr>
              <a:t>1845</a:t>
            </a:r>
          </a:p>
        </p:txBody>
      </p:sp>
      <p:pic>
        <p:nvPicPr>
          <p:cNvPr id="10" name="Picture 9">
            <a:extLst>
              <a:ext uri="{FF2B5EF4-FFF2-40B4-BE49-F238E27FC236}">
                <a16:creationId xmlns:a16="http://schemas.microsoft.com/office/drawing/2014/main" id="{1138A1EC-FDCC-F941-AC2E-972499801252}"/>
              </a:ext>
            </a:extLst>
          </p:cNvPr>
          <p:cNvPicPr>
            <a:picLocks noChangeAspect="1"/>
          </p:cNvPicPr>
          <p:nvPr/>
        </p:nvPicPr>
        <p:blipFill>
          <a:blip r:embed="rId3">
            <a:duotone>
              <a:prstClr val="black"/>
              <a:schemeClr val="accent1">
                <a:tint val="45000"/>
                <a:satMod val="400000"/>
              </a:schemeClr>
            </a:duotone>
          </a:blip>
          <a:stretch>
            <a:fillRect/>
          </a:stretch>
        </p:blipFill>
        <p:spPr>
          <a:xfrm>
            <a:off x="11254380" y="49317"/>
            <a:ext cx="628093" cy="584776"/>
          </a:xfrm>
          <a:prstGeom prst="rect">
            <a:avLst/>
          </a:prstGeom>
        </p:spPr>
      </p:pic>
    </p:spTree>
    <p:extLst>
      <p:ext uri="{BB962C8B-B14F-4D97-AF65-F5344CB8AC3E}">
        <p14:creationId xmlns:p14="http://schemas.microsoft.com/office/powerpoint/2010/main" val="236754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K-Coal-Histor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67" y="694321"/>
            <a:ext cx="11019292" cy="6535579"/>
          </a:xfrm>
          <a:prstGeom prst="rect">
            <a:avLst/>
          </a:prstGeom>
        </p:spPr>
      </p:pic>
      <p:sp>
        <p:nvSpPr>
          <p:cNvPr id="4" name="Rectangle 3"/>
          <p:cNvSpPr/>
          <p:nvPr/>
        </p:nvSpPr>
        <p:spPr>
          <a:xfrm>
            <a:off x="1992" y="0"/>
            <a:ext cx="12190008"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30592" y="77027"/>
            <a:ext cx="56172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Coal production in England</a:t>
            </a:r>
          </a:p>
        </p:txBody>
      </p:sp>
      <p:sp>
        <p:nvSpPr>
          <p:cNvPr id="3" name="TextBox 2"/>
          <p:cNvSpPr txBox="1"/>
          <p:nvPr/>
        </p:nvSpPr>
        <p:spPr>
          <a:xfrm>
            <a:off x="4253608" y="6458391"/>
            <a:ext cx="7938392"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https://blogs-</a:t>
            </a:r>
            <a:r>
              <a:rPr lang="en-US" sz="1400" dirty="0" err="1">
                <a:latin typeface="Verdana" panose="020B0604030504040204" pitchFamily="34" charset="0"/>
                <a:cs typeface="Verdana" panose="020B0604030504040204" pitchFamily="34" charset="0"/>
              </a:rPr>
              <a:t>images.forbes.com</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williampentland</a:t>
            </a:r>
            <a:r>
              <a:rPr lang="en-US" sz="1400" dirty="0">
                <a:latin typeface="Verdana" panose="020B0604030504040204" pitchFamily="34" charset="0"/>
                <a:cs typeface="Verdana" panose="020B0604030504040204" pitchFamily="34" charset="0"/>
              </a:rPr>
              <a:t>/files/2011/09/UK-Coal-History2.jpg</a:t>
            </a:r>
          </a:p>
        </p:txBody>
      </p:sp>
      <p:sp>
        <p:nvSpPr>
          <p:cNvPr id="12" name="TextBox 11"/>
          <p:cNvSpPr txBox="1"/>
          <p:nvPr/>
        </p:nvSpPr>
        <p:spPr>
          <a:xfrm>
            <a:off x="3588520" y="4503560"/>
            <a:ext cx="3200206" cy="1282787"/>
          </a:xfrm>
          <a:prstGeom prst="rect">
            <a:avLst/>
          </a:prstGeom>
          <a:noFill/>
        </p:spPr>
        <p:txBody>
          <a:bodyPr wrap="square" rtlCol="0">
            <a:spAutoFit/>
          </a:bodyPr>
          <a:lstStyle/>
          <a:p>
            <a:pPr>
              <a:lnSpc>
                <a:spcPct val="110000"/>
              </a:lnSpc>
            </a:pPr>
            <a:r>
              <a:rPr lang="en-US" b="1" dirty="0">
                <a:solidFill>
                  <a:srgbClr val="0000FF"/>
                </a:solidFill>
                <a:latin typeface="Verdana" panose="020B0604030504040204" pitchFamily="34" charset="0"/>
                <a:cs typeface="Verdana" panose="020B0604030504040204" pitchFamily="34" charset="0"/>
              </a:rPr>
              <a:t>1900</a:t>
            </a:r>
          </a:p>
          <a:p>
            <a:pPr>
              <a:lnSpc>
                <a:spcPct val="110000"/>
              </a:lnSpc>
            </a:pPr>
            <a:r>
              <a:rPr lang="en-US" dirty="0">
                <a:solidFill>
                  <a:srgbClr val="0000FF"/>
                </a:solidFill>
                <a:latin typeface="Verdana" panose="020B0604030504040204" pitchFamily="34" charset="0"/>
                <a:cs typeface="Verdana" panose="020B0604030504040204" pitchFamily="34" charset="0"/>
              </a:rPr>
              <a:t>UK and US: 300 </a:t>
            </a:r>
            <a:r>
              <a:rPr lang="en-US" dirty="0" err="1">
                <a:solidFill>
                  <a:srgbClr val="0000FF"/>
                </a:solidFill>
                <a:latin typeface="Verdana" panose="020B0604030504040204" pitchFamily="34" charset="0"/>
                <a:cs typeface="Verdana" panose="020B0604030504040204" pitchFamily="34" charset="0"/>
              </a:rPr>
              <a:t>Mtonnes</a:t>
            </a:r>
            <a:endParaRPr lang="en-US" dirty="0">
              <a:solidFill>
                <a:srgbClr val="0000FF"/>
              </a:solidFill>
              <a:latin typeface="Verdana" panose="020B0604030504040204" pitchFamily="34" charset="0"/>
              <a:cs typeface="Verdana" panose="020B0604030504040204" pitchFamily="34" charset="0"/>
            </a:endParaRPr>
          </a:p>
          <a:p>
            <a:pPr>
              <a:lnSpc>
                <a:spcPct val="110000"/>
              </a:lnSpc>
            </a:pPr>
            <a:r>
              <a:rPr lang="en-US" dirty="0">
                <a:solidFill>
                  <a:srgbClr val="0000FF"/>
                </a:solidFill>
                <a:latin typeface="Verdana" panose="020B0604030504040204" pitchFamily="34" charset="0"/>
                <a:cs typeface="Verdana" panose="020B0604030504040204" pitchFamily="34" charset="0"/>
              </a:rPr>
              <a:t>Germany: 100 </a:t>
            </a:r>
            <a:r>
              <a:rPr lang="en-US" dirty="0" err="1">
                <a:solidFill>
                  <a:srgbClr val="0000FF"/>
                </a:solidFill>
                <a:latin typeface="Verdana" panose="020B0604030504040204" pitchFamily="34" charset="0"/>
                <a:cs typeface="Verdana" panose="020B0604030504040204" pitchFamily="34" charset="0"/>
              </a:rPr>
              <a:t>Mtonnes</a:t>
            </a:r>
            <a:endParaRPr lang="en-US" dirty="0">
              <a:solidFill>
                <a:srgbClr val="0000FF"/>
              </a:solidFill>
              <a:latin typeface="Verdana" panose="020B0604030504040204" pitchFamily="34" charset="0"/>
              <a:cs typeface="Verdana" panose="020B0604030504040204" pitchFamily="34" charset="0"/>
            </a:endParaRPr>
          </a:p>
          <a:p>
            <a:pPr>
              <a:lnSpc>
                <a:spcPct val="110000"/>
              </a:lnSpc>
            </a:pPr>
            <a:r>
              <a:rPr lang="en-US" dirty="0">
                <a:solidFill>
                  <a:srgbClr val="0000FF"/>
                </a:solidFill>
                <a:latin typeface="Verdana" panose="020B0604030504040204" pitchFamily="34" charset="0"/>
                <a:cs typeface="Verdana" panose="020B0604030504040204" pitchFamily="34" charset="0"/>
              </a:rPr>
              <a:t>Global: 1 billion </a:t>
            </a:r>
            <a:r>
              <a:rPr lang="en-US" dirty="0" err="1">
                <a:solidFill>
                  <a:srgbClr val="0000FF"/>
                </a:solidFill>
                <a:latin typeface="Verdana" panose="020B0604030504040204" pitchFamily="34" charset="0"/>
                <a:cs typeface="Verdana" panose="020B0604030504040204" pitchFamily="34" charset="0"/>
              </a:rPr>
              <a:t>tonnes</a:t>
            </a:r>
            <a:endParaRPr lang="en-US" dirty="0">
              <a:solidFill>
                <a:srgbClr val="0000FF"/>
              </a:solidFill>
              <a:latin typeface="Verdana" panose="020B0604030504040204" pitchFamily="34" charset="0"/>
              <a:cs typeface="Verdana" panose="020B0604030504040204" pitchFamily="34" charset="0"/>
            </a:endParaRPr>
          </a:p>
        </p:txBody>
      </p:sp>
      <p:sp>
        <p:nvSpPr>
          <p:cNvPr id="9" name="Rounded Rectangular Callout 8"/>
          <p:cNvSpPr/>
          <p:nvPr/>
        </p:nvSpPr>
        <p:spPr>
          <a:xfrm>
            <a:off x="1392257" y="1286199"/>
            <a:ext cx="1548328" cy="551388"/>
          </a:xfrm>
          <a:prstGeom prst="wedgeRoundRectCallout">
            <a:avLst>
              <a:gd name="adj1" fmla="val 43396"/>
              <a:gd name="adj2" fmla="val 104813"/>
              <a:gd name="adj3" fmla="val 16667"/>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Verdana" panose="020B0604030504040204" pitchFamily="34" charset="0"/>
              </a:rPr>
              <a:t>1/3 exported</a:t>
            </a:r>
          </a:p>
        </p:txBody>
      </p:sp>
      <p:pic>
        <p:nvPicPr>
          <p:cNvPr id="10" name="Picture 9">
            <a:extLst>
              <a:ext uri="{FF2B5EF4-FFF2-40B4-BE49-F238E27FC236}">
                <a16:creationId xmlns:a16="http://schemas.microsoft.com/office/drawing/2014/main" id="{20DECA76-FBE5-E846-875C-D27F23FC0BF1}"/>
              </a:ext>
            </a:extLst>
          </p:cNvPr>
          <p:cNvPicPr>
            <a:picLocks noChangeAspect="1"/>
          </p:cNvPicPr>
          <p:nvPr/>
        </p:nvPicPr>
        <p:blipFill>
          <a:blip r:embed="rId3">
            <a:duotone>
              <a:prstClr val="black"/>
              <a:schemeClr val="accent1">
                <a:tint val="45000"/>
                <a:satMod val="400000"/>
              </a:schemeClr>
            </a:duotone>
          </a:blip>
          <a:stretch>
            <a:fillRect/>
          </a:stretch>
        </p:blipFill>
        <p:spPr>
          <a:xfrm>
            <a:off x="11333315" y="49317"/>
            <a:ext cx="628093" cy="584776"/>
          </a:xfrm>
          <a:prstGeom prst="rect">
            <a:avLst/>
          </a:prstGeom>
        </p:spPr>
      </p:pic>
      <p:cxnSp>
        <p:nvCxnSpPr>
          <p:cNvPr id="6" name="Straight Arrow Connector 5">
            <a:extLst>
              <a:ext uri="{FF2B5EF4-FFF2-40B4-BE49-F238E27FC236}">
                <a16:creationId xmlns:a16="http://schemas.microsoft.com/office/drawing/2014/main" id="{0EF7004B-CAEA-A043-A923-7F380991A68D}"/>
              </a:ext>
            </a:extLst>
          </p:cNvPr>
          <p:cNvCxnSpPr/>
          <p:nvPr/>
        </p:nvCxnSpPr>
        <p:spPr>
          <a:xfrm flipV="1">
            <a:off x="4862946" y="5965133"/>
            <a:ext cx="0" cy="337086"/>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07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620554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UK moved to coal importation</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pic>
        <p:nvPicPr>
          <p:cNvPr id="10" name="Picture 9">
            <a:extLst>
              <a:ext uri="{FF2B5EF4-FFF2-40B4-BE49-F238E27FC236}">
                <a16:creationId xmlns:a16="http://schemas.microsoft.com/office/drawing/2014/main" id="{6382D7A5-29DC-EA41-B750-F5001566AC36}"/>
              </a:ext>
            </a:extLst>
          </p:cNvPr>
          <p:cNvPicPr>
            <a:picLocks noChangeAspect="1"/>
          </p:cNvPicPr>
          <p:nvPr/>
        </p:nvPicPr>
        <p:blipFill>
          <a:blip r:embed="rId2">
            <a:duotone>
              <a:prstClr val="black"/>
              <a:schemeClr val="accent1">
                <a:tint val="45000"/>
                <a:satMod val="400000"/>
              </a:schemeClr>
            </a:duotone>
          </a:blip>
          <a:stretch>
            <a:fillRect/>
          </a:stretch>
        </p:blipFill>
        <p:spPr>
          <a:xfrm>
            <a:off x="11219852" y="49317"/>
            <a:ext cx="628093" cy="584776"/>
          </a:xfrm>
          <a:prstGeom prst="rect">
            <a:avLst/>
          </a:prstGeom>
        </p:spPr>
      </p:pic>
      <p:pic>
        <p:nvPicPr>
          <p:cNvPr id="6" name="Picture 5" descr="A close up of a map&#10;&#10;Description automatically generated">
            <a:extLst>
              <a:ext uri="{FF2B5EF4-FFF2-40B4-BE49-F238E27FC236}">
                <a16:creationId xmlns:a16="http://schemas.microsoft.com/office/drawing/2014/main" id="{8143F436-CA39-3D41-8BF0-65FD35A87494}"/>
              </a:ext>
            </a:extLst>
          </p:cNvPr>
          <p:cNvPicPr>
            <a:picLocks noChangeAspect="1"/>
          </p:cNvPicPr>
          <p:nvPr/>
        </p:nvPicPr>
        <p:blipFill rotWithShape="1">
          <a:blip r:embed="rId3"/>
          <a:srcRect t="11994"/>
          <a:stretch/>
        </p:blipFill>
        <p:spPr>
          <a:xfrm>
            <a:off x="241602" y="762827"/>
            <a:ext cx="9811601" cy="6095173"/>
          </a:xfrm>
          <a:prstGeom prst="rect">
            <a:avLst/>
          </a:prstGeom>
        </p:spPr>
      </p:pic>
      <p:sp>
        <p:nvSpPr>
          <p:cNvPr id="3" name="TextBox 2"/>
          <p:cNvSpPr txBox="1"/>
          <p:nvPr/>
        </p:nvSpPr>
        <p:spPr>
          <a:xfrm>
            <a:off x="7949414" y="6481082"/>
            <a:ext cx="4145606"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ourworldindata.org</a:t>
            </a:r>
            <a:r>
              <a:rPr lang="en-US" sz="1400" dirty="0">
                <a:latin typeface="Verdana" panose="020B0604030504040204" pitchFamily="34" charset="0"/>
                <a:cs typeface="Verdana" panose="020B0604030504040204" pitchFamily="34" charset="0"/>
              </a:rPr>
              <a:t>/death-</a:t>
            </a:r>
            <a:r>
              <a:rPr lang="en-US" sz="1400" dirty="0" err="1">
                <a:latin typeface="Verdana" panose="020B0604030504040204" pitchFamily="34" charset="0"/>
                <a:cs typeface="Verdana" panose="020B0604030504040204" pitchFamily="34" charset="0"/>
              </a:rPr>
              <a:t>uk</a:t>
            </a:r>
            <a:r>
              <a:rPr lang="en-US" sz="1400" dirty="0">
                <a:latin typeface="Verdana" panose="020B0604030504040204" pitchFamily="34" charset="0"/>
                <a:cs typeface="Verdana" panose="020B0604030504040204" pitchFamily="34" charset="0"/>
              </a:rPr>
              <a:t>-coal</a:t>
            </a:r>
          </a:p>
        </p:txBody>
      </p:sp>
      <p:sp>
        <p:nvSpPr>
          <p:cNvPr id="9" name="TextBox 8">
            <a:extLst>
              <a:ext uri="{FF2B5EF4-FFF2-40B4-BE49-F238E27FC236}">
                <a16:creationId xmlns:a16="http://schemas.microsoft.com/office/drawing/2014/main" id="{74736D7F-8F04-B847-AB43-C49E730832A9}"/>
              </a:ext>
            </a:extLst>
          </p:cNvPr>
          <p:cNvSpPr txBox="1"/>
          <p:nvPr/>
        </p:nvSpPr>
        <p:spPr>
          <a:xfrm>
            <a:off x="9039806" y="2767833"/>
            <a:ext cx="2756552" cy="163121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Notice that all coal use in the UK is now down to 3% as regulations seek to mitigate GCC.</a:t>
            </a:r>
          </a:p>
        </p:txBody>
      </p:sp>
    </p:spTree>
    <p:extLst>
      <p:ext uri="{BB962C8B-B14F-4D97-AF65-F5344CB8AC3E}">
        <p14:creationId xmlns:p14="http://schemas.microsoft.com/office/powerpoint/2010/main" val="162714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sp>
        <p:nvSpPr>
          <p:cNvPr id="8" name="TextBox 7"/>
          <p:cNvSpPr txBox="1"/>
          <p:nvPr/>
        </p:nvSpPr>
        <p:spPr>
          <a:xfrm>
            <a:off x="1215737" y="859084"/>
            <a:ext cx="9760526" cy="5822107"/>
          </a:xfrm>
          <a:prstGeom prst="rect">
            <a:avLst/>
          </a:prstGeom>
          <a:noFill/>
        </p:spPr>
        <p:txBody>
          <a:bodyPr wrap="square" rtlCol="0">
            <a:spAutoFit/>
          </a:bodyPr>
          <a:lstStyle/>
          <a:p>
            <a:pPr lvl="1">
              <a:lnSpc>
                <a:spcPct val="150000"/>
              </a:lnSpc>
            </a:pPr>
            <a:r>
              <a:rPr lang="en-US" sz="2800" b="1" dirty="0">
                <a:latin typeface="Verdana" panose="020B0604030504040204" pitchFamily="34" charset="0"/>
                <a:cs typeface="Verdana" panose="020B0604030504040204" pitchFamily="34" charset="0"/>
              </a:rPr>
              <a:t>4.3: Coal deposits, reserves and production</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Global</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US</a:t>
            </a:r>
          </a:p>
          <a:p>
            <a:pPr marL="1371600" lvl="2" indent="-457200">
              <a:lnSpc>
                <a:spcPct val="150000"/>
              </a:lnSpc>
              <a:buFont typeface="Arial" panose="020B0604020202020204" pitchFamily="34" charset="0"/>
              <a:buChar char="•"/>
            </a:pPr>
            <a:r>
              <a:rPr lang="is-IS" sz="2800" dirty="0">
                <a:latin typeface="Verdana" panose="020B0604030504040204" pitchFamily="34" charset="0"/>
                <a:cs typeface="Verdana" panose="020B0604030504040204" pitchFamily="34" charset="0"/>
              </a:rPr>
              <a:t>China</a:t>
            </a:r>
          </a:p>
          <a:p>
            <a:pPr marL="1371600" lvl="2" indent="-457200">
              <a:lnSpc>
                <a:spcPct val="150000"/>
              </a:lnSpc>
              <a:buFont typeface="Arial" panose="020B0604020202020204" pitchFamily="34" charset="0"/>
              <a:buChar char="•"/>
            </a:pPr>
            <a:r>
              <a:rPr lang="is-IS" sz="2800" dirty="0">
                <a:latin typeface="Verdana" panose="020B0604030504040204" pitchFamily="34" charset="0"/>
                <a:cs typeface="Verdana" panose="020B0604030504040204" pitchFamily="34" charset="0"/>
              </a:rPr>
              <a:t>Russia</a:t>
            </a:r>
          </a:p>
          <a:p>
            <a:pPr marL="1371600" lvl="2" indent="-457200">
              <a:lnSpc>
                <a:spcPct val="150000"/>
              </a:lnSpc>
              <a:buFont typeface="Arial" panose="020B0604020202020204" pitchFamily="34" charset="0"/>
              <a:buChar char="•"/>
            </a:pPr>
            <a:r>
              <a:rPr lang="is-IS" sz="2800" dirty="0">
                <a:latin typeface="Verdana" panose="020B0604030504040204" pitchFamily="34" charset="0"/>
                <a:cs typeface="Verdana" panose="020B0604030504040204" pitchFamily="34" charset="0"/>
              </a:rPr>
              <a:t>India</a:t>
            </a:r>
          </a:p>
          <a:p>
            <a:pPr marL="1371600" lvl="2" indent="-457200">
              <a:lnSpc>
                <a:spcPct val="150000"/>
              </a:lnSpc>
              <a:buFont typeface="Arial" panose="020B0604020202020204" pitchFamily="34" charset="0"/>
              <a:buChar char="•"/>
            </a:pPr>
            <a:r>
              <a:rPr lang="is-IS" sz="2800" dirty="0">
                <a:latin typeface="Verdana" panose="020B0604030504040204" pitchFamily="34" charset="0"/>
                <a:cs typeface="Verdana" panose="020B0604030504040204" pitchFamily="34" charset="0"/>
              </a:rPr>
              <a:t>Australia</a:t>
            </a:r>
          </a:p>
          <a:p>
            <a:pPr marL="1371600" lvl="2" indent="-457200">
              <a:lnSpc>
                <a:spcPct val="150000"/>
              </a:lnSpc>
              <a:buFont typeface="Arial" panose="020B0604020202020204" pitchFamily="34" charset="0"/>
              <a:buChar char="•"/>
            </a:pPr>
            <a:r>
              <a:rPr lang="is-IS" sz="2800" dirty="0">
                <a:latin typeface="Verdana" panose="020B0604030504040204" pitchFamily="34" charset="0"/>
                <a:cs typeface="Verdana" panose="020B0604030504040204" pitchFamily="34" charset="0"/>
              </a:rPr>
              <a:t>R/P ratios</a:t>
            </a:r>
          </a:p>
          <a:p>
            <a:pPr marL="1371600" lvl="2" indent="-457200">
              <a:lnSpc>
                <a:spcPct val="150000"/>
              </a:lnSpc>
              <a:buFont typeface="Arial" panose="020B0604020202020204" pitchFamily="34" charset="0"/>
              <a:buChar char="•"/>
            </a:pPr>
            <a:r>
              <a:rPr lang="is-IS" sz="2800" dirty="0">
                <a:latin typeface="Verdana" panose="020B0604030504040204" pitchFamily="34" charset="0"/>
                <a:cs typeface="Verdana" panose="020B0604030504040204" pitchFamily="34" charset="0"/>
              </a:rPr>
              <a:t>Past peak</a:t>
            </a:r>
          </a:p>
        </p:txBody>
      </p:sp>
      <p:pic>
        <p:nvPicPr>
          <p:cNvPr id="7" name="Picture 6">
            <a:extLst>
              <a:ext uri="{FF2B5EF4-FFF2-40B4-BE49-F238E27FC236}">
                <a16:creationId xmlns:a16="http://schemas.microsoft.com/office/drawing/2014/main" id="{4AD6D030-6D17-F94E-A094-39532ABB536E}"/>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6249"/>
            <a:ext cx="628093" cy="584776"/>
          </a:xfrm>
          <a:prstGeom prst="rect">
            <a:avLst/>
          </a:prstGeom>
        </p:spPr>
      </p:pic>
    </p:spTree>
    <p:extLst>
      <p:ext uri="{BB962C8B-B14F-4D97-AF65-F5344CB8AC3E}">
        <p14:creationId xmlns:p14="http://schemas.microsoft.com/office/powerpoint/2010/main" val="1073567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576792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Global coal deposits (2009)</a:t>
            </a:r>
          </a:p>
        </p:txBody>
      </p:sp>
      <p:sp>
        <p:nvSpPr>
          <p:cNvPr id="3" name="TextBox 2"/>
          <p:cNvSpPr txBox="1"/>
          <p:nvPr/>
        </p:nvSpPr>
        <p:spPr>
          <a:xfrm>
            <a:off x="10715185" y="5535482"/>
            <a:ext cx="1440873" cy="1169551"/>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76152" y="749973"/>
            <a:ext cx="8709191"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Coal is found on every continent except Antarctica.</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pic>
        <p:nvPicPr>
          <p:cNvPr id="6" name="Picture 5" descr="Scanbot Sep 18, 2017 11.04 PM.pdf"/>
          <p:cNvPicPr>
            <a:picLocks noChangeAspect="1"/>
          </p:cNvPicPr>
          <p:nvPr/>
        </p:nvPicPr>
        <p:blipFill rotWithShape="1">
          <a:blip r:embed="rId2">
            <a:extLst>
              <a:ext uri="{28A0092B-C50C-407E-A947-70E740481C1C}">
                <a14:useLocalDpi xmlns:a14="http://schemas.microsoft.com/office/drawing/2010/main" val="0"/>
              </a:ext>
            </a:extLst>
          </a:blip>
          <a:srcRect l="6375"/>
          <a:stretch/>
        </p:blipFill>
        <p:spPr>
          <a:xfrm rot="16200000">
            <a:off x="2511849" y="-1381277"/>
            <a:ext cx="5763372" cy="10715184"/>
          </a:xfrm>
          <a:prstGeom prst="rect">
            <a:avLst/>
          </a:prstGeom>
        </p:spPr>
      </p:pic>
      <p:sp>
        <p:nvSpPr>
          <p:cNvPr id="7" name="TextBox 6"/>
          <p:cNvSpPr txBox="1"/>
          <p:nvPr/>
        </p:nvSpPr>
        <p:spPr>
          <a:xfrm>
            <a:off x="3556594" y="6378937"/>
            <a:ext cx="6724918" cy="369332"/>
          </a:xfrm>
          <a:prstGeom prst="rect">
            <a:avLst/>
          </a:prstGeom>
          <a:noFill/>
        </p:spPr>
        <p:txBody>
          <a:bodyPr wrap="none" rtlCol="0">
            <a:spAutoFit/>
          </a:bodyPr>
          <a:lstStyle/>
          <a:p>
            <a:r>
              <a:rPr lang="en-US" b="1" dirty="0">
                <a:solidFill>
                  <a:schemeClr val="bg1"/>
                </a:solidFill>
                <a:latin typeface="Verdana" panose="020B0604030504040204" pitchFamily="34" charset="0"/>
              </a:rPr>
              <a:t>Hard coal has 1.5 times as much energy as lignite.</a:t>
            </a:r>
          </a:p>
        </p:txBody>
      </p:sp>
      <p:pic>
        <p:nvPicPr>
          <p:cNvPr id="10" name="Picture 9">
            <a:extLst>
              <a:ext uri="{FF2B5EF4-FFF2-40B4-BE49-F238E27FC236}">
                <a16:creationId xmlns:a16="http://schemas.microsoft.com/office/drawing/2014/main" id="{7FAAF3B1-224E-9746-B9B3-9135D9EDD1A1}"/>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Tree>
    <p:extLst>
      <p:ext uri="{BB962C8B-B14F-4D97-AF65-F5344CB8AC3E}">
        <p14:creationId xmlns:p14="http://schemas.microsoft.com/office/powerpoint/2010/main" val="3938448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898034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Global coal reserves and production (2010)</a:t>
            </a:r>
          </a:p>
        </p:txBody>
      </p:sp>
      <p:sp>
        <p:nvSpPr>
          <p:cNvPr id="3" name="TextBox 2"/>
          <p:cNvSpPr txBox="1"/>
          <p:nvPr/>
        </p:nvSpPr>
        <p:spPr>
          <a:xfrm>
            <a:off x="69276" y="6024049"/>
            <a:ext cx="2148854"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pic>
        <p:nvPicPr>
          <p:cNvPr id="11" name="Picture 5" descr="scan0006"/>
          <p:cNvPicPr>
            <a:picLocks noChangeAspect="1" noChangeArrowheads="1"/>
          </p:cNvPicPr>
          <p:nvPr/>
        </p:nvPicPr>
        <p:blipFill>
          <a:blip r:embed="rId2" cstate="print"/>
          <a:srcRect l="6401" t="1312" r="8139" b="66357"/>
          <a:stretch>
            <a:fillRect/>
          </a:stretch>
        </p:blipFill>
        <p:spPr bwMode="auto">
          <a:xfrm>
            <a:off x="2220396" y="1070746"/>
            <a:ext cx="3985635" cy="5696372"/>
          </a:xfrm>
          <a:prstGeom prst="rect">
            <a:avLst/>
          </a:prstGeom>
          <a:noFill/>
          <a:ln w="9525">
            <a:noFill/>
            <a:miter lim="800000"/>
            <a:headEnd/>
            <a:tailEnd/>
          </a:ln>
        </p:spPr>
      </p:pic>
      <p:pic>
        <p:nvPicPr>
          <p:cNvPr id="12" name="Picture 6" descr="scan0006"/>
          <p:cNvPicPr>
            <a:picLocks noChangeAspect="1" noChangeArrowheads="1"/>
          </p:cNvPicPr>
          <p:nvPr/>
        </p:nvPicPr>
        <p:blipFill>
          <a:blip r:embed="rId2" cstate="print"/>
          <a:srcRect l="5077" t="36819" r="6889" b="31613"/>
          <a:stretch>
            <a:fillRect/>
          </a:stretch>
        </p:blipFill>
        <p:spPr bwMode="auto">
          <a:xfrm>
            <a:off x="7099993" y="1053857"/>
            <a:ext cx="4235314" cy="5713261"/>
          </a:xfrm>
          <a:prstGeom prst="rect">
            <a:avLst/>
          </a:prstGeom>
          <a:noFill/>
          <a:ln w="9525">
            <a:noFill/>
            <a:miter lim="800000"/>
            <a:headEnd/>
            <a:tailEnd/>
          </a:ln>
        </p:spPr>
      </p:pic>
      <p:sp>
        <p:nvSpPr>
          <p:cNvPr id="2" name="TextBox 1"/>
          <p:cNvSpPr txBox="1"/>
          <p:nvPr/>
        </p:nvSpPr>
        <p:spPr>
          <a:xfrm>
            <a:off x="2148854" y="707199"/>
            <a:ext cx="1494320" cy="400110"/>
          </a:xfrm>
          <a:prstGeom prst="rect">
            <a:avLst/>
          </a:prstGeom>
          <a:noFill/>
        </p:spPr>
        <p:txBody>
          <a:bodyPr wrap="none" rtlCol="0">
            <a:spAutoFit/>
          </a:bodyPr>
          <a:lstStyle/>
          <a:p>
            <a:r>
              <a:rPr lang="en-US" sz="2000" b="1" dirty="0">
                <a:latin typeface="Verdana" panose="020B0604030504040204" pitchFamily="34" charset="0"/>
                <a:cs typeface="Verdana" panose="020B0604030504040204" pitchFamily="34" charset="0"/>
              </a:rPr>
              <a:t>Reserves</a:t>
            </a:r>
          </a:p>
        </p:txBody>
      </p:sp>
      <p:sp>
        <p:nvSpPr>
          <p:cNvPr id="14" name="TextBox 13"/>
          <p:cNvSpPr txBox="1"/>
          <p:nvPr/>
        </p:nvSpPr>
        <p:spPr>
          <a:xfrm>
            <a:off x="7096570" y="707364"/>
            <a:ext cx="1754006" cy="400110"/>
          </a:xfrm>
          <a:prstGeom prst="rect">
            <a:avLst/>
          </a:prstGeom>
          <a:noFill/>
        </p:spPr>
        <p:txBody>
          <a:bodyPr wrap="none" rtlCol="0">
            <a:spAutoFit/>
          </a:bodyPr>
          <a:lstStyle/>
          <a:p>
            <a:r>
              <a:rPr lang="en-US" sz="2000" b="1" dirty="0">
                <a:latin typeface="Verdana" panose="020B0604030504040204" pitchFamily="34" charset="0"/>
                <a:cs typeface="Verdana" panose="020B0604030504040204" pitchFamily="34" charset="0"/>
              </a:rPr>
              <a:t>Production</a:t>
            </a:r>
          </a:p>
        </p:txBody>
      </p:sp>
      <p:sp>
        <p:nvSpPr>
          <p:cNvPr id="9" name="Oval 8"/>
          <p:cNvSpPr/>
          <p:nvPr/>
        </p:nvSpPr>
        <p:spPr>
          <a:xfrm>
            <a:off x="9379527" y="3149779"/>
            <a:ext cx="920655" cy="890554"/>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6" name="Oval 15"/>
          <p:cNvSpPr/>
          <p:nvPr/>
        </p:nvSpPr>
        <p:spPr>
          <a:xfrm>
            <a:off x="4933780" y="1960475"/>
            <a:ext cx="963487" cy="890554"/>
          </a:xfrm>
          <a:prstGeom prst="ellipse">
            <a:avLst/>
          </a:prstGeom>
          <a:no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pic>
        <p:nvPicPr>
          <p:cNvPr id="13" name="Picture 12">
            <a:extLst>
              <a:ext uri="{FF2B5EF4-FFF2-40B4-BE49-F238E27FC236}">
                <a16:creationId xmlns:a16="http://schemas.microsoft.com/office/drawing/2014/main" id="{DD69CEC2-668C-B246-909F-37A3EF373537}"/>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69029"/>
            <a:ext cx="628093" cy="584776"/>
          </a:xfrm>
          <a:prstGeom prst="rect">
            <a:avLst/>
          </a:prstGeom>
        </p:spPr>
      </p:pic>
    </p:spTree>
    <p:extLst>
      <p:ext uri="{BB962C8B-B14F-4D97-AF65-F5344CB8AC3E}">
        <p14:creationId xmlns:p14="http://schemas.microsoft.com/office/powerpoint/2010/main" val="92161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301076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Coal in the US</a:t>
            </a:r>
          </a:p>
        </p:txBody>
      </p:sp>
      <p:sp>
        <p:nvSpPr>
          <p:cNvPr id="3" name="TextBox 2"/>
          <p:cNvSpPr txBox="1"/>
          <p:nvPr/>
        </p:nvSpPr>
        <p:spPr>
          <a:xfrm>
            <a:off x="7442943" y="6499999"/>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9" name="TextBox 8"/>
          <p:cNvSpPr txBox="1"/>
          <p:nvPr/>
        </p:nvSpPr>
        <p:spPr>
          <a:xfrm>
            <a:off x="276152" y="860810"/>
            <a:ext cx="8709191" cy="93358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US has 25% of global coal reserves.</a:t>
            </a: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R/P of 245 years</a:t>
            </a:r>
          </a:p>
        </p:txBody>
      </p:sp>
      <p:sp>
        <p:nvSpPr>
          <p:cNvPr id="10" name="TextBox 9"/>
          <p:cNvSpPr txBox="1"/>
          <p:nvPr/>
        </p:nvSpPr>
        <p:spPr>
          <a:xfrm>
            <a:off x="276152" y="1849546"/>
            <a:ext cx="8709191" cy="1272143"/>
          </a:xfrm>
          <a:prstGeom prst="rect">
            <a:avLst/>
          </a:prstGeom>
          <a:noFill/>
        </p:spPr>
        <p:txBody>
          <a:bodyPr wrap="square" rtlCol="0">
            <a:spAutoFit/>
          </a:bodyPr>
          <a:lstStyle/>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u="sng" dirty="0">
                <a:latin typeface="Verdana" panose="020B0604030504040204" pitchFamily="34" charset="0"/>
                <a:cs typeface="Verdana" panose="020B0604030504040204" pitchFamily="34" charset="0"/>
              </a:rPr>
              <a:t>Eastern coal</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Deep pits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High-quality coking coal</a:t>
            </a:r>
          </a:p>
        </p:txBody>
      </p:sp>
      <p:sp>
        <p:nvSpPr>
          <p:cNvPr id="11" name="TextBox 10"/>
          <p:cNvSpPr txBox="1"/>
          <p:nvPr/>
        </p:nvSpPr>
        <p:spPr>
          <a:xfrm>
            <a:off x="276152" y="3065240"/>
            <a:ext cx="11278539" cy="1584344"/>
          </a:xfrm>
          <a:prstGeom prst="rect">
            <a:avLst/>
          </a:prstGeom>
          <a:noFill/>
        </p:spPr>
        <p:txBody>
          <a:bodyPr wrap="square" rtlCol="0">
            <a:spAutoFit/>
          </a:bodyPr>
          <a:lstStyle/>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u="sng" dirty="0">
                <a:latin typeface="Verdana" panose="020B0604030504040204" pitchFamily="34" charset="0"/>
                <a:cs typeface="Verdana" panose="020B0604030504040204" pitchFamily="34" charset="0"/>
              </a:rPr>
              <a:t>Western coal</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Surface mined</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Sub-bituminous, so low heat content</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Must be transported to areas with high need, increasing cost</a:t>
            </a:r>
          </a:p>
        </p:txBody>
      </p:sp>
      <p:pic>
        <p:nvPicPr>
          <p:cNvPr id="12" name="Picture 11">
            <a:extLst>
              <a:ext uri="{FF2B5EF4-FFF2-40B4-BE49-F238E27FC236}">
                <a16:creationId xmlns:a16="http://schemas.microsoft.com/office/drawing/2014/main" id="{2C010BEE-1FA8-FC43-9937-CD37E47A6E02}"/>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183949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sp>
        <p:nvSpPr>
          <p:cNvPr id="8" name="TextBox 7"/>
          <p:cNvSpPr txBox="1"/>
          <p:nvPr/>
        </p:nvSpPr>
        <p:spPr>
          <a:xfrm>
            <a:off x="3054873" y="2853228"/>
            <a:ext cx="6082254" cy="1384995"/>
          </a:xfrm>
          <a:prstGeom prst="rect">
            <a:avLst/>
          </a:prstGeom>
          <a:noFill/>
        </p:spPr>
        <p:txBody>
          <a:bodyPr wrap="square" rtlCol="0">
            <a:spAutoFit/>
          </a:bodyPr>
          <a:lstStyle/>
          <a:p>
            <a:pPr lvl="1"/>
            <a:r>
              <a:rPr lang="en-US" sz="2800" b="1" dirty="0">
                <a:latin typeface="Verdana" panose="020B0604030504040204" pitchFamily="34" charset="0"/>
                <a:cs typeface="Verdana" panose="020B0604030504040204" pitchFamily="34" charset="0"/>
              </a:rPr>
              <a:t>4.1: What is coal?</a:t>
            </a:r>
          </a:p>
          <a:p>
            <a:pPr marL="1371600" lvl="2" indent="-457200">
              <a:buFont typeface="Arial" panose="020B0604020202020204" pitchFamily="34" charset="0"/>
              <a:buChar char="•"/>
            </a:pPr>
            <a:r>
              <a:rPr lang="en-US" sz="2800" dirty="0">
                <a:latin typeface="Verdana" panose="020B0604030504040204" pitchFamily="34" charset="0"/>
                <a:cs typeface="Verdana" panose="020B0604030504040204" pitchFamily="34" charset="0"/>
              </a:rPr>
              <a:t>Formation of coal</a:t>
            </a:r>
          </a:p>
          <a:p>
            <a:pPr marL="1371600" lvl="2" indent="-457200">
              <a:buFont typeface="Arial" panose="020B0604020202020204" pitchFamily="34" charset="0"/>
              <a:buChar char="•"/>
            </a:pPr>
            <a:r>
              <a:rPr lang="en-US" sz="2800" dirty="0">
                <a:latin typeface="Verdana" panose="020B0604030504040204" pitchFamily="34" charset="0"/>
                <a:cs typeface="Verdana" panose="020B0604030504040204" pitchFamily="34" charset="0"/>
              </a:rPr>
              <a:t>Composition of coal</a:t>
            </a:r>
            <a:endParaRPr lang="is-IS" sz="2800" dirty="0">
              <a:latin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73FEFD7C-77F6-5142-98B5-23B015B9488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60104"/>
            <a:ext cx="628093" cy="584776"/>
          </a:xfrm>
          <a:prstGeom prst="rect">
            <a:avLst/>
          </a:prstGeom>
        </p:spPr>
      </p:pic>
    </p:spTree>
    <p:extLst>
      <p:ext uri="{BB962C8B-B14F-4D97-AF65-F5344CB8AC3E}">
        <p14:creationId xmlns:p14="http://schemas.microsoft.com/office/powerpoint/2010/main" val="3293402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350288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US coal deposits</a:t>
            </a:r>
          </a:p>
        </p:txBody>
      </p:sp>
      <p:sp>
        <p:nvSpPr>
          <p:cNvPr id="3" name="TextBox 2"/>
          <p:cNvSpPr txBox="1"/>
          <p:nvPr/>
        </p:nvSpPr>
        <p:spPr>
          <a:xfrm>
            <a:off x="60913" y="6289962"/>
            <a:ext cx="3670570"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pic>
        <p:nvPicPr>
          <p:cNvPr id="19" name="Picture 12" descr="scan0005"/>
          <p:cNvPicPr>
            <a:picLocks noChangeAspect="1" noChangeArrowheads="1"/>
          </p:cNvPicPr>
          <p:nvPr/>
        </p:nvPicPr>
        <p:blipFill rotWithShape="1">
          <a:blip r:embed="rId2" cstate="print"/>
          <a:srcRect l="4437" t="2967" r="4362" b="8546"/>
          <a:stretch/>
        </p:blipFill>
        <p:spPr bwMode="auto">
          <a:xfrm>
            <a:off x="4612191" y="735117"/>
            <a:ext cx="7524397" cy="6056240"/>
          </a:xfrm>
          <a:prstGeom prst="rect">
            <a:avLst/>
          </a:prstGeom>
          <a:noFill/>
          <a:ln w="9525">
            <a:solidFill>
              <a:schemeClr val="tx1"/>
            </a:solidFill>
            <a:miter lim="800000"/>
            <a:headEnd/>
            <a:tailEnd/>
          </a:ln>
        </p:spPr>
      </p:pic>
      <p:sp>
        <p:nvSpPr>
          <p:cNvPr id="6" name="TextBox 5"/>
          <p:cNvSpPr txBox="1"/>
          <p:nvPr/>
        </p:nvSpPr>
        <p:spPr>
          <a:xfrm>
            <a:off x="125193" y="1091214"/>
            <a:ext cx="1972015" cy="1477328"/>
          </a:xfrm>
          <a:prstGeom prst="rect">
            <a:avLst/>
          </a:prstGeom>
          <a:noFill/>
        </p:spPr>
        <p:txBody>
          <a:bodyPr wrap="none" rtlCol="0">
            <a:spAutoFit/>
          </a:bodyPr>
          <a:lstStyle/>
          <a:p>
            <a:r>
              <a:rPr lang="en-US" b="1" dirty="0">
                <a:latin typeface="Verdana" panose="020B0604030504040204" pitchFamily="34" charset="0"/>
                <a:cs typeface="Verdana" panose="020B0604030504040204" pitchFamily="34" charset="0"/>
              </a:rPr>
              <a:t>Higher grade:</a:t>
            </a:r>
          </a:p>
          <a:p>
            <a:pPr marL="285750" indent="-285750">
              <a:buFont typeface="Arial"/>
              <a:buChar char="•"/>
            </a:pPr>
            <a:r>
              <a:rPr lang="en-US" dirty="0">
                <a:latin typeface="Verdana" panose="020B0604030504040204" pitchFamily="34" charset="0"/>
                <a:cs typeface="Verdana" panose="020B0604030504040204" pitchFamily="34" charset="0"/>
              </a:rPr>
              <a:t>Hard coal</a:t>
            </a:r>
          </a:p>
          <a:p>
            <a:pPr marL="285750" indent="-285750">
              <a:buFont typeface="Arial"/>
              <a:buChar char="•"/>
            </a:pPr>
            <a:r>
              <a:rPr lang="en-US" dirty="0">
                <a:latin typeface="Verdana" panose="020B0604030504040204" pitchFamily="34" charset="0"/>
                <a:cs typeface="Verdana" panose="020B0604030504040204" pitchFamily="34" charset="0"/>
              </a:rPr>
              <a:t>Black coal</a:t>
            </a:r>
          </a:p>
          <a:p>
            <a:pPr marL="285750" indent="-285750">
              <a:buFont typeface="Arial"/>
              <a:buChar char="•"/>
            </a:pPr>
            <a:r>
              <a:rPr lang="en-US" dirty="0">
                <a:latin typeface="Verdana" panose="020B0604030504040204" pitchFamily="34" charset="0"/>
                <a:cs typeface="Verdana" panose="020B0604030504040204" pitchFamily="34" charset="0"/>
              </a:rPr>
              <a:t>Anthracite</a:t>
            </a:r>
          </a:p>
          <a:p>
            <a:pPr marL="285750" indent="-285750">
              <a:buFont typeface="Arial"/>
              <a:buChar char="•"/>
            </a:pPr>
            <a:r>
              <a:rPr lang="en-US" dirty="0">
                <a:latin typeface="Verdana" panose="020B0604030504040204" pitchFamily="34" charset="0"/>
                <a:cs typeface="Verdana" panose="020B0604030504040204" pitchFamily="34" charset="0"/>
              </a:rPr>
              <a:t>Bituminous</a:t>
            </a:r>
          </a:p>
        </p:txBody>
      </p:sp>
      <p:sp>
        <p:nvSpPr>
          <p:cNvPr id="20" name="TextBox 19"/>
          <p:cNvSpPr txBox="1"/>
          <p:nvPr/>
        </p:nvSpPr>
        <p:spPr>
          <a:xfrm>
            <a:off x="125193" y="3265015"/>
            <a:ext cx="2310248" cy="1200329"/>
          </a:xfrm>
          <a:prstGeom prst="rect">
            <a:avLst/>
          </a:prstGeom>
          <a:noFill/>
        </p:spPr>
        <p:txBody>
          <a:bodyPr wrap="none" rtlCol="0">
            <a:spAutoFit/>
          </a:bodyPr>
          <a:lstStyle/>
          <a:p>
            <a:r>
              <a:rPr lang="en-US" b="1" dirty="0">
                <a:latin typeface="Verdana" panose="020B0604030504040204" pitchFamily="34" charset="0"/>
                <a:cs typeface="Verdana" panose="020B0604030504040204" pitchFamily="34" charset="0"/>
              </a:rPr>
              <a:t>Lower grade:</a:t>
            </a:r>
          </a:p>
          <a:p>
            <a:pPr marL="285750" indent="-285750">
              <a:buFont typeface="Arial"/>
              <a:buChar char="•"/>
            </a:pPr>
            <a:r>
              <a:rPr lang="en-US" dirty="0">
                <a:latin typeface="Verdana" panose="020B0604030504040204" pitchFamily="34" charset="0"/>
                <a:cs typeface="Verdana" panose="020B0604030504040204" pitchFamily="34" charset="0"/>
              </a:rPr>
              <a:t>Brown coal</a:t>
            </a:r>
          </a:p>
          <a:p>
            <a:pPr marL="285750" indent="-285750">
              <a:buFont typeface="Arial"/>
              <a:buChar char="•"/>
            </a:pPr>
            <a:r>
              <a:rPr lang="en-US" dirty="0">
                <a:latin typeface="Verdana" panose="020B0604030504040204" pitchFamily="34" charset="0"/>
                <a:cs typeface="Verdana" panose="020B0604030504040204" pitchFamily="34" charset="0"/>
              </a:rPr>
              <a:t>Lignite</a:t>
            </a:r>
          </a:p>
          <a:p>
            <a:pPr marL="285750" indent="-285750">
              <a:buFont typeface="Arial"/>
              <a:buChar char="•"/>
            </a:pPr>
            <a:r>
              <a:rPr lang="en-US" dirty="0">
                <a:latin typeface="Verdana" panose="020B0604030504040204" pitchFamily="34" charset="0"/>
                <a:cs typeface="Verdana" panose="020B0604030504040204" pitchFamily="34" charset="0"/>
              </a:rPr>
              <a:t>Sub-bituminous</a:t>
            </a:r>
          </a:p>
        </p:txBody>
      </p:sp>
      <p:sp>
        <p:nvSpPr>
          <p:cNvPr id="7" name="Rounded Rectangular Callout 6"/>
          <p:cNvSpPr/>
          <p:nvPr/>
        </p:nvSpPr>
        <p:spPr>
          <a:xfrm>
            <a:off x="4815605" y="5657208"/>
            <a:ext cx="2449564" cy="893051"/>
          </a:xfrm>
          <a:prstGeom prst="wedgeRoundRectCallout">
            <a:avLst>
              <a:gd name="adj1" fmla="val -165654"/>
              <a:gd name="adj2" fmla="val -524235"/>
              <a:gd name="adj3" fmla="val 16667"/>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1" name="Rounded Rectangular Callout 20"/>
          <p:cNvSpPr/>
          <p:nvPr/>
        </p:nvSpPr>
        <p:spPr>
          <a:xfrm>
            <a:off x="7468582" y="5581861"/>
            <a:ext cx="2963972" cy="982357"/>
          </a:xfrm>
          <a:prstGeom prst="wedgeRoundRectCallout">
            <a:avLst>
              <a:gd name="adj1" fmla="val -239125"/>
              <a:gd name="adj2" fmla="val -264301"/>
              <a:gd name="adj3" fmla="val 16667"/>
            </a:avLst>
          </a:prstGeom>
          <a:noFill/>
          <a:ln w="28575"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pic>
        <p:nvPicPr>
          <p:cNvPr id="11" name="Picture 10">
            <a:extLst>
              <a:ext uri="{FF2B5EF4-FFF2-40B4-BE49-F238E27FC236}">
                <a16:creationId xmlns:a16="http://schemas.microsoft.com/office/drawing/2014/main" id="{8FF93AFF-FE68-C94E-B6E4-B4E850138ECD}"/>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Tree>
    <p:extLst>
      <p:ext uri="{BB962C8B-B14F-4D97-AF65-F5344CB8AC3E}">
        <p14:creationId xmlns:p14="http://schemas.microsoft.com/office/powerpoint/2010/main" val="316380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7"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281840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Coal in China</a:t>
            </a:r>
          </a:p>
        </p:txBody>
      </p:sp>
      <p:sp>
        <p:nvSpPr>
          <p:cNvPr id="3" name="TextBox 2"/>
          <p:cNvSpPr txBox="1"/>
          <p:nvPr/>
        </p:nvSpPr>
        <p:spPr>
          <a:xfrm>
            <a:off x="6417642" y="6448030"/>
            <a:ext cx="4545475"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&amp; Sustainability, 2/e, Chapter 5</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9" name="TextBox 8"/>
          <p:cNvSpPr txBox="1"/>
          <p:nvPr/>
        </p:nvSpPr>
        <p:spPr>
          <a:xfrm>
            <a:off x="255911" y="860810"/>
            <a:ext cx="11707489" cy="93358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Use of coal in China has been expanding rapidly, but</a:t>
            </a:r>
            <a:r>
              <a:rPr lang="is-IS" sz="2000" dirty="0">
                <a:latin typeface="Verdana" panose="020B0604030504040204" pitchFamily="34" charset="0"/>
                <a:cs typeface="Verdana" panose="020B0604030504040204" pitchFamily="34" charset="0"/>
              </a:rPr>
              <a:t>…</a:t>
            </a:r>
            <a:endParaRPr lang="en-US" sz="2000" dirty="0">
              <a:latin typeface="Verdana" panose="020B0604030504040204" pitchFamily="34" charset="0"/>
              <a:cs typeface="Verdana" panose="020B0604030504040204" pitchFamily="34" charset="0"/>
            </a:endParaRPr>
          </a:p>
          <a:p>
            <a:pPr>
              <a:lnSpc>
                <a:spcPct val="110000"/>
              </a:lnSpc>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R/P of 38 years</a:t>
            </a:r>
          </a:p>
        </p:txBody>
      </p:sp>
      <p:sp>
        <p:nvSpPr>
          <p:cNvPr id="10" name="TextBox 9"/>
          <p:cNvSpPr txBox="1"/>
          <p:nvPr/>
        </p:nvSpPr>
        <p:spPr>
          <a:xfrm>
            <a:off x="255911" y="1800281"/>
            <a:ext cx="11707489" cy="907236"/>
          </a:xfrm>
          <a:prstGeom prst="rect">
            <a:avLst/>
          </a:prstGeom>
          <a:noFill/>
        </p:spPr>
        <p:txBody>
          <a:bodyPr wrap="square" rtlCol="0">
            <a:spAutoFit/>
          </a:bodyPr>
          <a:lstStyle/>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Coal is found in the north and west, but need is in the south &amp; east.</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Transported by truck and rail.</a:t>
            </a:r>
          </a:p>
        </p:txBody>
      </p:sp>
      <p:sp>
        <p:nvSpPr>
          <p:cNvPr id="11" name="TextBox 10"/>
          <p:cNvSpPr txBox="1"/>
          <p:nvPr/>
        </p:nvSpPr>
        <p:spPr>
          <a:xfrm>
            <a:off x="255911" y="2730985"/>
            <a:ext cx="11707489" cy="1610697"/>
          </a:xfrm>
          <a:prstGeom prst="rect">
            <a:avLst/>
          </a:prstGeom>
          <a:noFill/>
        </p:spPr>
        <p:txBody>
          <a:bodyPr wrap="square" rtlCol="0">
            <a:spAutoFit/>
          </a:bodyPr>
          <a:lstStyle/>
          <a:p>
            <a:pPr marL="342900" indent="-342900">
              <a:lnSpc>
                <a:spcPct val="110000"/>
              </a:lnSpc>
              <a:buFont typeface="Arial"/>
              <a:buChar char="•"/>
            </a:pPr>
            <a:endParaRPr lang="en-US" sz="1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Nearly all mines are deep pits.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Poor safety: 5,00o deaths in the 1990s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10X worse than the UK</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Uncontrolled underground mine fires occur.</a:t>
            </a:r>
          </a:p>
        </p:txBody>
      </p:sp>
      <p:sp>
        <p:nvSpPr>
          <p:cNvPr id="12" name="TextBox 11"/>
          <p:cNvSpPr txBox="1"/>
          <p:nvPr/>
        </p:nvSpPr>
        <p:spPr>
          <a:xfrm>
            <a:off x="255911" y="4225908"/>
            <a:ext cx="11707489" cy="1102866"/>
          </a:xfrm>
          <a:prstGeom prst="rect">
            <a:avLst/>
          </a:prstGeom>
          <a:noFill/>
        </p:spPr>
        <p:txBody>
          <a:bodyPr wrap="square" rtlCol="0">
            <a:spAutoFit/>
          </a:bodyPr>
          <a:lstStyle/>
          <a:p>
            <a:pPr lvl="1">
              <a:lnSpc>
                <a:spcPct val="110000"/>
              </a:lnSpc>
            </a:pP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Chinese coal has </a:t>
            </a:r>
            <a:r>
              <a:rPr lang="en-US" sz="2000" u="sng" dirty="0">
                <a:latin typeface="Verdana" panose="020B0604030504040204" pitchFamily="34" charset="0"/>
                <a:cs typeface="Verdana" panose="020B0604030504040204" pitchFamily="34" charset="0"/>
              </a:rPr>
              <a:t>&gt;</a:t>
            </a:r>
            <a:r>
              <a:rPr lang="en-US" sz="2000" dirty="0">
                <a:latin typeface="Verdana" panose="020B0604030504040204" pitchFamily="34" charset="0"/>
                <a:cs typeface="Verdana" panose="020B0604030504040204" pitchFamily="34" charset="0"/>
              </a:rPr>
              <a:t> 5% sulfur.</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Acid rain is a problem in many cities</a:t>
            </a:r>
          </a:p>
        </p:txBody>
      </p:sp>
      <p:pic>
        <p:nvPicPr>
          <p:cNvPr id="13" name="Picture 12">
            <a:extLst>
              <a:ext uri="{FF2B5EF4-FFF2-40B4-BE49-F238E27FC236}">
                <a16:creationId xmlns:a16="http://schemas.microsoft.com/office/drawing/2014/main" id="{7BF26367-712A-7F4D-9A0A-3F125769B89B}"/>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Tree>
    <p:extLst>
      <p:ext uri="{BB962C8B-B14F-4D97-AF65-F5344CB8AC3E}">
        <p14:creationId xmlns:p14="http://schemas.microsoft.com/office/powerpoint/2010/main" val="4679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325602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Coal elsewhere</a:t>
            </a:r>
          </a:p>
        </p:txBody>
      </p:sp>
      <p:sp>
        <p:nvSpPr>
          <p:cNvPr id="9" name="TextBox 8"/>
          <p:cNvSpPr txBox="1"/>
          <p:nvPr/>
        </p:nvSpPr>
        <p:spPr>
          <a:xfrm>
            <a:off x="255911" y="806189"/>
            <a:ext cx="11527921" cy="1441420"/>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Russia</a:t>
            </a:r>
            <a:endParaRPr lang="en-US" sz="1000" b="1"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R/P of &gt;500 years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But production has fallen because of abundant NG</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Coal in Siberia can be considered a conditional reserve.</a:t>
            </a:r>
          </a:p>
        </p:txBody>
      </p:sp>
      <p:sp>
        <p:nvSpPr>
          <p:cNvPr id="10" name="TextBox 9"/>
          <p:cNvSpPr txBox="1"/>
          <p:nvPr/>
        </p:nvSpPr>
        <p:spPr>
          <a:xfrm>
            <a:off x="2285061" y="2259744"/>
            <a:ext cx="6193921" cy="177997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India</a:t>
            </a:r>
            <a:endParaRPr lang="en-US" sz="1000" b="1"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4</a:t>
            </a:r>
            <a:r>
              <a:rPr lang="en-US" sz="2000" baseline="30000" dirty="0">
                <a:latin typeface="Verdana" panose="020B0604030504040204" pitchFamily="34" charset="0"/>
                <a:cs typeface="Verdana" panose="020B0604030504040204" pitchFamily="34" charset="0"/>
              </a:rPr>
              <a:t>th</a:t>
            </a:r>
            <a:r>
              <a:rPr lang="en-US" sz="2000" dirty="0">
                <a:latin typeface="Verdana" panose="020B0604030504040204" pitchFamily="34" charset="0"/>
                <a:cs typeface="Verdana" panose="020B0604030504040204" pitchFamily="34" charset="0"/>
              </a:rPr>
              <a:t> largest reserves</a:t>
            </a: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R/P of 105 years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Poor quality: low heat content &amp; high ash</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Imports high-quality coal from Australia</a:t>
            </a:r>
          </a:p>
        </p:txBody>
      </p:sp>
      <p:sp>
        <p:nvSpPr>
          <p:cNvPr id="11" name="TextBox 10"/>
          <p:cNvSpPr txBox="1"/>
          <p:nvPr/>
        </p:nvSpPr>
        <p:spPr>
          <a:xfrm>
            <a:off x="4093079" y="4039719"/>
            <a:ext cx="7870321" cy="279563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Australia</a:t>
            </a:r>
            <a:endParaRPr lang="en-US" sz="1000" b="1"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Less than 10% of global reserves</a:t>
            </a: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R/P of 186 years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Surface mines are located near railways to cities of need.</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Australia’s largest export:</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40% to Japan</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Coking coal to Europe</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Middle East, Asia (India, China)</a:t>
            </a:r>
          </a:p>
        </p:txBody>
      </p:sp>
      <p:pic>
        <p:nvPicPr>
          <p:cNvPr id="12" name="Picture 11">
            <a:extLst>
              <a:ext uri="{FF2B5EF4-FFF2-40B4-BE49-F238E27FC236}">
                <a16:creationId xmlns:a16="http://schemas.microsoft.com/office/drawing/2014/main" id="{3DF620D1-7B72-6041-8E91-771C541EE790}"/>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6"/>
            <a:ext cx="628093" cy="584776"/>
          </a:xfrm>
          <a:prstGeom prst="rect">
            <a:avLst/>
          </a:prstGeom>
        </p:spPr>
      </p:pic>
      <p:sp>
        <p:nvSpPr>
          <p:cNvPr id="13" name="TextBox 12">
            <a:extLst>
              <a:ext uri="{FF2B5EF4-FFF2-40B4-BE49-F238E27FC236}">
                <a16:creationId xmlns:a16="http://schemas.microsoft.com/office/drawing/2014/main" id="{AF100B3F-EB23-7344-8B06-8B4F8C7E7F2F}"/>
              </a:ext>
            </a:extLst>
          </p:cNvPr>
          <p:cNvSpPr txBox="1"/>
          <p:nvPr/>
        </p:nvSpPr>
        <p:spPr>
          <a:xfrm>
            <a:off x="103909" y="6243898"/>
            <a:ext cx="2874818"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Tree>
    <p:extLst>
      <p:ext uri="{BB962C8B-B14F-4D97-AF65-F5344CB8AC3E}">
        <p14:creationId xmlns:p14="http://schemas.microsoft.com/office/powerpoint/2010/main" val="211153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788228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Reserves and R/P ratios can change</a:t>
            </a:r>
            <a:r>
              <a:rPr lang="is-IS" sz="2800" b="1" dirty="0">
                <a:solidFill>
                  <a:prstClr val="white"/>
                </a:solidFill>
                <a:latin typeface="Verdana" panose="020B0604030504040204" pitchFamily="34" charset="0"/>
                <a:cs typeface="Verdana" panose="020B0604030504040204" pitchFamily="34" charset="0"/>
              </a:rPr>
              <a:t>…</a:t>
            </a:r>
            <a:endParaRPr lang="en-US" sz="2800" b="1"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96985" y="6440475"/>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3" name="TextBox 22"/>
          <p:cNvSpPr txBox="1"/>
          <p:nvPr/>
        </p:nvSpPr>
        <p:spPr>
          <a:xfrm>
            <a:off x="7455500" y="5675399"/>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pic>
        <p:nvPicPr>
          <p:cNvPr id="2" name="Picture 1" descr="Scanbot Sep 18, 2017 11.14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990119" y="751722"/>
            <a:ext cx="6062327" cy="6072234"/>
          </a:xfrm>
          <a:prstGeom prst="rect">
            <a:avLst/>
          </a:prstGeom>
        </p:spPr>
      </p:pic>
      <p:sp>
        <p:nvSpPr>
          <p:cNvPr id="7" name="TextBox 6"/>
          <p:cNvSpPr txBox="1"/>
          <p:nvPr/>
        </p:nvSpPr>
        <p:spPr>
          <a:xfrm>
            <a:off x="9254565" y="838475"/>
            <a:ext cx="2813591" cy="369332"/>
          </a:xfrm>
          <a:prstGeom prst="rect">
            <a:avLst/>
          </a:prstGeom>
          <a:noFill/>
        </p:spPr>
        <p:txBody>
          <a:bodyPr wrap="none" rtlCol="0">
            <a:spAutoFit/>
          </a:bodyPr>
          <a:lstStyle/>
          <a:p>
            <a:r>
              <a:rPr lang="en-US" b="1" dirty="0">
                <a:solidFill>
                  <a:srgbClr val="0000FF"/>
                </a:solidFill>
                <a:latin typeface="Verdana" panose="020B0604030504040204" pitchFamily="34" charset="0"/>
              </a:rPr>
              <a:t>previously unknown</a:t>
            </a:r>
          </a:p>
        </p:txBody>
      </p:sp>
      <p:sp>
        <p:nvSpPr>
          <p:cNvPr id="12" name="TextBox 11"/>
          <p:cNvSpPr txBox="1"/>
          <p:nvPr/>
        </p:nvSpPr>
        <p:spPr>
          <a:xfrm>
            <a:off x="228601" y="1952621"/>
            <a:ext cx="5604163" cy="368691"/>
          </a:xfrm>
          <a:prstGeom prst="rect">
            <a:avLst/>
          </a:prstGeom>
          <a:noFill/>
        </p:spPr>
        <p:txBody>
          <a:bodyPr wrap="square" rtlCol="0">
            <a:spAutoFit/>
          </a:bodyPr>
          <a:lstStyle/>
          <a:p>
            <a:pPr>
              <a:lnSpc>
                <a:spcPct val="110000"/>
              </a:lnSpc>
            </a:pPr>
            <a:r>
              <a:rPr lang="en-US" b="1" dirty="0">
                <a:latin typeface="Verdana" panose="020B0604030504040204" pitchFamily="34" charset="0"/>
                <a:cs typeface="Verdana" panose="020B0604030504040204" pitchFamily="34" charset="0"/>
              </a:rPr>
              <a:t>Resources: </a:t>
            </a:r>
            <a:r>
              <a:rPr lang="en-US" i="1" dirty="0">
                <a:latin typeface="Verdana" panose="020B0604030504040204" pitchFamily="34" charset="0"/>
                <a:cs typeface="Verdana" panose="020B0604030504040204" pitchFamily="34" charset="0"/>
              </a:rPr>
              <a:t>deposits likely to exist</a:t>
            </a:r>
          </a:p>
        </p:txBody>
      </p:sp>
      <p:sp>
        <p:nvSpPr>
          <p:cNvPr id="13" name="TextBox 12"/>
          <p:cNvSpPr txBox="1"/>
          <p:nvPr/>
        </p:nvSpPr>
        <p:spPr>
          <a:xfrm>
            <a:off x="228601" y="2711027"/>
            <a:ext cx="5203591" cy="1282787"/>
          </a:xfrm>
          <a:prstGeom prst="rect">
            <a:avLst/>
          </a:prstGeom>
          <a:noFill/>
        </p:spPr>
        <p:txBody>
          <a:bodyPr wrap="square" rtlCol="0">
            <a:spAutoFit/>
          </a:bodyPr>
          <a:lstStyle/>
          <a:p>
            <a:pPr>
              <a:lnSpc>
                <a:spcPct val="110000"/>
              </a:lnSpc>
            </a:pPr>
            <a:r>
              <a:rPr lang="en-US" b="1" dirty="0">
                <a:latin typeface="Verdana" panose="020B0604030504040204" pitchFamily="34" charset="0"/>
                <a:cs typeface="Verdana" panose="020B0604030504040204" pitchFamily="34" charset="0"/>
              </a:rPr>
              <a:t>Conditional resources: </a:t>
            </a:r>
            <a:r>
              <a:rPr lang="en-US" i="1" dirty="0">
                <a:latin typeface="Verdana" panose="020B0604030504040204" pitchFamily="34" charset="0"/>
                <a:cs typeface="Verdana" panose="020B0604030504040204" pitchFamily="34" charset="0"/>
              </a:rPr>
              <a:t>deposits that are not now reserves because their extraction isn’t economically or politically feasible now</a:t>
            </a:r>
          </a:p>
        </p:txBody>
      </p:sp>
      <p:sp>
        <p:nvSpPr>
          <p:cNvPr id="14" name="TextBox 13"/>
          <p:cNvSpPr txBox="1"/>
          <p:nvPr/>
        </p:nvSpPr>
        <p:spPr>
          <a:xfrm>
            <a:off x="276454" y="4313364"/>
            <a:ext cx="5051456" cy="673389"/>
          </a:xfrm>
          <a:prstGeom prst="rect">
            <a:avLst/>
          </a:prstGeom>
          <a:noFill/>
        </p:spPr>
        <p:txBody>
          <a:bodyPr wrap="square" rtlCol="0">
            <a:spAutoFit/>
          </a:bodyPr>
          <a:lstStyle/>
          <a:p>
            <a:pPr>
              <a:lnSpc>
                <a:spcPct val="110000"/>
              </a:lnSpc>
            </a:pPr>
            <a:r>
              <a:rPr lang="en-US" b="1" dirty="0">
                <a:latin typeface="Verdana" panose="020B0604030504040204" pitchFamily="34" charset="0"/>
                <a:cs typeface="Verdana" panose="020B0604030504040204" pitchFamily="34" charset="0"/>
              </a:rPr>
              <a:t>Reserves: </a:t>
            </a:r>
            <a:r>
              <a:rPr lang="en-US" i="1" dirty="0">
                <a:latin typeface="Verdana" panose="020B0604030504040204" pitchFamily="34" charset="0"/>
                <a:cs typeface="Verdana" panose="020B0604030504040204" pitchFamily="34" charset="0"/>
              </a:rPr>
              <a:t>deposits that can be economically extracted now</a:t>
            </a:r>
          </a:p>
        </p:txBody>
      </p:sp>
      <p:sp>
        <p:nvSpPr>
          <p:cNvPr id="15" name="TextBox 14"/>
          <p:cNvSpPr txBox="1"/>
          <p:nvPr/>
        </p:nvSpPr>
        <p:spPr>
          <a:xfrm>
            <a:off x="3989776" y="5452535"/>
            <a:ext cx="2521868" cy="399405"/>
          </a:xfrm>
          <a:prstGeom prst="rect">
            <a:avLst/>
          </a:prstGeom>
          <a:solidFill>
            <a:schemeClr val="bg1"/>
          </a:solidFill>
        </p:spPr>
        <p:txBody>
          <a:bodyPr wrap="square" rtlCol="0">
            <a:spAutoFit/>
          </a:bodyPr>
          <a:lstStyle/>
          <a:p>
            <a:pPr>
              <a:lnSpc>
                <a:spcPct val="110000"/>
              </a:lnSpc>
            </a:pPr>
            <a:r>
              <a:rPr lang="en-US" sz="2000" dirty="0" err="1">
                <a:latin typeface="Verdana" panose="020B0604030504040204" pitchFamily="34" charset="0"/>
                <a:cs typeface="Verdana" panose="020B0604030504040204" pitchFamily="34" charset="0"/>
              </a:rPr>
              <a:t>McKelvey</a:t>
            </a:r>
            <a:r>
              <a:rPr lang="en-US" sz="2000" dirty="0">
                <a:latin typeface="Verdana" panose="020B0604030504040204" pitchFamily="34" charset="0"/>
                <a:cs typeface="Verdana" panose="020B0604030504040204" pitchFamily="34" charset="0"/>
              </a:rPr>
              <a:t> diagram</a:t>
            </a:r>
          </a:p>
        </p:txBody>
      </p:sp>
      <p:sp>
        <p:nvSpPr>
          <p:cNvPr id="16" name="TextBox 15"/>
          <p:cNvSpPr txBox="1"/>
          <p:nvPr/>
        </p:nvSpPr>
        <p:spPr>
          <a:xfrm>
            <a:off x="228600" y="748529"/>
            <a:ext cx="5099310" cy="737959"/>
          </a:xfrm>
          <a:prstGeom prst="rect">
            <a:avLst/>
          </a:prstGeom>
          <a:noFill/>
        </p:spPr>
        <p:txBody>
          <a:bodyPr wrap="square" rtlCol="0">
            <a:spAutoFit/>
          </a:bodyPr>
          <a:lstStyle/>
          <a:p>
            <a:pPr>
              <a:lnSpc>
                <a:spcPct val="110000"/>
              </a:lnSpc>
            </a:pPr>
            <a:r>
              <a:rPr lang="is-IS" sz="2000" dirty="0">
                <a:latin typeface="Verdana" panose="020B0604030504040204" pitchFamily="34" charset="0"/>
                <a:cs typeface="Verdana" panose="020B0604030504040204" pitchFamily="34" charset="0"/>
              </a:rPr>
              <a:t>…as technology and economic conditions change.</a:t>
            </a:r>
            <a:endParaRPr lang="en-US" sz="2000" dirty="0">
              <a:latin typeface="Verdana" panose="020B0604030504040204" pitchFamily="34" charset="0"/>
              <a:cs typeface="Verdana" panose="020B0604030504040204" pitchFamily="34" charset="0"/>
            </a:endParaRPr>
          </a:p>
        </p:txBody>
      </p:sp>
      <p:pic>
        <p:nvPicPr>
          <p:cNvPr id="17" name="Picture 16">
            <a:extLst>
              <a:ext uri="{FF2B5EF4-FFF2-40B4-BE49-F238E27FC236}">
                <a16:creationId xmlns:a16="http://schemas.microsoft.com/office/drawing/2014/main" id="{B6A6E160-8DCB-404A-B4A5-FEFD933A57CE}"/>
              </a:ext>
            </a:extLst>
          </p:cNvPr>
          <p:cNvPicPr>
            <a:picLocks noChangeAspect="1"/>
          </p:cNvPicPr>
          <p:nvPr/>
        </p:nvPicPr>
        <p:blipFill>
          <a:blip r:embed="rId3">
            <a:duotone>
              <a:prstClr val="black"/>
              <a:schemeClr val="accent1">
                <a:tint val="45000"/>
                <a:satMod val="400000"/>
              </a:schemeClr>
            </a:duotone>
          </a:blip>
          <a:stretch>
            <a:fillRect/>
          </a:stretch>
        </p:blipFill>
        <p:spPr>
          <a:xfrm>
            <a:off x="11441525" y="49316"/>
            <a:ext cx="628093" cy="584776"/>
          </a:xfrm>
          <a:prstGeom prst="rect">
            <a:avLst/>
          </a:prstGeom>
        </p:spPr>
      </p:pic>
    </p:spTree>
    <p:extLst>
      <p:ext uri="{BB962C8B-B14F-4D97-AF65-F5344CB8AC3E}">
        <p14:creationId xmlns:p14="http://schemas.microsoft.com/office/powerpoint/2010/main" val="4650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614463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Global coal R/P ratios (2006)</a:t>
            </a:r>
          </a:p>
        </p:txBody>
      </p:sp>
      <p:sp>
        <p:nvSpPr>
          <p:cNvPr id="3" name="TextBox 2"/>
          <p:cNvSpPr txBox="1"/>
          <p:nvPr/>
        </p:nvSpPr>
        <p:spPr>
          <a:xfrm>
            <a:off x="10989674" y="4564276"/>
            <a:ext cx="973726" cy="1815882"/>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pic>
        <p:nvPicPr>
          <p:cNvPr id="10" name="Picture 9"/>
          <p:cNvPicPr>
            <a:picLocks noChangeAspect="1" noChangeArrowheads="1"/>
          </p:cNvPicPr>
          <p:nvPr/>
        </p:nvPicPr>
        <p:blipFill rotWithShape="1">
          <a:blip r:embed="rId2" cstate="print"/>
          <a:srcRect t="8092"/>
          <a:stretch/>
        </p:blipFill>
        <p:spPr bwMode="auto">
          <a:xfrm>
            <a:off x="1205248" y="714308"/>
            <a:ext cx="9774787" cy="6143692"/>
          </a:xfrm>
          <a:prstGeom prst="rect">
            <a:avLst/>
          </a:prstGeom>
          <a:noFill/>
          <a:ln w="9525">
            <a:noFill/>
            <a:miter lim="800000"/>
            <a:headEnd/>
            <a:tailEnd/>
          </a:ln>
        </p:spPr>
      </p:pic>
      <p:sp>
        <p:nvSpPr>
          <p:cNvPr id="7" name="Rounded Rectangular Callout 6"/>
          <p:cNvSpPr/>
          <p:nvPr/>
        </p:nvSpPr>
        <p:spPr>
          <a:xfrm>
            <a:off x="9527064" y="2705070"/>
            <a:ext cx="1307130" cy="723930"/>
          </a:xfrm>
          <a:prstGeom prst="wedgeRoundRectCallout">
            <a:avLst>
              <a:gd name="adj1" fmla="val -57320"/>
              <a:gd name="adj2" fmla="val 266183"/>
              <a:gd name="adj3" fmla="val 16667"/>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Verdana" panose="020B0604030504040204" pitchFamily="34" charset="0"/>
              </a:rPr>
              <a:t>China’s R/P 38 y</a:t>
            </a:r>
          </a:p>
        </p:txBody>
      </p:sp>
      <p:sp>
        <p:nvSpPr>
          <p:cNvPr id="13" name="Rounded Rectangular Callout 12"/>
          <p:cNvSpPr/>
          <p:nvPr/>
        </p:nvSpPr>
        <p:spPr>
          <a:xfrm>
            <a:off x="8853626" y="1901108"/>
            <a:ext cx="1437843" cy="723930"/>
          </a:xfrm>
          <a:prstGeom prst="wedgeRoundRectCallout">
            <a:avLst>
              <a:gd name="adj1" fmla="val -20465"/>
              <a:gd name="adj2" fmla="val 358950"/>
              <a:gd name="adj3" fmla="val 16667"/>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Verdana" panose="020B0604030504040204" pitchFamily="34" charset="0"/>
              </a:rPr>
              <a:t>India importing</a:t>
            </a:r>
          </a:p>
        </p:txBody>
      </p:sp>
      <p:sp>
        <p:nvSpPr>
          <p:cNvPr id="15" name="Rounded Rectangular Callout 14"/>
          <p:cNvSpPr/>
          <p:nvPr/>
        </p:nvSpPr>
        <p:spPr>
          <a:xfrm>
            <a:off x="3663148" y="1539143"/>
            <a:ext cx="2315661" cy="723930"/>
          </a:xfrm>
          <a:prstGeom prst="wedgeRoundRectCallout">
            <a:avLst>
              <a:gd name="adj1" fmla="val 43610"/>
              <a:gd name="adj2" fmla="val 127034"/>
              <a:gd name="adj3" fmla="val 16667"/>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Verdana" panose="020B0604030504040204" pitchFamily="34" charset="0"/>
              </a:rPr>
              <a:t>Russia: coal displaced by NG</a:t>
            </a:r>
          </a:p>
        </p:txBody>
      </p:sp>
      <p:sp>
        <p:nvSpPr>
          <p:cNvPr id="16" name="Rounded Rectangular Callout 15"/>
          <p:cNvSpPr/>
          <p:nvPr/>
        </p:nvSpPr>
        <p:spPr>
          <a:xfrm>
            <a:off x="7371022" y="1451242"/>
            <a:ext cx="1437843" cy="723930"/>
          </a:xfrm>
          <a:prstGeom prst="wedgeRoundRectCallout">
            <a:avLst>
              <a:gd name="adj1" fmla="val 65530"/>
              <a:gd name="adj2" fmla="val 423483"/>
              <a:gd name="adj3" fmla="val 16667"/>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Verdana" panose="020B0604030504040204" pitchFamily="34" charset="0"/>
              </a:rPr>
              <a:t>Australia exporting</a:t>
            </a:r>
          </a:p>
        </p:txBody>
      </p:sp>
      <p:sp>
        <p:nvSpPr>
          <p:cNvPr id="17" name="Rounded Rectangular Callout 16"/>
          <p:cNvSpPr/>
          <p:nvPr/>
        </p:nvSpPr>
        <p:spPr>
          <a:xfrm>
            <a:off x="2938475" y="2705070"/>
            <a:ext cx="2315661" cy="723930"/>
          </a:xfrm>
          <a:prstGeom prst="wedgeRoundRectCallout">
            <a:avLst>
              <a:gd name="adj1" fmla="val 43729"/>
              <a:gd name="adj2" fmla="val 273222"/>
              <a:gd name="adj3" fmla="val 16667"/>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FF"/>
                </a:solidFill>
                <a:latin typeface="Verdana" panose="020B0604030504040204" pitchFamily="34" charset="0"/>
              </a:rPr>
              <a:t>UK mines down from 3000 to 13</a:t>
            </a:r>
          </a:p>
        </p:txBody>
      </p:sp>
      <p:pic>
        <p:nvPicPr>
          <p:cNvPr id="12" name="Picture 11">
            <a:extLst>
              <a:ext uri="{FF2B5EF4-FFF2-40B4-BE49-F238E27FC236}">
                <a16:creationId xmlns:a16="http://schemas.microsoft.com/office/drawing/2014/main" id="{5E0D2B9F-B081-4845-90AC-F40E50A8854D}"/>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Tree>
    <p:extLst>
      <p:ext uri="{BB962C8B-B14F-4D97-AF65-F5344CB8AC3E}">
        <p14:creationId xmlns:p14="http://schemas.microsoft.com/office/powerpoint/2010/main" val="16680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714490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Some countries are well past peak</a:t>
            </a:r>
          </a:p>
        </p:txBody>
      </p:sp>
      <p:sp>
        <p:nvSpPr>
          <p:cNvPr id="3" name="TextBox 2"/>
          <p:cNvSpPr txBox="1"/>
          <p:nvPr/>
        </p:nvSpPr>
        <p:spPr>
          <a:xfrm>
            <a:off x="10196944" y="3668997"/>
            <a:ext cx="1917185" cy="3108543"/>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https://www.researchgate.net/profile/Kjell_Aleklett/publication/228838239/figure/fig1/AS:300666963677184@1448695998872/Figure-1-The-peaking-of-several-countries-with-a-long-history-of-coal-mining-The-two.png</a:t>
            </a:r>
            <a:r>
              <a:rPr lang="en-US" sz="1400" dirty="0">
                <a:latin typeface="Verdana" panose="020B0604030504040204" pitchFamily="34" charset="0"/>
                <a:cs typeface="Verdana" panose="020B0604030504040204" pitchFamily="34" charset="0"/>
              </a:rPr>
              <a:t> </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5" name="TextBox 14"/>
          <p:cNvSpPr txBox="1"/>
          <p:nvPr/>
        </p:nvSpPr>
        <p:spPr>
          <a:xfrm>
            <a:off x="3280912" y="3126690"/>
            <a:ext cx="1443069" cy="737959"/>
          </a:xfrm>
          <a:prstGeom prst="rect">
            <a:avLst/>
          </a:prstGeom>
          <a:solidFill>
            <a:srgbClr val="FFFF00"/>
          </a:solid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Figure 5.4</a:t>
            </a:r>
          </a:p>
        </p:txBody>
      </p:sp>
      <p:pic>
        <p:nvPicPr>
          <p:cNvPr id="2" name="Picture 1" descr="Figure-1-The-peaking-of-several-countries-with-a-long-history-of-coal-mining-The-tw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87" y="762827"/>
            <a:ext cx="9799662" cy="6018146"/>
          </a:xfrm>
          <a:prstGeom prst="rect">
            <a:avLst/>
          </a:prstGeom>
        </p:spPr>
      </p:pic>
      <p:sp>
        <p:nvSpPr>
          <p:cNvPr id="21" name="TextBox 20"/>
          <p:cNvSpPr txBox="1"/>
          <p:nvPr/>
        </p:nvSpPr>
        <p:spPr>
          <a:xfrm>
            <a:off x="1068704" y="1675151"/>
            <a:ext cx="1685600" cy="1282787"/>
          </a:xfrm>
          <a:prstGeom prst="rect">
            <a:avLst/>
          </a:prstGeom>
          <a:solidFill>
            <a:schemeClr val="bg1"/>
          </a:solidFill>
        </p:spPr>
        <p:txBody>
          <a:bodyPr wrap="square" rtlCol="0">
            <a:spAutoFit/>
          </a:bodyPr>
          <a:lstStyle/>
          <a:p>
            <a:pPr>
              <a:lnSpc>
                <a:spcPct val="110000"/>
              </a:lnSpc>
            </a:pPr>
            <a:r>
              <a:rPr lang="en-US" dirty="0">
                <a:solidFill>
                  <a:srgbClr val="0000FF"/>
                </a:solidFill>
                <a:latin typeface="Verdana" panose="020B0604030504040204" pitchFamily="34" charset="0"/>
                <a:cs typeface="Verdana" panose="020B0604030504040204" pitchFamily="34" charset="0"/>
              </a:rPr>
              <a:t>In fact, some have nearly null R/P ratios.</a:t>
            </a:r>
          </a:p>
        </p:txBody>
      </p:sp>
      <p:pic>
        <p:nvPicPr>
          <p:cNvPr id="10" name="Picture 9">
            <a:extLst>
              <a:ext uri="{FF2B5EF4-FFF2-40B4-BE49-F238E27FC236}">
                <a16:creationId xmlns:a16="http://schemas.microsoft.com/office/drawing/2014/main" id="{6382D7A5-29DC-EA41-B750-F5001566AC36}"/>
              </a:ext>
            </a:extLst>
          </p:cNvPr>
          <p:cNvPicPr>
            <a:picLocks noChangeAspect="1"/>
          </p:cNvPicPr>
          <p:nvPr/>
        </p:nvPicPr>
        <p:blipFill>
          <a:blip r:embed="rId4">
            <a:duotone>
              <a:prstClr val="black"/>
              <a:schemeClr val="accent1">
                <a:tint val="45000"/>
                <a:satMod val="400000"/>
              </a:schemeClr>
            </a:duotone>
          </a:blip>
          <a:stretch>
            <a:fillRect/>
          </a:stretch>
        </p:blipFill>
        <p:spPr>
          <a:xfrm>
            <a:off x="11420325" y="49317"/>
            <a:ext cx="628093" cy="584776"/>
          </a:xfrm>
          <a:prstGeom prst="rect">
            <a:avLst/>
          </a:prstGeom>
        </p:spPr>
      </p:pic>
    </p:spTree>
    <p:extLst>
      <p:ext uri="{BB962C8B-B14F-4D97-AF65-F5344CB8AC3E}">
        <p14:creationId xmlns:p14="http://schemas.microsoft.com/office/powerpoint/2010/main" val="1276781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sp>
        <p:nvSpPr>
          <p:cNvPr id="8" name="TextBox 7"/>
          <p:cNvSpPr txBox="1"/>
          <p:nvPr/>
        </p:nvSpPr>
        <p:spPr>
          <a:xfrm>
            <a:off x="1891863" y="2304304"/>
            <a:ext cx="8229600" cy="2590453"/>
          </a:xfrm>
          <a:prstGeom prst="rect">
            <a:avLst/>
          </a:prstGeom>
          <a:noFill/>
        </p:spPr>
        <p:txBody>
          <a:bodyPr wrap="square" rtlCol="0">
            <a:spAutoFit/>
          </a:bodyPr>
          <a:lstStyle/>
          <a:p>
            <a:pPr lvl="1">
              <a:lnSpc>
                <a:spcPct val="150000"/>
              </a:lnSpc>
            </a:pPr>
            <a:r>
              <a:rPr lang="en-US" sz="2800" b="1" dirty="0">
                <a:latin typeface="Verdana" panose="020B0604030504040204" pitchFamily="34" charset="0"/>
                <a:cs typeface="Verdana" panose="020B0604030504040204" pitchFamily="34" charset="0"/>
              </a:rPr>
              <a:t>4.4: Modern coal extraction methods</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Automation</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Deep mining</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Surface (strip) mining</a:t>
            </a:r>
            <a:endParaRPr lang="is-IS" sz="2800" dirty="0">
              <a:latin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F4E4ED3E-787A-EA41-982F-8E44EA2E51F5}"/>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636033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611898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Mining automation: pit mines</a:t>
            </a:r>
          </a:p>
        </p:txBody>
      </p:sp>
      <p:sp>
        <p:nvSpPr>
          <p:cNvPr id="3" name="TextBox 2"/>
          <p:cNvSpPr txBox="1"/>
          <p:nvPr/>
        </p:nvSpPr>
        <p:spPr>
          <a:xfrm>
            <a:off x="78762" y="6479295"/>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76151" y="860810"/>
            <a:ext cx="11687248"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Automation</a:t>
            </a:r>
            <a:r>
              <a:rPr lang="en-US" sz="2000" dirty="0">
                <a:latin typeface="Verdana" panose="020B0604030504040204" pitchFamily="34" charset="0"/>
                <a:cs typeface="Verdana" panose="020B0604030504040204" pitchFamily="34" charset="0"/>
              </a:rPr>
              <a:t> has changed pit mining dramatically over the past 70 years.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Fewer workers.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More production.</a:t>
            </a:r>
          </a:p>
        </p:txBody>
      </p:sp>
      <p:sp>
        <p:nvSpPr>
          <p:cNvPr id="6" name="TextBox 5"/>
          <p:cNvSpPr txBox="1"/>
          <p:nvPr/>
        </p:nvSpPr>
        <p:spPr>
          <a:xfrm>
            <a:off x="7129333" y="4316336"/>
            <a:ext cx="2129044" cy="369332"/>
          </a:xfrm>
          <a:prstGeom prst="rect">
            <a:avLst/>
          </a:prstGeom>
          <a:noFill/>
        </p:spPr>
        <p:txBody>
          <a:bodyPr wrap="none" rtlCol="0">
            <a:spAutoFit/>
          </a:bodyPr>
          <a:lstStyle/>
          <a:p>
            <a:r>
              <a:rPr lang="en-US" dirty="0">
                <a:solidFill>
                  <a:schemeClr val="bg1"/>
                </a:solidFill>
                <a:latin typeface="Verdana" panose="020B0604030504040204" pitchFamily="34" charset="0"/>
              </a:rPr>
              <a:t>Washington DNR</a:t>
            </a:r>
          </a:p>
        </p:txBody>
      </p:sp>
      <p:pic>
        <p:nvPicPr>
          <p:cNvPr id="14" name="Picture 13" descr="Scanbot Sep 18, 2017 10.49 PM.pdf"/>
          <p:cNvPicPr>
            <a:picLocks noChangeAspect="1"/>
          </p:cNvPicPr>
          <p:nvPr/>
        </p:nvPicPr>
        <p:blipFill rotWithShape="1">
          <a:blip r:embed="rId2">
            <a:extLst>
              <a:ext uri="{28A0092B-C50C-407E-A947-70E740481C1C}">
                <a14:useLocalDpi xmlns:a14="http://schemas.microsoft.com/office/drawing/2010/main" val="0"/>
              </a:ext>
            </a:extLst>
          </a:blip>
          <a:srcRect l="36737" r="13534" b="15050"/>
          <a:stretch/>
        </p:blipFill>
        <p:spPr>
          <a:xfrm>
            <a:off x="6096001" y="2789555"/>
            <a:ext cx="5940298" cy="3997517"/>
          </a:xfrm>
          <a:prstGeom prst="rect">
            <a:avLst/>
          </a:prstGeom>
        </p:spPr>
      </p:pic>
      <p:pic>
        <p:nvPicPr>
          <p:cNvPr id="19" name="Picture 18" descr="Scanbot Sep 18, 2017 10.49 PM.pdf"/>
          <p:cNvPicPr>
            <a:picLocks noChangeAspect="1"/>
          </p:cNvPicPr>
          <p:nvPr/>
        </p:nvPicPr>
        <p:blipFill rotWithShape="1">
          <a:blip r:embed="rId2">
            <a:extLst>
              <a:ext uri="{28A0092B-C50C-407E-A947-70E740481C1C}">
                <a14:useLocalDpi xmlns:a14="http://schemas.microsoft.com/office/drawing/2010/main" val="0"/>
              </a:ext>
            </a:extLst>
          </a:blip>
          <a:srcRect r="66423" b="43600"/>
          <a:stretch/>
        </p:blipFill>
        <p:spPr>
          <a:xfrm>
            <a:off x="276150" y="2112333"/>
            <a:ext cx="5870966" cy="3884857"/>
          </a:xfrm>
          <a:prstGeom prst="rect">
            <a:avLst/>
          </a:prstGeom>
        </p:spPr>
      </p:pic>
      <p:sp>
        <p:nvSpPr>
          <p:cNvPr id="16" name="TextBox 15"/>
          <p:cNvSpPr txBox="1"/>
          <p:nvPr/>
        </p:nvSpPr>
        <p:spPr>
          <a:xfrm>
            <a:off x="2354277" y="5563247"/>
            <a:ext cx="1366080" cy="369332"/>
          </a:xfrm>
          <a:prstGeom prst="rect">
            <a:avLst/>
          </a:prstGeom>
          <a:noFill/>
        </p:spPr>
        <p:txBody>
          <a:bodyPr wrap="none" rtlCol="0">
            <a:spAutoFit/>
          </a:bodyPr>
          <a:lstStyle/>
          <a:p>
            <a:r>
              <a:rPr lang="en-US" b="1" dirty="0">
                <a:solidFill>
                  <a:schemeClr val="bg1"/>
                </a:solidFill>
                <a:latin typeface="Verdana" panose="020B0604030504040204" pitchFamily="34" charset="0"/>
              </a:rPr>
              <a:t>UK, 1953</a:t>
            </a:r>
          </a:p>
        </p:txBody>
      </p:sp>
      <p:sp>
        <p:nvSpPr>
          <p:cNvPr id="22" name="TextBox 21"/>
          <p:cNvSpPr txBox="1"/>
          <p:nvPr/>
        </p:nvSpPr>
        <p:spPr>
          <a:xfrm>
            <a:off x="9472891" y="6296125"/>
            <a:ext cx="2324675" cy="369332"/>
          </a:xfrm>
          <a:prstGeom prst="rect">
            <a:avLst/>
          </a:prstGeom>
          <a:noFill/>
        </p:spPr>
        <p:txBody>
          <a:bodyPr wrap="none" rtlCol="0">
            <a:spAutoFit/>
          </a:bodyPr>
          <a:lstStyle/>
          <a:p>
            <a:r>
              <a:rPr lang="en-US" b="1" dirty="0">
                <a:solidFill>
                  <a:schemeClr val="bg1"/>
                </a:solidFill>
                <a:latin typeface="Verdana" panose="020B0604030504040204" pitchFamily="34" charset="0"/>
              </a:rPr>
              <a:t>Today’s pit mine</a:t>
            </a:r>
          </a:p>
        </p:txBody>
      </p:sp>
      <p:pic>
        <p:nvPicPr>
          <p:cNvPr id="12" name="Picture 11">
            <a:extLst>
              <a:ext uri="{FF2B5EF4-FFF2-40B4-BE49-F238E27FC236}">
                <a16:creationId xmlns:a16="http://schemas.microsoft.com/office/drawing/2014/main" id="{652FDDD0-0801-D946-B8FE-A791427FFD7B}"/>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14053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657423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Mining automation: open mines</a:t>
            </a:r>
          </a:p>
        </p:txBody>
      </p:sp>
      <p:sp>
        <p:nvSpPr>
          <p:cNvPr id="3" name="TextBox 2"/>
          <p:cNvSpPr txBox="1"/>
          <p:nvPr/>
        </p:nvSpPr>
        <p:spPr>
          <a:xfrm>
            <a:off x="83130" y="6262251"/>
            <a:ext cx="3519055"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179167" y="777680"/>
            <a:ext cx="11555630"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Bagger 288 </a:t>
            </a:r>
            <a:r>
              <a:rPr lang="en-US" sz="2000" dirty="0" err="1">
                <a:latin typeface="Verdana" panose="020B0604030504040204" pitchFamily="34" charset="0"/>
                <a:cs typeface="Verdana" panose="020B0604030504040204" pitchFamily="34" charset="0"/>
              </a:rPr>
              <a:t>bucketwheel</a:t>
            </a:r>
            <a:r>
              <a:rPr lang="en-US" sz="2000" dirty="0">
                <a:latin typeface="Verdana" panose="020B0604030504040204" pitchFamily="34" charset="0"/>
                <a:cs typeface="Verdana" panose="020B0604030504040204" pitchFamily="34" charset="0"/>
              </a:rPr>
              <a:t> excavator is used to remove </a:t>
            </a:r>
            <a:r>
              <a:rPr lang="en-US" sz="2000" b="1" dirty="0">
                <a:latin typeface="Verdana" panose="020B0604030504040204" pitchFamily="34" charset="0"/>
                <a:cs typeface="Verdana" panose="020B0604030504040204" pitchFamily="34" charset="0"/>
              </a:rPr>
              <a:t>overburden</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Weighs 13,500 </a:t>
            </a:r>
            <a:r>
              <a:rPr lang="en-US" sz="2000" dirty="0" err="1">
                <a:latin typeface="Verdana" panose="020B0604030504040204" pitchFamily="34" charset="0"/>
                <a:cs typeface="Verdana" panose="020B0604030504040204" pitchFamily="34" charset="0"/>
              </a:rPr>
              <a:t>tonnes</a:t>
            </a:r>
            <a:endParaRPr lang="en-US" sz="20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Moves 240,000 cubic meters per day</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7129333" y="4316336"/>
            <a:ext cx="2129044" cy="369332"/>
          </a:xfrm>
          <a:prstGeom prst="rect">
            <a:avLst/>
          </a:prstGeom>
          <a:noFill/>
        </p:spPr>
        <p:txBody>
          <a:bodyPr wrap="none" rtlCol="0">
            <a:spAutoFit/>
          </a:bodyPr>
          <a:lstStyle/>
          <a:p>
            <a:r>
              <a:rPr lang="en-US" dirty="0">
                <a:solidFill>
                  <a:schemeClr val="bg1"/>
                </a:solidFill>
                <a:latin typeface="Verdana" panose="020B0604030504040204" pitchFamily="34" charset="0"/>
              </a:rPr>
              <a:t>Washington DNR</a:t>
            </a:r>
          </a:p>
        </p:txBody>
      </p:sp>
      <p:pic>
        <p:nvPicPr>
          <p:cNvPr id="7" name="Picture 6" descr="Scanbot Sep 18, 2017 10.50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42742" y="333679"/>
            <a:ext cx="4905498" cy="7961382"/>
          </a:xfrm>
          <a:prstGeom prst="rect">
            <a:avLst/>
          </a:prstGeom>
        </p:spPr>
      </p:pic>
      <p:pic>
        <p:nvPicPr>
          <p:cNvPr id="10" name="Picture 9">
            <a:extLst>
              <a:ext uri="{FF2B5EF4-FFF2-40B4-BE49-F238E27FC236}">
                <a16:creationId xmlns:a16="http://schemas.microsoft.com/office/drawing/2014/main" id="{60767E67-BB3C-E54C-9E8F-71AEF95C8C4C}"/>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Tree>
    <p:extLst>
      <p:ext uri="{BB962C8B-B14F-4D97-AF65-F5344CB8AC3E}">
        <p14:creationId xmlns:p14="http://schemas.microsoft.com/office/powerpoint/2010/main" val="110880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272702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Deep mining</a:t>
            </a:r>
          </a:p>
        </p:txBody>
      </p:sp>
      <p:sp>
        <p:nvSpPr>
          <p:cNvPr id="3" name="TextBox 2"/>
          <p:cNvSpPr txBox="1"/>
          <p:nvPr/>
        </p:nvSpPr>
        <p:spPr>
          <a:xfrm>
            <a:off x="7442943" y="6452509"/>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76152" y="860809"/>
            <a:ext cx="11687247" cy="141506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Deep</a:t>
            </a:r>
            <a:r>
              <a:rPr lang="en-US" sz="2000" dirty="0">
                <a:latin typeface="Verdana" panose="020B0604030504040204" pitchFamily="34" charset="0"/>
                <a:cs typeface="Verdana" panose="020B0604030504040204" pitchFamily="34" charset="0"/>
              </a:rPr>
              <a:t> (aka underground) mines, use shafts &amp; tunnels up to 1000 m deep.</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The </a:t>
            </a:r>
            <a:r>
              <a:rPr lang="en-US" sz="2000" dirty="0" err="1">
                <a:latin typeface="Verdana" panose="020B0604030504040204" pitchFamily="34" charset="0"/>
                <a:cs typeface="Verdana" panose="020B0604030504040204" pitchFamily="34" charset="0"/>
              </a:rPr>
              <a:t>longwall</a:t>
            </a:r>
            <a:r>
              <a:rPr lang="en-US" sz="2000" dirty="0">
                <a:latin typeface="Verdana" panose="020B0604030504040204" pitchFamily="34" charset="0"/>
                <a:cs typeface="Verdana" panose="020B0604030504040204" pitchFamily="34" charset="0"/>
              </a:rPr>
              <a:t> method is still used, exposing a long, horizontal surface of a coal seam.</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Now very mechanized, using huge cutting loaders and long conveyer belts to carry the coal for transport out of the mine.</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5" name="TextBox 14"/>
          <p:cNvSpPr txBox="1"/>
          <p:nvPr/>
        </p:nvSpPr>
        <p:spPr>
          <a:xfrm>
            <a:off x="276151" y="3652392"/>
            <a:ext cx="11687247" cy="2769284"/>
          </a:xfrm>
          <a:prstGeom prst="rect">
            <a:avLst/>
          </a:prstGeom>
          <a:noFill/>
        </p:spPr>
        <p:txBody>
          <a:bodyPr wrap="square" rtlCol="0">
            <a:spAutoFit/>
          </a:bodyPr>
          <a:lstStyle/>
          <a:p>
            <a:pPr>
              <a:lnSpc>
                <a:spcPct val="110000"/>
              </a:lnSpc>
            </a:pPr>
            <a:r>
              <a:rPr lang="en-US" sz="2000" u="sng" dirty="0">
                <a:latin typeface="Verdana" panose="020B0604030504040204" pitchFamily="34" charset="0"/>
                <a:cs typeface="Verdana" panose="020B0604030504040204" pitchFamily="34" charset="0"/>
              </a:rPr>
              <a:t>Advantages &amp; disadvantages</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Able to access deep deposits of coal.</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Environmental impacts: </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land subsidence;</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Toxic tailing piles and sludge;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Health impacts: </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Black lung; and</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Accidents (Today in the US 1/50 lifetime risk for miners)</a:t>
            </a:r>
          </a:p>
        </p:txBody>
      </p:sp>
      <p:sp>
        <p:nvSpPr>
          <p:cNvPr id="6" name="TextBox 5"/>
          <p:cNvSpPr txBox="1"/>
          <p:nvPr/>
        </p:nvSpPr>
        <p:spPr>
          <a:xfrm>
            <a:off x="7129333" y="4316336"/>
            <a:ext cx="2129044" cy="369332"/>
          </a:xfrm>
          <a:prstGeom prst="rect">
            <a:avLst/>
          </a:prstGeom>
          <a:noFill/>
        </p:spPr>
        <p:txBody>
          <a:bodyPr wrap="none" rtlCol="0">
            <a:spAutoFit/>
          </a:bodyPr>
          <a:lstStyle/>
          <a:p>
            <a:r>
              <a:rPr lang="en-US" dirty="0">
                <a:solidFill>
                  <a:schemeClr val="bg1"/>
                </a:solidFill>
                <a:latin typeface="Verdana" panose="020B0604030504040204" pitchFamily="34" charset="0"/>
              </a:rPr>
              <a:t>Washington DNR</a:t>
            </a:r>
          </a:p>
        </p:txBody>
      </p:sp>
      <p:pic>
        <p:nvPicPr>
          <p:cNvPr id="9" name="Picture 8" descr="TollofBlackLungContinues_940x590.jpg"/>
          <p:cNvPicPr>
            <a:picLocks noChangeAspect="1"/>
          </p:cNvPicPr>
          <p:nvPr/>
        </p:nvPicPr>
        <p:blipFill rotWithShape="1">
          <a:blip r:embed="rId2">
            <a:extLst>
              <a:ext uri="{28A0092B-C50C-407E-A947-70E740481C1C}">
                <a14:useLocalDpi xmlns:a14="http://schemas.microsoft.com/office/drawing/2010/main" val="0"/>
              </a:ext>
            </a:extLst>
          </a:blip>
          <a:srcRect r="35662" b="12750"/>
          <a:stretch/>
        </p:blipFill>
        <p:spPr>
          <a:xfrm>
            <a:off x="7336940" y="2132878"/>
            <a:ext cx="4467615" cy="3802714"/>
          </a:xfrm>
          <a:prstGeom prst="rect">
            <a:avLst/>
          </a:prstGeom>
        </p:spPr>
      </p:pic>
      <p:sp>
        <p:nvSpPr>
          <p:cNvPr id="18" name="TextBox 17"/>
          <p:cNvSpPr txBox="1"/>
          <p:nvPr/>
        </p:nvSpPr>
        <p:spPr>
          <a:xfrm>
            <a:off x="10366341" y="5394771"/>
            <a:ext cx="1438214" cy="369332"/>
          </a:xfrm>
          <a:prstGeom prst="rect">
            <a:avLst/>
          </a:prstGeom>
          <a:noFill/>
        </p:spPr>
        <p:txBody>
          <a:bodyPr wrap="none" rtlCol="0">
            <a:spAutoFit/>
          </a:bodyPr>
          <a:lstStyle/>
          <a:p>
            <a:r>
              <a:rPr lang="en-US" b="1" dirty="0" err="1">
                <a:solidFill>
                  <a:srgbClr val="FFFFFF"/>
                </a:solidFill>
                <a:latin typeface="Verdana" panose="020B0604030504040204" pitchFamily="34" charset="0"/>
              </a:rPr>
              <a:t>msha.gov</a:t>
            </a:r>
            <a:endParaRPr lang="en-US" b="1" dirty="0">
              <a:solidFill>
                <a:srgbClr val="FFFFFF"/>
              </a:solidFill>
              <a:latin typeface="Verdana" panose="020B0604030504040204" pitchFamily="34" charset="0"/>
            </a:endParaRPr>
          </a:p>
        </p:txBody>
      </p:sp>
      <p:pic>
        <p:nvPicPr>
          <p:cNvPr id="12" name="Picture 11">
            <a:extLst>
              <a:ext uri="{FF2B5EF4-FFF2-40B4-BE49-F238E27FC236}">
                <a16:creationId xmlns:a16="http://schemas.microsoft.com/office/drawing/2014/main" id="{54910508-E943-2740-8248-FDD3882592E5}"/>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9265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2"/>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110840"/>
            <a:ext cx="607409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Chemical composition of coal</a:t>
            </a:r>
          </a:p>
        </p:txBody>
      </p:sp>
      <p:sp>
        <p:nvSpPr>
          <p:cNvPr id="3" name="TextBox 2"/>
          <p:cNvSpPr txBox="1"/>
          <p:nvPr/>
        </p:nvSpPr>
        <p:spPr>
          <a:xfrm>
            <a:off x="10744196" y="5076109"/>
            <a:ext cx="1309254"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 </a:t>
            </a:r>
            <a:r>
              <a:rPr lang="en-US" sz="1400" dirty="0" err="1">
                <a:latin typeface="Verdana" panose="020B0604030504040204" pitchFamily="34" charset="0"/>
                <a:cs typeface="Verdana" panose="020B0604030504040204" pitchFamily="34" charset="0"/>
              </a:rPr>
              <a:t>pmfias.com</a:t>
            </a:r>
            <a:r>
              <a:rPr lang="en-US" sz="1400" dirty="0">
                <a:latin typeface="Verdana" panose="020B0604030504040204" pitchFamily="34" charset="0"/>
                <a:cs typeface="Verdana" panose="020B0604030504040204" pitchFamily="34" charset="0"/>
              </a:rPr>
              <a:t> </a:t>
            </a:r>
          </a:p>
        </p:txBody>
      </p:sp>
      <p:pic>
        <p:nvPicPr>
          <p:cNvPr id="22" name="Picture 21" descr="Formation-of-Co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315" y="1406625"/>
            <a:ext cx="9458994" cy="5367979"/>
          </a:xfrm>
          <a:prstGeom prst="rect">
            <a:avLst/>
          </a:prstGeom>
        </p:spPr>
      </p:pic>
      <p:sp>
        <p:nvSpPr>
          <p:cNvPr id="15" name="TextBox 14"/>
          <p:cNvSpPr txBox="1"/>
          <p:nvPr/>
        </p:nvSpPr>
        <p:spPr>
          <a:xfrm>
            <a:off x="1283558" y="705758"/>
            <a:ext cx="1676200" cy="1015663"/>
          </a:xfrm>
          <a:prstGeom prst="rect">
            <a:avLst/>
          </a:prstGeom>
          <a:noFill/>
        </p:spPr>
        <p:txBody>
          <a:bodyPr wrap="square" rtlCol="0">
            <a:spAutoFit/>
          </a:bodyPr>
          <a:lstStyle/>
          <a:p>
            <a:pPr algn="ctr"/>
            <a:r>
              <a:rPr lang="en-US" sz="2000" dirty="0">
                <a:solidFill>
                  <a:srgbClr val="0000FF"/>
                </a:solidFill>
                <a:latin typeface="Verdana" panose="020B0604030504040204" pitchFamily="34" charset="0"/>
                <a:cs typeface="Verdana" panose="020B0604030504040204" pitchFamily="34" charset="0"/>
              </a:rPr>
              <a:t>organics</a:t>
            </a:r>
          </a:p>
          <a:p>
            <a:pPr algn="ctr"/>
            <a:r>
              <a:rPr lang="en-US" sz="2000" dirty="0">
                <a:solidFill>
                  <a:srgbClr val="0000FF"/>
                </a:solidFill>
                <a:latin typeface="Verdana" panose="020B0604030504040204" pitchFamily="34" charset="0"/>
                <a:cs typeface="Verdana" panose="020B0604030504040204" pitchFamily="34" charset="0"/>
              </a:rPr>
              <a:t>partially</a:t>
            </a:r>
          </a:p>
          <a:p>
            <a:pPr algn="ctr"/>
            <a:r>
              <a:rPr lang="en-US" sz="2000" dirty="0">
                <a:solidFill>
                  <a:srgbClr val="0000FF"/>
                </a:solidFill>
                <a:latin typeface="Verdana" panose="020B0604030504040204" pitchFamily="34" charset="0"/>
                <a:cs typeface="Verdana" panose="020B0604030504040204" pitchFamily="34" charset="0"/>
              </a:rPr>
              <a:t>decompose</a:t>
            </a:r>
          </a:p>
        </p:txBody>
      </p:sp>
      <p:sp>
        <p:nvSpPr>
          <p:cNvPr id="24" name="TextBox 23"/>
          <p:cNvSpPr txBox="1"/>
          <p:nvPr/>
        </p:nvSpPr>
        <p:spPr>
          <a:xfrm>
            <a:off x="5060745" y="808343"/>
            <a:ext cx="3708161" cy="400110"/>
          </a:xfrm>
          <a:prstGeom prst="rect">
            <a:avLst/>
          </a:prstGeom>
          <a:noFill/>
        </p:spPr>
        <p:txBody>
          <a:bodyPr wrap="square" rtlCol="0">
            <a:spAutoFit/>
          </a:bodyPr>
          <a:lstStyle/>
          <a:p>
            <a:pPr algn="ctr"/>
            <a:r>
              <a:rPr lang="en-US" sz="2000" dirty="0">
                <a:solidFill>
                  <a:srgbClr val="0000FF"/>
                </a:solidFill>
                <a:latin typeface="Verdana" panose="020B0604030504040204" pitchFamily="34" charset="0"/>
                <a:cs typeface="Verdana" panose="020B0604030504040204" pitchFamily="34" charset="0"/>
              </a:rPr>
              <a:t>heat, pressure and time</a:t>
            </a:r>
          </a:p>
        </p:txBody>
      </p:sp>
      <p:sp>
        <p:nvSpPr>
          <p:cNvPr id="25" name="TextBox 24"/>
          <p:cNvSpPr txBox="1"/>
          <p:nvPr/>
        </p:nvSpPr>
        <p:spPr>
          <a:xfrm>
            <a:off x="9152747" y="797873"/>
            <a:ext cx="2421990" cy="707886"/>
          </a:xfrm>
          <a:prstGeom prst="rect">
            <a:avLst/>
          </a:prstGeom>
          <a:noFill/>
        </p:spPr>
        <p:txBody>
          <a:bodyPr wrap="square" rtlCol="0">
            <a:spAutoFit/>
          </a:bodyPr>
          <a:lstStyle/>
          <a:p>
            <a:pPr algn="ctr"/>
            <a:r>
              <a:rPr lang="en-US" sz="2000" dirty="0">
                <a:solidFill>
                  <a:srgbClr val="0000FF"/>
                </a:solidFill>
                <a:latin typeface="Verdana" panose="020B0604030504040204" pitchFamily="34" charset="0"/>
                <a:cs typeface="Verdana" panose="020B0604030504040204" pitchFamily="34" charset="0"/>
              </a:rPr>
              <a:t>coal</a:t>
            </a:r>
            <a:br>
              <a:rPr lang="en-US" sz="2000" dirty="0">
                <a:solidFill>
                  <a:srgbClr val="0000FF"/>
                </a:solidFill>
                <a:latin typeface="Verdana" panose="020B0604030504040204" pitchFamily="34" charset="0"/>
                <a:cs typeface="Verdana" panose="020B0604030504040204" pitchFamily="34" charset="0"/>
              </a:rPr>
            </a:br>
            <a:r>
              <a:rPr lang="en-US" sz="2000" dirty="0">
                <a:solidFill>
                  <a:srgbClr val="0000FF"/>
                </a:solidFill>
                <a:latin typeface="Verdana" panose="020B0604030504040204" pitchFamily="34" charset="0"/>
                <a:cs typeface="Verdana" panose="020B0604030504040204" pitchFamily="34" charset="0"/>
              </a:rPr>
              <a:t>(older is better)</a:t>
            </a:r>
          </a:p>
        </p:txBody>
      </p:sp>
      <p:cxnSp>
        <p:nvCxnSpPr>
          <p:cNvPr id="27" name="Straight Arrow Connector 26"/>
          <p:cNvCxnSpPr/>
          <p:nvPr/>
        </p:nvCxnSpPr>
        <p:spPr>
          <a:xfrm flipV="1">
            <a:off x="2914731" y="1042270"/>
            <a:ext cx="634948" cy="1548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616310" y="1042270"/>
            <a:ext cx="634948" cy="1548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8768906" y="1009943"/>
            <a:ext cx="634948" cy="15489"/>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956838A5-9E94-214A-926E-DF2A1476AF49}"/>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69433"/>
            <a:ext cx="628093" cy="584776"/>
          </a:xfrm>
          <a:prstGeom prst="rect">
            <a:avLst/>
          </a:prstGeom>
        </p:spPr>
      </p:pic>
      <p:sp>
        <p:nvSpPr>
          <p:cNvPr id="16" name="TextBox 15">
            <a:extLst>
              <a:ext uri="{FF2B5EF4-FFF2-40B4-BE49-F238E27FC236}">
                <a16:creationId xmlns:a16="http://schemas.microsoft.com/office/drawing/2014/main" id="{1D9B0F98-4FEF-DD43-9618-0A623051BF9B}"/>
              </a:ext>
            </a:extLst>
          </p:cNvPr>
          <p:cNvSpPr txBox="1"/>
          <p:nvPr/>
        </p:nvSpPr>
        <p:spPr>
          <a:xfrm>
            <a:off x="3274348" y="808343"/>
            <a:ext cx="1676200" cy="400110"/>
          </a:xfrm>
          <a:prstGeom prst="rect">
            <a:avLst/>
          </a:prstGeom>
          <a:noFill/>
        </p:spPr>
        <p:txBody>
          <a:bodyPr wrap="square" rtlCol="0">
            <a:spAutoFit/>
          </a:bodyPr>
          <a:lstStyle/>
          <a:p>
            <a:pPr algn="ctr"/>
            <a:r>
              <a:rPr lang="en-US" sz="2000" dirty="0">
                <a:solidFill>
                  <a:srgbClr val="0000FF"/>
                </a:solidFill>
                <a:latin typeface="Verdana" panose="020B0604030504040204" pitchFamily="34" charset="0"/>
                <a:cs typeface="Verdana" panose="020B0604030504040204" pitchFamily="34" charset="0"/>
              </a:rPr>
              <a:t>peat</a:t>
            </a:r>
          </a:p>
        </p:txBody>
      </p:sp>
    </p:spTree>
    <p:extLst>
      <p:ext uri="{BB962C8B-B14F-4D97-AF65-F5344CB8AC3E}">
        <p14:creationId xmlns:p14="http://schemas.microsoft.com/office/powerpoint/2010/main" val="18786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467628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Surface (strip) mining</a:t>
            </a:r>
          </a:p>
        </p:txBody>
      </p:sp>
      <p:sp>
        <p:nvSpPr>
          <p:cNvPr id="3" name="TextBox 2"/>
          <p:cNvSpPr txBox="1"/>
          <p:nvPr/>
        </p:nvSpPr>
        <p:spPr>
          <a:xfrm>
            <a:off x="4893642" y="6448030"/>
            <a:ext cx="4545475"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&amp; Sustainability, 2/e, Chapter 5</a:t>
            </a:r>
          </a:p>
        </p:txBody>
      </p:sp>
      <p:sp>
        <p:nvSpPr>
          <p:cNvPr id="21" name="TextBox 20"/>
          <p:cNvSpPr txBox="1"/>
          <p:nvPr/>
        </p:nvSpPr>
        <p:spPr>
          <a:xfrm>
            <a:off x="276152" y="860810"/>
            <a:ext cx="11687248" cy="141506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Surface mines </a:t>
            </a:r>
            <a:r>
              <a:rPr lang="en-US" sz="2000" dirty="0">
                <a:latin typeface="Verdana" panose="020B0604030504040204" pitchFamily="34" charset="0"/>
                <a:cs typeface="Verdana" panose="020B0604030504040204" pitchFamily="34" charset="0"/>
              </a:rPr>
              <a:t>(aka open cast mines or strip mining)</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The surface (aka ‘overburden’) is removed first to get to the coal beneath it. Explosives &amp; mechanical methods are used.</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Mountain top removal is an extreme form of strip mining.</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5" name="TextBox 14"/>
          <p:cNvSpPr txBox="1"/>
          <p:nvPr/>
        </p:nvSpPr>
        <p:spPr>
          <a:xfrm>
            <a:off x="276151" y="4026473"/>
            <a:ext cx="11643652" cy="2769284"/>
          </a:xfrm>
          <a:prstGeom prst="rect">
            <a:avLst/>
          </a:prstGeom>
          <a:noFill/>
        </p:spPr>
        <p:txBody>
          <a:bodyPr wrap="square" rtlCol="0">
            <a:spAutoFit/>
          </a:bodyPr>
          <a:lstStyle/>
          <a:p>
            <a:pPr>
              <a:lnSpc>
                <a:spcPct val="110000"/>
              </a:lnSpc>
            </a:pPr>
            <a:r>
              <a:rPr lang="en-US" sz="2000" u="sng" dirty="0">
                <a:latin typeface="Verdana" panose="020B0604030504040204" pitchFamily="34" charset="0"/>
                <a:cs typeface="Verdana" panose="020B0604030504040204" pitchFamily="34" charset="0"/>
              </a:rPr>
              <a:t>Advantages &amp; disadvantages</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Relative to deep mining:</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Simpler;</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Less expensive, more efficient; </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Safer for miners.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However, the environmental effects of surface mining are extreme.</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Laws sometimes require rehabilitation of closed mines, but are not always completely enforced.</a:t>
            </a:r>
          </a:p>
        </p:txBody>
      </p:sp>
      <p:sp>
        <p:nvSpPr>
          <p:cNvPr id="17" name="TextBox 16"/>
          <p:cNvSpPr txBox="1"/>
          <p:nvPr/>
        </p:nvSpPr>
        <p:spPr>
          <a:xfrm>
            <a:off x="405959" y="2812299"/>
            <a:ext cx="4734077"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In 2008-9, 70% of US coal and</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60% of UK coal was strip-mined.</a:t>
            </a:r>
          </a:p>
        </p:txBody>
      </p:sp>
      <p:pic>
        <p:nvPicPr>
          <p:cNvPr id="2" name="Picture 1" descr="ger_surface_mine_reclamation_lorena_but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501" y="2328135"/>
            <a:ext cx="6739029" cy="3357690"/>
          </a:xfrm>
          <a:prstGeom prst="rect">
            <a:avLst/>
          </a:prstGeom>
        </p:spPr>
      </p:pic>
      <p:sp>
        <p:nvSpPr>
          <p:cNvPr id="6" name="TextBox 5"/>
          <p:cNvSpPr txBox="1"/>
          <p:nvPr/>
        </p:nvSpPr>
        <p:spPr>
          <a:xfrm>
            <a:off x="9581017" y="5226449"/>
            <a:ext cx="2382383" cy="369332"/>
          </a:xfrm>
          <a:prstGeom prst="rect">
            <a:avLst/>
          </a:prstGeom>
          <a:noFill/>
        </p:spPr>
        <p:txBody>
          <a:bodyPr wrap="none" rtlCol="0">
            <a:spAutoFit/>
          </a:bodyPr>
          <a:lstStyle/>
          <a:p>
            <a:r>
              <a:rPr lang="en-US" b="1" dirty="0">
                <a:solidFill>
                  <a:schemeClr val="bg1"/>
                </a:solidFill>
                <a:latin typeface="Verdana" panose="020B0604030504040204" pitchFamily="34" charset="0"/>
              </a:rPr>
              <a:t>Washington DNR</a:t>
            </a:r>
          </a:p>
        </p:txBody>
      </p:sp>
      <p:pic>
        <p:nvPicPr>
          <p:cNvPr id="12" name="Picture 11">
            <a:extLst>
              <a:ext uri="{FF2B5EF4-FFF2-40B4-BE49-F238E27FC236}">
                <a16:creationId xmlns:a16="http://schemas.microsoft.com/office/drawing/2014/main" id="{ED227589-17D6-DD4C-B0A9-B3C5432324F6}"/>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Tree>
    <p:extLst>
      <p:ext uri="{BB962C8B-B14F-4D97-AF65-F5344CB8AC3E}">
        <p14:creationId xmlns:p14="http://schemas.microsoft.com/office/powerpoint/2010/main" val="2567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sp>
        <p:nvSpPr>
          <p:cNvPr id="8" name="TextBox 7"/>
          <p:cNvSpPr txBox="1"/>
          <p:nvPr/>
        </p:nvSpPr>
        <p:spPr>
          <a:xfrm>
            <a:off x="1752601" y="2192466"/>
            <a:ext cx="8524631" cy="3236784"/>
          </a:xfrm>
          <a:prstGeom prst="rect">
            <a:avLst/>
          </a:prstGeom>
          <a:noFill/>
        </p:spPr>
        <p:txBody>
          <a:bodyPr wrap="square" rtlCol="0">
            <a:spAutoFit/>
          </a:bodyPr>
          <a:lstStyle/>
          <a:p>
            <a:pPr lvl="1" algn="ctr">
              <a:lnSpc>
                <a:spcPct val="150000"/>
              </a:lnSpc>
            </a:pPr>
            <a:r>
              <a:rPr lang="en-US" sz="2800" b="1" dirty="0">
                <a:latin typeface="Verdana" panose="020B0604030504040204" pitchFamily="34" charset="0"/>
                <a:cs typeface="Verdana" panose="020B0604030504040204" pitchFamily="34" charset="0"/>
              </a:rPr>
              <a:t>4.5: Combustion of coal and emissions</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Stages of combustion</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Boiler designs</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Flue gases</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Emissions controls</a:t>
            </a:r>
          </a:p>
        </p:txBody>
      </p:sp>
      <p:pic>
        <p:nvPicPr>
          <p:cNvPr id="7" name="Picture 6">
            <a:extLst>
              <a:ext uri="{FF2B5EF4-FFF2-40B4-BE49-F238E27FC236}">
                <a16:creationId xmlns:a16="http://schemas.microsoft.com/office/drawing/2014/main" id="{FE7CAF28-283D-4045-9568-DD5D1C205B8C}"/>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6249"/>
            <a:ext cx="628093" cy="584776"/>
          </a:xfrm>
          <a:prstGeom prst="rect">
            <a:avLst/>
          </a:prstGeom>
        </p:spPr>
      </p:pic>
    </p:spTree>
    <p:extLst>
      <p:ext uri="{BB962C8B-B14F-4D97-AF65-F5344CB8AC3E}">
        <p14:creationId xmlns:p14="http://schemas.microsoft.com/office/powerpoint/2010/main" val="3689337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258275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Combustion</a:t>
            </a:r>
          </a:p>
        </p:txBody>
      </p:sp>
      <p:sp>
        <p:nvSpPr>
          <p:cNvPr id="3" name="TextBox 2"/>
          <p:cNvSpPr txBox="1"/>
          <p:nvPr/>
        </p:nvSpPr>
        <p:spPr>
          <a:xfrm>
            <a:off x="7339263" y="6500907"/>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76152" y="860809"/>
            <a:ext cx="6941549" cy="76431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Moisture</a:t>
            </a:r>
            <a:r>
              <a:rPr lang="en-US" sz="2000" dirty="0">
                <a:latin typeface="Verdana" panose="020B0604030504040204" pitchFamily="34" charset="0"/>
                <a:cs typeface="Verdana" panose="020B0604030504040204" pitchFamily="34" charset="0"/>
              </a:rPr>
              <a:t> evaporates in the first stages of combustion.</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pic>
        <p:nvPicPr>
          <p:cNvPr id="13" name="Picture 5" descr="scan0002"/>
          <p:cNvPicPr>
            <a:picLocks noChangeAspect="1" noChangeArrowheads="1"/>
          </p:cNvPicPr>
          <p:nvPr/>
        </p:nvPicPr>
        <p:blipFill rotWithShape="1">
          <a:blip r:embed="rId2" cstate="print"/>
          <a:srcRect l="5009" t="1807" r="51430" b="51222"/>
          <a:stretch/>
        </p:blipFill>
        <p:spPr bwMode="auto">
          <a:xfrm>
            <a:off x="7339263" y="819190"/>
            <a:ext cx="4713529" cy="5628839"/>
          </a:xfrm>
          <a:prstGeom prst="rect">
            <a:avLst/>
          </a:prstGeom>
          <a:noFill/>
          <a:ln w="9525">
            <a:noFill/>
            <a:miter lim="800000"/>
            <a:headEnd/>
            <a:tailEnd/>
          </a:ln>
        </p:spPr>
      </p:pic>
      <p:sp>
        <p:nvSpPr>
          <p:cNvPr id="14" name="TextBox 13"/>
          <p:cNvSpPr txBox="1"/>
          <p:nvPr/>
        </p:nvSpPr>
        <p:spPr>
          <a:xfrm>
            <a:off x="276152" y="1874485"/>
            <a:ext cx="6941549"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Volatile matter </a:t>
            </a:r>
            <a:r>
              <a:rPr lang="en-US" sz="2000" dirty="0">
                <a:latin typeface="Verdana" panose="020B0604030504040204" pitchFamily="34" charset="0"/>
                <a:cs typeface="Verdana" panose="020B0604030504040204" pitchFamily="34" charset="0"/>
              </a:rPr>
              <a:t>is turned to gas like CO, CH</a:t>
            </a:r>
            <a:r>
              <a:rPr lang="en-US" sz="2000" baseline="-25000" dirty="0">
                <a:latin typeface="Verdana" panose="020B0604030504040204" pitchFamily="34" charset="0"/>
                <a:cs typeface="Verdana" panose="020B0604030504040204" pitchFamily="34" charset="0"/>
              </a:rPr>
              <a:t>4</a:t>
            </a:r>
            <a:r>
              <a:rPr lang="en-US" sz="2000" dirty="0">
                <a:latin typeface="Verdana" panose="020B0604030504040204" pitchFamily="34" charset="0"/>
                <a:cs typeface="Verdana" panose="020B0604030504040204" pitchFamily="34" charset="0"/>
              </a:rPr>
              <a:t> and other hydrocarbons.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These gases </a:t>
            </a:r>
            <a:r>
              <a:rPr lang="en-US" sz="2000" b="1" dirty="0">
                <a:latin typeface="Verdana" panose="020B0604030504040204" pitchFamily="34" charset="0"/>
                <a:cs typeface="Verdana" panose="020B0604030504040204" pitchFamily="34" charset="0"/>
              </a:rPr>
              <a:t>combust</a:t>
            </a:r>
            <a:r>
              <a:rPr lang="en-US" sz="2000" dirty="0">
                <a:latin typeface="Verdana" panose="020B0604030504040204" pitchFamily="34" charset="0"/>
                <a:cs typeface="Verdana" panose="020B0604030504040204" pitchFamily="34" charset="0"/>
              </a:rPr>
              <a:t> to create heat.</a:t>
            </a:r>
          </a:p>
        </p:txBody>
      </p:sp>
      <p:sp>
        <p:nvSpPr>
          <p:cNvPr id="15" name="TextBox 14"/>
          <p:cNvSpPr txBox="1"/>
          <p:nvPr/>
        </p:nvSpPr>
        <p:spPr>
          <a:xfrm>
            <a:off x="276150" y="3428633"/>
            <a:ext cx="6526431"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Fixed carbon combines with oxygen gas to produce carbon dioxide </a:t>
            </a:r>
            <a:r>
              <a:rPr lang="en-US" sz="2000" b="1" dirty="0">
                <a:latin typeface="Verdana" panose="020B0604030504040204" pitchFamily="34" charset="0"/>
                <a:cs typeface="Verdana" panose="020B0604030504040204" pitchFamily="34" charset="0"/>
              </a:rPr>
              <a:t>flue gas</a:t>
            </a:r>
            <a:r>
              <a:rPr lang="en-US" sz="2000" dirty="0">
                <a:latin typeface="Verdana" panose="020B0604030504040204" pitchFamily="34" charset="0"/>
                <a:cs typeface="Verdana" panose="020B0604030504040204" pitchFamily="34" charset="0"/>
              </a:rPr>
              <a:t>.</a:t>
            </a:r>
          </a:p>
        </p:txBody>
      </p:sp>
      <p:sp>
        <p:nvSpPr>
          <p:cNvPr id="16" name="TextBox 15"/>
          <p:cNvSpPr txBox="1"/>
          <p:nvPr/>
        </p:nvSpPr>
        <p:spPr>
          <a:xfrm>
            <a:off x="276150" y="4644228"/>
            <a:ext cx="6526431" cy="175362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Ash</a:t>
            </a:r>
            <a:r>
              <a:rPr lang="en-US" sz="2000" dirty="0">
                <a:latin typeface="Verdana" panose="020B0604030504040204" pitchFamily="34" charset="0"/>
                <a:cs typeface="Verdana" panose="020B0604030504040204" pitchFamily="34" charset="0"/>
              </a:rPr>
              <a:t> is any material that remains.</a:t>
            </a:r>
          </a:p>
          <a:p>
            <a:pPr>
              <a:lnSpc>
                <a:spcPct val="110000"/>
              </a:lnSpc>
            </a:pPr>
            <a:r>
              <a:rPr lang="en-US" sz="2000" dirty="0">
                <a:latin typeface="Verdana" panose="020B0604030504040204" pitchFamily="34" charset="0"/>
                <a:cs typeface="Verdana" panose="020B0604030504040204" pitchFamily="34" charset="0"/>
              </a:rPr>
              <a:t>Best quality coal has ~10% ash.</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Lower quality may produce 15-30%.</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Often disposed of in ponds, lakes and landfills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Pollutes water supplies</a:t>
            </a:r>
          </a:p>
        </p:txBody>
      </p:sp>
      <p:pic>
        <p:nvPicPr>
          <p:cNvPr id="12" name="Picture 11">
            <a:extLst>
              <a:ext uri="{FF2B5EF4-FFF2-40B4-BE49-F238E27FC236}">
                <a16:creationId xmlns:a16="http://schemas.microsoft.com/office/drawing/2014/main" id="{FE21ED1B-50CA-4F4F-BE84-DF8ABEC7623E}"/>
              </a:ext>
            </a:extLst>
          </p:cNvPr>
          <p:cNvPicPr>
            <a:picLocks noChangeAspect="1"/>
          </p:cNvPicPr>
          <p:nvPr/>
        </p:nvPicPr>
        <p:blipFill>
          <a:blip r:embed="rId3">
            <a:duotone>
              <a:prstClr val="black"/>
              <a:schemeClr val="accent1">
                <a:tint val="45000"/>
                <a:satMod val="400000"/>
              </a:schemeClr>
            </a:duotone>
          </a:blip>
          <a:stretch>
            <a:fillRect/>
          </a:stretch>
        </p:blipFill>
        <p:spPr>
          <a:xfrm>
            <a:off x="11219853" y="49316"/>
            <a:ext cx="628093" cy="584776"/>
          </a:xfrm>
          <a:prstGeom prst="rect">
            <a:avLst/>
          </a:prstGeom>
        </p:spPr>
      </p:pic>
    </p:spTree>
    <p:extLst>
      <p:ext uri="{BB962C8B-B14F-4D97-AF65-F5344CB8AC3E}">
        <p14:creationId xmlns:p14="http://schemas.microsoft.com/office/powerpoint/2010/main" val="40467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68082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Combustion: newer technologies</a:t>
            </a:r>
          </a:p>
        </p:txBody>
      </p:sp>
      <p:sp>
        <p:nvSpPr>
          <p:cNvPr id="3" name="TextBox 2"/>
          <p:cNvSpPr txBox="1"/>
          <p:nvPr/>
        </p:nvSpPr>
        <p:spPr>
          <a:xfrm>
            <a:off x="7377087" y="6482157"/>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844272" y="777198"/>
            <a:ext cx="7100935" cy="141506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Pulverized fuel boilers </a:t>
            </a:r>
            <a:r>
              <a:rPr lang="en-US" sz="2000" dirty="0">
                <a:latin typeface="Verdana" panose="020B0604030504040204" pitchFamily="34" charset="0"/>
                <a:cs typeface="Verdana" panose="020B0604030504040204" pitchFamily="34" charset="0"/>
              </a:rPr>
              <a:t>create a fine carbon powder that is blown into the combustion chamber with air.</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90% efficient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Problem: fine fly ash in flue gases.</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5" name="TextBox 14"/>
          <p:cNvSpPr txBox="1"/>
          <p:nvPr/>
        </p:nvSpPr>
        <p:spPr>
          <a:xfrm>
            <a:off x="4378033" y="5088065"/>
            <a:ext cx="7550847" cy="141506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Fluidized bed boilers </a:t>
            </a:r>
            <a:r>
              <a:rPr lang="en-US" sz="2000" dirty="0">
                <a:latin typeface="Verdana" panose="020B0604030504040204" pitchFamily="34" charset="0"/>
                <a:cs typeface="Verdana" panose="020B0604030504040204" pitchFamily="34" charset="0"/>
              </a:rPr>
              <a:t>combust small coal particles in a bed of sand. ‘Bubbles’ of coal and air heat the entire bed.</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Very efficient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Lower combustion temps, so less </a:t>
            </a:r>
            <a:r>
              <a:rPr lang="en-US" sz="2000" dirty="0" err="1">
                <a:latin typeface="Verdana" panose="020B0604030504040204" pitchFamily="34" charset="0"/>
                <a:cs typeface="Verdana" panose="020B0604030504040204" pitchFamily="34" charset="0"/>
              </a:rPr>
              <a:t>NOx</a:t>
            </a:r>
            <a:endParaRPr lang="en-US" sz="2000" dirty="0">
              <a:latin typeface="Verdana" panose="020B0604030504040204" pitchFamily="34" charset="0"/>
              <a:cs typeface="Verdana" panose="020B0604030504040204" pitchFamily="34" charset="0"/>
            </a:endParaRPr>
          </a:p>
        </p:txBody>
      </p:sp>
      <p:pic>
        <p:nvPicPr>
          <p:cNvPr id="6" name="Picture 5" descr="Scanbot Sep 18, 2017 10.23 PM.pdf"/>
          <p:cNvPicPr>
            <a:picLocks noChangeAspect="1"/>
          </p:cNvPicPr>
          <p:nvPr/>
        </p:nvPicPr>
        <p:blipFill rotWithShape="1">
          <a:blip r:embed="rId2">
            <a:extLst>
              <a:ext uri="{28A0092B-C50C-407E-A947-70E740481C1C}">
                <a14:useLocalDpi xmlns:a14="http://schemas.microsoft.com/office/drawing/2010/main" val="0"/>
              </a:ext>
            </a:extLst>
          </a:blip>
          <a:srcRect l="11572" t="48999" r="29891" b="2248"/>
          <a:stretch/>
        </p:blipFill>
        <p:spPr>
          <a:xfrm>
            <a:off x="83009" y="2580251"/>
            <a:ext cx="4004082" cy="4114033"/>
          </a:xfrm>
          <a:prstGeom prst="rect">
            <a:avLst/>
          </a:prstGeom>
        </p:spPr>
      </p:pic>
      <p:pic>
        <p:nvPicPr>
          <p:cNvPr id="11" name="Picture 10" descr="Scanbot Sep 18, 2017 10.23 PM.pdf"/>
          <p:cNvPicPr>
            <a:picLocks noChangeAspect="1"/>
          </p:cNvPicPr>
          <p:nvPr/>
        </p:nvPicPr>
        <p:blipFill rotWithShape="1">
          <a:blip r:embed="rId2">
            <a:extLst>
              <a:ext uri="{28A0092B-C50C-407E-A947-70E740481C1C}">
                <a14:useLocalDpi xmlns:a14="http://schemas.microsoft.com/office/drawing/2010/main" val="0"/>
              </a:ext>
            </a:extLst>
          </a:blip>
          <a:srcRect l="47098" t="1400" b="51887"/>
          <a:stretch/>
        </p:blipFill>
        <p:spPr>
          <a:xfrm>
            <a:off x="8312727" y="777198"/>
            <a:ext cx="3768556" cy="4105297"/>
          </a:xfrm>
          <a:prstGeom prst="rect">
            <a:avLst/>
          </a:prstGeom>
        </p:spPr>
      </p:pic>
      <p:pic>
        <p:nvPicPr>
          <p:cNvPr id="12" name="Picture 11">
            <a:extLst>
              <a:ext uri="{FF2B5EF4-FFF2-40B4-BE49-F238E27FC236}">
                <a16:creationId xmlns:a16="http://schemas.microsoft.com/office/drawing/2014/main" id="{3C335625-432A-934E-A9D3-F614C25D4DB1}"/>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cxnSp>
        <p:nvCxnSpPr>
          <p:cNvPr id="7" name="Straight Arrow Connector 6">
            <a:extLst>
              <a:ext uri="{FF2B5EF4-FFF2-40B4-BE49-F238E27FC236}">
                <a16:creationId xmlns:a16="http://schemas.microsoft.com/office/drawing/2014/main" id="{592AB15F-4AE5-9E4D-A54A-871DB15EFFFF}"/>
              </a:ext>
            </a:extLst>
          </p:cNvPr>
          <p:cNvCxnSpPr>
            <a:cxnSpLocks/>
          </p:cNvCxnSpPr>
          <p:nvPr/>
        </p:nvCxnSpPr>
        <p:spPr>
          <a:xfrm flipV="1">
            <a:off x="7644016" y="1316099"/>
            <a:ext cx="1337422" cy="208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AD56B682-73BE-A540-BDE0-DCE692A5A542}"/>
              </a:ext>
            </a:extLst>
          </p:cNvPr>
          <p:cNvCxnSpPr>
            <a:cxnSpLocks/>
          </p:cNvCxnSpPr>
          <p:nvPr/>
        </p:nvCxnSpPr>
        <p:spPr>
          <a:xfrm flipH="1" flipV="1">
            <a:off x="3788150" y="5306209"/>
            <a:ext cx="623917" cy="2087"/>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4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475803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Combustion flue gases</a:t>
            </a:r>
          </a:p>
        </p:txBody>
      </p:sp>
      <p:sp>
        <p:nvSpPr>
          <p:cNvPr id="3" name="TextBox 2"/>
          <p:cNvSpPr txBox="1"/>
          <p:nvPr/>
        </p:nvSpPr>
        <p:spPr>
          <a:xfrm>
            <a:off x="83130" y="6443035"/>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76151" y="860810"/>
            <a:ext cx="9642631"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Emissions: </a:t>
            </a:r>
            <a:r>
              <a:rPr lang="en-US" sz="2000" dirty="0">
                <a:latin typeface="Verdana" panose="020B0604030504040204" pitchFamily="34" charset="0"/>
                <a:cs typeface="Verdana" panose="020B0604030504040204" pitchFamily="34" charset="0"/>
              </a:rPr>
              <a:t>NOx, CO</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 H</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O, </a:t>
            </a:r>
            <a:r>
              <a:rPr lang="en-US" sz="2000" dirty="0" err="1">
                <a:latin typeface="Verdana" panose="020B0604030504040204" pitchFamily="34" charset="0"/>
                <a:cs typeface="Verdana" panose="020B0604030504040204" pitchFamily="34" charset="0"/>
              </a:rPr>
              <a:t>SOx</a:t>
            </a:r>
            <a:r>
              <a:rPr lang="en-US" sz="2000" dirty="0">
                <a:latin typeface="Verdana" panose="020B0604030504040204" pitchFamily="34" charset="0"/>
                <a:cs typeface="Verdana" panose="020B0604030504040204" pitchFamily="34" charset="0"/>
              </a:rPr>
              <a:t>, fly ash and particulates</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2" name="TextBox 11"/>
          <p:cNvSpPr txBox="1"/>
          <p:nvPr/>
        </p:nvSpPr>
        <p:spPr>
          <a:xfrm>
            <a:off x="276150" y="1511263"/>
            <a:ext cx="10128613" cy="279563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Coal’s challenges?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Hot, dirty and corrosive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Volume: 3000 </a:t>
            </a:r>
            <a:r>
              <a:rPr lang="en-US" sz="2000" dirty="0" err="1">
                <a:latin typeface="Verdana" panose="020B0604030504040204" pitchFamily="34" charset="0"/>
                <a:cs typeface="Verdana" panose="020B0604030504040204" pitchFamily="34" charset="0"/>
              </a:rPr>
              <a:t>tonnes</a:t>
            </a:r>
            <a:r>
              <a:rPr lang="en-US" sz="2000" dirty="0">
                <a:latin typeface="Verdana" panose="020B0604030504040204" pitchFamily="34" charset="0"/>
                <a:cs typeface="Verdana" panose="020B0604030504040204" pitchFamily="34" charset="0"/>
              </a:rPr>
              <a:t>/hour!</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Very high levels of:</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Moisture</a:t>
            </a:r>
          </a:p>
          <a:p>
            <a:pPr marL="800100" lvl="1" indent="-342900">
              <a:lnSpc>
                <a:spcPct val="110000"/>
              </a:lnSpc>
              <a:buFont typeface="Arial"/>
              <a:buChar char="•"/>
            </a:pPr>
            <a:r>
              <a:rPr lang="en-US" sz="2000" dirty="0" err="1">
                <a:latin typeface="Verdana" panose="020B0604030504040204" pitchFamily="34" charset="0"/>
                <a:cs typeface="Verdana" panose="020B0604030504040204" pitchFamily="34" charset="0"/>
              </a:rPr>
              <a:t>SOx</a:t>
            </a:r>
            <a:r>
              <a:rPr lang="en-US" sz="2000" dirty="0">
                <a:latin typeface="Verdana" panose="020B0604030504040204" pitchFamily="34" charset="0"/>
                <a:cs typeface="Verdana" panose="020B0604030504040204" pitchFamily="34" charset="0"/>
              </a:rPr>
              <a:t>; and</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Particulates</a:t>
            </a:r>
          </a:p>
          <a:p>
            <a:pPr marL="800100" lvl="1" indent="-342900">
              <a:lnSpc>
                <a:spcPct val="110000"/>
              </a:lnSpc>
              <a:buFont typeface="Arial"/>
              <a:buChar char="•"/>
            </a:pPr>
            <a:endParaRPr lang="en-US" sz="2000" dirty="0">
              <a:latin typeface="Verdana" panose="020B0604030504040204" pitchFamily="34" charset="0"/>
              <a:cs typeface="Verdana" panose="020B0604030504040204" pitchFamily="34" charset="0"/>
            </a:endParaRPr>
          </a:p>
        </p:txBody>
      </p:sp>
      <p:pic>
        <p:nvPicPr>
          <p:cNvPr id="2" name="Picture 1" descr="i.php_.jpg"/>
          <p:cNvPicPr>
            <a:picLocks noChangeAspect="1"/>
          </p:cNvPicPr>
          <p:nvPr/>
        </p:nvPicPr>
        <p:blipFill rotWithShape="1">
          <a:blip r:embed="rId2">
            <a:extLst>
              <a:ext uri="{28A0092B-C50C-407E-A947-70E740481C1C}">
                <a14:useLocalDpi xmlns:a14="http://schemas.microsoft.com/office/drawing/2010/main" val="0"/>
              </a:ext>
            </a:extLst>
          </a:blip>
          <a:srcRect b="29517"/>
          <a:stretch/>
        </p:blipFill>
        <p:spPr>
          <a:xfrm>
            <a:off x="3975429" y="2653252"/>
            <a:ext cx="8024093" cy="3781681"/>
          </a:xfrm>
          <a:prstGeom prst="rect">
            <a:avLst/>
          </a:prstGeom>
        </p:spPr>
      </p:pic>
      <p:sp>
        <p:nvSpPr>
          <p:cNvPr id="6" name="TextBox 5"/>
          <p:cNvSpPr txBox="1"/>
          <p:nvPr/>
        </p:nvSpPr>
        <p:spPr>
          <a:xfrm>
            <a:off x="8846483" y="6073703"/>
            <a:ext cx="3116559" cy="369332"/>
          </a:xfrm>
          <a:prstGeom prst="rect">
            <a:avLst/>
          </a:prstGeom>
          <a:noFill/>
        </p:spPr>
        <p:txBody>
          <a:bodyPr wrap="none" rtlCol="0">
            <a:spAutoFit/>
          </a:bodyPr>
          <a:lstStyle/>
          <a:p>
            <a:r>
              <a:rPr lang="en-US" b="1" dirty="0">
                <a:solidFill>
                  <a:schemeClr val="bg1"/>
                </a:solidFill>
                <a:latin typeface="Verdana" panose="020B0604030504040204" pitchFamily="34" charset="0"/>
              </a:rPr>
              <a:t>Wyoming Public Media</a:t>
            </a:r>
          </a:p>
        </p:txBody>
      </p:sp>
      <p:pic>
        <p:nvPicPr>
          <p:cNvPr id="11" name="Picture 10">
            <a:extLst>
              <a:ext uri="{FF2B5EF4-FFF2-40B4-BE49-F238E27FC236}">
                <a16:creationId xmlns:a16="http://schemas.microsoft.com/office/drawing/2014/main" id="{0407A792-A4C7-7C4F-89E9-F4541A9BDBA5}"/>
              </a:ext>
            </a:extLst>
          </p:cNvPr>
          <p:cNvPicPr>
            <a:picLocks noChangeAspect="1"/>
          </p:cNvPicPr>
          <p:nvPr/>
        </p:nvPicPr>
        <p:blipFill>
          <a:blip r:embed="rId3">
            <a:duotone>
              <a:prstClr val="black"/>
              <a:schemeClr val="accent1">
                <a:tint val="45000"/>
                <a:satMod val="400000"/>
              </a:schemeClr>
            </a:duotone>
          </a:blip>
          <a:stretch>
            <a:fillRect/>
          </a:stretch>
        </p:blipFill>
        <p:spPr>
          <a:xfrm>
            <a:off x="11192143" y="49316"/>
            <a:ext cx="628093" cy="584776"/>
          </a:xfrm>
          <a:prstGeom prst="rect">
            <a:avLst/>
          </a:prstGeom>
        </p:spPr>
      </p:pic>
    </p:spTree>
    <p:extLst>
      <p:ext uri="{BB962C8B-B14F-4D97-AF65-F5344CB8AC3E}">
        <p14:creationId xmlns:p14="http://schemas.microsoft.com/office/powerpoint/2010/main" val="2462439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77027"/>
            <a:ext cx="4673074"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Making emissions real</a:t>
            </a:r>
          </a:p>
        </p:txBody>
      </p:sp>
      <p:sp>
        <p:nvSpPr>
          <p:cNvPr id="3" name="TextBox 2"/>
          <p:cNvSpPr txBox="1"/>
          <p:nvPr/>
        </p:nvSpPr>
        <p:spPr>
          <a:xfrm>
            <a:off x="7442943" y="6520428"/>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76151" y="860809"/>
            <a:ext cx="11805013" cy="76431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Let’s look at some numbers to bring home the </a:t>
            </a:r>
            <a:r>
              <a:rPr lang="en-US" sz="2000" b="1" u="sng" dirty="0">
                <a:latin typeface="Verdana" panose="020B0604030504040204" pitchFamily="34" charset="0"/>
                <a:cs typeface="Verdana" panose="020B0604030504040204" pitchFamily="34" charset="0"/>
              </a:rPr>
              <a:t>scale</a:t>
            </a:r>
            <a:r>
              <a:rPr lang="en-US" sz="2000" u="sng" dirty="0">
                <a:latin typeface="Verdana" panose="020B0604030504040204" pitchFamily="34" charset="0"/>
                <a:cs typeface="Verdana" panose="020B0604030504040204" pitchFamily="34" charset="0"/>
              </a:rPr>
              <a:t> of emissions </a:t>
            </a:r>
            <a:r>
              <a:rPr lang="en-US" sz="2000" dirty="0">
                <a:latin typeface="Verdana" panose="020B0604030504040204" pitchFamily="34" charset="0"/>
                <a:cs typeface="Verdana" panose="020B0604030504040204" pitchFamily="34" charset="0"/>
              </a:rPr>
              <a:t>from coal-fired power plants.</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2" name="TextBox 11"/>
          <p:cNvSpPr txBox="1"/>
          <p:nvPr/>
        </p:nvSpPr>
        <p:spPr>
          <a:xfrm>
            <a:off x="276150" y="1817842"/>
            <a:ext cx="11687249"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 power plant burns 250 </a:t>
            </a:r>
            <a:r>
              <a:rPr lang="en-US" sz="2000" dirty="0" err="1">
                <a:latin typeface="Verdana" panose="020B0604030504040204" pitchFamily="34" charset="0"/>
                <a:cs typeface="Verdana" panose="020B0604030504040204" pitchFamily="34" charset="0"/>
              </a:rPr>
              <a:t>tonnes</a:t>
            </a:r>
            <a:r>
              <a:rPr lang="en-US" sz="2000" dirty="0">
                <a:latin typeface="Verdana" panose="020B0604030504040204" pitchFamily="34" charset="0"/>
                <a:cs typeface="Verdana" panose="020B0604030504040204" pitchFamily="34" charset="0"/>
              </a:rPr>
              <a:t> of coal per hour to produce 500 MW.</a:t>
            </a:r>
          </a:p>
        </p:txBody>
      </p:sp>
      <p:graphicFrame>
        <p:nvGraphicFramePr>
          <p:cNvPr id="7" name="Table 6"/>
          <p:cNvGraphicFramePr>
            <a:graphicFrameLocks noGrp="1"/>
          </p:cNvGraphicFramePr>
          <p:nvPr/>
        </p:nvGraphicFramePr>
        <p:xfrm>
          <a:off x="1772528" y="2649546"/>
          <a:ext cx="8414734" cy="3142940"/>
        </p:xfrm>
        <a:graphic>
          <a:graphicData uri="http://schemas.openxmlformats.org/drawingml/2006/table">
            <a:tbl>
              <a:tblPr firstRow="1" bandRow="1">
                <a:tableStyleId>{2D5ABB26-0587-4C30-8999-92F81FD0307C}</a:tableStyleId>
              </a:tblPr>
              <a:tblGrid>
                <a:gridCol w="3673929">
                  <a:extLst>
                    <a:ext uri="{9D8B030D-6E8A-4147-A177-3AD203B41FA5}">
                      <a16:colId xmlns:a16="http://schemas.microsoft.com/office/drawing/2014/main" val="20000"/>
                    </a:ext>
                  </a:extLst>
                </a:gridCol>
                <a:gridCol w="1356396">
                  <a:extLst>
                    <a:ext uri="{9D8B030D-6E8A-4147-A177-3AD203B41FA5}">
                      <a16:colId xmlns:a16="http://schemas.microsoft.com/office/drawing/2014/main" val="20001"/>
                    </a:ext>
                  </a:extLst>
                </a:gridCol>
                <a:gridCol w="3384409">
                  <a:extLst>
                    <a:ext uri="{9D8B030D-6E8A-4147-A177-3AD203B41FA5}">
                      <a16:colId xmlns:a16="http://schemas.microsoft.com/office/drawing/2014/main" val="20002"/>
                    </a:ext>
                  </a:extLst>
                </a:gridCol>
              </a:tblGrid>
              <a:tr h="377053">
                <a:tc>
                  <a:txBody>
                    <a:bodyPr/>
                    <a:lstStyle/>
                    <a:p>
                      <a:r>
                        <a:rPr lang="en-US" b="1" i="0" dirty="0">
                          <a:solidFill>
                            <a:schemeClr val="bg1"/>
                          </a:solidFill>
                          <a:latin typeface="Verdana" panose="020B0604030504040204" pitchFamily="34" charset="0"/>
                          <a:ea typeface="Verdana" panose="020B0604030504040204" pitchFamily="34" charset="0"/>
                          <a:cs typeface="Verdana" panose="020B0604030504040204" pitchFamily="34" charset="0"/>
                        </a:rPr>
                        <a:t>emission</a:t>
                      </a:r>
                    </a:p>
                  </a:txBody>
                  <a:tcPr>
                    <a:solidFill>
                      <a:srgbClr val="6666FF"/>
                    </a:solidFill>
                  </a:tcPr>
                </a:tc>
                <a:tc>
                  <a:txBody>
                    <a:bodyPr/>
                    <a:lstStyle/>
                    <a:p>
                      <a:pPr algn="r"/>
                      <a:r>
                        <a:rPr lang="en-US" b="1" i="0" dirty="0" err="1">
                          <a:solidFill>
                            <a:schemeClr val="bg1"/>
                          </a:solidFill>
                          <a:latin typeface="Verdana" panose="020B0604030504040204" pitchFamily="34" charset="0"/>
                          <a:ea typeface="Verdana" panose="020B0604030504040204" pitchFamily="34" charset="0"/>
                          <a:cs typeface="Verdana" panose="020B0604030504040204" pitchFamily="34" charset="0"/>
                        </a:rPr>
                        <a:t>tonnes</a:t>
                      </a:r>
                      <a:endParaRPr lang="en-US"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txBody>
                  <a:tcPr>
                    <a:solidFill>
                      <a:srgbClr val="6666FF"/>
                    </a:solidFill>
                  </a:tcPr>
                </a:tc>
                <a:tc>
                  <a:txBody>
                    <a:bodyPr/>
                    <a:lstStyle/>
                    <a:p>
                      <a:pPr algn="r"/>
                      <a:r>
                        <a:rPr lang="en-US" b="1" i="0" dirty="0">
                          <a:solidFill>
                            <a:schemeClr val="bg1"/>
                          </a:solidFill>
                          <a:latin typeface="Verdana" panose="020B0604030504040204" pitchFamily="34" charset="0"/>
                          <a:ea typeface="Verdana" panose="020B0604030504040204" pitchFamily="34" charset="0"/>
                          <a:cs typeface="Verdana" panose="020B0604030504040204" pitchFamily="34" charset="0"/>
                        </a:rPr>
                        <a:t>problem?</a:t>
                      </a:r>
                    </a:p>
                  </a:txBody>
                  <a:tcPr>
                    <a:solidFill>
                      <a:srgbClr val="6666FF"/>
                    </a:solidFill>
                  </a:tcPr>
                </a:tc>
                <a:extLst>
                  <a:ext uri="{0D108BD9-81ED-4DB2-BD59-A6C34878D82A}">
                    <a16:rowId xmlns:a16="http://schemas.microsoft.com/office/drawing/2014/main" val="10000"/>
                  </a:ext>
                </a:extLst>
              </a:tr>
              <a:tr h="454111">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N</a:t>
                      </a:r>
                      <a:r>
                        <a:rPr lang="en-US" baseline="-25000" dirty="0">
                          <a:latin typeface="Verdana" panose="020B0604030504040204" pitchFamily="34" charset="0"/>
                          <a:ea typeface="Verdana" panose="020B0604030504040204" pitchFamily="34" charset="0"/>
                          <a:cs typeface="Verdana" panose="020B0604030504040204" pitchFamily="34" charset="0"/>
                        </a:rPr>
                        <a:t>2</a:t>
                      </a:r>
                      <a:r>
                        <a:rPr lang="en-US" dirty="0">
                          <a:latin typeface="Verdana" panose="020B0604030504040204" pitchFamily="34" charset="0"/>
                          <a:ea typeface="Verdana" panose="020B0604030504040204" pitchFamily="34" charset="0"/>
                          <a:cs typeface="Verdana" panose="020B0604030504040204" pitchFamily="34" charset="0"/>
                        </a:rPr>
                        <a:t> (from</a:t>
                      </a:r>
                      <a:r>
                        <a:rPr lang="en-US" baseline="0" dirty="0">
                          <a:latin typeface="Verdana" panose="020B0604030504040204" pitchFamily="34" charset="0"/>
                          <a:ea typeface="Verdana" panose="020B0604030504040204" pitchFamily="34" charset="0"/>
                          <a:cs typeface="Verdana" panose="020B0604030504040204" pitchFamily="34" charset="0"/>
                        </a:rPr>
                        <a:t> air for combustion)</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2000</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little</a:t>
                      </a:r>
                      <a:r>
                        <a:rPr lang="en-US" baseline="0" dirty="0">
                          <a:latin typeface="Verdana" panose="020B0604030504040204" pitchFamily="34" charset="0"/>
                          <a:ea typeface="Verdana" panose="020B0604030504040204" pitchFamily="34" charset="0"/>
                          <a:cs typeface="Verdana" panose="020B0604030504040204" pitchFamily="34" charset="0"/>
                        </a:rPr>
                        <a:t> harm</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1"/>
                  </a:ext>
                </a:extLst>
              </a:tr>
              <a:tr h="37705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CO</a:t>
                      </a:r>
                      <a:r>
                        <a:rPr lang="en-US" baseline="-25000" dirty="0">
                          <a:latin typeface="Verdana" panose="020B0604030504040204" pitchFamily="34" charset="0"/>
                          <a:ea typeface="Verdana" panose="020B0604030504040204" pitchFamily="34" charset="0"/>
                          <a:cs typeface="Verdana" panose="020B0604030504040204" pitchFamily="34" charset="0"/>
                        </a:rPr>
                        <a:t>2</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650</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GHG !</a:t>
                      </a:r>
                    </a:p>
                  </a:txBody>
                  <a:tcPr/>
                </a:tc>
                <a:extLst>
                  <a:ext uri="{0D108BD9-81ED-4DB2-BD59-A6C34878D82A}">
                    <a16:rowId xmlns:a16="http://schemas.microsoft.com/office/drawing/2014/main" val="10002"/>
                  </a:ext>
                </a:extLst>
              </a:tr>
              <a:tr h="426511">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steam (H</a:t>
                      </a:r>
                      <a:r>
                        <a:rPr lang="en-US" baseline="-25000" dirty="0">
                          <a:latin typeface="Verdana" panose="020B0604030504040204" pitchFamily="34" charset="0"/>
                          <a:ea typeface="Verdana" panose="020B0604030504040204" pitchFamily="34" charset="0"/>
                          <a:cs typeface="Verdana" panose="020B0604030504040204" pitchFamily="34" charset="0"/>
                        </a:rPr>
                        <a:t>2</a:t>
                      </a:r>
                      <a:r>
                        <a:rPr lang="en-US" dirty="0">
                          <a:latin typeface="Verdana" panose="020B0604030504040204" pitchFamily="34" charset="0"/>
                          <a:ea typeface="Verdana" panose="020B0604030504040204" pitchFamily="34" charset="0"/>
                          <a:cs typeface="Verdana" panose="020B0604030504040204" pitchFamily="34" charset="0"/>
                        </a:rPr>
                        <a:t>O)</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150</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harmless</a:t>
                      </a:r>
                      <a:r>
                        <a:rPr lang="en-US" baseline="0" dirty="0">
                          <a:latin typeface="Verdana" panose="020B0604030504040204" pitchFamily="34" charset="0"/>
                          <a:ea typeface="Verdana" panose="020B0604030504040204" pitchFamily="34" charset="0"/>
                          <a:cs typeface="Verdana" panose="020B0604030504040204" pitchFamily="34" charset="0"/>
                        </a:rPr>
                        <a:t> (energy loss)</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3"/>
                  </a:ext>
                </a:extLst>
              </a:tr>
              <a:tr h="377053">
                <a:tc>
                  <a:txBody>
                    <a:bodyPr/>
                    <a:lstStyle/>
                    <a:p>
                      <a:r>
                        <a:rPr lang="en-US" b="0" i="0" dirty="0" err="1">
                          <a:latin typeface="Verdana" panose="020B0604030504040204" pitchFamily="34" charset="0"/>
                          <a:ea typeface="Verdana" panose="020B0604030504040204" pitchFamily="34" charset="0"/>
                          <a:cs typeface="Verdana" panose="020B0604030504040204" pitchFamily="34" charset="0"/>
                        </a:rPr>
                        <a:t>NOx</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acid-rain,</a:t>
                      </a:r>
                      <a:r>
                        <a:rPr lang="en-US" baseline="0" dirty="0">
                          <a:latin typeface="Verdana" panose="020B0604030504040204" pitchFamily="34" charset="0"/>
                          <a:ea typeface="Verdana" panose="020B0604030504040204" pitchFamily="34" charset="0"/>
                          <a:cs typeface="Verdana" panose="020B0604030504040204" pitchFamily="34" charset="0"/>
                        </a:rPr>
                        <a:t> health</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4"/>
                  </a:ext>
                </a:extLst>
              </a:tr>
              <a:tr h="377053">
                <a:tc>
                  <a:txBody>
                    <a:bodyPr/>
                    <a:lstStyle/>
                    <a:p>
                      <a:r>
                        <a:rPr lang="en-US" b="0" i="0" dirty="0" err="1">
                          <a:latin typeface="Verdana" panose="020B0604030504040204" pitchFamily="34" charset="0"/>
                          <a:ea typeface="Verdana" panose="020B0604030504040204" pitchFamily="34" charset="0"/>
                          <a:cs typeface="Verdana" panose="020B0604030504040204" pitchFamily="34" charset="0"/>
                        </a:rPr>
                        <a:t>SOx</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1 - 20</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acid-rain,</a:t>
                      </a:r>
                      <a:r>
                        <a:rPr lang="en-US" baseline="0" dirty="0">
                          <a:latin typeface="Verdana" panose="020B0604030504040204" pitchFamily="34" charset="0"/>
                          <a:ea typeface="Verdana" panose="020B0604030504040204" pitchFamily="34" charset="0"/>
                          <a:cs typeface="Verdana" panose="020B0604030504040204" pitchFamily="34" charset="0"/>
                        </a:rPr>
                        <a:t> health</a:t>
                      </a:r>
                      <a:endParaRPr lang="en-US" dirty="0">
                        <a:latin typeface="Verdana" panose="020B0604030504040204" pitchFamily="34" charset="0"/>
                        <a:ea typeface="Verdana" panose="020B0604030504040204" pitchFamily="34" charset="0"/>
                        <a:cs typeface="Verdana" panose="020B0604030504040204" pitchFamily="34" charset="0"/>
                      </a:endParaRPr>
                    </a:p>
                  </a:txBody>
                  <a:tcPr/>
                </a:tc>
                <a:extLst>
                  <a:ext uri="{0D108BD9-81ED-4DB2-BD59-A6C34878D82A}">
                    <a16:rowId xmlns:a16="http://schemas.microsoft.com/office/drawing/2014/main" val="10005"/>
                  </a:ext>
                </a:extLst>
              </a:tr>
              <a:tr h="37705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fly ash</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20</a:t>
                      </a:r>
                    </a:p>
                  </a:txBody>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health</a:t>
                      </a:r>
                    </a:p>
                  </a:txBody>
                  <a:tcPr/>
                </a:tc>
                <a:extLst>
                  <a:ext uri="{0D108BD9-81ED-4DB2-BD59-A6C34878D82A}">
                    <a16:rowId xmlns:a16="http://schemas.microsoft.com/office/drawing/2014/main" val="10006"/>
                  </a:ext>
                </a:extLst>
              </a:tr>
              <a:tr h="377053">
                <a:tc>
                  <a:txBody>
                    <a:bodyPr/>
                    <a:lstStyle/>
                    <a:p>
                      <a:r>
                        <a:rPr lang="en-US" b="0" i="0" dirty="0">
                          <a:latin typeface="Verdana" panose="020B0604030504040204" pitchFamily="34" charset="0"/>
                          <a:ea typeface="Verdana" panose="020B0604030504040204" pitchFamily="34" charset="0"/>
                          <a:cs typeface="Verdana" panose="020B0604030504040204" pitchFamily="34" charset="0"/>
                        </a:rPr>
                        <a:t>mercury</a:t>
                      </a:r>
                      <a:r>
                        <a:rPr lang="en-US" baseline="0" dirty="0">
                          <a:latin typeface="Verdana" panose="020B0604030504040204" pitchFamily="34" charset="0"/>
                          <a:ea typeface="Verdana" panose="020B0604030504040204" pitchFamily="34" charset="0"/>
                          <a:cs typeface="Verdana" panose="020B0604030504040204" pitchFamily="34" charset="0"/>
                        </a:rPr>
                        <a:t> vapor</a:t>
                      </a:r>
                      <a:endParaRPr lang="en-US" dirty="0">
                        <a:latin typeface="Verdana" panose="020B0604030504040204" pitchFamily="34" charset="0"/>
                        <a:ea typeface="Verdana" panose="020B0604030504040204" pitchFamily="34" charset="0"/>
                        <a:cs typeface="Verdana" panose="020B0604030504040204" pitchFamily="34" charset="0"/>
                      </a:endParaRPr>
                    </a:p>
                  </a:txBody>
                  <a:tcPr>
                    <a:lnB w="12700" cap="flat" cmpd="sng" algn="ctr">
                      <a:solidFill>
                        <a:scrgbClr r="0" g="0" b="0"/>
                      </a:solidFill>
                      <a:prstDash val="solid"/>
                      <a:round/>
                      <a:headEnd type="none" w="med" len="med"/>
                      <a:tailEnd type="none" w="med" len="med"/>
                    </a:lnB>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30 g</a:t>
                      </a:r>
                    </a:p>
                  </a:txBody>
                  <a:tcPr>
                    <a:lnB w="12700" cap="flat" cmpd="sng" algn="ctr">
                      <a:solidFill>
                        <a:scrgbClr r="0" g="0" b="0"/>
                      </a:solidFill>
                      <a:prstDash val="solid"/>
                      <a:round/>
                      <a:headEnd type="none" w="med" len="med"/>
                      <a:tailEnd type="none" w="med" len="med"/>
                    </a:lnB>
                  </a:tcPr>
                </a:tc>
                <a:tc>
                  <a:txBody>
                    <a:bodyPr/>
                    <a:lstStyle/>
                    <a:p>
                      <a:pPr algn="r"/>
                      <a:r>
                        <a:rPr lang="en-US" b="0" i="0" dirty="0">
                          <a:latin typeface="Verdana" panose="020B0604030504040204" pitchFamily="34" charset="0"/>
                          <a:ea typeface="Verdana" panose="020B0604030504040204" pitchFamily="34" charset="0"/>
                          <a:cs typeface="Verdana" panose="020B0604030504040204" pitchFamily="34" charset="0"/>
                        </a:rPr>
                        <a:t>health</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pic>
        <p:nvPicPr>
          <p:cNvPr id="10" name="Picture 9">
            <a:extLst>
              <a:ext uri="{FF2B5EF4-FFF2-40B4-BE49-F238E27FC236}">
                <a16:creationId xmlns:a16="http://schemas.microsoft.com/office/drawing/2014/main" id="{267A9937-35BC-2F43-8814-237C0B353512}"/>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6"/>
            <a:ext cx="628093" cy="584776"/>
          </a:xfrm>
          <a:prstGeom prst="rect">
            <a:avLst/>
          </a:prstGeom>
        </p:spPr>
      </p:pic>
    </p:spTree>
    <p:extLst>
      <p:ext uri="{BB962C8B-B14F-4D97-AF65-F5344CB8AC3E}">
        <p14:creationId xmlns:p14="http://schemas.microsoft.com/office/powerpoint/2010/main" val="2965121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nbot Sep 18, 2017 10.29 PM.pdf"/>
          <p:cNvPicPr>
            <a:picLocks noChangeAspect="1"/>
          </p:cNvPicPr>
          <p:nvPr/>
        </p:nvPicPr>
        <p:blipFill rotWithShape="1">
          <a:blip r:embed="rId2">
            <a:extLst>
              <a:ext uri="{28A0092B-C50C-407E-A947-70E740481C1C}">
                <a14:useLocalDpi xmlns:a14="http://schemas.microsoft.com/office/drawing/2010/main" val="0"/>
              </a:ext>
            </a:extLst>
          </a:blip>
          <a:srcRect l="9616" t="2701" r="14401" b="5978"/>
          <a:stretch/>
        </p:blipFill>
        <p:spPr>
          <a:xfrm>
            <a:off x="132283" y="782785"/>
            <a:ext cx="5764464" cy="5971879"/>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29835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Lowering </a:t>
            </a:r>
            <a:r>
              <a:rPr lang="en-US" sz="2800" b="1" dirty="0" err="1">
                <a:solidFill>
                  <a:prstClr val="white"/>
                </a:solidFill>
                <a:latin typeface="Verdana" panose="020B0604030504040204" pitchFamily="34" charset="0"/>
                <a:cs typeface="Verdana" panose="020B0604030504040204" pitchFamily="34" charset="0"/>
              </a:rPr>
              <a:t>SOx</a:t>
            </a:r>
            <a:endParaRPr lang="en-US" sz="2800" b="1"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7857772" y="6473196"/>
            <a:ext cx="427456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 5</a:t>
            </a:r>
          </a:p>
        </p:txBody>
      </p:sp>
      <p:sp>
        <p:nvSpPr>
          <p:cNvPr id="21" name="TextBox 20"/>
          <p:cNvSpPr txBox="1"/>
          <p:nvPr/>
        </p:nvSpPr>
        <p:spPr>
          <a:xfrm>
            <a:off x="6184234" y="1964728"/>
            <a:ext cx="5480512" cy="1076513"/>
          </a:xfrm>
          <a:prstGeom prst="rect">
            <a:avLst/>
          </a:prstGeom>
          <a:noFill/>
        </p:spPr>
        <p:txBody>
          <a:bodyPr wrap="square" rtlCol="0">
            <a:spAutoFit/>
          </a:bodyPr>
          <a:lstStyle/>
          <a:p>
            <a:pPr>
              <a:lnSpc>
                <a:spcPct val="110000"/>
              </a:lnSpc>
            </a:pPr>
            <a:r>
              <a:rPr lang="en-US" sz="2000" dirty="0" err="1">
                <a:latin typeface="Verdana" panose="020B0604030504040204" pitchFamily="34" charset="0"/>
                <a:cs typeface="Verdana" panose="020B0604030504040204" pitchFamily="34" charset="0"/>
              </a:rPr>
              <a:t>SOx</a:t>
            </a:r>
            <a:r>
              <a:rPr lang="en-US" sz="2000" dirty="0">
                <a:latin typeface="Verdana" panose="020B0604030504040204" pitchFamily="34" charset="0"/>
                <a:cs typeface="Verdana" panose="020B0604030504040204" pitchFamily="34" charset="0"/>
              </a:rPr>
              <a:t> can be reduced by using limestone (CaCO</a:t>
            </a:r>
            <a:r>
              <a:rPr lang="en-US" sz="2000" baseline="-25000" dirty="0">
                <a:latin typeface="Verdana" panose="020B0604030504040204" pitchFamily="34" charset="0"/>
                <a:cs typeface="Verdana" panose="020B0604030504040204" pitchFamily="34" charset="0"/>
              </a:rPr>
              <a:t>3</a:t>
            </a:r>
            <a:r>
              <a:rPr lang="en-US" sz="2000" dirty="0">
                <a:latin typeface="Verdana" panose="020B0604030504040204" pitchFamily="34" charset="0"/>
                <a:cs typeface="Verdana" panose="020B0604030504040204" pitchFamily="34" charset="0"/>
              </a:rPr>
              <a:t>) or seawater to </a:t>
            </a:r>
            <a:r>
              <a:rPr lang="en-US" sz="2000" u="sng" dirty="0">
                <a:latin typeface="Verdana" panose="020B0604030504040204" pitchFamily="34" charset="0"/>
                <a:cs typeface="Verdana" panose="020B0604030504040204" pitchFamily="34" charset="0"/>
              </a:rPr>
              <a:t>precipitate</a:t>
            </a:r>
            <a:r>
              <a:rPr lang="en-US" sz="2000" dirty="0">
                <a:latin typeface="Verdana" panose="020B0604030504040204" pitchFamily="34" charset="0"/>
                <a:cs typeface="Verdana" panose="020B0604030504040204" pitchFamily="34" charset="0"/>
              </a:rPr>
              <a:t> the 90-95% of sulfur out of the flue gases.</a:t>
            </a:r>
          </a:p>
        </p:txBody>
      </p:sp>
      <p:sp>
        <p:nvSpPr>
          <p:cNvPr id="12" name="TextBox 11"/>
          <p:cNvSpPr txBox="1"/>
          <p:nvPr/>
        </p:nvSpPr>
        <p:spPr>
          <a:xfrm>
            <a:off x="6591287" y="4967681"/>
            <a:ext cx="4758499" cy="403700"/>
          </a:xfrm>
          <a:prstGeom prst="rect">
            <a:avLst/>
          </a:prstGeom>
          <a:solidFill>
            <a:schemeClr val="bg1"/>
          </a:solid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CaCO</a:t>
            </a:r>
            <a:r>
              <a:rPr lang="en-US" sz="2000" baseline="-25000" dirty="0">
                <a:latin typeface="Verdana" panose="020B0604030504040204" pitchFamily="34" charset="0"/>
                <a:cs typeface="Verdana" panose="020B0604030504040204" pitchFamily="34" charset="0"/>
              </a:rPr>
              <a:t>3</a:t>
            </a:r>
            <a:r>
              <a:rPr lang="en-US" sz="2000" dirty="0">
                <a:latin typeface="Verdana" panose="020B0604030504040204" pitchFamily="34" charset="0"/>
                <a:cs typeface="Verdana" panose="020B0604030504040204" pitchFamily="34" charset="0"/>
              </a:rPr>
              <a:t> + SO</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 </a:t>
            </a:r>
            <a:r>
              <a:rPr lang="en-US" sz="2000" dirty="0">
                <a:latin typeface="Verdana" panose="020B0604030504040204" pitchFamily="34" charset="0"/>
                <a:cs typeface="Verdana" panose="020B0604030504040204" pitchFamily="34" charset="0"/>
                <a:sym typeface="Wingdings"/>
              </a:rPr>
              <a:t> CaSO</a:t>
            </a:r>
            <a:r>
              <a:rPr lang="en-US" sz="2000" baseline="-25000" dirty="0">
                <a:latin typeface="Verdana" panose="020B0604030504040204" pitchFamily="34" charset="0"/>
                <a:cs typeface="Verdana" panose="020B0604030504040204" pitchFamily="34" charset="0"/>
                <a:sym typeface="Wingdings"/>
              </a:rPr>
              <a:t>3/4 </a:t>
            </a:r>
            <a:r>
              <a:rPr lang="en-US" sz="2000" dirty="0">
                <a:latin typeface="Wingdings"/>
                <a:ea typeface="Wingdings"/>
                <a:cs typeface="Wingdings"/>
                <a:sym typeface="Wingdings"/>
              </a:rPr>
              <a:t></a:t>
            </a:r>
            <a:r>
              <a:rPr lang="en-US" sz="2000" dirty="0">
                <a:latin typeface="Verdana" panose="020B0604030504040204" pitchFamily="34" charset="0"/>
                <a:cs typeface="Verdana" panose="020B0604030504040204" pitchFamily="34" charset="0"/>
                <a:sym typeface="Wingdings"/>
              </a:rPr>
              <a:t>+ CO</a:t>
            </a:r>
            <a:r>
              <a:rPr lang="en-US" sz="2000" baseline="-25000" dirty="0">
                <a:latin typeface="Verdana" panose="020B0604030504040204" pitchFamily="34" charset="0"/>
                <a:cs typeface="Verdana" panose="020B0604030504040204" pitchFamily="34" charset="0"/>
                <a:sym typeface="Wingdings"/>
              </a:rPr>
              <a:t>2</a:t>
            </a:r>
            <a:endParaRPr lang="en-US" sz="2000" baseline="-25000" dirty="0">
              <a:latin typeface="Verdana" panose="020B0604030504040204" pitchFamily="34" charset="0"/>
              <a:cs typeface="Verdana" panose="020B0604030504040204" pitchFamily="34" charset="0"/>
            </a:endParaRPr>
          </a:p>
        </p:txBody>
      </p:sp>
      <p:pic>
        <p:nvPicPr>
          <p:cNvPr id="9" name="Picture 8">
            <a:extLst>
              <a:ext uri="{FF2B5EF4-FFF2-40B4-BE49-F238E27FC236}">
                <a16:creationId xmlns:a16="http://schemas.microsoft.com/office/drawing/2014/main" id="{EB202C3A-D507-7940-8FF6-6E7190C5DF7A}"/>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
        <p:nvSpPr>
          <p:cNvPr id="2" name="TextBox 1">
            <a:extLst>
              <a:ext uri="{FF2B5EF4-FFF2-40B4-BE49-F238E27FC236}">
                <a16:creationId xmlns:a16="http://schemas.microsoft.com/office/drawing/2014/main" id="{EC64C535-6441-7543-8E44-A4BCFF474558}"/>
              </a:ext>
            </a:extLst>
          </p:cNvPr>
          <p:cNvSpPr txBox="1"/>
          <p:nvPr/>
        </p:nvSpPr>
        <p:spPr>
          <a:xfrm>
            <a:off x="8595360" y="5374640"/>
            <a:ext cx="1202573"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gypsum</a:t>
            </a:r>
          </a:p>
        </p:txBody>
      </p:sp>
    </p:spTree>
    <p:extLst>
      <p:ext uri="{BB962C8B-B14F-4D97-AF65-F5344CB8AC3E}">
        <p14:creationId xmlns:p14="http://schemas.microsoft.com/office/powerpoint/2010/main" val="119894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9317"/>
            <a:ext cx="303320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Lowering </a:t>
            </a:r>
            <a:r>
              <a:rPr lang="en-US" sz="2800" b="1" dirty="0" err="1">
                <a:solidFill>
                  <a:prstClr val="white"/>
                </a:solidFill>
                <a:latin typeface="Verdana" panose="020B0604030504040204" pitchFamily="34" charset="0"/>
                <a:cs typeface="Verdana" panose="020B0604030504040204" pitchFamily="34" charset="0"/>
              </a:rPr>
              <a:t>NOx</a:t>
            </a:r>
            <a:endParaRPr lang="en-US" sz="2800" b="1"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228601" y="6500906"/>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76150" y="860810"/>
            <a:ext cx="8709192" cy="1795363"/>
          </a:xfrm>
          <a:prstGeom prst="rect">
            <a:avLst/>
          </a:prstGeom>
          <a:noFill/>
        </p:spPr>
        <p:txBody>
          <a:bodyPr wrap="square" rtlCol="0">
            <a:spAutoFit/>
          </a:bodyPr>
          <a:lstStyle/>
          <a:p>
            <a:pPr>
              <a:lnSpc>
                <a:spcPct val="140000"/>
              </a:lnSpc>
            </a:pPr>
            <a:r>
              <a:rPr lang="en-US" sz="2000" b="1" dirty="0" err="1">
                <a:latin typeface="Verdana" panose="020B0604030504040204" pitchFamily="34" charset="0"/>
                <a:cs typeface="Verdana" panose="020B0604030504040204" pitchFamily="34" charset="0"/>
              </a:rPr>
              <a:t>NOx</a:t>
            </a:r>
            <a:r>
              <a:rPr lang="en-US" sz="2000" b="1" dirty="0">
                <a:latin typeface="Verdana" panose="020B0604030504040204" pitchFamily="34" charset="0"/>
                <a:cs typeface="Verdana" panose="020B0604030504040204" pitchFamily="34" charset="0"/>
              </a:rPr>
              <a:t> can be reduced by:</a:t>
            </a:r>
          </a:p>
          <a:p>
            <a:pPr marL="342900" indent="-342900">
              <a:lnSpc>
                <a:spcPct val="140000"/>
              </a:lnSpc>
              <a:buFont typeface="Arial"/>
              <a:buChar char="•"/>
            </a:pPr>
            <a:r>
              <a:rPr lang="en-US" sz="2000" dirty="0">
                <a:latin typeface="Verdana" panose="020B0604030504040204" pitchFamily="34" charset="0"/>
                <a:cs typeface="Verdana" panose="020B0604030504040204" pitchFamily="34" charset="0"/>
              </a:rPr>
              <a:t>Decreasing combustion temperatures (a la fluidized bed);</a:t>
            </a:r>
          </a:p>
          <a:p>
            <a:pPr marL="342900" indent="-342900">
              <a:lnSpc>
                <a:spcPct val="140000"/>
              </a:lnSpc>
              <a:buFont typeface="Arial"/>
              <a:buChar char="•"/>
            </a:pPr>
            <a:r>
              <a:rPr lang="en-US" sz="2000" dirty="0">
                <a:latin typeface="Verdana" panose="020B0604030504040204" pitchFamily="34" charset="0"/>
                <a:cs typeface="Verdana" panose="020B0604030504040204" pitchFamily="34" charset="0"/>
              </a:rPr>
              <a:t>Selective catalytic reduction (removal of O from N); or</a:t>
            </a:r>
          </a:p>
          <a:p>
            <a:pPr marL="342900" indent="-342900">
              <a:lnSpc>
                <a:spcPct val="140000"/>
              </a:lnSpc>
              <a:buFont typeface="Arial"/>
              <a:buChar char="•"/>
            </a:pPr>
            <a:r>
              <a:rPr lang="en-US" sz="2000" dirty="0">
                <a:latin typeface="Verdana" panose="020B0604030504040204" pitchFamily="34" charset="0"/>
                <a:cs typeface="Verdana" panose="020B0604030504040204" pitchFamily="34" charset="0"/>
              </a:rPr>
              <a:t>Gas </a:t>
            </a:r>
            <a:r>
              <a:rPr lang="en-US" sz="2000" dirty="0" err="1">
                <a:latin typeface="Verdana" panose="020B0604030504040204" pitchFamily="34" charset="0"/>
                <a:cs typeface="Verdana" panose="020B0604030504040204" pitchFamily="34" charset="0"/>
              </a:rPr>
              <a:t>reburn</a:t>
            </a:r>
            <a:r>
              <a:rPr lang="en-US" sz="2000" dirty="0">
                <a:latin typeface="Verdana" panose="020B0604030504040204" pitchFamily="34" charset="0"/>
                <a:cs typeface="Verdana" panose="020B0604030504040204" pitchFamily="34" charset="0"/>
              </a:rPr>
              <a:t> via added natural gas to remove oxygen.</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2" name="TextBox 11"/>
          <p:cNvSpPr txBox="1"/>
          <p:nvPr/>
        </p:nvSpPr>
        <p:spPr>
          <a:xfrm>
            <a:off x="7240868" y="3674076"/>
            <a:ext cx="4617490" cy="403700"/>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4NH</a:t>
            </a:r>
            <a:r>
              <a:rPr lang="en-US" sz="2000" baseline="-25000" dirty="0">
                <a:latin typeface="Verdana" panose="020B0604030504040204" pitchFamily="34" charset="0"/>
                <a:cs typeface="Verdana" panose="020B0604030504040204" pitchFamily="34" charset="0"/>
              </a:rPr>
              <a:t>3</a:t>
            </a:r>
            <a:r>
              <a:rPr lang="en-US" sz="2000" dirty="0">
                <a:latin typeface="Verdana" panose="020B0604030504040204" pitchFamily="34" charset="0"/>
                <a:cs typeface="Verdana" panose="020B0604030504040204" pitchFamily="34" charset="0"/>
              </a:rPr>
              <a:t> + 6NO </a:t>
            </a:r>
            <a:r>
              <a:rPr lang="en-US" sz="2000" dirty="0">
                <a:latin typeface="Verdana" panose="020B0604030504040204" pitchFamily="34" charset="0"/>
                <a:cs typeface="Verdana" panose="020B0604030504040204" pitchFamily="34" charset="0"/>
                <a:sym typeface="Wingdings"/>
              </a:rPr>
              <a:t> 5N</a:t>
            </a:r>
            <a:r>
              <a:rPr lang="en-US" sz="2000" baseline="-25000" dirty="0">
                <a:latin typeface="Verdana" panose="020B0604030504040204" pitchFamily="34" charset="0"/>
                <a:cs typeface="Verdana" panose="020B0604030504040204" pitchFamily="34" charset="0"/>
                <a:sym typeface="Wingdings"/>
              </a:rPr>
              <a:t>2 </a:t>
            </a:r>
            <a:r>
              <a:rPr lang="en-US" sz="2000" dirty="0">
                <a:latin typeface="Verdana" panose="020B0604030504040204" pitchFamily="34" charset="0"/>
                <a:cs typeface="Verdana" panose="020B0604030504040204" pitchFamily="34" charset="0"/>
                <a:sym typeface="Wingdings"/>
              </a:rPr>
              <a:t>+ 6H</a:t>
            </a:r>
            <a:r>
              <a:rPr lang="en-US" sz="2000" baseline="-25000" dirty="0">
                <a:latin typeface="Verdana" panose="020B0604030504040204" pitchFamily="34" charset="0"/>
                <a:cs typeface="Verdana" panose="020B0604030504040204" pitchFamily="34" charset="0"/>
                <a:sym typeface="Wingdings"/>
              </a:rPr>
              <a:t>2</a:t>
            </a:r>
            <a:r>
              <a:rPr lang="en-US" sz="2000" dirty="0">
                <a:latin typeface="Verdana" panose="020B0604030504040204" pitchFamily="34" charset="0"/>
                <a:cs typeface="Verdana" panose="020B0604030504040204" pitchFamily="34" charset="0"/>
                <a:sym typeface="Wingdings"/>
              </a:rPr>
              <a:t>O</a:t>
            </a:r>
            <a:endParaRPr lang="en-US" sz="2000" baseline="-25000" dirty="0">
              <a:latin typeface="Verdana" panose="020B0604030504040204" pitchFamily="34" charset="0"/>
              <a:cs typeface="Verdana" panose="020B0604030504040204" pitchFamily="34" charset="0"/>
            </a:endParaRPr>
          </a:p>
        </p:txBody>
      </p:sp>
      <p:sp>
        <p:nvSpPr>
          <p:cNvPr id="6" name="Curved Left Arrow 5"/>
          <p:cNvSpPr/>
          <p:nvPr/>
        </p:nvSpPr>
        <p:spPr>
          <a:xfrm rot="19279238">
            <a:off x="8508788" y="1386801"/>
            <a:ext cx="917010" cy="2428915"/>
          </a:xfrm>
          <a:prstGeom prst="curvedLeftArrow">
            <a:avLst/>
          </a:prstGeom>
          <a:solidFill>
            <a:srgbClr val="FFFF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latin typeface="Verdana" panose="020B0604030504040204" pitchFamily="34" charset="0"/>
            </a:endParaRPr>
          </a:p>
        </p:txBody>
      </p:sp>
      <p:pic>
        <p:nvPicPr>
          <p:cNvPr id="11" name="Picture 10">
            <a:extLst>
              <a:ext uri="{FF2B5EF4-FFF2-40B4-BE49-F238E27FC236}">
                <a16:creationId xmlns:a16="http://schemas.microsoft.com/office/drawing/2014/main" id="{A722FB55-A79B-BF48-8DC3-530F35AF835E}"/>
              </a:ext>
            </a:extLst>
          </p:cNvPr>
          <p:cNvPicPr>
            <a:picLocks noChangeAspect="1"/>
          </p:cNvPicPr>
          <p:nvPr/>
        </p:nvPicPr>
        <p:blipFill>
          <a:blip r:embed="rId2">
            <a:duotone>
              <a:prstClr val="black"/>
              <a:schemeClr val="accent1">
                <a:tint val="45000"/>
                <a:satMod val="400000"/>
              </a:schemeClr>
            </a:duotone>
          </a:blip>
          <a:stretch>
            <a:fillRect/>
          </a:stretch>
        </p:blipFill>
        <p:spPr>
          <a:xfrm>
            <a:off x="11233707" y="49317"/>
            <a:ext cx="628093" cy="584776"/>
          </a:xfrm>
          <a:prstGeom prst="rect">
            <a:avLst/>
          </a:prstGeom>
        </p:spPr>
      </p:pic>
      <p:sp>
        <p:nvSpPr>
          <p:cNvPr id="7" name="Up Arrow Callout 6">
            <a:extLst>
              <a:ext uri="{FF2B5EF4-FFF2-40B4-BE49-F238E27FC236}">
                <a16:creationId xmlns:a16="http://schemas.microsoft.com/office/drawing/2014/main" id="{39AD8CA5-2B4A-1045-B690-DFA3E6B38CB7}"/>
              </a:ext>
            </a:extLst>
          </p:cNvPr>
          <p:cNvSpPr/>
          <p:nvPr/>
        </p:nvSpPr>
        <p:spPr>
          <a:xfrm>
            <a:off x="6863557" y="4166791"/>
            <a:ext cx="2575560" cy="1679786"/>
          </a:xfrm>
          <a:prstGeom prst="upArrowCallout">
            <a:avLst>
              <a:gd name="adj1" fmla="val 25000"/>
              <a:gd name="adj2" fmla="val 25000"/>
              <a:gd name="adj3" fmla="val 25000"/>
              <a:gd name="adj4" fmla="val 53485"/>
            </a:avLst>
          </a:prstGeom>
          <a:noFill/>
          <a:ln w="28575">
            <a:solidFill>
              <a:srgbClr val="0432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0432FF"/>
                </a:solidFill>
                <a:latin typeface="Verdana" panose="020B0604030504040204" pitchFamily="34" charset="0"/>
                <a:cs typeface="Verdana" panose="020B0604030504040204" pitchFamily="34" charset="0"/>
              </a:rPr>
              <a:t>W (tungsten) or V (vanadium) catalyst</a:t>
            </a:r>
          </a:p>
        </p:txBody>
      </p:sp>
    </p:spTree>
    <p:extLst>
      <p:ext uri="{BB962C8B-B14F-4D97-AF65-F5344CB8AC3E}">
        <p14:creationId xmlns:p14="http://schemas.microsoft.com/office/powerpoint/2010/main" val="34557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104737"/>
            <a:ext cx="629371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Lowering particulates and ash</a:t>
            </a:r>
          </a:p>
        </p:txBody>
      </p:sp>
      <p:sp>
        <p:nvSpPr>
          <p:cNvPr id="3" name="TextBox 2"/>
          <p:cNvSpPr txBox="1"/>
          <p:nvPr/>
        </p:nvSpPr>
        <p:spPr>
          <a:xfrm>
            <a:off x="6457097" y="6445486"/>
            <a:ext cx="5734903"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 </a:t>
            </a:r>
            <a:r>
              <a:rPr lang="en-US" sz="1400" dirty="0" err="1">
                <a:latin typeface="Verdana" panose="020B0604030504040204" pitchFamily="34" charset="0"/>
                <a:cs typeface="Verdana" panose="020B0604030504040204" pitchFamily="34" charset="0"/>
              </a:rPr>
              <a:t>wikipedia</a:t>
            </a:r>
            <a:endParaRPr lang="en-US" sz="1400" dirty="0">
              <a:latin typeface="Verdana" panose="020B0604030504040204" pitchFamily="34" charset="0"/>
              <a:cs typeface="Verdana" panose="020B0604030504040204" pitchFamily="34" charset="0"/>
            </a:endParaRPr>
          </a:p>
        </p:txBody>
      </p:sp>
      <p:sp>
        <p:nvSpPr>
          <p:cNvPr id="21" name="TextBox 20"/>
          <p:cNvSpPr txBox="1"/>
          <p:nvPr/>
        </p:nvSpPr>
        <p:spPr>
          <a:xfrm>
            <a:off x="276150" y="860810"/>
            <a:ext cx="8709192" cy="1795363"/>
          </a:xfrm>
          <a:prstGeom prst="rect">
            <a:avLst/>
          </a:prstGeom>
          <a:noFill/>
        </p:spPr>
        <p:txBody>
          <a:bodyPr wrap="square" rtlCol="0">
            <a:spAutoFit/>
          </a:bodyPr>
          <a:lstStyle/>
          <a:p>
            <a:pPr>
              <a:lnSpc>
                <a:spcPct val="140000"/>
              </a:lnSpc>
            </a:pPr>
            <a:r>
              <a:rPr lang="en-US" sz="2000" b="1" dirty="0">
                <a:latin typeface="Verdana" panose="020B0604030504040204" pitchFamily="34" charset="0"/>
                <a:cs typeface="Verdana" panose="020B0604030504040204" pitchFamily="34" charset="0"/>
              </a:rPr>
              <a:t>Particulates and ash </a:t>
            </a:r>
            <a:r>
              <a:rPr lang="en-US" sz="2000" dirty="0">
                <a:latin typeface="Verdana" panose="020B0604030504040204" pitchFamily="34" charset="0"/>
                <a:cs typeface="Verdana" panose="020B0604030504040204" pitchFamily="34" charset="0"/>
              </a:rPr>
              <a:t>can be reduced using:</a:t>
            </a:r>
          </a:p>
          <a:p>
            <a:pPr marL="342900" indent="-342900">
              <a:lnSpc>
                <a:spcPct val="140000"/>
              </a:lnSpc>
              <a:buFont typeface="Arial"/>
              <a:buChar char="•"/>
            </a:pPr>
            <a:r>
              <a:rPr lang="en-US" sz="2000" dirty="0">
                <a:latin typeface="Verdana" panose="020B0604030504040204" pitchFamily="34" charset="0"/>
                <a:cs typeface="Verdana" panose="020B0604030504040204" pitchFamily="34" charset="0"/>
              </a:rPr>
              <a:t>Cyclone;</a:t>
            </a:r>
          </a:p>
          <a:p>
            <a:pPr marL="342900" indent="-342900">
              <a:lnSpc>
                <a:spcPct val="140000"/>
              </a:lnSpc>
              <a:buFont typeface="Arial"/>
              <a:buChar char="•"/>
            </a:pPr>
            <a:r>
              <a:rPr lang="en-US" sz="2000" dirty="0">
                <a:latin typeface="Verdana" panose="020B0604030504040204" pitchFamily="34" charset="0"/>
                <a:cs typeface="Verdana" panose="020B0604030504040204" pitchFamily="34" charset="0"/>
              </a:rPr>
              <a:t>Bag filter; or</a:t>
            </a:r>
          </a:p>
          <a:p>
            <a:pPr marL="342900" indent="-342900">
              <a:lnSpc>
                <a:spcPct val="140000"/>
              </a:lnSpc>
              <a:buFont typeface="Arial"/>
              <a:buChar char="•"/>
            </a:pPr>
            <a:r>
              <a:rPr lang="en-US" sz="2000" u="sng" dirty="0">
                <a:latin typeface="Verdana" panose="020B0604030504040204" pitchFamily="34" charset="0"/>
                <a:cs typeface="Verdana" panose="020B0604030504040204" pitchFamily="34" charset="0"/>
              </a:rPr>
              <a:t>Electrostatic precipitator</a:t>
            </a:r>
            <a:r>
              <a:rPr lang="en-US" sz="2000" dirty="0">
                <a:latin typeface="Verdana" panose="020B0604030504040204" pitchFamily="34" charset="0"/>
                <a:cs typeface="Verdana" panose="020B0604030504040204" pitchFamily="34" charset="0"/>
              </a:rPr>
              <a:t>:</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2" name="TextBox 11"/>
          <p:cNvSpPr txBox="1"/>
          <p:nvPr/>
        </p:nvSpPr>
        <p:spPr>
          <a:xfrm>
            <a:off x="399000" y="4916994"/>
            <a:ext cx="7376222" cy="1441420"/>
          </a:xfrm>
          <a:prstGeom prst="rect">
            <a:avLst/>
          </a:prstGeom>
          <a:noFill/>
        </p:spPr>
        <p:txBody>
          <a:bodyPr wrap="square" rtlCol="0">
            <a:spAutoFit/>
          </a:bodyPr>
          <a:lstStyle/>
          <a:p>
            <a:pPr>
              <a:lnSpc>
                <a:spcPct val="110000"/>
              </a:lnSpc>
            </a:pPr>
            <a:r>
              <a:rPr lang="en-US" sz="2000" u="sng" dirty="0">
                <a:latin typeface="Verdana" panose="020B0604030504040204" pitchFamily="34" charset="0"/>
                <a:cs typeface="Verdana" panose="020B0604030504040204" pitchFamily="34" charset="0"/>
              </a:rPr>
              <a:t>Disposing of the ash</a:t>
            </a:r>
            <a:r>
              <a:rPr lang="en-US" sz="2000" dirty="0">
                <a:latin typeface="Verdana" panose="020B0604030504040204" pitchFamily="34" charset="0"/>
                <a:cs typeface="Verdana" panose="020B0604030504040204" pitchFamily="34" charset="0"/>
              </a:rPr>
              <a:t>?</a:t>
            </a:r>
          </a:p>
          <a:p>
            <a:pPr>
              <a:lnSpc>
                <a:spcPct val="110000"/>
              </a:lnSpc>
            </a:pPr>
            <a:r>
              <a:rPr lang="en-US" sz="2000" dirty="0">
                <a:latin typeface="Verdana" panose="020B0604030504040204" pitchFamily="34" charset="0"/>
                <a:cs typeface="Verdana" panose="020B0604030504040204" pitchFamily="34" charset="0"/>
              </a:rPr>
              <a:t>Ash is toxic because of metal contaminants.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Landfill; or</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Use as a ‘filler’ in concrete where toxins are fixed.</a:t>
            </a:r>
          </a:p>
        </p:txBody>
      </p:sp>
      <p:sp>
        <p:nvSpPr>
          <p:cNvPr id="10" name="TextBox 9"/>
          <p:cNvSpPr txBox="1"/>
          <p:nvPr/>
        </p:nvSpPr>
        <p:spPr>
          <a:xfrm>
            <a:off x="2684962" y="3811629"/>
            <a:ext cx="5341783" cy="707886"/>
          </a:xfrm>
          <a:prstGeom prst="rect">
            <a:avLst/>
          </a:prstGeom>
          <a:noFill/>
        </p:spPr>
        <p:txBody>
          <a:bodyPr wrap="none" rtlCol="0">
            <a:spAutoFit/>
          </a:bodyPr>
          <a:lstStyle/>
          <a:p>
            <a:r>
              <a:rPr lang="en-US" sz="2000" dirty="0">
                <a:latin typeface="Verdana" panose="020B0604030504040204" pitchFamily="34" charset="0"/>
                <a:cs typeface="Verdana" panose="020B0604030504040204" pitchFamily="34" charset="0"/>
              </a:rPr>
              <a:t>Particles are ionized (charged) and then</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attracted to charged filters / plates.</a:t>
            </a:r>
          </a:p>
        </p:txBody>
      </p:sp>
      <p:pic>
        <p:nvPicPr>
          <p:cNvPr id="11" name="Picture 10" descr="220px-Electrostatic_precipitator.svg.png"/>
          <p:cNvPicPr>
            <a:picLocks noChangeAspect="1"/>
          </p:cNvPicPr>
          <p:nvPr/>
        </p:nvPicPr>
        <p:blipFill rotWithShape="1">
          <a:blip r:embed="rId2">
            <a:extLst>
              <a:ext uri="{28A0092B-C50C-407E-A947-70E740481C1C}">
                <a14:useLocalDpi xmlns:a14="http://schemas.microsoft.com/office/drawing/2010/main" val="0"/>
              </a:ext>
            </a:extLst>
          </a:blip>
          <a:srcRect l="8879" r="14592"/>
          <a:stretch/>
        </p:blipFill>
        <p:spPr>
          <a:xfrm>
            <a:off x="7239703" y="772872"/>
            <a:ext cx="4816533" cy="4720283"/>
          </a:xfrm>
          <a:prstGeom prst="rect">
            <a:avLst/>
          </a:prstGeom>
        </p:spPr>
      </p:pic>
      <p:pic>
        <p:nvPicPr>
          <p:cNvPr id="13" name="Picture 12">
            <a:extLst>
              <a:ext uri="{FF2B5EF4-FFF2-40B4-BE49-F238E27FC236}">
                <a16:creationId xmlns:a16="http://schemas.microsoft.com/office/drawing/2014/main" id="{88BA5657-38E3-2140-A5F3-2AA050F7FCAB}"/>
              </a:ext>
            </a:extLst>
          </p:cNvPr>
          <p:cNvPicPr>
            <a:picLocks noChangeAspect="1"/>
          </p:cNvPicPr>
          <p:nvPr/>
        </p:nvPicPr>
        <p:blipFill>
          <a:blip r:embed="rId3">
            <a:duotone>
              <a:prstClr val="black"/>
              <a:schemeClr val="accent1">
                <a:tint val="45000"/>
                <a:satMod val="400000"/>
              </a:schemeClr>
            </a:duotone>
          </a:blip>
          <a:stretch>
            <a:fillRect/>
          </a:stretch>
        </p:blipFill>
        <p:spPr>
          <a:xfrm>
            <a:off x="11273630" y="49317"/>
            <a:ext cx="628093" cy="584776"/>
          </a:xfrm>
          <a:prstGeom prst="rect">
            <a:avLst/>
          </a:prstGeom>
        </p:spPr>
      </p:pic>
    </p:spTree>
    <p:extLst>
      <p:ext uri="{BB962C8B-B14F-4D97-AF65-F5344CB8AC3E}">
        <p14:creationId xmlns:p14="http://schemas.microsoft.com/office/powerpoint/2010/main" val="148155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2770"/>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pic>
        <p:nvPicPr>
          <p:cNvPr id="7" name="Picture 6">
            <a:extLst>
              <a:ext uri="{FF2B5EF4-FFF2-40B4-BE49-F238E27FC236}">
                <a16:creationId xmlns:a16="http://schemas.microsoft.com/office/drawing/2014/main" id="{CB601766-4A0E-E541-8DB7-0DB5A90E93E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
        <p:nvSpPr>
          <p:cNvPr id="6" name="TextBox 5">
            <a:extLst>
              <a:ext uri="{FF2B5EF4-FFF2-40B4-BE49-F238E27FC236}">
                <a16:creationId xmlns:a16="http://schemas.microsoft.com/office/drawing/2014/main" id="{99439F13-7928-D042-8D16-5F2C1D5193B2}"/>
              </a:ext>
            </a:extLst>
          </p:cNvPr>
          <p:cNvSpPr txBox="1"/>
          <p:nvPr/>
        </p:nvSpPr>
        <p:spPr>
          <a:xfrm>
            <a:off x="2638097" y="1875453"/>
            <a:ext cx="6758152" cy="3883114"/>
          </a:xfrm>
          <a:prstGeom prst="rect">
            <a:avLst/>
          </a:prstGeom>
          <a:noFill/>
        </p:spPr>
        <p:txBody>
          <a:bodyPr wrap="square" rtlCol="0">
            <a:spAutoFit/>
          </a:bodyPr>
          <a:lstStyle/>
          <a:p>
            <a:pPr lvl="1">
              <a:lnSpc>
                <a:spcPct val="150000"/>
              </a:lnSpc>
            </a:pPr>
            <a:r>
              <a:rPr lang="en-US" sz="2800" b="1" dirty="0">
                <a:latin typeface="Verdana" panose="020B0604030504040204" pitchFamily="34" charset="0"/>
                <a:cs typeface="Verdana" panose="020B0604030504040204" pitchFamily="34" charset="0"/>
              </a:rPr>
              <a:t>4.6: Current global use of coal</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US</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Europe</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China</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India</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Market forces and export</a:t>
            </a:r>
          </a:p>
        </p:txBody>
      </p:sp>
    </p:spTree>
    <p:extLst>
      <p:ext uri="{BB962C8B-B14F-4D97-AF65-F5344CB8AC3E}">
        <p14:creationId xmlns:p14="http://schemas.microsoft.com/office/powerpoint/2010/main" val="24748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099"/>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64928"/>
            <a:ext cx="607409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Chemical composition of coal</a:t>
            </a:r>
          </a:p>
        </p:txBody>
      </p:sp>
      <p:sp>
        <p:nvSpPr>
          <p:cNvPr id="3" name="TextBox 2"/>
          <p:cNvSpPr txBox="1"/>
          <p:nvPr/>
        </p:nvSpPr>
        <p:spPr>
          <a:xfrm>
            <a:off x="85536" y="6465398"/>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pic>
        <p:nvPicPr>
          <p:cNvPr id="20" name="Picture 5" descr="scan0003"/>
          <p:cNvPicPr>
            <a:picLocks noChangeAspect="1" noChangeArrowheads="1"/>
          </p:cNvPicPr>
          <p:nvPr/>
        </p:nvPicPr>
        <p:blipFill rotWithShape="1">
          <a:blip r:embed="rId2" cstate="print"/>
          <a:srcRect l="4250" t="5402" r="3840" b="7946"/>
          <a:stretch/>
        </p:blipFill>
        <p:spPr bwMode="auto">
          <a:xfrm>
            <a:off x="5439681" y="695309"/>
            <a:ext cx="6519939" cy="6196760"/>
          </a:xfrm>
          <a:prstGeom prst="rect">
            <a:avLst/>
          </a:prstGeom>
          <a:noFill/>
          <a:ln w="9525">
            <a:noFill/>
            <a:miter lim="800000"/>
            <a:headEnd/>
            <a:tailEnd/>
          </a:ln>
        </p:spPr>
      </p:pic>
      <p:sp>
        <p:nvSpPr>
          <p:cNvPr id="15" name="TextBox 14"/>
          <p:cNvSpPr txBox="1"/>
          <p:nvPr/>
        </p:nvSpPr>
        <p:spPr>
          <a:xfrm>
            <a:off x="228600" y="1117902"/>
            <a:ext cx="5020347" cy="1200329"/>
          </a:xfrm>
          <a:prstGeom prst="rect">
            <a:avLst/>
          </a:prstGeom>
          <a:noFill/>
        </p:spPr>
        <p:txBody>
          <a:bodyPr wrap="square" rtlCol="0">
            <a:spAutoFit/>
          </a:bodyPr>
          <a:lstStyle/>
          <a:p>
            <a:r>
              <a:rPr lang="en-US" sz="2400" dirty="0">
                <a:latin typeface="Verdana" panose="020B0604030504040204" pitchFamily="34" charset="0"/>
                <a:cs typeface="Verdana" panose="020B0604030504040204" pitchFamily="34" charset="0"/>
              </a:rPr>
              <a:t>Proximate analysis: </a:t>
            </a:r>
          </a:p>
          <a:p>
            <a:r>
              <a:rPr lang="en-US" sz="2400" b="1" dirty="0">
                <a:latin typeface="Verdana" panose="020B0604030504040204" pitchFamily="34" charset="0"/>
                <a:cs typeface="Verdana" panose="020B0604030504040204" pitchFamily="34" charset="0"/>
              </a:rPr>
              <a:t>Coal quality </a:t>
            </a:r>
            <a:r>
              <a:rPr lang="en-US" sz="2400" dirty="0">
                <a:latin typeface="Verdana" panose="020B0604030504040204" pitchFamily="34" charset="0"/>
                <a:cs typeface="Verdana" panose="020B0604030504040204" pitchFamily="34" charset="0"/>
              </a:rPr>
              <a:t>increases with increasing </a:t>
            </a:r>
            <a:r>
              <a:rPr lang="en-US" sz="2400" u="sng" dirty="0">
                <a:latin typeface="Verdana" panose="020B0604030504040204" pitchFamily="34" charset="0"/>
                <a:cs typeface="Verdana" panose="020B0604030504040204" pitchFamily="34" charset="0"/>
              </a:rPr>
              <a:t>carbon</a:t>
            </a:r>
            <a:r>
              <a:rPr lang="en-US" sz="2400" dirty="0">
                <a:latin typeface="Verdana" panose="020B0604030504040204" pitchFamily="34" charset="0"/>
                <a:cs typeface="Verdana" panose="020B0604030504040204" pitchFamily="34" charset="0"/>
              </a:rPr>
              <a:t> content. </a:t>
            </a:r>
          </a:p>
        </p:txBody>
      </p:sp>
      <p:sp>
        <p:nvSpPr>
          <p:cNvPr id="21" name="TextBox 20"/>
          <p:cNvSpPr txBox="1"/>
          <p:nvPr/>
        </p:nvSpPr>
        <p:spPr>
          <a:xfrm>
            <a:off x="228601" y="3859136"/>
            <a:ext cx="4462928" cy="2308324"/>
          </a:xfrm>
          <a:prstGeom prst="rect">
            <a:avLst/>
          </a:prstGeom>
          <a:noFill/>
        </p:spPr>
        <p:txBody>
          <a:bodyPr wrap="square" rtlCol="0">
            <a:spAutoFit/>
          </a:bodyPr>
          <a:lstStyle/>
          <a:p>
            <a:r>
              <a:rPr lang="en-US" sz="2400" dirty="0">
                <a:latin typeface="Verdana" panose="020B0604030504040204" pitchFamily="34" charset="0"/>
                <a:cs typeface="Verdana" panose="020B0604030504040204" pitchFamily="34" charset="0"/>
              </a:rPr>
              <a:t>Elements:</a:t>
            </a:r>
          </a:p>
          <a:p>
            <a:r>
              <a:rPr lang="en-US" sz="2400" dirty="0">
                <a:latin typeface="Verdana" panose="020B0604030504040204" pitchFamily="34" charset="0"/>
                <a:cs typeface="Verdana" panose="020B0604030504040204" pitchFamily="34" charset="0"/>
              </a:rPr>
              <a:t>C</a:t>
            </a:r>
          </a:p>
          <a:p>
            <a:r>
              <a:rPr lang="en-US" sz="2400" dirty="0">
                <a:latin typeface="Verdana" panose="020B0604030504040204" pitchFamily="34" charset="0"/>
                <a:cs typeface="Verdana" panose="020B0604030504040204" pitchFamily="34" charset="0"/>
              </a:rPr>
              <a:t>H</a:t>
            </a:r>
          </a:p>
          <a:p>
            <a:r>
              <a:rPr lang="en-US" sz="2400" dirty="0">
                <a:latin typeface="Verdana" panose="020B0604030504040204" pitchFamily="34" charset="0"/>
                <a:cs typeface="Verdana" panose="020B0604030504040204" pitchFamily="34" charset="0"/>
              </a:rPr>
              <a:t>N</a:t>
            </a:r>
          </a:p>
          <a:p>
            <a:r>
              <a:rPr lang="en-US" sz="2400" dirty="0">
                <a:latin typeface="Verdana" panose="020B0604030504040204" pitchFamily="34" charset="0"/>
                <a:cs typeface="Verdana" panose="020B0604030504040204" pitchFamily="34" charset="0"/>
              </a:rPr>
              <a:t>S</a:t>
            </a:r>
          </a:p>
          <a:p>
            <a:r>
              <a:rPr lang="en-US" sz="2400" dirty="0">
                <a:latin typeface="Verdana" panose="020B0604030504040204" pitchFamily="34" charset="0"/>
                <a:cs typeface="Verdana" panose="020B0604030504040204" pitchFamily="34" charset="0"/>
              </a:rPr>
              <a:t>O</a:t>
            </a:r>
          </a:p>
        </p:txBody>
      </p:sp>
      <p:sp>
        <p:nvSpPr>
          <p:cNvPr id="2" name="TextBox 1"/>
          <p:cNvSpPr txBox="1"/>
          <p:nvPr/>
        </p:nvSpPr>
        <p:spPr>
          <a:xfrm rot="16200000">
            <a:off x="8481971" y="3127556"/>
            <a:ext cx="1894429" cy="369332"/>
          </a:xfrm>
          <a:prstGeom prst="rect">
            <a:avLst/>
          </a:prstGeom>
          <a:noFill/>
        </p:spPr>
        <p:txBody>
          <a:bodyPr wrap="none" rtlCol="0">
            <a:spAutoFit/>
          </a:bodyPr>
          <a:lstStyle/>
          <a:p>
            <a:r>
              <a:rPr lang="en-US" dirty="0">
                <a:solidFill>
                  <a:schemeClr val="bg1"/>
                </a:solidFill>
                <a:latin typeface="Verdana" panose="020B0604030504040204" pitchFamily="34" charset="0"/>
              </a:rPr>
              <a:t>smokeless fuel</a:t>
            </a:r>
          </a:p>
        </p:txBody>
      </p:sp>
      <p:sp>
        <p:nvSpPr>
          <p:cNvPr id="10" name="TextBox 9"/>
          <p:cNvSpPr txBox="1"/>
          <p:nvPr/>
        </p:nvSpPr>
        <p:spPr>
          <a:xfrm rot="16200000">
            <a:off x="8021291" y="3146942"/>
            <a:ext cx="1695657" cy="369332"/>
          </a:xfrm>
          <a:prstGeom prst="rect">
            <a:avLst/>
          </a:prstGeom>
          <a:noFill/>
        </p:spPr>
        <p:txBody>
          <a:bodyPr wrap="none" rtlCol="0">
            <a:spAutoFit/>
          </a:bodyPr>
          <a:lstStyle/>
          <a:p>
            <a:r>
              <a:rPr lang="en-US" dirty="0">
                <a:solidFill>
                  <a:schemeClr val="bg1"/>
                </a:solidFill>
                <a:latin typeface="Verdana" panose="020B0604030504040204" pitchFamily="34" charset="0"/>
              </a:rPr>
              <a:t>coke / steam</a:t>
            </a:r>
          </a:p>
        </p:txBody>
      </p:sp>
      <p:sp>
        <p:nvSpPr>
          <p:cNvPr id="11" name="TextBox 10"/>
          <p:cNvSpPr txBox="1"/>
          <p:nvPr/>
        </p:nvSpPr>
        <p:spPr>
          <a:xfrm rot="16200000">
            <a:off x="7972763" y="3328920"/>
            <a:ext cx="716222" cy="369332"/>
          </a:xfrm>
          <a:prstGeom prst="rect">
            <a:avLst/>
          </a:prstGeom>
          <a:noFill/>
        </p:spPr>
        <p:txBody>
          <a:bodyPr wrap="none" rtlCol="0">
            <a:spAutoFit/>
          </a:bodyPr>
          <a:lstStyle/>
          <a:p>
            <a:r>
              <a:rPr lang="en-US" dirty="0">
                <a:solidFill>
                  <a:schemeClr val="bg1"/>
                </a:solidFill>
                <a:latin typeface="Verdana" panose="020B0604030504040204" pitchFamily="34" charset="0"/>
              </a:rPr>
              <a:t>coke</a:t>
            </a:r>
          </a:p>
        </p:txBody>
      </p:sp>
      <p:sp>
        <p:nvSpPr>
          <p:cNvPr id="12" name="TextBox 11"/>
          <p:cNvSpPr txBox="1"/>
          <p:nvPr/>
        </p:nvSpPr>
        <p:spPr>
          <a:xfrm rot="16200000">
            <a:off x="7304299" y="3640814"/>
            <a:ext cx="896399" cy="369332"/>
          </a:xfrm>
          <a:prstGeom prst="rect">
            <a:avLst/>
          </a:prstGeom>
          <a:noFill/>
        </p:spPr>
        <p:txBody>
          <a:bodyPr wrap="none" rtlCol="0">
            <a:spAutoFit/>
          </a:bodyPr>
          <a:lstStyle/>
          <a:p>
            <a:r>
              <a:rPr lang="en-US" dirty="0">
                <a:solidFill>
                  <a:schemeClr val="bg1"/>
                </a:solidFill>
                <a:latin typeface="Verdana" panose="020B0604030504040204" pitchFamily="34" charset="0"/>
              </a:rPr>
              <a:t>steam</a:t>
            </a:r>
          </a:p>
        </p:txBody>
      </p:sp>
      <p:pic>
        <p:nvPicPr>
          <p:cNvPr id="13" name="Picture 12">
            <a:extLst>
              <a:ext uri="{FF2B5EF4-FFF2-40B4-BE49-F238E27FC236}">
                <a16:creationId xmlns:a16="http://schemas.microsoft.com/office/drawing/2014/main" id="{19A734CA-6767-034D-8280-88BDCD623780}"/>
              </a:ext>
            </a:extLst>
          </p:cNvPr>
          <p:cNvPicPr>
            <a:picLocks noChangeAspect="1"/>
          </p:cNvPicPr>
          <p:nvPr/>
        </p:nvPicPr>
        <p:blipFill>
          <a:blip r:embed="rId3">
            <a:duotone>
              <a:prstClr val="black"/>
              <a:schemeClr val="accent1">
                <a:tint val="45000"/>
                <a:satMod val="400000"/>
              </a:schemeClr>
            </a:duotone>
          </a:blip>
          <a:stretch>
            <a:fillRect/>
          </a:stretch>
        </p:blipFill>
        <p:spPr>
          <a:xfrm>
            <a:off x="11136725" y="37218"/>
            <a:ext cx="628093" cy="584776"/>
          </a:xfrm>
          <a:prstGeom prst="rect">
            <a:avLst/>
          </a:prstGeom>
        </p:spPr>
      </p:pic>
      <p:sp>
        <p:nvSpPr>
          <p:cNvPr id="6" name="Rectangle 5">
            <a:extLst>
              <a:ext uri="{FF2B5EF4-FFF2-40B4-BE49-F238E27FC236}">
                <a16:creationId xmlns:a16="http://schemas.microsoft.com/office/drawing/2014/main" id="{55252E78-8A5B-A94B-9085-EA4864DCC59F}"/>
              </a:ext>
            </a:extLst>
          </p:cNvPr>
          <p:cNvSpPr/>
          <p:nvPr/>
        </p:nvSpPr>
        <p:spPr>
          <a:xfrm>
            <a:off x="786019" y="4301390"/>
            <a:ext cx="973508" cy="31217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34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42290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Current uses of coal</a:t>
            </a:r>
          </a:p>
        </p:txBody>
      </p:sp>
      <p:sp>
        <p:nvSpPr>
          <p:cNvPr id="3" name="TextBox 2"/>
          <p:cNvSpPr txBox="1"/>
          <p:nvPr/>
        </p:nvSpPr>
        <p:spPr>
          <a:xfrm>
            <a:off x="9812010" y="6021819"/>
            <a:ext cx="2228533"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 US EIA</a:t>
            </a:r>
          </a:p>
        </p:txBody>
      </p:sp>
      <p:sp>
        <p:nvSpPr>
          <p:cNvPr id="21" name="TextBox 20"/>
          <p:cNvSpPr txBox="1"/>
          <p:nvPr/>
        </p:nvSpPr>
        <p:spPr>
          <a:xfrm>
            <a:off x="276152" y="860810"/>
            <a:ext cx="11639697"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As of 2008, two-thirds of global coal was used for producing </a:t>
            </a:r>
            <a:r>
              <a:rPr lang="en-US" sz="2000" b="1" dirty="0">
                <a:latin typeface="Verdana" panose="020B0604030504040204" pitchFamily="34" charset="0"/>
                <a:cs typeface="Verdana" panose="020B0604030504040204" pitchFamily="34" charset="0"/>
              </a:rPr>
              <a:t>electricity</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In the UK, 80%.</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15" name="TextBox 14"/>
          <p:cNvSpPr txBox="1"/>
          <p:nvPr/>
        </p:nvSpPr>
        <p:spPr>
          <a:xfrm>
            <a:off x="276153" y="5578127"/>
            <a:ext cx="9535858" cy="1102866"/>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Coke is still used for </a:t>
            </a:r>
            <a:r>
              <a:rPr lang="en-US" sz="2000" b="1" dirty="0">
                <a:latin typeface="Verdana" panose="020B0604030504040204" pitchFamily="34" charset="0"/>
                <a:cs typeface="Verdana" panose="020B0604030504040204" pitchFamily="34" charset="0"/>
              </a:rPr>
              <a:t>smelting, steel and cement production</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Global coke use was 800 million </a:t>
            </a:r>
            <a:r>
              <a:rPr lang="en-US" sz="2000" dirty="0" err="1">
                <a:latin typeface="Verdana" panose="020B0604030504040204" pitchFamily="34" charset="0"/>
                <a:cs typeface="Verdana" panose="020B0604030504040204" pitchFamily="34" charset="0"/>
              </a:rPr>
              <a:t>tonnes</a:t>
            </a:r>
            <a:r>
              <a:rPr lang="en-US" sz="2000" dirty="0">
                <a:latin typeface="Verdana" panose="020B0604030504040204" pitchFamily="34" charset="0"/>
                <a:cs typeface="Verdana" panose="020B0604030504040204" pitchFamily="34" charset="0"/>
              </a:rPr>
              <a:t> in 2009.</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Nearly half of coke was used in China.</a:t>
            </a:r>
          </a:p>
        </p:txBody>
      </p:sp>
      <p:sp>
        <p:nvSpPr>
          <p:cNvPr id="9" name="TextBox 8"/>
          <p:cNvSpPr txBox="1"/>
          <p:nvPr/>
        </p:nvSpPr>
        <p:spPr>
          <a:xfrm>
            <a:off x="276151" y="2872360"/>
            <a:ext cx="5016286" cy="2430730"/>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To avoid transporting bulky coal from mines to distant population centers, electric generating plants are often located near mines and electricity is transmitted to urban centers</a:t>
            </a:r>
            <a:r>
              <a:rPr lang="en-US" sz="2000" b="1" dirty="0">
                <a:latin typeface="Verdana" panose="020B0604030504040204" pitchFamily="34" charset="0"/>
                <a:cs typeface="Verdana" panose="020B0604030504040204" pitchFamily="34" charset="0"/>
              </a:rPr>
              <a:t>: ‘coal by wire’.</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2-6% losses.</a:t>
            </a:r>
          </a:p>
        </p:txBody>
      </p:sp>
      <p:pic>
        <p:nvPicPr>
          <p:cNvPr id="2" name="Picture 1" descr="fengtai-PP1-480x2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692" y="1380035"/>
            <a:ext cx="6594566" cy="4107865"/>
          </a:xfrm>
          <a:prstGeom prst="rect">
            <a:avLst/>
          </a:prstGeom>
        </p:spPr>
      </p:pic>
      <p:sp>
        <p:nvSpPr>
          <p:cNvPr id="11" name="TextBox 10"/>
          <p:cNvSpPr txBox="1"/>
          <p:nvPr/>
        </p:nvSpPr>
        <p:spPr>
          <a:xfrm>
            <a:off x="228601" y="1821545"/>
            <a:ext cx="4717472" cy="737959"/>
          </a:xfrm>
          <a:prstGeom prst="rect">
            <a:avLst/>
          </a:prstGeom>
          <a:noFill/>
        </p:spPr>
        <p:txBody>
          <a:bodyPr wrap="square" rtlCol="0">
            <a:spAutoFit/>
          </a:bodyPr>
          <a:lstStyle/>
          <a:p>
            <a:pPr>
              <a:lnSpc>
                <a:spcPct val="110000"/>
              </a:lnSpc>
            </a:pPr>
            <a:r>
              <a:rPr lang="en-US" sz="2000" dirty="0">
                <a:solidFill>
                  <a:srgbClr val="0000FF"/>
                </a:solidFill>
                <a:latin typeface="Verdana" panose="020B0604030504040204" pitchFamily="34" charset="0"/>
                <a:cs typeface="Verdana" panose="020B0604030504040204" pitchFamily="34" charset="0"/>
              </a:rPr>
              <a:t>As of 2020, coal is used to produce only 23.5% of electricity. </a:t>
            </a:r>
          </a:p>
        </p:txBody>
      </p:sp>
      <p:pic>
        <p:nvPicPr>
          <p:cNvPr id="12" name="Picture 11">
            <a:extLst>
              <a:ext uri="{FF2B5EF4-FFF2-40B4-BE49-F238E27FC236}">
                <a16:creationId xmlns:a16="http://schemas.microsoft.com/office/drawing/2014/main" id="{B092C55E-4C59-DC47-A0BF-CF4E12FB0758}"/>
              </a:ext>
            </a:extLst>
          </p:cNvPr>
          <p:cNvPicPr>
            <a:picLocks noChangeAspect="1"/>
          </p:cNvPicPr>
          <p:nvPr/>
        </p:nvPicPr>
        <p:blipFill>
          <a:blip r:embed="rId3">
            <a:duotone>
              <a:prstClr val="black"/>
              <a:schemeClr val="accent1">
                <a:tint val="45000"/>
                <a:satMod val="400000"/>
              </a:schemeClr>
            </a:duotone>
          </a:blip>
          <a:stretch>
            <a:fillRect/>
          </a:stretch>
        </p:blipFill>
        <p:spPr>
          <a:xfrm>
            <a:off x="11178289" y="49317"/>
            <a:ext cx="628093" cy="584776"/>
          </a:xfrm>
          <a:prstGeom prst="rect">
            <a:avLst/>
          </a:prstGeom>
        </p:spPr>
      </p:pic>
    </p:spTree>
    <p:extLst>
      <p:ext uri="{BB962C8B-B14F-4D97-AF65-F5344CB8AC3E}">
        <p14:creationId xmlns:p14="http://schemas.microsoft.com/office/powerpoint/2010/main" val="9773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1075647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Annual global changes in coal demand, 1971 – 2020</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93B40E85-A346-3A41-8234-B5C6FB9ABA35}"/>
              </a:ext>
            </a:extLst>
          </p:cNvPr>
          <p:cNvPicPr>
            <a:picLocks noChangeAspect="1"/>
          </p:cNvPicPr>
          <p:nvPr/>
        </p:nvPicPr>
        <p:blipFill rotWithShape="1">
          <a:blip r:embed="rId3"/>
          <a:srcRect l="4834" r="7027" b="18956"/>
          <a:stretch/>
        </p:blipFill>
        <p:spPr>
          <a:xfrm>
            <a:off x="80995" y="934720"/>
            <a:ext cx="12097226" cy="5561607"/>
          </a:xfrm>
          <a:prstGeom prst="rect">
            <a:avLst/>
          </a:prstGeom>
        </p:spPr>
      </p:pic>
      <p:pic>
        <p:nvPicPr>
          <p:cNvPr id="8" name="Picture 7" descr="A screenshot of a social media post&#10;&#10;Description automatically generated">
            <a:extLst>
              <a:ext uri="{FF2B5EF4-FFF2-40B4-BE49-F238E27FC236}">
                <a16:creationId xmlns:a16="http://schemas.microsoft.com/office/drawing/2014/main" id="{E024B4A9-A214-774F-83B9-6FD3A9DED2F4}"/>
              </a:ext>
            </a:extLst>
          </p:cNvPr>
          <p:cNvPicPr>
            <a:picLocks noChangeAspect="1"/>
          </p:cNvPicPr>
          <p:nvPr/>
        </p:nvPicPr>
        <p:blipFill rotWithShape="1">
          <a:blip r:embed="rId3"/>
          <a:srcRect t="94543" r="88583" b="1194"/>
          <a:stretch/>
        </p:blipFill>
        <p:spPr>
          <a:xfrm>
            <a:off x="8707119" y="1440817"/>
            <a:ext cx="2296161" cy="428623"/>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8F7AB4CB-8A1F-EA47-A5B1-A3AC9BFDF44E}"/>
              </a:ext>
            </a:extLst>
          </p:cNvPr>
          <p:cNvPicPr>
            <a:picLocks noChangeAspect="1"/>
          </p:cNvPicPr>
          <p:nvPr/>
        </p:nvPicPr>
        <p:blipFill rotWithShape="1">
          <a:blip r:embed="rId3"/>
          <a:srcRect t="94543" r="88583" b="1194"/>
          <a:stretch/>
        </p:blipFill>
        <p:spPr>
          <a:xfrm>
            <a:off x="1188719" y="4773297"/>
            <a:ext cx="2296161" cy="428623"/>
          </a:xfrm>
          <a:prstGeom prst="rect">
            <a:avLst/>
          </a:prstGeom>
        </p:spPr>
      </p:pic>
      <p:sp>
        <p:nvSpPr>
          <p:cNvPr id="10" name="TextBox 9">
            <a:extLst>
              <a:ext uri="{FF2B5EF4-FFF2-40B4-BE49-F238E27FC236}">
                <a16:creationId xmlns:a16="http://schemas.microsoft.com/office/drawing/2014/main" id="{4EC5962D-C465-7A4E-8EBC-F7EDDC805371}"/>
              </a:ext>
            </a:extLst>
          </p:cNvPr>
          <p:cNvSpPr txBox="1"/>
          <p:nvPr/>
        </p:nvSpPr>
        <p:spPr>
          <a:xfrm>
            <a:off x="145859" y="6496327"/>
            <a:ext cx="7403737"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https://www.iea.org/reports/global-energy-review-2020/coal</a:t>
            </a:r>
            <a:endParaRPr lang="en-US" sz="14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09820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1061220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Coal production and consumption is down in the US</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EA33F8A2-C81E-9340-A16A-4C4C7F663EB3}"/>
              </a:ext>
            </a:extLst>
          </p:cNvPr>
          <p:cNvPicPr>
            <a:picLocks noChangeAspect="1"/>
          </p:cNvPicPr>
          <p:nvPr/>
        </p:nvPicPr>
        <p:blipFill>
          <a:blip r:embed="rId3"/>
          <a:stretch>
            <a:fillRect/>
          </a:stretch>
        </p:blipFill>
        <p:spPr>
          <a:xfrm>
            <a:off x="1403311" y="659446"/>
            <a:ext cx="9285772" cy="6198554"/>
          </a:xfrm>
          <a:prstGeom prst="rect">
            <a:avLst/>
          </a:prstGeom>
        </p:spPr>
      </p:pic>
    </p:spTree>
    <p:extLst>
      <p:ext uri="{BB962C8B-B14F-4D97-AF65-F5344CB8AC3E}">
        <p14:creationId xmlns:p14="http://schemas.microsoft.com/office/powerpoint/2010/main" val="654179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821090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Coal production is also falling in Europe</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sp>
        <p:nvSpPr>
          <p:cNvPr id="6" name="TextBox 5">
            <a:extLst>
              <a:ext uri="{FF2B5EF4-FFF2-40B4-BE49-F238E27FC236}">
                <a16:creationId xmlns:a16="http://schemas.microsoft.com/office/drawing/2014/main" id="{462DF24C-ED53-3046-80FB-5DD5F5271565}"/>
              </a:ext>
            </a:extLst>
          </p:cNvPr>
          <p:cNvSpPr txBox="1"/>
          <p:nvPr/>
        </p:nvSpPr>
        <p:spPr>
          <a:xfrm>
            <a:off x="104503" y="5107579"/>
            <a:ext cx="2044700" cy="1600438"/>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ec.europa.eu</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eurostat</a:t>
            </a:r>
            <a:r>
              <a:rPr lang="en-US" sz="1400" dirty="0">
                <a:latin typeface="Verdana" panose="020B0604030504040204" pitchFamily="34" charset="0"/>
                <a:cs typeface="Verdana" panose="020B0604030504040204" pitchFamily="34" charset="0"/>
              </a:rPr>
              <a:t>/statistics-explained/images/7/7a/</a:t>
            </a:r>
            <a:r>
              <a:rPr lang="en-US" sz="1400" dirty="0" err="1">
                <a:latin typeface="Verdana" panose="020B0604030504040204" pitchFamily="34" charset="0"/>
                <a:cs typeface="Verdana" panose="020B0604030504040204" pitchFamily="34" charset="0"/>
              </a:rPr>
              <a:t>Production_of_hard_coal_trend_line.jpg</a:t>
            </a:r>
            <a:endParaRPr lang="en-US" sz="1400" dirty="0">
              <a:latin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DFD8FCBF-71FB-5741-9652-AB0BB89244AC}"/>
              </a:ext>
            </a:extLst>
          </p:cNvPr>
          <p:cNvPicPr>
            <a:picLocks noChangeAspect="1"/>
          </p:cNvPicPr>
          <p:nvPr/>
        </p:nvPicPr>
        <p:blipFill>
          <a:blip r:embed="rId3"/>
          <a:stretch>
            <a:fillRect/>
          </a:stretch>
        </p:blipFill>
        <p:spPr>
          <a:xfrm>
            <a:off x="2293256" y="685800"/>
            <a:ext cx="8102600" cy="6172200"/>
          </a:xfrm>
          <a:prstGeom prst="rect">
            <a:avLst/>
          </a:prstGeom>
        </p:spPr>
      </p:pic>
    </p:spTree>
    <p:extLst>
      <p:ext uri="{BB962C8B-B14F-4D97-AF65-F5344CB8AC3E}">
        <p14:creationId xmlns:p14="http://schemas.microsoft.com/office/powerpoint/2010/main" val="435735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9576661"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The cost of the last coal resources is very high</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sp>
        <p:nvSpPr>
          <p:cNvPr id="7" name="TextBox 6">
            <a:extLst>
              <a:ext uri="{FF2B5EF4-FFF2-40B4-BE49-F238E27FC236}">
                <a16:creationId xmlns:a16="http://schemas.microsoft.com/office/drawing/2014/main" id="{BE54BAA4-C9C2-114F-AA6D-40A6FA02EB75}"/>
              </a:ext>
            </a:extLst>
          </p:cNvPr>
          <p:cNvSpPr txBox="1"/>
          <p:nvPr/>
        </p:nvSpPr>
        <p:spPr>
          <a:xfrm>
            <a:off x="228601" y="732513"/>
            <a:ext cx="11734798" cy="791820"/>
          </a:xfrm>
          <a:prstGeom prst="rect">
            <a:avLst/>
          </a:prstGeom>
          <a:noFill/>
        </p:spPr>
        <p:txBody>
          <a:bodyPr wrap="square" rtlCol="0">
            <a:spAutoFit/>
          </a:bodyPr>
          <a:lstStyle/>
          <a:p>
            <a:pPr>
              <a:lnSpc>
                <a:spcPct val="120000"/>
              </a:lnSpc>
            </a:pPr>
            <a:r>
              <a:rPr lang="en-US" sz="2000" dirty="0">
                <a:latin typeface="Verdana" panose="020B0604030504040204" pitchFamily="34" charset="0"/>
                <a:cs typeface="Verdana" panose="020B0604030504040204" pitchFamily="34" charset="0"/>
              </a:rPr>
              <a:t>After the 2011 Fukushima nuclear accident Germany decided to shut down its nuclear energy. While building replacement renewable capacity Germany had to turn back to coal.</a:t>
            </a:r>
          </a:p>
        </p:txBody>
      </p:sp>
      <p:sp>
        <p:nvSpPr>
          <p:cNvPr id="8" name="TextBox 7">
            <a:extLst>
              <a:ext uri="{FF2B5EF4-FFF2-40B4-BE49-F238E27FC236}">
                <a16:creationId xmlns:a16="http://schemas.microsoft.com/office/drawing/2014/main" id="{8EA4E34F-26A9-4A4B-B7CA-42AFCC5EA05E}"/>
              </a:ext>
            </a:extLst>
          </p:cNvPr>
          <p:cNvSpPr txBox="1"/>
          <p:nvPr/>
        </p:nvSpPr>
        <p:spPr>
          <a:xfrm>
            <a:off x="228601" y="1810438"/>
            <a:ext cx="1883977" cy="3007811"/>
          </a:xfrm>
          <a:prstGeom prst="rect">
            <a:avLst/>
          </a:prstGeom>
          <a:noFill/>
        </p:spPr>
        <p:txBody>
          <a:bodyPr wrap="square" rtlCol="0">
            <a:spAutoFit/>
          </a:bodyPr>
          <a:lstStyle/>
          <a:p>
            <a:pPr>
              <a:lnSpc>
                <a:spcPct val="120000"/>
              </a:lnSpc>
            </a:pPr>
            <a:r>
              <a:rPr lang="en-US" sz="2000" b="1" dirty="0">
                <a:latin typeface="Verdana" panose="020B0604030504040204" pitchFamily="34" charset="0"/>
                <a:cs typeface="Verdana" panose="020B0604030504040204" pitchFamily="34" charset="0"/>
              </a:rPr>
              <a:t>The costs?</a:t>
            </a:r>
          </a:p>
          <a:p>
            <a:pPr>
              <a:lnSpc>
                <a:spcPct val="120000"/>
              </a:lnSpc>
            </a:pPr>
            <a:endParaRPr lang="en-US" sz="1000" dirty="0">
              <a:latin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Village of Manheim</a:t>
            </a:r>
          </a:p>
          <a:p>
            <a:pPr marL="342900" indent="-342900">
              <a:lnSpc>
                <a:spcPct val="120000"/>
              </a:lnSpc>
              <a:buFont typeface="Arial" panose="020B0604020202020204" pitchFamily="34" charset="0"/>
              <a:buChar char="•"/>
            </a:pPr>
            <a:endParaRPr lang="en-US" sz="1000" dirty="0">
              <a:latin typeface="Verdana" panose="020B0604030504040204" pitchFamily="34" charset="0"/>
              <a:cs typeface="Verdana" panose="020B0604030504040204" pitchFamily="34" charset="0"/>
            </a:endParaRPr>
          </a:p>
          <a:p>
            <a:pPr marL="342900" indent="-342900">
              <a:lnSpc>
                <a:spcPct val="12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The ancient </a:t>
            </a:r>
            <a:r>
              <a:rPr lang="en-US" sz="2000" dirty="0" err="1">
                <a:latin typeface="Verdana" panose="020B0604030504040204" pitchFamily="34" charset="0"/>
                <a:cs typeface="Verdana" panose="020B0604030504040204" pitchFamily="34" charset="0"/>
              </a:rPr>
              <a:t>Hambach</a:t>
            </a:r>
            <a:r>
              <a:rPr lang="en-US" sz="2000" dirty="0">
                <a:latin typeface="Verdana" panose="020B0604030504040204" pitchFamily="34" charset="0"/>
                <a:cs typeface="Verdana" panose="020B0604030504040204" pitchFamily="34" charset="0"/>
              </a:rPr>
              <a:t> forest</a:t>
            </a:r>
          </a:p>
        </p:txBody>
      </p:sp>
      <p:pic>
        <p:nvPicPr>
          <p:cNvPr id="9" name="Picture 8" descr="A picture containing map, green, table, sitting&#10;&#10;Description automatically generated">
            <a:extLst>
              <a:ext uri="{FF2B5EF4-FFF2-40B4-BE49-F238E27FC236}">
                <a16:creationId xmlns:a16="http://schemas.microsoft.com/office/drawing/2014/main" id="{6FFA3F94-BB36-E343-A6E0-E585B3D74D3D}"/>
              </a:ext>
            </a:extLst>
          </p:cNvPr>
          <p:cNvPicPr>
            <a:picLocks noChangeAspect="1"/>
          </p:cNvPicPr>
          <p:nvPr/>
        </p:nvPicPr>
        <p:blipFill>
          <a:blip r:embed="rId3"/>
          <a:stretch>
            <a:fillRect/>
          </a:stretch>
        </p:blipFill>
        <p:spPr>
          <a:xfrm>
            <a:off x="2112578" y="1569490"/>
            <a:ext cx="10079421" cy="5265547"/>
          </a:xfrm>
          <a:prstGeom prst="rect">
            <a:avLst/>
          </a:prstGeom>
        </p:spPr>
      </p:pic>
      <p:sp>
        <p:nvSpPr>
          <p:cNvPr id="10" name="Oval 9">
            <a:extLst>
              <a:ext uri="{FF2B5EF4-FFF2-40B4-BE49-F238E27FC236}">
                <a16:creationId xmlns:a16="http://schemas.microsoft.com/office/drawing/2014/main" id="{1A2731FC-E536-9241-8C83-9C3F013C5F76}"/>
              </a:ext>
            </a:extLst>
          </p:cNvPr>
          <p:cNvSpPr/>
          <p:nvPr/>
        </p:nvSpPr>
        <p:spPr>
          <a:xfrm>
            <a:off x="9501352" y="5475891"/>
            <a:ext cx="1156138" cy="840827"/>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809CB1D-F119-E54B-A228-A2100CC06057}"/>
              </a:ext>
            </a:extLst>
          </p:cNvPr>
          <p:cNvSpPr/>
          <p:nvPr/>
        </p:nvSpPr>
        <p:spPr>
          <a:xfrm rot="20268397">
            <a:off x="8098220" y="5705073"/>
            <a:ext cx="1592317" cy="840827"/>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A7282CA-6C6D-DD43-B501-0DD6FABC8234}"/>
              </a:ext>
            </a:extLst>
          </p:cNvPr>
          <p:cNvSpPr/>
          <p:nvPr/>
        </p:nvSpPr>
        <p:spPr>
          <a:xfrm rot="20268397">
            <a:off x="2955488" y="1749999"/>
            <a:ext cx="2736107" cy="1607158"/>
          </a:xfrm>
          <a:prstGeom prst="ellipse">
            <a:avLst/>
          </a:prstGeom>
          <a:noFill/>
          <a:ln w="571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48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937307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China: coal has risen but may have plateaued</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sp>
        <p:nvSpPr>
          <p:cNvPr id="6" name="TextBox 5">
            <a:extLst>
              <a:ext uri="{FF2B5EF4-FFF2-40B4-BE49-F238E27FC236}">
                <a16:creationId xmlns:a16="http://schemas.microsoft.com/office/drawing/2014/main" id="{462DF24C-ED53-3046-80FB-5DD5F5271565}"/>
              </a:ext>
            </a:extLst>
          </p:cNvPr>
          <p:cNvSpPr txBox="1"/>
          <p:nvPr/>
        </p:nvSpPr>
        <p:spPr>
          <a:xfrm>
            <a:off x="59322" y="6464512"/>
            <a:ext cx="11590030"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www.eia.gov</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todayinenergy</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detail.php?id</a:t>
            </a:r>
            <a:r>
              <a:rPr lang="en-US" sz="1400" dirty="0">
                <a:latin typeface="Verdana" panose="020B0604030504040204" pitchFamily="34" charset="0"/>
                <a:cs typeface="Verdana" panose="020B0604030504040204" pitchFamily="34" charset="0"/>
              </a:rPr>
              <a:t>=22952</a:t>
            </a:r>
          </a:p>
        </p:txBody>
      </p:sp>
      <p:pic>
        <p:nvPicPr>
          <p:cNvPr id="3" name="Picture 2">
            <a:extLst>
              <a:ext uri="{FF2B5EF4-FFF2-40B4-BE49-F238E27FC236}">
                <a16:creationId xmlns:a16="http://schemas.microsoft.com/office/drawing/2014/main" id="{0DD1258C-8FC5-584C-8058-CBF0F1DA60A3}"/>
              </a:ext>
            </a:extLst>
          </p:cNvPr>
          <p:cNvPicPr>
            <a:picLocks noChangeAspect="1"/>
          </p:cNvPicPr>
          <p:nvPr/>
        </p:nvPicPr>
        <p:blipFill>
          <a:blip r:embed="rId3"/>
          <a:stretch>
            <a:fillRect/>
          </a:stretch>
        </p:blipFill>
        <p:spPr>
          <a:xfrm>
            <a:off x="484265" y="740202"/>
            <a:ext cx="11344113" cy="5672057"/>
          </a:xfrm>
          <a:prstGeom prst="rect">
            <a:avLst/>
          </a:prstGeom>
        </p:spPr>
      </p:pic>
      <p:sp>
        <p:nvSpPr>
          <p:cNvPr id="2" name="Rectangle 1">
            <a:extLst>
              <a:ext uri="{FF2B5EF4-FFF2-40B4-BE49-F238E27FC236}">
                <a16:creationId xmlns:a16="http://schemas.microsoft.com/office/drawing/2014/main" id="{07165439-C68B-244F-91FB-05F1330064A2}"/>
              </a:ext>
            </a:extLst>
          </p:cNvPr>
          <p:cNvSpPr/>
          <p:nvPr/>
        </p:nvSpPr>
        <p:spPr>
          <a:xfrm>
            <a:off x="6187440" y="740202"/>
            <a:ext cx="5933440" cy="60320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6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932498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India: coal production is rising, despite plans</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0C07AE8-BEFD-2C48-997E-02E01F75671E}"/>
              </a:ext>
            </a:extLst>
          </p:cNvPr>
          <p:cNvPicPr>
            <a:picLocks noChangeAspect="1"/>
          </p:cNvPicPr>
          <p:nvPr/>
        </p:nvPicPr>
        <p:blipFill>
          <a:blip r:embed="rId3"/>
          <a:stretch>
            <a:fillRect/>
          </a:stretch>
        </p:blipFill>
        <p:spPr>
          <a:xfrm>
            <a:off x="150223" y="688158"/>
            <a:ext cx="11904077" cy="6044942"/>
          </a:xfrm>
          <a:prstGeom prst="rect">
            <a:avLst/>
          </a:prstGeom>
        </p:spPr>
      </p:pic>
      <p:sp>
        <p:nvSpPr>
          <p:cNvPr id="6" name="TextBox 5">
            <a:extLst>
              <a:ext uri="{FF2B5EF4-FFF2-40B4-BE49-F238E27FC236}">
                <a16:creationId xmlns:a16="http://schemas.microsoft.com/office/drawing/2014/main" id="{462DF24C-ED53-3046-80FB-5DD5F5271565}"/>
              </a:ext>
            </a:extLst>
          </p:cNvPr>
          <p:cNvSpPr txBox="1"/>
          <p:nvPr/>
        </p:nvSpPr>
        <p:spPr>
          <a:xfrm>
            <a:off x="516485" y="6512595"/>
            <a:ext cx="11590030" cy="307777"/>
          </a:xfrm>
          <a:prstGeom prst="rect">
            <a:avLst/>
          </a:prstGeom>
          <a:noFill/>
        </p:spPr>
        <p:txBody>
          <a:bodyPr wrap="square" rtlCol="0">
            <a:spAutoFit/>
          </a:bodyPr>
          <a:lstStyle/>
          <a:p>
            <a:pPr algn="r"/>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www.eia.gov</a:t>
            </a:r>
            <a:r>
              <a:rPr lang="en-US" sz="1400" dirty="0">
                <a:latin typeface="Verdana" panose="020B0604030504040204" pitchFamily="34" charset="0"/>
                <a:cs typeface="Verdana" panose="020B0604030504040204" pitchFamily="34" charset="0"/>
              </a:rPr>
              <a:t>/conference/2016/pdf/presentations/</a:t>
            </a:r>
            <a:r>
              <a:rPr lang="en-US" sz="1400" dirty="0" err="1">
                <a:latin typeface="Verdana" panose="020B0604030504040204" pitchFamily="34" charset="0"/>
                <a:cs typeface="Verdana" panose="020B0604030504040204" pitchFamily="34" charset="0"/>
              </a:rPr>
              <a:t>roychoudhury.pdf</a:t>
            </a:r>
            <a:endParaRPr lang="en-US" sz="14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1396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924964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Forces reducing US coal production and use?</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sp>
        <p:nvSpPr>
          <p:cNvPr id="6" name="TextBox 5">
            <a:extLst>
              <a:ext uri="{FF2B5EF4-FFF2-40B4-BE49-F238E27FC236}">
                <a16:creationId xmlns:a16="http://schemas.microsoft.com/office/drawing/2014/main" id="{462DF24C-ED53-3046-80FB-5DD5F5271565}"/>
              </a:ext>
            </a:extLst>
          </p:cNvPr>
          <p:cNvSpPr txBox="1"/>
          <p:nvPr/>
        </p:nvSpPr>
        <p:spPr>
          <a:xfrm>
            <a:off x="0" y="6294502"/>
            <a:ext cx="12192000"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https://www.washingtonpost.com/opinions/trump-pledged-to-bring-back-coal-like-everything-under-him-it-collapsed-instead/2020/06/12/1fa8bed6-accd-11ea-9063-e69bd6520940_story.html</a:t>
            </a:r>
            <a:r>
              <a:rPr lang="en-US" sz="1400" dirty="0">
                <a:latin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83CC686C-3574-F148-AD92-955F11497BFF}"/>
              </a:ext>
            </a:extLst>
          </p:cNvPr>
          <p:cNvSpPr txBox="1"/>
          <p:nvPr/>
        </p:nvSpPr>
        <p:spPr>
          <a:xfrm>
            <a:off x="228601" y="770706"/>
            <a:ext cx="11734798"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“Power companies continue to shutter their coal-fired plants because, as one utility executive told me, </a:t>
            </a:r>
            <a:r>
              <a:rPr lang="en-US" sz="2000" b="1" dirty="0">
                <a:latin typeface="Verdana" panose="020B0604030504040204" pitchFamily="34" charset="0"/>
                <a:ea typeface="Verdana" panose="020B0604030504040204" pitchFamily="34" charset="0"/>
                <a:cs typeface="Verdana" panose="020B0604030504040204" pitchFamily="34" charset="0"/>
              </a:rPr>
              <a:t>“our customers don’t want it.” </a:t>
            </a:r>
            <a:r>
              <a:rPr lang="en-US" sz="2000" dirty="0">
                <a:latin typeface="Verdana" panose="020B0604030504040204" pitchFamily="34" charset="0"/>
                <a:ea typeface="Verdana" panose="020B0604030504040204" pitchFamily="34" charset="0"/>
                <a:cs typeface="Verdana" panose="020B0604030504040204" pitchFamily="34" charset="0"/>
              </a:rPr>
              <a:t>Ten years ago, coal generated more than half of America’s electricity; </a:t>
            </a:r>
            <a:r>
              <a:rPr lang="en-US" sz="2000" b="1" dirty="0">
                <a:latin typeface="Verdana" panose="020B0604030504040204" pitchFamily="34" charset="0"/>
                <a:ea typeface="Verdana" panose="020B0604030504040204" pitchFamily="34" charset="0"/>
                <a:cs typeface="Verdana" panose="020B0604030504040204" pitchFamily="34" charset="0"/>
              </a:rPr>
              <a:t>today, coal accounts for about one-fifth — and falling</a:t>
            </a:r>
            <a:r>
              <a:rPr lang="en-US" sz="2000" dirty="0">
                <a:latin typeface="Verdana" panose="020B0604030504040204" pitchFamily="34" charset="0"/>
                <a:ea typeface="Verdana" panose="020B0604030504040204" pitchFamily="34" charset="0"/>
                <a:cs typeface="Verdana" panose="020B0604030504040204" pitchFamily="34" charset="0"/>
              </a:rPr>
              <a:t>. The fastest-growing electricity source is wind.</a:t>
            </a:r>
          </a:p>
        </p:txBody>
      </p:sp>
      <p:sp>
        <p:nvSpPr>
          <p:cNvPr id="8" name="TextBox 7">
            <a:extLst>
              <a:ext uri="{FF2B5EF4-FFF2-40B4-BE49-F238E27FC236}">
                <a16:creationId xmlns:a16="http://schemas.microsoft.com/office/drawing/2014/main" id="{D5596A2B-D713-5345-9A16-6CC577EC64A5}"/>
              </a:ext>
            </a:extLst>
          </p:cNvPr>
          <p:cNvSpPr txBox="1"/>
          <p:nvPr/>
        </p:nvSpPr>
        <p:spPr>
          <a:xfrm>
            <a:off x="764179" y="2203265"/>
            <a:ext cx="7700553" cy="400110"/>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How are large coal companies doing?</a:t>
            </a:r>
          </a:p>
        </p:txBody>
      </p:sp>
      <p:sp>
        <p:nvSpPr>
          <p:cNvPr id="9" name="TextBox 8">
            <a:extLst>
              <a:ext uri="{FF2B5EF4-FFF2-40B4-BE49-F238E27FC236}">
                <a16:creationId xmlns:a16="http://schemas.microsoft.com/office/drawing/2014/main" id="{3614731C-0BAA-674C-85E2-C3E0EDBC2DDC}"/>
              </a:ext>
            </a:extLst>
          </p:cNvPr>
          <p:cNvSpPr txBox="1"/>
          <p:nvPr/>
        </p:nvSpPr>
        <p:spPr>
          <a:xfrm>
            <a:off x="764179" y="2603375"/>
            <a:ext cx="7700553"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1. Peabody: largest US coal company</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2016: Filed for bankruptcy</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2018: Reorganized and opened at $47.00/share</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2020: Stock has dropped to $3.50/share</a:t>
            </a:r>
          </a:p>
        </p:txBody>
      </p:sp>
      <p:sp>
        <p:nvSpPr>
          <p:cNvPr id="10" name="TextBox 9">
            <a:extLst>
              <a:ext uri="{FF2B5EF4-FFF2-40B4-BE49-F238E27FC236}">
                <a16:creationId xmlns:a16="http://schemas.microsoft.com/office/drawing/2014/main" id="{42ADD3A4-CBF1-C24F-BEBE-FDC9B735D0AB}"/>
              </a:ext>
            </a:extLst>
          </p:cNvPr>
          <p:cNvSpPr txBox="1"/>
          <p:nvPr/>
        </p:nvSpPr>
        <p:spPr>
          <a:xfrm>
            <a:off x="764179" y="3913829"/>
            <a:ext cx="7700553"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2. Arch coal has lost 60% of value from 2016 - 2020</a:t>
            </a:r>
          </a:p>
        </p:txBody>
      </p:sp>
      <p:sp>
        <p:nvSpPr>
          <p:cNvPr id="11" name="TextBox 10">
            <a:extLst>
              <a:ext uri="{FF2B5EF4-FFF2-40B4-BE49-F238E27FC236}">
                <a16:creationId xmlns:a16="http://schemas.microsoft.com/office/drawing/2014/main" id="{735B636C-8F2F-9240-9AB2-B732E4D9A15A}"/>
              </a:ext>
            </a:extLst>
          </p:cNvPr>
          <p:cNvSpPr txBox="1"/>
          <p:nvPr/>
        </p:nvSpPr>
        <p:spPr>
          <a:xfrm>
            <a:off x="764179" y="4376472"/>
            <a:ext cx="7700553"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3. Cloud Peak Energy is in bankruptcy</a:t>
            </a:r>
          </a:p>
        </p:txBody>
      </p:sp>
      <p:sp>
        <p:nvSpPr>
          <p:cNvPr id="12" name="TextBox 11">
            <a:extLst>
              <a:ext uri="{FF2B5EF4-FFF2-40B4-BE49-F238E27FC236}">
                <a16:creationId xmlns:a16="http://schemas.microsoft.com/office/drawing/2014/main" id="{F7C36E29-72BA-CD47-B088-2EF3A51311EB}"/>
              </a:ext>
            </a:extLst>
          </p:cNvPr>
          <p:cNvSpPr txBox="1"/>
          <p:nvPr/>
        </p:nvSpPr>
        <p:spPr>
          <a:xfrm>
            <a:off x="764179" y="4839115"/>
            <a:ext cx="7700553"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4. Murray Energy is in bankruptcy</a:t>
            </a:r>
          </a:p>
        </p:txBody>
      </p:sp>
      <p:sp>
        <p:nvSpPr>
          <p:cNvPr id="13" name="TextBox 12">
            <a:extLst>
              <a:ext uri="{FF2B5EF4-FFF2-40B4-BE49-F238E27FC236}">
                <a16:creationId xmlns:a16="http://schemas.microsoft.com/office/drawing/2014/main" id="{7A2D213B-597D-B844-8B35-3FDFA9B40D7A}"/>
              </a:ext>
            </a:extLst>
          </p:cNvPr>
          <p:cNvSpPr txBox="1"/>
          <p:nvPr/>
        </p:nvSpPr>
        <p:spPr>
          <a:xfrm>
            <a:off x="764179" y="5301758"/>
            <a:ext cx="7700553" cy="1015663"/>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5. Alliance Resource Partners</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2014 stock at $50/share</a:t>
            </a:r>
          </a:p>
          <a:p>
            <a:pPr marL="800100" lvl="1"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2020 stock at $4/share</a:t>
            </a:r>
          </a:p>
        </p:txBody>
      </p:sp>
    </p:spTree>
    <p:extLst>
      <p:ext uri="{BB962C8B-B14F-4D97-AF65-F5344CB8AC3E}">
        <p14:creationId xmlns:p14="http://schemas.microsoft.com/office/powerpoint/2010/main" val="201216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704231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Will we export our coal to others?</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3F8E513B-D3CA-AB4C-A230-C86693D00364}"/>
              </a:ext>
            </a:extLst>
          </p:cNvPr>
          <p:cNvPicPr>
            <a:picLocks noChangeAspect="1"/>
          </p:cNvPicPr>
          <p:nvPr/>
        </p:nvPicPr>
        <p:blipFill>
          <a:blip r:embed="rId3"/>
          <a:stretch>
            <a:fillRect/>
          </a:stretch>
        </p:blipFill>
        <p:spPr>
          <a:xfrm>
            <a:off x="130629" y="732513"/>
            <a:ext cx="9229075" cy="5998899"/>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70E2873C-EB7B-334F-9DD8-581D95BCF58F}"/>
              </a:ext>
            </a:extLst>
          </p:cNvPr>
          <p:cNvPicPr>
            <a:picLocks noChangeAspect="1"/>
          </p:cNvPicPr>
          <p:nvPr/>
        </p:nvPicPr>
        <p:blipFill>
          <a:blip r:embed="rId4"/>
          <a:stretch>
            <a:fillRect/>
          </a:stretch>
        </p:blipFill>
        <p:spPr>
          <a:xfrm>
            <a:off x="5025414" y="1154136"/>
            <a:ext cx="6937986" cy="1340870"/>
          </a:xfrm>
          <a:prstGeom prst="rect">
            <a:avLst/>
          </a:prstGeom>
          <a:ln w="28575">
            <a:solidFill>
              <a:srgbClr val="0432FF"/>
            </a:solidFill>
          </a:ln>
        </p:spPr>
      </p:pic>
    </p:spTree>
    <p:extLst>
      <p:ext uri="{BB962C8B-B14F-4D97-AF65-F5344CB8AC3E}">
        <p14:creationId xmlns:p14="http://schemas.microsoft.com/office/powerpoint/2010/main" val="7236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843852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Are increased coal exports a good thing?</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22963"/>
            <a:ext cx="628093" cy="584776"/>
          </a:xfrm>
          <a:prstGeom prst="rect">
            <a:avLst/>
          </a:prstGeom>
        </p:spPr>
      </p:pic>
      <p:sp>
        <p:nvSpPr>
          <p:cNvPr id="2" name="TextBox 1">
            <a:extLst>
              <a:ext uri="{FF2B5EF4-FFF2-40B4-BE49-F238E27FC236}">
                <a16:creationId xmlns:a16="http://schemas.microsoft.com/office/drawing/2014/main" id="{36812034-DA7D-944C-8373-83F90B22CA7C}"/>
              </a:ext>
            </a:extLst>
          </p:cNvPr>
          <p:cNvSpPr txBox="1"/>
          <p:nvPr/>
        </p:nvSpPr>
        <p:spPr>
          <a:xfrm>
            <a:off x="332014" y="3573866"/>
            <a:ext cx="10761615" cy="2308324"/>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Verdana" panose="020B0604030504040204" pitchFamily="34" charset="0"/>
                <a:ea typeface="Verdana" panose="020B0604030504040204" pitchFamily="34" charset="0"/>
                <a:cs typeface="Verdana" panose="020B0604030504040204" pitchFamily="34" charset="0"/>
              </a:rPr>
              <a:t>The US economy?</a:t>
            </a:r>
          </a:p>
          <a:p>
            <a:pPr lvl="1"/>
            <a:r>
              <a:rPr lang="en-US" sz="2400" dirty="0">
                <a:latin typeface="Verdana" panose="020B0604030504040204" pitchFamily="34" charset="0"/>
                <a:ea typeface="Verdana" panose="020B0604030504040204" pitchFamily="34" charset="0"/>
                <a:cs typeface="Verdana" panose="020B0604030504040204" pitchFamily="34" charset="0"/>
              </a:rPr>
              <a:t>“But it’s not such great news for </a:t>
            </a:r>
            <a:r>
              <a:rPr lang="en-US" sz="2400" u="sng" dirty="0">
                <a:latin typeface="Verdana" panose="020B0604030504040204" pitchFamily="34" charset="0"/>
                <a:ea typeface="Verdana" panose="020B0604030504040204" pitchFamily="34" charset="0"/>
                <a:cs typeface="Verdana" panose="020B0604030504040204" pitchFamily="34" charset="0"/>
              </a:rPr>
              <a:t>U.S. steelmakers</a:t>
            </a:r>
            <a:r>
              <a:rPr lang="en-US" sz="2400" dirty="0">
                <a:latin typeface="Verdana" panose="020B0604030504040204" pitchFamily="34" charset="0"/>
                <a:ea typeface="Verdana" panose="020B0604030504040204" pitchFamily="34" charset="0"/>
                <a:cs typeface="Verdana" panose="020B0604030504040204" pitchFamily="34" charset="0"/>
              </a:rPr>
              <a:t>, who are watching global rivals gobble up American coal to feed their steel mills — and who then turn around and export millions of tons of steel to the United States, prompting the Trump administration to levy tariffs on lots of imported steel.”</a:t>
            </a:r>
          </a:p>
        </p:txBody>
      </p:sp>
      <p:sp>
        <p:nvSpPr>
          <p:cNvPr id="9" name="TextBox 8">
            <a:extLst>
              <a:ext uri="{FF2B5EF4-FFF2-40B4-BE49-F238E27FC236}">
                <a16:creationId xmlns:a16="http://schemas.microsoft.com/office/drawing/2014/main" id="{A2B247A4-9005-3D42-A010-94643C5B98C0}"/>
              </a:ext>
            </a:extLst>
          </p:cNvPr>
          <p:cNvSpPr txBox="1"/>
          <p:nvPr/>
        </p:nvSpPr>
        <p:spPr>
          <a:xfrm>
            <a:off x="332015" y="753512"/>
            <a:ext cx="10761615"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Verdana" panose="020B0604030504040204" pitchFamily="34" charset="0"/>
                <a:ea typeface="Verdana" panose="020B0604030504040204" pitchFamily="34" charset="0"/>
                <a:cs typeface="Verdana" panose="020B0604030504040204" pitchFamily="34" charset="0"/>
              </a:rPr>
              <a:t>Jobs?</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A few, though mechanization was causing job loss before coal production slowed.</a:t>
            </a:r>
          </a:p>
        </p:txBody>
      </p:sp>
      <p:sp>
        <p:nvSpPr>
          <p:cNvPr id="10" name="TextBox 9">
            <a:extLst>
              <a:ext uri="{FF2B5EF4-FFF2-40B4-BE49-F238E27FC236}">
                <a16:creationId xmlns:a16="http://schemas.microsoft.com/office/drawing/2014/main" id="{E6E86E18-5574-1449-9CDA-94CFDEB4CBD1}"/>
              </a:ext>
            </a:extLst>
          </p:cNvPr>
          <p:cNvSpPr txBox="1"/>
          <p:nvPr/>
        </p:nvSpPr>
        <p:spPr>
          <a:xfrm>
            <a:off x="332015" y="2348355"/>
            <a:ext cx="10761615"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Verdana" panose="020B0604030504040204" pitchFamily="34" charset="0"/>
                <a:ea typeface="Verdana" panose="020B0604030504040204" pitchFamily="34" charset="0"/>
                <a:cs typeface="Verdana" panose="020B0604030504040204" pitchFamily="34" charset="0"/>
              </a:rPr>
              <a:t>GCC?</a:t>
            </a:r>
            <a:br>
              <a:rPr lang="en-US" sz="2400" dirty="0">
                <a:latin typeface="Verdana" panose="020B0604030504040204" pitchFamily="34" charset="0"/>
                <a:ea typeface="Verdana" panose="020B0604030504040204" pitchFamily="34" charset="0"/>
                <a:cs typeface="Verdana" panose="020B0604030504040204" pitchFamily="34" charset="0"/>
              </a:rPr>
            </a:br>
            <a:r>
              <a:rPr lang="en-US" sz="2400" dirty="0">
                <a:latin typeface="Verdana" panose="020B0604030504040204" pitchFamily="34" charset="0"/>
                <a:ea typeface="Verdana" panose="020B0604030504040204" pitchFamily="34" charset="0"/>
                <a:cs typeface="Verdana" panose="020B0604030504040204" pitchFamily="34" charset="0"/>
              </a:rPr>
              <a:t>Not good news as CO</a:t>
            </a:r>
            <a:r>
              <a:rPr lang="en-US" sz="2400" baseline="-25000" dirty="0">
                <a:latin typeface="Verdana" panose="020B0604030504040204" pitchFamily="34" charset="0"/>
                <a:ea typeface="Verdana" panose="020B0604030504040204" pitchFamily="34" charset="0"/>
                <a:cs typeface="Verdana" panose="020B0604030504040204" pitchFamily="34" charset="0"/>
              </a:rPr>
              <a:t>2</a:t>
            </a:r>
            <a:r>
              <a:rPr lang="en-US" sz="2400" dirty="0">
                <a:latin typeface="Verdana" panose="020B0604030504040204" pitchFamily="34" charset="0"/>
                <a:ea typeface="Verdana" panose="020B0604030504040204" pitchFamily="34" charset="0"/>
                <a:cs typeface="Verdana" panose="020B0604030504040204" pitchFamily="34" charset="0"/>
              </a:rPr>
              <a:t> emissions don’t know national borders?</a:t>
            </a:r>
          </a:p>
        </p:txBody>
      </p:sp>
      <p:sp>
        <p:nvSpPr>
          <p:cNvPr id="11" name="TextBox 10">
            <a:extLst>
              <a:ext uri="{FF2B5EF4-FFF2-40B4-BE49-F238E27FC236}">
                <a16:creationId xmlns:a16="http://schemas.microsoft.com/office/drawing/2014/main" id="{5B17BC87-BE3B-D646-AAEA-039CB605BB02}"/>
              </a:ext>
            </a:extLst>
          </p:cNvPr>
          <p:cNvSpPr txBox="1"/>
          <p:nvPr/>
        </p:nvSpPr>
        <p:spPr>
          <a:xfrm>
            <a:off x="52252" y="6490447"/>
            <a:ext cx="12192000"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https://foreignpolicy.com/2018/04/04/trump-makes-american-coal-great-again-overseas/</a:t>
            </a:r>
            <a:r>
              <a:rPr lang="en-US" sz="1400" dirty="0">
                <a:latin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71137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sz="1600" b="1" dirty="0">
              <a:solidFill>
                <a:prstClr val="black"/>
              </a:solidFill>
              <a:latin typeface="Verdana" panose="020B0604030504040204" pitchFamily="34" charset="0"/>
            </a:endParaRPr>
          </a:p>
        </p:txBody>
      </p:sp>
      <p:sp>
        <p:nvSpPr>
          <p:cNvPr id="5" name="TextBox 4"/>
          <p:cNvSpPr txBox="1"/>
          <p:nvPr/>
        </p:nvSpPr>
        <p:spPr>
          <a:xfrm>
            <a:off x="228601" y="77027"/>
            <a:ext cx="40511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Combustion of coal</a:t>
            </a:r>
          </a:p>
        </p:txBody>
      </p:sp>
      <p:sp>
        <p:nvSpPr>
          <p:cNvPr id="3" name="TextBox 2"/>
          <p:cNvSpPr txBox="1"/>
          <p:nvPr/>
        </p:nvSpPr>
        <p:spPr>
          <a:xfrm>
            <a:off x="7372563" y="6478146"/>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15" name="TextBox 14"/>
          <p:cNvSpPr txBox="1"/>
          <p:nvPr/>
        </p:nvSpPr>
        <p:spPr>
          <a:xfrm>
            <a:off x="1581302" y="5772087"/>
            <a:ext cx="10208916" cy="400110"/>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Water</a:t>
            </a:r>
            <a:r>
              <a:rPr lang="en-US" sz="2000" dirty="0">
                <a:latin typeface="Verdana" panose="020B0604030504040204" pitchFamily="34" charset="0"/>
                <a:cs typeface="Verdana" panose="020B0604030504040204" pitchFamily="34" charset="0"/>
              </a:rPr>
              <a:t> is heated and evaporated using a tiny fraction of coal’s energy.</a:t>
            </a:r>
          </a:p>
        </p:txBody>
      </p:sp>
      <p:sp>
        <p:nvSpPr>
          <p:cNvPr id="2" name="TextBox 1"/>
          <p:cNvSpPr txBox="1"/>
          <p:nvPr/>
        </p:nvSpPr>
        <p:spPr>
          <a:xfrm rot="16200000">
            <a:off x="6957971" y="3127556"/>
            <a:ext cx="1894429" cy="369332"/>
          </a:xfrm>
          <a:prstGeom prst="rect">
            <a:avLst/>
          </a:prstGeom>
          <a:noFill/>
        </p:spPr>
        <p:txBody>
          <a:bodyPr wrap="none" rtlCol="0">
            <a:spAutoFit/>
          </a:bodyPr>
          <a:lstStyle/>
          <a:p>
            <a:r>
              <a:rPr lang="en-US" dirty="0">
                <a:solidFill>
                  <a:schemeClr val="bg1"/>
                </a:solidFill>
                <a:latin typeface="Verdana" panose="020B0604030504040204" pitchFamily="34" charset="0"/>
              </a:rPr>
              <a:t>smokeless fuel</a:t>
            </a:r>
          </a:p>
        </p:txBody>
      </p:sp>
      <p:sp>
        <p:nvSpPr>
          <p:cNvPr id="10" name="TextBox 9"/>
          <p:cNvSpPr txBox="1"/>
          <p:nvPr/>
        </p:nvSpPr>
        <p:spPr>
          <a:xfrm rot="16200000">
            <a:off x="6497291" y="3146942"/>
            <a:ext cx="1695657" cy="369332"/>
          </a:xfrm>
          <a:prstGeom prst="rect">
            <a:avLst/>
          </a:prstGeom>
          <a:noFill/>
        </p:spPr>
        <p:txBody>
          <a:bodyPr wrap="none" rtlCol="0">
            <a:spAutoFit/>
          </a:bodyPr>
          <a:lstStyle/>
          <a:p>
            <a:r>
              <a:rPr lang="en-US" dirty="0">
                <a:solidFill>
                  <a:schemeClr val="bg1"/>
                </a:solidFill>
                <a:latin typeface="Verdana" panose="020B0604030504040204" pitchFamily="34" charset="0"/>
              </a:rPr>
              <a:t>coke / steam</a:t>
            </a:r>
          </a:p>
        </p:txBody>
      </p:sp>
      <p:sp>
        <p:nvSpPr>
          <p:cNvPr id="11" name="TextBox 10"/>
          <p:cNvSpPr txBox="1"/>
          <p:nvPr/>
        </p:nvSpPr>
        <p:spPr>
          <a:xfrm rot="16200000">
            <a:off x="6448763" y="3328920"/>
            <a:ext cx="716222" cy="369332"/>
          </a:xfrm>
          <a:prstGeom prst="rect">
            <a:avLst/>
          </a:prstGeom>
          <a:noFill/>
        </p:spPr>
        <p:txBody>
          <a:bodyPr wrap="none" rtlCol="0">
            <a:spAutoFit/>
          </a:bodyPr>
          <a:lstStyle/>
          <a:p>
            <a:r>
              <a:rPr lang="en-US" dirty="0">
                <a:solidFill>
                  <a:schemeClr val="bg1"/>
                </a:solidFill>
                <a:latin typeface="Verdana" panose="020B0604030504040204" pitchFamily="34" charset="0"/>
              </a:rPr>
              <a:t>coke</a:t>
            </a:r>
          </a:p>
        </p:txBody>
      </p:sp>
      <p:sp>
        <p:nvSpPr>
          <p:cNvPr id="12" name="TextBox 11"/>
          <p:cNvSpPr txBox="1"/>
          <p:nvPr/>
        </p:nvSpPr>
        <p:spPr>
          <a:xfrm rot="16200000">
            <a:off x="5780299" y="3640814"/>
            <a:ext cx="896399" cy="369332"/>
          </a:xfrm>
          <a:prstGeom prst="rect">
            <a:avLst/>
          </a:prstGeom>
          <a:noFill/>
        </p:spPr>
        <p:txBody>
          <a:bodyPr wrap="none" rtlCol="0">
            <a:spAutoFit/>
          </a:bodyPr>
          <a:lstStyle/>
          <a:p>
            <a:r>
              <a:rPr lang="en-US" dirty="0">
                <a:solidFill>
                  <a:schemeClr val="bg1"/>
                </a:solidFill>
                <a:latin typeface="Verdana" panose="020B0604030504040204" pitchFamily="34" charset="0"/>
              </a:rPr>
              <a:t>steam</a:t>
            </a:r>
          </a:p>
        </p:txBody>
      </p:sp>
      <p:sp>
        <p:nvSpPr>
          <p:cNvPr id="6" name="Up Arrow 5"/>
          <p:cNvSpPr/>
          <p:nvPr/>
        </p:nvSpPr>
        <p:spPr>
          <a:xfrm>
            <a:off x="241180" y="962561"/>
            <a:ext cx="1366576" cy="5463968"/>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latin typeface="Verdana" panose="020B0604030504040204" pitchFamily="34" charset="0"/>
            </a:endParaRPr>
          </a:p>
        </p:txBody>
      </p:sp>
      <p:sp>
        <p:nvSpPr>
          <p:cNvPr id="14" name="TextBox 13"/>
          <p:cNvSpPr txBox="1"/>
          <p:nvPr/>
        </p:nvSpPr>
        <p:spPr>
          <a:xfrm rot="16200000">
            <a:off x="-864669" y="3625426"/>
            <a:ext cx="3477568" cy="400110"/>
          </a:xfrm>
          <a:prstGeom prst="rect">
            <a:avLst/>
          </a:prstGeom>
          <a:noFill/>
        </p:spPr>
        <p:txBody>
          <a:bodyPr wrap="square" rtlCol="0">
            <a:spAutoFit/>
          </a:bodyPr>
          <a:lstStyle/>
          <a:p>
            <a:r>
              <a:rPr lang="en-US" sz="2000" dirty="0">
                <a:solidFill>
                  <a:schemeClr val="bg1"/>
                </a:solidFill>
                <a:latin typeface="Verdana" panose="020B0604030504040204" pitchFamily="34" charset="0"/>
                <a:cs typeface="Verdana" panose="020B0604030504040204" pitchFamily="34" charset="0"/>
              </a:rPr>
              <a:t>increasing temperature</a:t>
            </a:r>
          </a:p>
        </p:txBody>
      </p:sp>
      <p:sp>
        <p:nvSpPr>
          <p:cNvPr id="16" name="TextBox 15"/>
          <p:cNvSpPr txBox="1"/>
          <p:nvPr/>
        </p:nvSpPr>
        <p:spPr>
          <a:xfrm>
            <a:off x="1581302" y="3584882"/>
            <a:ext cx="10540318" cy="707886"/>
          </a:xfrm>
          <a:prstGeom prst="rect">
            <a:avLst/>
          </a:prstGeom>
          <a:noFill/>
        </p:spPr>
        <p:txBody>
          <a:bodyPr wrap="square" rtlCol="0">
            <a:spAutoFit/>
          </a:bodyPr>
          <a:lstStyle/>
          <a:p>
            <a:r>
              <a:rPr lang="en-US" sz="2000" b="1" dirty="0">
                <a:latin typeface="Verdana" panose="020B0604030504040204" pitchFamily="34" charset="0"/>
                <a:cs typeface="Verdana" panose="020B0604030504040204" pitchFamily="34" charset="0"/>
              </a:rPr>
              <a:t>Volatile hydrocarbons </a:t>
            </a:r>
            <a:r>
              <a:rPr lang="en-US" sz="2000" dirty="0">
                <a:latin typeface="Verdana" panose="020B0604030504040204" pitchFamily="34" charset="0"/>
                <a:cs typeface="Verdana" panose="020B0604030504040204" pitchFamily="34" charset="0"/>
              </a:rPr>
              <a:t>are boiled off into gases: H</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 CO, CH</a:t>
            </a:r>
            <a:r>
              <a:rPr lang="en-US" sz="2000" baseline="-25000" dirty="0">
                <a:latin typeface="Verdana" panose="020B0604030504040204" pitchFamily="34" charset="0"/>
                <a:cs typeface="Verdana" panose="020B0604030504040204" pitchFamily="34" charset="0"/>
              </a:rPr>
              <a:t>4</a:t>
            </a:r>
            <a:r>
              <a:rPr lang="en-US" sz="2000" dirty="0">
                <a:latin typeface="Verdana" panose="020B0604030504040204" pitchFamily="34" charset="0"/>
                <a:cs typeface="Verdana" panose="020B0604030504040204" pitchFamily="34" charset="0"/>
              </a:rPr>
              <a:t>, C</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H</a:t>
            </a:r>
            <a:r>
              <a:rPr lang="en-US" sz="2000" baseline="-25000" dirty="0">
                <a:latin typeface="Verdana" panose="020B0604030504040204" pitchFamily="34" charset="0"/>
                <a:cs typeface="Verdana" panose="020B0604030504040204" pitchFamily="34" charset="0"/>
              </a:rPr>
              <a:t>4</a:t>
            </a:r>
            <a:r>
              <a:rPr lang="en-US" sz="2000" dirty="0">
                <a:latin typeface="Verdana" panose="020B0604030504040204" pitchFamily="34" charset="0"/>
                <a:cs typeface="Verdana" panose="020B0604030504040204" pitchFamily="34" charset="0"/>
              </a:rPr>
              <a:t>, C</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H</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 </a:t>
            </a:r>
          </a:p>
          <a:p>
            <a:pPr marL="342900" indent="-342900">
              <a:buFont typeface="Arial"/>
              <a:buChar char="•"/>
            </a:pPr>
            <a:r>
              <a:rPr lang="en-US" sz="2000" dirty="0">
                <a:latin typeface="Verdana" panose="020B0604030504040204" pitchFamily="34" charset="0"/>
                <a:cs typeface="Verdana" panose="020B0604030504040204" pitchFamily="34" charset="0"/>
              </a:rPr>
              <a:t>These gases </a:t>
            </a:r>
            <a:r>
              <a:rPr lang="en-US" sz="2000" b="1" dirty="0">
                <a:latin typeface="Verdana" panose="020B0604030504040204" pitchFamily="34" charset="0"/>
                <a:cs typeface="Verdana" panose="020B0604030504040204" pitchFamily="34" charset="0"/>
              </a:rPr>
              <a:t>combust</a:t>
            </a:r>
            <a:r>
              <a:rPr lang="en-US" sz="2000" dirty="0">
                <a:latin typeface="Verdana" panose="020B0604030504040204" pitchFamily="34" charset="0"/>
                <a:cs typeface="Verdana" panose="020B0604030504040204" pitchFamily="34" charset="0"/>
              </a:rPr>
              <a:t>, releasing heat.</a:t>
            </a:r>
          </a:p>
        </p:txBody>
      </p:sp>
      <p:sp>
        <p:nvSpPr>
          <p:cNvPr id="17" name="TextBox 16"/>
          <p:cNvSpPr txBox="1"/>
          <p:nvPr/>
        </p:nvSpPr>
        <p:spPr>
          <a:xfrm>
            <a:off x="1607756" y="1961233"/>
            <a:ext cx="10208916"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Fixed carbon (coke) combines with oxygen to produce carbon dioxide flue gases (</a:t>
            </a:r>
            <a:r>
              <a:rPr lang="en-US" sz="2000" b="1" dirty="0">
                <a:latin typeface="Verdana" panose="020B0604030504040204" pitchFamily="34" charset="0"/>
                <a:cs typeface="Verdana" panose="020B0604030504040204" pitchFamily="34" charset="0"/>
              </a:rPr>
              <a:t>emissions</a:t>
            </a:r>
            <a:r>
              <a:rPr lang="en-US" sz="2000" dirty="0">
                <a:latin typeface="Verdana" panose="020B0604030504040204" pitchFamily="34" charset="0"/>
                <a:cs typeface="Verdana" panose="020B0604030504040204" pitchFamily="34" charset="0"/>
              </a:rPr>
              <a:t>) and </a:t>
            </a:r>
            <a:r>
              <a:rPr lang="en-US" sz="2000" b="1" dirty="0">
                <a:latin typeface="Verdana" panose="020B0604030504040204" pitchFamily="34" charset="0"/>
                <a:cs typeface="Verdana" panose="020B0604030504040204" pitchFamily="34" charset="0"/>
              </a:rPr>
              <a:t>heat</a:t>
            </a:r>
            <a:r>
              <a:rPr lang="en-US" sz="2000" dirty="0">
                <a:latin typeface="Verdana" panose="020B0604030504040204" pitchFamily="34" charset="0"/>
                <a:cs typeface="Verdana" panose="020B0604030504040204" pitchFamily="34" charset="0"/>
              </a:rPr>
              <a:t>.</a:t>
            </a:r>
          </a:p>
        </p:txBody>
      </p:sp>
      <p:sp>
        <p:nvSpPr>
          <p:cNvPr id="18" name="TextBox 17"/>
          <p:cNvSpPr txBox="1"/>
          <p:nvPr/>
        </p:nvSpPr>
        <p:spPr>
          <a:xfrm>
            <a:off x="1775532" y="923315"/>
            <a:ext cx="8379849" cy="400110"/>
          </a:xfrm>
          <a:prstGeom prst="rect">
            <a:avLst/>
          </a:prstGeom>
          <a:noFill/>
          <a:ln>
            <a:solidFill>
              <a:schemeClr val="bg1">
                <a:lumMod val="50000"/>
              </a:schemeClr>
            </a:solidFill>
            <a:prstDash val="sysDash"/>
          </a:ln>
        </p:spPr>
        <p:txBody>
          <a:bodyPr wrap="square" rtlCol="0">
            <a:spAutoFit/>
          </a:bodyPr>
          <a:lstStyle/>
          <a:p>
            <a:r>
              <a:rPr lang="en-US" sz="2000" b="1" dirty="0">
                <a:latin typeface="Verdana" panose="020B0604030504040204" pitchFamily="34" charset="0"/>
                <a:cs typeface="Verdana" panose="020B0604030504040204" pitchFamily="34" charset="0"/>
              </a:rPr>
              <a:t>Toxic ash remains</a:t>
            </a:r>
            <a:r>
              <a:rPr lang="en-US" sz="2000" dirty="0">
                <a:latin typeface="Verdana" panose="020B0604030504040204" pitchFamily="34" charset="0"/>
                <a:cs typeface="Verdana" panose="020B0604030504040204" pitchFamily="34" charset="0"/>
              </a:rPr>
              <a:t>: silicates and oxides of iron and aluminum.</a:t>
            </a:r>
          </a:p>
        </p:txBody>
      </p:sp>
      <p:pic>
        <p:nvPicPr>
          <p:cNvPr id="19" name="Picture 18">
            <a:extLst>
              <a:ext uri="{FF2B5EF4-FFF2-40B4-BE49-F238E27FC236}">
                <a16:creationId xmlns:a16="http://schemas.microsoft.com/office/drawing/2014/main" id="{BCD076E7-6453-734D-9B23-91A54B08AE99}"/>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Tree>
    <p:extLst>
      <p:ext uri="{BB962C8B-B14F-4D97-AF65-F5344CB8AC3E}">
        <p14:creationId xmlns:p14="http://schemas.microsoft.com/office/powerpoint/2010/main" val="37762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sp>
        <p:nvSpPr>
          <p:cNvPr id="8" name="TextBox 7"/>
          <p:cNvSpPr txBox="1"/>
          <p:nvPr/>
        </p:nvSpPr>
        <p:spPr>
          <a:xfrm>
            <a:off x="2810204" y="2654919"/>
            <a:ext cx="6571592" cy="1297791"/>
          </a:xfrm>
          <a:prstGeom prst="rect">
            <a:avLst/>
          </a:prstGeom>
          <a:noFill/>
        </p:spPr>
        <p:txBody>
          <a:bodyPr wrap="square" rtlCol="0">
            <a:spAutoFit/>
          </a:bodyPr>
          <a:lstStyle/>
          <a:p>
            <a:pPr lvl="1">
              <a:lnSpc>
                <a:spcPct val="150000"/>
              </a:lnSpc>
            </a:pPr>
            <a:r>
              <a:rPr lang="en-US" sz="2800" b="1" dirty="0">
                <a:latin typeface="Verdana" panose="020B0604030504040204" pitchFamily="34" charset="0"/>
                <a:cs typeface="Verdana" panose="020B0604030504040204" pitchFamily="34" charset="0"/>
              </a:rPr>
              <a:t>4.7: Alternative uses of coal</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Gasification to ‘syngas’</a:t>
            </a:r>
          </a:p>
        </p:txBody>
      </p:sp>
      <p:pic>
        <p:nvPicPr>
          <p:cNvPr id="7" name="Picture 6">
            <a:extLst>
              <a:ext uri="{FF2B5EF4-FFF2-40B4-BE49-F238E27FC236}">
                <a16:creationId xmlns:a16="http://schemas.microsoft.com/office/drawing/2014/main" id="{89C217E0-3036-7540-8CB0-DBF7A85CEC28}"/>
              </a:ext>
            </a:extLst>
          </p:cNvPr>
          <p:cNvPicPr>
            <a:picLocks noChangeAspect="1"/>
          </p:cNvPicPr>
          <p:nvPr/>
        </p:nvPicPr>
        <p:blipFill>
          <a:blip r:embed="rId2">
            <a:duotone>
              <a:prstClr val="black"/>
              <a:schemeClr val="accent1">
                <a:tint val="45000"/>
                <a:satMod val="400000"/>
              </a:schemeClr>
            </a:duotone>
          </a:blip>
          <a:stretch>
            <a:fillRect/>
          </a:stretch>
        </p:blipFill>
        <p:spPr>
          <a:xfrm>
            <a:off x="11329553" y="50512"/>
            <a:ext cx="628093" cy="584776"/>
          </a:xfrm>
          <a:prstGeom prst="rect">
            <a:avLst/>
          </a:prstGeom>
        </p:spPr>
      </p:pic>
    </p:spTree>
    <p:extLst>
      <p:ext uri="{BB962C8B-B14F-4D97-AF65-F5344CB8AC3E}">
        <p14:creationId xmlns:p14="http://schemas.microsoft.com/office/powerpoint/2010/main" val="1088555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463780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Gasification to syngas</a:t>
            </a:r>
          </a:p>
        </p:txBody>
      </p:sp>
      <p:sp>
        <p:nvSpPr>
          <p:cNvPr id="3" name="TextBox 2"/>
          <p:cNvSpPr txBox="1"/>
          <p:nvPr/>
        </p:nvSpPr>
        <p:spPr>
          <a:xfrm>
            <a:off x="10971691" y="6433705"/>
            <a:ext cx="1189365" cy="307777"/>
          </a:xfrm>
          <a:prstGeom prst="rect">
            <a:avLst/>
          </a:prstGeom>
          <a:noFill/>
        </p:spPr>
        <p:txBody>
          <a:bodyPr wrap="none" rtlCol="0">
            <a:spAutoFit/>
          </a:bodyPr>
          <a:lstStyle/>
          <a:p>
            <a:r>
              <a:rPr lang="en-US" sz="1400" dirty="0" err="1">
                <a:latin typeface="Verdana" panose="020B0604030504040204" pitchFamily="34" charset="0"/>
                <a:cs typeface="Verdana" panose="020B0604030504040204" pitchFamily="34" charset="0"/>
              </a:rPr>
              <a:t>Energy.gov</a:t>
            </a:r>
            <a:endParaRPr lang="en-US" sz="1400" dirty="0">
              <a:latin typeface="Verdana" panose="020B0604030504040204" pitchFamily="34" charset="0"/>
              <a:cs typeface="Verdana" panose="020B0604030504040204" pitchFamily="34" charset="0"/>
            </a:endParaRPr>
          </a:p>
        </p:txBody>
      </p:sp>
      <p:sp>
        <p:nvSpPr>
          <p:cNvPr id="21" name="TextBox 20"/>
          <p:cNvSpPr txBox="1"/>
          <p:nvPr/>
        </p:nvSpPr>
        <p:spPr>
          <a:xfrm>
            <a:off x="276151" y="815986"/>
            <a:ext cx="11687249"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Gasification</a:t>
            </a:r>
            <a:r>
              <a:rPr lang="en-US" sz="2000" dirty="0">
                <a:latin typeface="Verdana" panose="020B0604030504040204" pitchFamily="34" charset="0"/>
                <a:cs typeface="Verdana" panose="020B0604030504040204" pitchFamily="34" charset="0"/>
              </a:rPr>
              <a:t> converts hydrocarbons like coal into gases using heat, pressure and steam. Oxygen levels are controlled to prevent combustion.</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3" name="Picture 4" descr="http://www.fossil.energy.gov/images/programs/powersystems/gasification_schematic.jpg"/>
          <p:cNvPicPr>
            <a:picLocks noChangeAspect="1" noChangeArrowheads="1"/>
          </p:cNvPicPr>
          <p:nvPr/>
        </p:nvPicPr>
        <p:blipFill>
          <a:blip r:embed="rId2" cstate="print"/>
          <a:srcRect/>
          <a:stretch>
            <a:fillRect/>
          </a:stretch>
        </p:blipFill>
        <p:spPr bwMode="auto">
          <a:xfrm>
            <a:off x="415877" y="1553882"/>
            <a:ext cx="8733996" cy="5304118"/>
          </a:xfrm>
          <a:prstGeom prst="rect">
            <a:avLst/>
          </a:prstGeom>
          <a:noFill/>
          <a:ln>
            <a:noFill/>
          </a:ln>
        </p:spPr>
      </p:pic>
      <p:sp>
        <p:nvSpPr>
          <p:cNvPr id="7" name="TextBox 6"/>
          <p:cNvSpPr txBox="1"/>
          <p:nvPr/>
        </p:nvSpPr>
        <p:spPr>
          <a:xfrm>
            <a:off x="9844651" y="1360965"/>
            <a:ext cx="2071198" cy="646331"/>
          </a:xfrm>
          <a:prstGeom prst="rect">
            <a:avLst/>
          </a:prstGeom>
          <a:noFill/>
        </p:spPr>
        <p:txBody>
          <a:bodyPr wrap="square" rtlCol="0">
            <a:spAutoFit/>
          </a:bodyPr>
          <a:lstStyle/>
          <a:p>
            <a:r>
              <a:rPr lang="en-US" b="1" dirty="0">
                <a:solidFill>
                  <a:srgbClr val="0000FF"/>
                </a:solidFill>
                <a:latin typeface="Verdana" panose="020B0604030504040204" pitchFamily="34" charset="0"/>
              </a:rPr>
              <a:t>Syngas:</a:t>
            </a:r>
          </a:p>
          <a:p>
            <a:r>
              <a:rPr lang="en-US" i="1" dirty="0">
                <a:solidFill>
                  <a:srgbClr val="0000FF"/>
                </a:solidFill>
                <a:latin typeface="Verdana" panose="020B0604030504040204" pitchFamily="34" charset="0"/>
              </a:rPr>
              <a:t>CO and H</a:t>
            </a:r>
            <a:r>
              <a:rPr lang="en-US" i="1" baseline="-25000" dirty="0">
                <a:solidFill>
                  <a:srgbClr val="0000FF"/>
                </a:solidFill>
                <a:latin typeface="Verdana" panose="020B0604030504040204" pitchFamily="34" charset="0"/>
              </a:rPr>
              <a:t>2</a:t>
            </a:r>
          </a:p>
        </p:txBody>
      </p:sp>
      <p:sp>
        <p:nvSpPr>
          <p:cNvPr id="9" name="Oval 8"/>
          <p:cNvSpPr/>
          <p:nvPr/>
        </p:nvSpPr>
        <p:spPr>
          <a:xfrm>
            <a:off x="6750037" y="2052400"/>
            <a:ext cx="918764" cy="582706"/>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cxnSp>
        <p:nvCxnSpPr>
          <p:cNvPr id="16" name="Straight Arrow Connector 15"/>
          <p:cNvCxnSpPr>
            <a:cxnSpLocks/>
            <a:stCxn id="7" idx="1"/>
          </p:cNvCxnSpPr>
          <p:nvPr/>
        </p:nvCxnSpPr>
        <p:spPr>
          <a:xfrm flipH="1">
            <a:off x="7555217" y="1684131"/>
            <a:ext cx="2289434" cy="456432"/>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E3C1AF66-08D7-5B47-97FD-CD295D7EF41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7"/>
            <a:ext cx="628093" cy="584776"/>
          </a:xfrm>
          <a:prstGeom prst="rect">
            <a:avLst/>
          </a:prstGeom>
        </p:spPr>
      </p:pic>
    </p:spTree>
    <p:extLst>
      <p:ext uri="{BB962C8B-B14F-4D97-AF65-F5344CB8AC3E}">
        <p14:creationId xmlns:p14="http://schemas.microsoft.com/office/powerpoint/2010/main" val="2177509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463780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Gasification to syngas</a:t>
            </a:r>
          </a:p>
        </p:txBody>
      </p:sp>
      <p:sp>
        <p:nvSpPr>
          <p:cNvPr id="3" name="TextBox 2"/>
          <p:cNvSpPr txBox="1"/>
          <p:nvPr/>
        </p:nvSpPr>
        <p:spPr>
          <a:xfrm>
            <a:off x="10877648" y="6466625"/>
            <a:ext cx="1189365" cy="307777"/>
          </a:xfrm>
          <a:prstGeom prst="rect">
            <a:avLst/>
          </a:prstGeom>
          <a:noFill/>
        </p:spPr>
        <p:txBody>
          <a:bodyPr wrap="none" rtlCol="0">
            <a:spAutoFit/>
          </a:bodyPr>
          <a:lstStyle/>
          <a:p>
            <a:r>
              <a:rPr lang="en-US" sz="1400" dirty="0" err="1">
                <a:latin typeface="Verdana" panose="020B0604030504040204" pitchFamily="34" charset="0"/>
                <a:cs typeface="Verdana" panose="020B0604030504040204" pitchFamily="34" charset="0"/>
              </a:rPr>
              <a:t>Energy.gov</a:t>
            </a:r>
            <a:endParaRPr lang="en-US" sz="1400" dirty="0">
              <a:latin typeface="Verdana" panose="020B0604030504040204" pitchFamily="34" charset="0"/>
              <a:cs typeface="Verdana" panose="020B0604030504040204" pitchFamily="34" charset="0"/>
            </a:endParaRPr>
          </a:p>
        </p:txBody>
      </p:sp>
      <p:sp>
        <p:nvSpPr>
          <p:cNvPr id="21" name="TextBox 20"/>
          <p:cNvSpPr txBox="1"/>
          <p:nvPr/>
        </p:nvSpPr>
        <p:spPr>
          <a:xfrm>
            <a:off x="276151" y="815986"/>
            <a:ext cx="11639698" cy="1415067"/>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Integrated gasification combined-cycle: </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Cleaned syngas is combusted to drive a combustion turbine that drives a generator;</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Exhaust heat is used to create steam, to drive a second steam turbine-generator. </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Combined turbines generate electricity </a:t>
            </a:r>
            <a:r>
              <a:rPr lang="en-US" sz="2000" b="1" dirty="0">
                <a:latin typeface="Verdana" panose="020B0604030504040204" pitchFamily="34" charset="0"/>
                <a:cs typeface="Verdana" panose="020B0604030504040204" pitchFamily="34" charset="0"/>
              </a:rPr>
              <a:t>very efficiently</a:t>
            </a:r>
            <a:r>
              <a:rPr lang="en-US" sz="2000" dirty="0">
                <a:latin typeface="Verdana" panose="020B0604030504040204" pitchFamily="34" charset="0"/>
                <a:cs typeface="Verdana" panose="020B0604030504040204" pitchFamily="34" charset="0"/>
              </a:rPr>
              <a:t>: 40%</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sp>
        <p:nvSpPr>
          <p:cNvPr id="14" name="TextBox 13"/>
          <p:cNvSpPr txBox="1"/>
          <p:nvPr/>
        </p:nvSpPr>
        <p:spPr>
          <a:xfrm>
            <a:off x="276151" y="5261464"/>
            <a:ext cx="8186323" cy="1441420"/>
          </a:xfrm>
          <a:prstGeom prst="rect">
            <a:avLst/>
          </a:prstGeom>
          <a:noFill/>
        </p:spPr>
        <p:txBody>
          <a:bodyPr wrap="square" rtlCol="0">
            <a:spAutoFit/>
          </a:bodyPr>
          <a:lstStyle/>
          <a:p>
            <a:pPr>
              <a:lnSpc>
                <a:spcPct val="110000"/>
              </a:lnSpc>
            </a:pPr>
            <a:r>
              <a:rPr lang="en-US" sz="2000" u="sng" dirty="0">
                <a:latin typeface="Verdana" panose="020B0604030504040204" pitchFamily="34" charset="0"/>
                <a:cs typeface="Verdana" panose="020B0604030504040204" pitchFamily="34" charset="0"/>
              </a:rPr>
              <a:t>Other uses of syngas?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Chemical building blocks for the chemical industries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Fuel for fuel-cell systems</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Source of hydrogen</a:t>
            </a:r>
          </a:p>
        </p:txBody>
      </p:sp>
      <p:sp>
        <p:nvSpPr>
          <p:cNvPr id="15" name="TextBox 14"/>
          <p:cNvSpPr txBox="1"/>
          <p:nvPr/>
        </p:nvSpPr>
        <p:spPr>
          <a:xfrm>
            <a:off x="276151" y="3583222"/>
            <a:ext cx="11687249" cy="1102866"/>
          </a:xfrm>
          <a:prstGeom prst="rect">
            <a:avLst/>
          </a:prstGeom>
          <a:noFill/>
        </p:spPr>
        <p:txBody>
          <a:bodyPr wrap="square" rtlCol="0">
            <a:spAutoFit/>
          </a:bodyPr>
          <a:lstStyle/>
          <a:p>
            <a:pPr>
              <a:lnSpc>
                <a:spcPct val="110000"/>
              </a:lnSpc>
            </a:pPr>
            <a:r>
              <a:rPr lang="en-US" sz="2000" u="sng" dirty="0">
                <a:latin typeface="Verdana" panose="020B0604030504040204" pitchFamily="34" charset="0"/>
                <a:cs typeface="Verdana" panose="020B0604030504040204" pitchFamily="34" charset="0"/>
              </a:rPr>
              <a:t>Compatible with carbon capture and storage</a:t>
            </a:r>
          </a:p>
          <a:p>
            <a:pPr>
              <a:lnSpc>
                <a:spcPct val="110000"/>
              </a:lnSpc>
            </a:pPr>
            <a:r>
              <a:rPr lang="en-US" sz="2000" dirty="0">
                <a:latin typeface="Verdana" panose="020B0604030504040204" pitchFamily="34" charset="0"/>
                <a:cs typeface="Verdana" panose="020B0604030504040204" pitchFamily="34" charset="0"/>
              </a:rPr>
              <a:t>If oxygen is used in place of air, carbon dioxide is produced in a concentrated stream that is easier to capture and sequester.</a:t>
            </a:r>
          </a:p>
        </p:txBody>
      </p:sp>
      <p:pic>
        <p:nvPicPr>
          <p:cNvPr id="11" name="Picture 10">
            <a:extLst>
              <a:ext uri="{FF2B5EF4-FFF2-40B4-BE49-F238E27FC236}">
                <a16:creationId xmlns:a16="http://schemas.microsoft.com/office/drawing/2014/main" id="{087790BB-7E42-3646-89D4-4A103A11549D}"/>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7"/>
            <a:ext cx="628093" cy="584776"/>
          </a:xfrm>
          <a:prstGeom prst="rect">
            <a:avLst/>
          </a:prstGeom>
        </p:spPr>
      </p:pic>
      <p:sp>
        <p:nvSpPr>
          <p:cNvPr id="2" name="TextBox 1">
            <a:extLst>
              <a:ext uri="{FF2B5EF4-FFF2-40B4-BE49-F238E27FC236}">
                <a16:creationId xmlns:a16="http://schemas.microsoft.com/office/drawing/2014/main" id="{B1988BE2-B204-4C45-AD32-A72CFC5F9DBB}"/>
              </a:ext>
            </a:extLst>
          </p:cNvPr>
          <p:cNvSpPr txBox="1"/>
          <p:nvPr/>
        </p:nvSpPr>
        <p:spPr>
          <a:xfrm>
            <a:off x="2806752" y="2346026"/>
            <a:ext cx="9109097" cy="646331"/>
          </a:xfrm>
          <a:prstGeom prst="rect">
            <a:avLst/>
          </a:prstGeom>
          <a:noFill/>
        </p:spPr>
        <p:txBody>
          <a:bodyPr wrap="none" rtlCol="0">
            <a:spAutoFit/>
          </a:bodyPr>
          <a:lstStyle/>
          <a:p>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This efficiency can be achieved with H2 fuel from non fossil-fuel sources too.</a:t>
            </a:r>
          </a:p>
          <a:p>
            <a:r>
              <a:rPr 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CCGT technology </a:t>
            </a:r>
            <a:r>
              <a:rPr lang="en-US" dirty="0">
                <a:solidFill>
                  <a:srgbClr val="0432FF"/>
                </a:solidFill>
                <a:latin typeface="Verdana" panose="020B0604030504040204" pitchFamily="34" charset="0"/>
                <a:ea typeface="Verdana" panose="020B0604030504040204" pitchFamily="34" charset="0"/>
                <a:cs typeface="Verdana" panose="020B0604030504040204" pitchFamily="34" charset="0"/>
              </a:rPr>
              <a:t>is more critical than rather than fuel.</a:t>
            </a:r>
          </a:p>
        </p:txBody>
      </p:sp>
    </p:spTree>
    <p:extLst>
      <p:ext uri="{BB962C8B-B14F-4D97-AF65-F5344CB8AC3E}">
        <p14:creationId xmlns:p14="http://schemas.microsoft.com/office/powerpoint/2010/main" val="177782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786785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Gasification products and co-products</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2" name="Picture 1" descr="Scanbot Sep 18, 2017 10.33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676" y="738246"/>
            <a:ext cx="9860040" cy="6050479"/>
          </a:xfrm>
          <a:prstGeom prst="rect">
            <a:avLst/>
          </a:prstGeom>
        </p:spPr>
      </p:pic>
      <p:sp>
        <p:nvSpPr>
          <p:cNvPr id="10" name="TextBox 9"/>
          <p:cNvSpPr txBox="1"/>
          <p:nvPr/>
        </p:nvSpPr>
        <p:spPr>
          <a:xfrm>
            <a:off x="10086971" y="6000744"/>
            <a:ext cx="2118889"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pic>
        <p:nvPicPr>
          <p:cNvPr id="9" name="Picture 8">
            <a:extLst>
              <a:ext uri="{FF2B5EF4-FFF2-40B4-BE49-F238E27FC236}">
                <a16:creationId xmlns:a16="http://schemas.microsoft.com/office/drawing/2014/main" id="{A1980879-9278-0A45-9DD1-C41D127B69CB}"/>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1000161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CG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089" y="2911229"/>
            <a:ext cx="7311452" cy="393039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6258445"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Underground coal gasification</a:t>
            </a:r>
          </a:p>
        </p:txBody>
      </p:sp>
      <p:sp>
        <p:nvSpPr>
          <p:cNvPr id="3" name="TextBox 2"/>
          <p:cNvSpPr txBox="1"/>
          <p:nvPr/>
        </p:nvSpPr>
        <p:spPr>
          <a:xfrm>
            <a:off x="55418" y="6473196"/>
            <a:ext cx="4749057"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a:t>
            </a:r>
          </a:p>
        </p:txBody>
      </p:sp>
      <p:sp>
        <p:nvSpPr>
          <p:cNvPr id="21" name="TextBox 20"/>
          <p:cNvSpPr txBox="1"/>
          <p:nvPr/>
        </p:nvSpPr>
        <p:spPr>
          <a:xfrm>
            <a:off x="213660" y="837300"/>
            <a:ext cx="11825940"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Uses conventional gasification technology, put performed </a:t>
            </a:r>
            <a:r>
              <a:rPr lang="en-US" sz="2000" b="1" u="sng" dirty="0">
                <a:latin typeface="Verdana" panose="020B0604030504040204" pitchFamily="34" charset="0"/>
                <a:cs typeface="Verdana" panose="020B0604030504040204" pitchFamily="34" charset="0"/>
              </a:rPr>
              <a:t>underground</a:t>
            </a:r>
            <a:r>
              <a:rPr lang="en-US" sz="2000" dirty="0">
                <a:latin typeface="Verdana" panose="020B0604030504040204" pitchFamily="34" charset="0"/>
                <a:cs typeface="Verdana" panose="020B0604030504040204" pitchFamily="34" charset="0"/>
              </a:rPr>
              <a:t>. </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sp>
        <p:nvSpPr>
          <p:cNvPr id="11" name="TextBox 10"/>
          <p:cNvSpPr txBox="1"/>
          <p:nvPr/>
        </p:nvSpPr>
        <p:spPr>
          <a:xfrm>
            <a:off x="228601" y="1399931"/>
            <a:ext cx="11825940" cy="1415067"/>
          </a:xfrm>
          <a:prstGeom prst="rect">
            <a:avLst/>
          </a:prstGeom>
          <a:noFill/>
        </p:spPr>
        <p:txBody>
          <a:bodyPr wrap="square" rtlCol="0">
            <a:spAutoFit/>
          </a:bodyPr>
          <a:lstStyle/>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Air and water are injected into the coal seam;</a:t>
            </a: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Ignited under low-oxygen conditions to partially oxidize coal into:</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H</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 CO, CO</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 CH</a:t>
            </a:r>
            <a:r>
              <a:rPr lang="en-US" sz="2000" baseline="-25000" dirty="0">
                <a:latin typeface="Verdana" panose="020B0604030504040204" pitchFamily="34" charset="0"/>
                <a:cs typeface="Verdana" panose="020B0604030504040204" pitchFamily="34" charset="0"/>
              </a:rPr>
              <a:t>4</a:t>
            </a:r>
            <a:r>
              <a:rPr lang="en-US" sz="2000" dirty="0">
                <a:latin typeface="Verdana" panose="020B0604030504040204" pitchFamily="34" charset="0"/>
                <a:cs typeface="Verdana" panose="020B0604030504040204" pitchFamily="34" charset="0"/>
              </a:rPr>
              <a:t>, H</a:t>
            </a:r>
            <a:r>
              <a:rPr lang="en-US" sz="2000" baseline="-25000" dirty="0">
                <a:latin typeface="Verdana" panose="020B0604030504040204" pitchFamily="34" charset="0"/>
                <a:cs typeface="Verdana" panose="020B0604030504040204" pitchFamily="34" charset="0"/>
              </a:rPr>
              <a:t>2</a:t>
            </a:r>
            <a:r>
              <a:rPr lang="en-US" sz="2000" dirty="0">
                <a:latin typeface="Verdana" panose="020B0604030504040204" pitchFamily="34" charset="0"/>
                <a:cs typeface="Verdana" panose="020B0604030504040204" pitchFamily="34" charset="0"/>
              </a:rPr>
              <a:t>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Gases piped to the surface for combustion.</a:t>
            </a:r>
          </a:p>
        </p:txBody>
      </p:sp>
      <p:sp>
        <p:nvSpPr>
          <p:cNvPr id="2" name="TextBox 1"/>
          <p:cNvSpPr txBox="1"/>
          <p:nvPr/>
        </p:nvSpPr>
        <p:spPr>
          <a:xfrm>
            <a:off x="725298" y="4294738"/>
            <a:ext cx="4190999" cy="1200329"/>
          </a:xfrm>
          <a:prstGeom prst="rect">
            <a:avLst/>
          </a:prstGeom>
          <a:noFill/>
        </p:spPr>
        <p:txBody>
          <a:bodyPr wrap="square" rtlCol="0">
            <a:spAutoFit/>
          </a:bodyPr>
          <a:lstStyle/>
          <a:p>
            <a:r>
              <a:rPr lang="en-US" dirty="0">
                <a:latin typeface="Verdana" panose="020B0604030504040204" pitchFamily="34" charset="0"/>
                <a:cs typeface="Verdana" panose="020B0604030504040204" pitchFamily="34" charset="0"/>
              </a:rPr>
              <a:t>The UK will not use this </a:t>
            </a:r>
            <a:br>
              <a:rPr lang="en-US" dirty="0">
                <a:latin typeface="Verdana" panose="020B0604030504040204" pitchFamily="34" charset="0"/>
                <a:cs typeface="Verdana" panose="020B0604030504040204" pitchFamily="34" charset="0"/>
              </a:rPr>
            </a:br>
            <a:r>
              <a:rPr lang="en-US" dirty="0">
                <a:latin typeface="Verdana" panose="020B0604030504040204" pitchFamily="34" charset="0"/>
                <a:cs typeface="Verdana" panose="020B0604030504040204" pitchFamily="34" charset="0"/>
              </a:rPr>
              <a:t>technology because its CO</a:t>
            </a:r>
            <a:r>
              <a:rPr lang="en-US" baseline="-25000" dirty="0">
                <a:latin typeface="Verdana" panose="020B0604030504040204" pitchFamily="34" charset="0"/>
                <a:cs typeface="Verdana" panose="020B0604030504040204" pitchFamily="34" charset="0"/>
              </a:rPr>
              <a:t>2</a:t>
            </a:r>
            <a:r>
              <a:rPr lang="en-US" dirty="0">
                <a:latin typeface="Verdana" panose="020B0604030504040204" pitchFamily="34" charset="0"/>
                <a:cs typeface="Verdana" panose="020B0604030504040204" pitchFamily="34" charset="0"/>
              </a:rPr>
              <a:t> </a:t>
            </a:r>
            <a:br>
              <a:rPr lang="en-US" dirty="0">
                <a:latin typeface="Verdana" panose="020B0604030504040204" pitchFamily="34" charset="0"/>
                <a:cs typeface="Verdana" panose="020B0604030504040204" pitchFamily="34" charset="0"/>
              </a:rPr>
            </a:br>
            <a:r>
              <a:rPr lang="en-US" dirty="0">
                <a:latin typeface="Verdana" panose="020B0604030504040204" pitchFamily="34" charset="0"/>
                <a:cs typeface="Verdana" panose="020B0604030504040204" pitchFamily="34" charset="0"/>
              </a:rPr>
              <a:t>emissions are significantly higher than those from NG.</a:t>
            </a:r>
          </a:p>
        </p:txBody>
      </p:sp>
      <p:pic>
        <p:nvPicPr>
          <p:cNvPr id="12" name="Picture 11">
            <a:extLst>
              <a:ext uri="{FF2B5EF4-FFF2-40B4-BE49-F238E27FC236}">
                <a16:creationId xmlns:a16="http://schemas.microsoft.com/office/drawing/2014/main" id="{E3BD3A31-ABCA-2B4F-8E68-364BD7126D69}"/>
              </a:ext>
            </a:extLst>
          </p:cNvPr>
          <p:cNvPicPr>
            <a:picLocks noChangeAspect="1"/>
          </p:cNvPicPr>
          <p:nvPr/>
        </p:nvPicPr>
        <p:blipFill>
          <a:blip r:embed="rId3">
            <a:duotone>
              <a:prstClr val="black"/>
              <a:schemeClr val="accent1">
                <a:tint val="45000"/>
                <a:satMod val="400000"/>
              </a:schemeClr>
            </a:duotone>
          </a:blip>
          <a:stretch>
            <a:fillRect/>
          </a:stretch>
        </p:blipFill>
        <p:spPr>
          <a:xfrm>
            <a:off x="11313460" y="49317"/>
            <a:ext cx="628093" cy="584776"/>
          </a:xfrm>
          <a:prstGeom prst="rect">
            <a:avLst/>
          </a:prstGeom>
        </p:spPr>
      </p:pic>
    </p:spTree>
    <p:extLst>
      <p:ext uri="{BB962C8B-B14F-4D97-AF65-F5344CB8AC3E}">
        <p14:creationId xmlns:p14="http://schemas.microsoft.com/office/powerpoint/2010/main" val="346148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sp>
        <p:nvSpPr>
          <p:cNvPr id="8" name="TextBox 7"/>
          <p:cNvSpPr txBox="1"/>
          <p:nvPr/>
        </p:nvSpPr>
        <p:spPr>
          <a:xfrm>
            <a:off x="893379" y="2347733"/>
            <a:ext cx="10237076" cy="2590453"/>
          </a:xfrm>
          <a:prstGeom prst="rect">
            <a:avLst/>
          </a:prstGeom>
          <a:noFill/>
        </p:spPr>
        <p:txBody>
          <a:bodyPr wrap="square" rtlCol="0">
            <a:spAutoFit/>
          </a:bodyPr>
          <a:lstStyle/>
          <a:p>
            <a:pPr lvl="1">
              <a:lnSpc>
                <a:spcPct val="150000"/>
              </a:lnSpc>
            </a:pPr>
            <a:r>
              <a:rPr lang="en-US" sz="2800" b="1" dirty="0">
                <a:latin typeface="Verdana" panose="020B0604030504040204" pitchFamily="34" charset="0"/>
                <a:cs typeface="Verdana" panose="020B0604030504040204" pitchFamily="34" charset="0"/>
              </a:rPr>
              <a:t>4.8: Carbon sequestration and ‘clean coal’</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Biological and artificial carbon sequestration</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’Clean coal’ and its economic viability</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More efficient coal combustion</a:t>
            </a:r>
          </a:p>
        </p:txBody>
      </p:sp>
      <p:pic>
        <p:nvPicPr>
          <p:cNvPr id="7" name="Picture 6">
            <a:extLst>
              <a:ext uri="{FF2B5EF4-FFF2-40B4-BE49-F238E27FC236}">
                <a16:creationId xmlns:a16="http://schemas.microsoft.com/office/drawing/2014/main" id="{F528458E-C868-1B4C-87E8-3F79463CB889}"/>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Tree>
    <p:extLst>
      <p:ext uri="{BB962C8B-B14F-4D97-AF65-F5344CB8AC3E}">
        <p14:creationId xmlns:p14="http://schemas.microsoft.com/office/powerpoint/2010/main" val="845318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77027"/>
            <a:ext cx="452559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t>Carbon sequestration</a:t>
            </a:r>
          </a:p>
        </p:txBody>
      </p:sp>
      <p:sp>
        <p:nvSpPr>
          <p:cNvPr id="3" name="TextBox 2"/>
          <p:cNvSpPr txBox="1"/>
          <p:nvPr/>
        </p:nvSpPr>
        <p:spPr>
          <a:xfrm>
            <a:off x="78235" y="6009534"/>
            <a:ext cx="4272082" cy="738664"/>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 US Carbon Sequestration Program, US DOE</a:t>
            </a:r>
          </a:p>
        </p:txBody>
      </p:sp>
      <p:sp>
        <p:nvSpPr>
          <p:cNvPr id="21" name="TextBox 20"/>
          <p:cNvSpPr txBox="1"/>
          <p:nvPr/>
        </p:nvSpPr>
        <p:spPr>
          <a:xfrm>
            <a:off x="276151" y="815987"/>
            <a:ext cx="4272083"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Sequestration:</a:t>
            </a:r>
            <a:r>
              <a:rPr lang="en-US" sz="2000" dirty="0">
                <a:latin typeface="Verdana" panose="020B0604030504040204" pitchFamily="34" charset="0"/>
                <a:cs typeface="Verdana" panose="020B0604030504040204" pitchFamily="34" charset="0"/>
              </a:rPr>
              <a:t> ties up carbon to keep it out of the atmosphere.</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4" name="Picture 2" descr="http://fossil.energy.gov/images/programs/sequestration/what_sequestration_lg.jpg"/>
          <p:cNvPicPr>
            <a:picLocks noChangeAspect="1" noChangeArrowheads="1"/>
          </p:cNvPicPr>
          <p:nvPr/>
        </p:nvPicPr>
        <p:blipFill>
          <a:blip r:embed="rId2" cstate="print"/>
          <a:srcRect/>
          <a:stretch>
            <a:fillRect/>
          </a:stretch>
        </p:blipFill>
        <p:spPr bwMode="auto">
          <a:xfrm>
            <a:off x="4803341" y="793239"/>
            <a:ext cx="7265029" cy="6015444"/>
          </a:xfrm>
          <a:prstGeom prst="rect">
            <a:avLst/>
          </a:prstGeom>
          <a:noFill/>
        </p:spPr>
      </p:pic>
      <p:sp>
        <p:nvSpPr>
          <p:cNvPr id="10" name="TextBox 9"/>
          <p:cNvSpPr txBox="1"/>
          <p:nvPr/>
        </p:nvSpPr>
        <p:spPr>
          <a:xfrm>
            <a:off x="267251" y="2303635"/>
            <a:ext cx="4289881"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Biological sequestration is natural. </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
        <p:nvSpPr>
          <p:cNvPr id="13" name="TextBox 12">
            <a:extLst>
              <a:ext uri="{FF2B5EF4-FFF2-40B4-BE49-F238E27FC236}">
                <a16:creationId xmlns:a16="http://schemas.microsoft.com/office/drawing/2014/main" id="{7043C551-E659-E442-8C26-D0E782E04F96}"/>
              </a:ext>
            </a:extLst>
          </p:cNvPr>
          <p:cNvSpPr txBox="1"/>
          <p:nvPr/>
        </p:nvSpPr>
        <p:spPr>
          <a:xfrm>
            <a:off x="191235" y="3946193"/>
            <a:ext cx="4356999" cy="1753622"/>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Engineered sequestration?</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Aka CCS</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carbon capture and storage</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CCU</a:t>
            </a:r>
          </a:p>
          <a:p>
            <a:pPr marL="800100" lvl="1"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Carbon capture and use</a:t>
            </a:r>
          </a:p>
        </p:txBody>
      </p:sp>
    </p:spTree>
    <p:extLst>
      <p:ext uri="{BB962C8B-B14F-4D97-AF65-F5344CB8AC3E}">
        <p14:creationId xmlns:p14="http://schemas.microsoft.com/office/powerpoint/2010/main" val="293733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4309193"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What is ‘clean coal’?</a:t>
            </a:r>
          </a:p>
        </p:txBody>
      </p:sp>
      <p:sp>
        <p:nvSpPr>
          <p:cNvPr id="3" name="TextBox 2"/>
          <p:cNvSpPr txBox="1"/>
          <p:nvPr/>
        </p:nvSpPr>
        <p:spPr>
          <a:xfrm>
            <a:off x="82384" y="6259645"/>
            <a:ext cx="7532511" cy="523220"/>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hlinkClick r:id="rId2"/>
              </a:rPr>
              <a:t>https://www.nytimes.com/2017/08/23/climate/what-clean-coal-is-and-isnt.html</a:t>
            </a:r>
            <a:r>
              <a:rPr lang="en-US" sz="1400" dirty="0">
                <a:latin typeface="Verdana" panose="020B0604030504040204" pitchFamily="34" charset="0"/>
                <a:cs typeface="Verdana" panose="020B0604030504040204" pitchFamily="34" charset="0"/>
              </a:rPr>
              <a:t> </a:t>
            </a:r>
          </a:p>
          <a:p>
            <a:r>
              <a:rPr lang="en-US" sz="1400" dirty="0">
                <a:latin typeface="Verdana" panose="020B0604030504040204" pitchFamily="34" charset="0"/>
                <a:cs typeface="Verdana" panose="020B0604030504040204" pitchFamily="34" charset="0"/>
                <a:hlinkClick r:id="rId3"/>
              </a:rPr>
              <a:t>https://news.osu.edu/a-fossil-fuel-technology-that-doesnt-pollute/</a:t>
            </a:r>
            <a:r>
              <a:rPr lang="en-US" sz="1400" dirty="0">
                <a:latin typeface="Verdana" panose="020B0604030504040204" pitchFamily="34" charset="0"/>
                <a:cs typeface="Verdana" panose="020B0604030504040204" pitchFamily="34" charset="0"/>
              </a:rPr>
              <a:t> </a:t>
            </a:r>
          </a:p>
        </p:txBody>
      </p:sp>
      <p:sp>
        <p:nvSpPr>
          <p:cNvPr id="21" name="TextBox 20"/>
          <p:cNvSpPr txBox="1"/>
          <p:nvPr/>
        </p:nvSpPr>
        <p:spPr>
          <a:xfrm>
            <a:off x="276151" y="815987"/>
            <a:ext cx="11569008" cy="2092176"/>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term “clean coal” was popularized in 2008 by coal industry groups, at a time when Congress was contemplating climate change legislation. While the term is deliberately vague, it is often understood to mean coal plants that </a:t>
            </a:r>
            <a:r>
              <a:rPr lang="en-US" sz="2000" b="1" dirty="0">
                <a:latin typeface="Verdana" panose="020B0604030504040204" pitchFamily="34" charset="0"/>
                <a:cs typeface="Verdana" panose="020B0604030504040204" pitchFamily="34" charset="0"/>
              </a:rPr>
              <a:t>capture the carbon dioxide </a:t>
            </a:r>
            <a:r>
              <a:rPr lang="en-US" sz="2000" dirty="0">
                <a:latin typeface="Verdana" panose="020B0604030504040204" pitchFamily="34" charset="0"/>
                <a:cs typeface="Verdana" panose="020B0604030504040204" pitchFamily="34" charset="0"/>
              </a:rPr>
              <a:t>emitted from smokestacks and bury it underground as a way of limiting global warming.”</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Commonly called CCS (carbon capture and storage)</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7993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7" y="49316"/>
            <a:ext cx="628093" cy="584776"/>
          </a:xfrm>
          <a:prstGeom prst="rect">
            <a:avLst/>
          </a:prstGeom>
        </p:spPr>
      </p:pic>
      <p:sp>
        <p:nvSpPr>
          <p:cNvPr id="10" name="TextBox 9">
            <a:extLst>
              <a:ext uri="{FF2B5EF4-FFF2-40B4-BE49-F238E27FC236}">
                <a16:creationId xmlns:a16="http://schemas.microsoft.com/office/drawing/2014/main" id="{194277C2-198B-9040-ACEC-C13CDB83FCCE}"/>
              </a:ext>
            </a:extLst>
          </p:cNvPr>
          <p:cNvSpPr txBox="1"/>
          <p:nvPr/>
        </p:nvSpPr>
        <p:spPr>
          <a:xfrm>
            <a:off x="228600" y="3348099"/>
            <a:ext cx="11569008" cy="1753622"/>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Ohio researchers are developing a </a:t>
            </a:r>
            <a:r>
              <a:rPr lang="en-US" sz="2000" b="1" dirty="0">
                <a:latin typeface="Verdana" panose="020B0604030504040204" pitchFamily="34" charset="0"/>
                <a:cs typeface="Verdana" panose="020B0604030504040204" pitchFamily="34" charset="0"/>
              </a:rPr>
              <a:t>chemical looping combustion </a:t>
            </a:r>
            <a:r>
              <a:rPr lang="en-US" sz="2000" dirty="0">
                <a:latin typeface="Verdana" panose="020B0604030504040204" pitchFamily="34" charset="0"/>
                <a:cs typeface="Verdana" panose="020B0604030504040204" pitchFamily="34" charset="0"/>
              </a:rPr>
              <a:t>process that would allow easier capture of carbon emitted by burning coal. </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Still in development</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Will it scale up?</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Would it be cost competitive?</a:t>
            </a:r>
          </a:p>
        </p:txBody>
      </p:sp>
    </p:spTree>
    <p:extLst>
      <p:ext uri="{BB962C8B-B14F-4D97-AF65-F5344CB8AC3E}">
        <p14:creationId xmlns:p14="http://schemas.microsoft.com/office/powerpoint/2010/main" val="399890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357"/>
            <a:ext cx="411683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Clean coal in 2020?</a:t>
            </a:r>
            <a:endParaRPr lang="en-US" sz="2800"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0" y="6514877"/>
            <a:ext cx="7259103"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https://county17.com/2020/07/17/doe-panel-rolls-out-clean-coal-game-plan/</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9" name="Picture 8">
            <a:extLst>
              <a:ext uri="{FF2B5EF4-FFF2-40B4-BE49-F238E27FC236}">
                <a16:creationId xmlns:a16="http://schemas.microsoft.com/office/drawing/2014/main" id="{D2B884DB-F4D9-8A4B-8A4E-8A664E44345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
        <p:nvSpPr>
          <p:cNvPr id="10" name="TextBox 9">
            <a:extLst>
              <a:ext uri="{FF2B5EF4-FFF2-40B4-BE49-F238E27FC236}">
                <a16:creationId xmlns:a16="http://schemas.microsoft.com/office/drawing/2014/main" id="{A413CB2D-E6E0-5D46-A6A7-8E6B1D24B601}"/>
              </a:ext>
            </a:extLst>
          </p:cNvPr>
          <p:cNvSpPr txBox="1"/>
          <p:nvPr/>
        </p:nvSpPr>
        <p:spPr>
          <a:xfrm>
            <a:off x="276151" y="815987"/>
            <a:ext cx="11687248" cy="2430730"/>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July 2020: US DOE rolls out a ‘Clean Coal’ game plan</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Enhance tax credits and extending them to 2030</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By 2030, retrofit a critical mass of coal power plants with carbon capture and efficiency technologies.</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By 2035, establish a network of carbon dioxide storage sites and pipelines five times the size of today’s.</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By 2040, develop a range of new coal plant technologies.</a:t>
            </a:r>
          </a:p>
        </p:txBody>
      </p:sp>
      <p:sp>
        <p:nvSpPr>
          <p:cNvPr id="11" name="TextBox 10">
            <a:extLst>
              <a:ext uri="{FF2B5EF4-FFF2-40B4-BE49-F238E27FC236}">
                <a16:creationId xmlns:a16="http://schemas.microsoft.com/office/drawing/2014/main" id="{B0745A5D-A9EC-D144-8504-EEDA8990F86F}"/>
              </a:ext>
            </a:extLst>
          </p:cNvPr>
          <p:cNvSpPr txBox="1"/>
          <p:nvPr/>
        </p:nvSpPr>
        <p:spPr>
          <a:xfrm>
            <a:off x="276151" y="3504862"/>
            <a:ext cx="11687248" cy="399405"/>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plan admits that CCS is still in R&amp;D.</a:t>
            </a:r>
          </a:p>
        </p:txBody>
      </p:sp>
    </p:spTree>
    <p:extLst>
      <p:ext uri="{BB962C8B-B14F-4D97-AF65-F5344CB8AC3E}">
        <p14:creationId xmlns:p14="http://schemas.microsoft.com/office/powerpoint/2010/main" val="263892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1357"/>
            <a:ext cx="97097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CCS isn’t commercially viable in the US in 2020</a:t>
            </a:r>
            <a:endParaRPr lang="en-US" sz="2800"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168165" y="6514877"/>
            <a:ext cx="4359783"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www.energyandpolicy.org</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petra</a:t>
            </a:r>
            <a:r>
              <a:rPr lang="en-US" sz="1400" dirty="0">
                <a:latin typeface="Verdana" panose="020B0604030504040204" pitchFamily="34" charset="0"/>
                <a:cs typeface="Verdana" panose="020B0604030504040204" pitchFamily="34" charset="0"/>
              </a:rPr>
              <a:t>-nova/</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9" name="Picture 8">
            <a:extLst>
              <a:ext uri="{FF2B5EF4-FFF2-40B4-BE49-F238E27FC236}">
                <a16:creationId xmlns:a16="http://schemas.microsoft.com/office/drawing/2014/main" id="{D2B884DB-F4D9-8A4B-8A4E-8A664E44345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
        <p:nvSpPr>
          <p:cNvPr id="10" name="TextBox 9">
            <a:extLst>
              <a:ext uri="{FF2B5EF4-FFF2-40B4-BE49-F238E27FC236}">
                <a16:creationId xmlns:a16="http://schemas.microsoft.com/office/drawing/2014/main" id="{A413CB2D-E6E0-5D46-A6A7-8E6B1D24B601}"/>
              </a:ext>
            </a:extLst>
          </p:cNvPr>
          <p:cNvSpPr txBox="1"/>
          <p:nvPr/>
        </p:nvSpPr>
        <p:spPr>
          <a:xfrm>
            <a:off x="228601" y="5128476"/>
            <a:ext cx="11687248"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“The [$1 b] Petra Nova carbon capture project has stopped operating because low oil prices have made it uneconomic to sell carbon dioxide to boost oil drilling operations.”</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“…the project actually experienced so many outages that it wasn’t operating for one of out every three days over the last three years.”</a:t>
            </a:r>
          </a:p>
        </p:txBody>
      </p:sp>
      <p:pic>
        <p:nvPicPr>
          <p:cNvPr id="7" name="Picture 6" descr="A close up of a logo&#10;&#10;Description automatically generated">
            <a:extLst>
              <a:ext uri="{FF2B5EF4-FFF2-40B4-BE49-F238E27FC236}">
                <a16:creationId xmlns:a16="http://schemas.microsoft.com/office/drawing/2014/main" id="{FDB5A1E9-38E6-4E42-AE7E-164F9CD3A4CB}"/>
              </a:ext>
            </a:extLst>
          </p:cNvPr>
          <p:cNvPicPr>
            <a:picLocks noChangeAspect="1"/>
          </p:cNvPicPr>
          <p:nvPr/>
        </p:nvPicPr>
        <p:blipFill>
          <a:blip r:embed="rId3"/>
          <a:stretch>
            <a:fillRect/>
          </a:stretch>
        </p:blipFill>
        <p:spPr>
          <a:xfrm>
            <a:off x="0" y="735963"/>
            <a:ext cx="12192000" cy="4363341"/>
          </a:xfrm>
          <a:prstGeom prst="rect">
            <a:avLst/>
          </a:prstGeom>
        </p:spPr>
      </p:pic>
    </p:spTree>
    <p:extLst>
      <p:ext uri="{BB962C8B-B14F-4D97-AF65-F5344CB8AC3E}">
        <p14:creationId xmlns:p14="http://schemas.microsoft.com/office/powerpoint/2010/main" val="736633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9483658" cy="523220"/>
          </a:xfrm>
          <a:prstGeom prst="rect">
            <a:avLst/>
          </a:prstGeom>
          <a:noFill/>
        </p:spPr>
        <p:txBody>
          <a:bodyPr wrap="squar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Why does coal produce more CO</a:t>
            </a:r>
            <a:r>
              <a:rPr lang="en-US" sz="2800" b="1" baseline="-25000" dirty="0">
                <a:solidFill>
                  <a:prstClr val="white"/>
                </a:solidFill>
                <a:latin typeface="Verdana" panose="020B0604030504040204" pitchFamily="34" charset="0"/>
                <a:cs typeface="Verdana" panose="020B0604030504040204" pitchFamily="34" charset="0"/>
              </a:rPr>
              <a:t>2</a:t>
            </a:r>
            <a:r>
              <a:rPr lang="en-US" sz="2800" b="1" dirty="0">
                <a:solidFill>
                  <a:prstClr val="white"/>
                </a:solidFill>
                <a:latin typeface="Verdana" panose="020B0604030504040204" pitchFamily="34" charset="0"/>
                <a:cs typeface="Verdana" panose="020B0604030504040204" pitchFamily="34" charset="0"/>
              </a:rPr>
              <a:t>?</a:t>
            </a:r>
          </a:p>
        </p:txBody>
      </p:sp>
      <p:sp>
        <p:nvSpPr>
          <p:cNvPr id="3" name="TextBox 2"/>
          <p:cNvSpPr txBox="1"/>
          <p:nvPr/>
        </p:nvSpPr>
        <p:spPr>
          <a:xfrm>
            <a:off x="2957088" y="6426530"/>
            <a:ext cx="6727098"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www.wou.edu</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las</a:t>
            </a:r>
            <a:r>
              <a:rPr lang="en-US" sz="1400" dirty="0">
                <a:latin typeface="Verdana" panose="020B0604030504040204" pitchFamily="34" charset="0"/>
                <a:cs typeface="Verdana" panose="020B0604030504040204" pitchFamily="34" charset="0"/>
              </a:rPr>
              <a:t>/</a:t>
            </a:r>
            <a:r>
              <a:rPr lang="en-US" sz="1400" dirty="0" err="1">
                <a:latin typeface="Verdana" panose="020B0604030504040204" pitchFamily="34" charset="0"/>
                <a:cs typeface="Verdana" panose="020B0604030504040204" pitchFamily="34" charset="0"/>
              </a:rPr>
              <a:t>physci</a:t>
            </a:r>
            <a:r>
              <a:rPr lang="en-US" sz="1400" dirty="0">
                <a:latin typeface="Verdana" panose="020B0604030504040204" pitchFamily="34" charset="0"/>
                <a:cs typeface="Verdana" panose="020B0604030504040204" pitchFamily="34" charset="0"/>
              </a:rPr>
              <a:t>/GS361/</a:t>
            </a:r>
            <a:r>
              <a:rPr lang="en-US" sz="1400" dirty="0" err="1">
                <a:latin typeface="Verdana" panose="020B0604030504040204" pitchFamily="34" charset="0"/>
                <a:cs typeface="Verdana" panose="020B0604030504040204" pitchFamily="34" charset="0"/>
              </a:rPr>
              <a:t>Energy_From_Fossil_Fuels.htm</a:t>
            </a:r>
            <a:endParaRPr lang="en-US" sz="1400" dirty="0">
              <a:latin typeface="Verdana" panose="020B0604030504040204" pitchFamily="34" charset="0"/>
              <a:cs typeface="Verdana" panose="020B0604030504040204" pitchFamily="34" charset="0"/>
            </a:endParaRPr>
          </a:p>
        </p:txBody>
      </p:sp>
      <p:sp>
        <p:nvSpPr>
          <p:cNvPr id="2" name="TextBox 1"/>
          <p:cNvSpPr txBox="1"/>
          <p:nvPr/>
        </p:nvSpPr>
        <p:spPr>
          <a:xfrm rot="16200000">
            <a:off x="6957971" y="3127556"/>
            <a:ext cx="1894429" cy="369332"/>
          </a:xfrm>
          <a:prstGeom prst="rect">
            <a:avLst/>
          </a:prstGeom>
          <a:noFill/>
        </p:spPr>
        <p:txBody>
          <a:bodyPr wrap="none" rtlCol="0">
            <a:spAutoFit/>
          </a:bodyPr>
          <a:lstStyle/>
          <a:p>
            <a:r>
              <a:rPr lang="en-US" dirty="0">
                <a:solidFill>
                  <a:schemeClr val="bg1"/>
                </a:solidFill>
                <a:latin typeface="Verdana" panose="020B0604030504040204" pitchFamily="34" charset="0"/>
              </a:rPr>
              <a:t>smokeless fuel</a:t>
            </a:r>
          </a:p>
        </p:txBody>
      </p:sp>
      <p:sp>
        <p:nvSpPr>
          <p:cNvPr id="10" name="TextBox 9"/>
          <p:cNvSpPr txBox="1"/>
          <p:nvPr/>
        </p:nvSpPr>
        <p:spPr>
          <a:xfrm rot="16200000">
            <a:off x="6497291" y="3146942"/>
            <a:ext cx="1695657" cy="369332"/>
          </a:xfrm>
          <a:prstGeom prst="rect">
            <a:avLst/>
          </a:prstGeom>
          <a:noFill/>
        </p:spPr>
        <p:txBody>
          <a:bodyPr wrap="none" rtlCol="0">
            <a:spAutoFit/>
          </a:bodyPr>
          <a:lstStyle/>
          <a:p>
            <a:r>
              <a:rPr lang="en-US" dirty="0">
                <a:solidFill>
                  <a:schemeClr val="bg1"/>
                </a:solidFill>
                <a:latin typeface="Verdana" panose="020B0604030504040204" pitchFamily="34" charset="0"/>
              </a:rPr>
              <a:t>coke / steam</a:t>
            </a:r>
          </a:p>
        </p:txBody>
      </p:sp>
      <p:sp>
        <p:nvSpPr>
          <p:cNvPr id="11" name="TextBox 10"/>
          <p:cNvSpPr txBox="1"/>
          <p:nvPr/>
        </p:nvSpPr>
        <p:spPr>
          <a:xfrm rot="16200000">
            <a:off x="6448763" y="3328920"/>
            <a:ext cx="716222" cy="369332"/>
          </a:xfrm>
          <a:prstGeom prst="rect">
            <a:avLst/>
          </a:prstGeom>
          <a:noFill/>
        </p:spPr>
        <p:txBody>
          <a:bodyPr wrap="none" rtlCol="0">
            <a:spAutoFit/>
          </a:bodyPr>
          <a:lstStyle/>
          <a:p>
            <a:r>
              <a:rPr lang="en-US" dirty="0">
                <a:solidFill>
                  <a:schemeClr val="bg1"/>
                </a:solidFill>
                <a:latin typeface="Verdana" panose="020B0604030504040204" pitchFamily="34" charset="0"/>
              </a:rPr>
              <a:t>coke</a:t>
            </a:r>
          </a:p>
        </p:txBody>
      </p:sp>
      <p:sp>
        <p:nvSpPr>
          <p:cNvPr id="12" name="TextBox 11"/>
          <p:cNvSpPr txBox="1"/>
          <p:nvPr/>
        </p:nvSpPr>
        <p:spPr>
          <a:xfrm rot="16200000">
            <a:off x="5780299" y="3640814"/>
            <a:ext cx="896399" cy="369332"/>
          </a:xfrm>
          <a:prstGeom prst="rect">
            <a:avLst/>
          </a:prstGeom>
          <a:noFill/>
        </p:spPr>
        <p:txBody>
          <a:bodyPr wrap="none" rtlCol="0">
            <a:spAutoFit/>
          </a:bodyPr>
          <a:lstStyle/>
          <a:p>
            <a:r>
              <a:rPr lang="en-US" dirty="0">
                <a:solidFill>
                  <a:schemeClr val="bg1"/>
                </a:solidFill>
                <a:latin typeface="Verdana" panose="020B0604030504040204" pitchFamily="34" charset="0"/>
              </a:rPr>
              <a:t>steam</a:t>
            </a:r>
          </a:p>
        </p:txBody>
      </p:sp>
      <p:sp>
        <p:nvSpPr>
          <p:cNvPr id="16" name="TextBox 15"/>
          <p:cNvSpPr txBox="1"/>
          <p:nvPr/>
        </p:nvSpPr>
        <p:spPr>
          <a:xfrm>
            <a:off x="369798" y="2086697"/>
            <a:ext cx="11468966"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The higher the </a:t>
            </a:r>
            <a:r>
              <a:rPr lang="en-US" sz="2000" b="1" dirty="0">
                <a:latin typeface="Verdana" panose="020B0604030504040204" pitchFamily="34" charset="0"/>
                <a:cs typeface="Verdana" panose="020B0604030504040204" pitchFamily="34" charset="0"/>
              </a:rPr>
              <a:t>C:H ratio</a:t>
            </a:r>
            <a:r>
              <a:rPr lang="en-US" sz="2000" dirty="0">
                <a:latin typeface="Verdana" panose="020B0604030504040204" pitchFamily="34" charset="0"/>
                <a:cs typeface="Verdana" panose="020B0604030504040204" pitchFamily="34" charset="0"/>
              </a:rPr>
              <a:t> of fuels, the more carbon dioxide they produce.</a:t>
            </a:r>
          </a:p>
        </p:txBody>
      </p:sp>
      <p:sp>
        <p:nvSpPr>
          <p:cNvPr id="17" name="TextBox 16"/>
          <p:cNvSpPr txBox="1"/>
          <p:nvPr/>
        </p:nvSpPr>
        <p:spPr>
          <a:xfrm>
            <a:off x="369798" y="882520"/>
            <a:ext cx="11309583" cy="707886"/>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Coal is often referred to as a dirty fuel because of its emissions. </a:t>
            </a:r>
          </a:p>
          <a:p>
            <a:r>
              <a:rPr lang="en-US" sz="2000" dirty="0">
                <a:latin typeface="Verdana" panose="020B0604030504040204" pitchFamily="34" charset="0"/>
                <a:cs typeface="Verdana" panose="020B0604030504040204" pitchFamily="34" charset="0"/>
              </a:rPr>
              <a:t>And it’s said to produce </a:t>
            </a:r>
            <a:r>
              <a:rPr lang="en-US" sz="2000" u="sng" dirty="0">
                <a:latin typeface="Verdana" panose="020B0604030504040204" pitchFamily="34" charset="0"/>
                <a:cs typeface="Verdana" panose="020B0604030504040204" pitchFamily="34" charset="0"/>
              </a:rPr>
              <a:t>more carbon dioxide </a:t>
            </a:r>
            <a:r>
              <a:rPr lang="en-US" sz="2000" dirty="0">
                <a:latin typeface="Verdana" panose="020B0604030504040204" pitchFamily="34" charset="0"/>
                <a:cs typeface="Verdana" panose="020B0604030504040204" pitchFamily="34" charset="0"/>
              </a:rPr>
              <a:t>than other fossil fuels. </a:t>
            </a:r>
            <a:r>
              <a:rPr lang="en-US" sz="2000" b="1" dirty="0">
                <a:latin typeface="Verdana" panose="020B0604030504040204" pitchFamily="34" charset="0"/>
                <a:cs typeface="Verdana" panose="020B0604030504040204" pitchFamily="34" charset="0"/>
              </a:rPr>
              <a:t>Why?</a:t>
            </a:r>
          </a:p>
        </p:txBody>
      </p:sp>
      <p:graphicFrame>
        <p:nvGraphicFramePr>
          <p:cNvPr id="7" name="Table 6"/>
          <p:cNvGraphicFramePr>
            <a:graphicFrameLocks noGrp="1"/>
          </p:cNvGraphicFramePr>
          <p:nvPr/>
        </p:nvGraphicFramePr>
        <p:xfrm>
          <a:off x="2703308" y="2932893"/>
          <a:ext cx="7050380" cy="2808565"/>
        </p:xfrm>
        <a:graphic>
          <a:graphicData uri="http://schemas.openxmlformats.org/drawingml/2006/table">
            <a:tbl>
              <a:tblPr firstRow="1" bandRow="1">
                <a:tableStyleId>{2D5ABB26-0587-4C30-8999-92F81FD0307C}</a:tableStyleId>
              </a:tblPr>
              <a:tblGrid>
                <a:gridCol w="2048889">
                  <a:extLst>
                    <a:ext uri="{9D8B030D-6E8A-4147-A177-3AD203B41FA5}">
                      <a16:colId xmlns:a16="http://schemas.microsoft.com/office/drawing/2014/main" val="20000"/>
                    </a:ext>
                  </a:extLst>
                </a:gridCol>
                <a:gridCol w="1634837">
                  <a:extLst>
                    <a:ext uri="{9D8B030D-6E8A-4147-A177-3AD203B41FA5}">
                      <a16:colId xmlns:a16="http://schemas.microsoft.com/office/drawing/2014/main" val="20001"/>
                    </a:ext>
                  </a:extLst>
                </a:gridCol>
                <a:gridCol w="1551709">
                  <a:extLst>
                    <a:ext uri="{9D8B030D-6E8A-4147-A177-3AD203B41FA5}">
                      <a16:colId xmlns:a16="http://schemas.microsoft.com/office/drawing/2014/main" val="20002"/>
                    </a:ext>
                  </a:extLst>
                </a:gridCol>
                <a:gridCol w="1814945">
                  <a:extLst>
                    <a:ext uri="{9D8B030D-6E8A-4147-A177-3AD203B41FA5}">
                      <a16:colId xmlns:a16="http://schemas.microsoft.com/office/drawing/2014/main" val="20003"/>
                    </a:ext>
                  </a:extLst>
                </a:gridCol>
              </a:tblGrid>
              <a:tr h="775180">
                <a:tc>
                  <a:txBody>
                    <a:bodyPr/>
                    <a:lstStyle/>
                    <a:p>
                      <a:endParaRPr lang="en-US" sz="2000" b="1" i="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r>
                        <a:rPr lang="en-US" sz="2000" b="1" i="0" dirty="0">
                          <a:solidFill>
                            <a:srgbClr val="FFFFFF"/>
                          </a:solidFill>
                          <a:latin typeface="Verdana" panose="020B0604030504040204" pitchFamily="34" charset="0"/>
                          <a:ea typeface="Verdana" panose="020B0604030504040204" pitchFamily="34" charset="0"/>
                          <a:cs typeface="Verdana" panose="020B0604030504040204" pitchFamily="34" charset="0"/>
                        </a:rPr>
                        <a:t>fuel</a:t>
                      </a:r>
                    </a:p>
                  </a:txBody>
                  <a:tcPr>
                    <a:solidFill>
                      <a:srgbClr val="6666FF"/>
                    </a:solidFill>
                  </a:tcPr>
                </a:tc>
                <a:tc>
                  <a:txBody>
                    <a:bodyPr/>
                    <a:lstStyle/>
                    <a:p>
                      <a:pPr algn="ctr"/>
                      <a:endParaRPr lang="en-US" sz="2000" b="1" i="0" dirty="0">
                        <a:solidFill>
                          <a:srgbClr val="FFFFFF"/>
                        </a:solidFill>
                        <a:latin typeface="Verdana" panose="020B0604030504040204" pitchFamily="34" charset="0"/>
                        <a:ea typeface="Verdana" panose="020B0604030504040204" pitchFamily="34" charset="0"/>
                        <a:cs typeface="Verdana" panose="020B0604030504040204" pitchFamily="34" charset="0"/>
                      </a:endParaRPr>
                    </a:p>
                    <a:p>
                      <a:pPr algn="ctr"/>
                      <a:r>
                        <a:rPr lang="en-US" sz="2000" b="1" i="0" dirty="0">
                          <a:solidFill>
                            <a:srgbClr val="FFFFFF"/>
                          </a:solidFill>
                          <a:latin typeface="Verdana" panose="020B0604030504040204" pitchFamily="34" charset="0"/>
                          <a:ea typeface="Verdana" panose="020B0604030504040204" pitchFamily="34" charset="0"/>
                          <a:cs typeface="Verdana" panose="020B0604030504040204" pitchFamily="34" charset="0"/>
                        </a:rPr>
                        <a:t>C:H ratio</a:t>
                      </a:r>
                    </a:p>
                  </a:txBody>
                  <a:tcPr>
                    <a:solidFill>
                      <a:srgbClr val="6666FF"/>
                    </a:solidFill>
                  </a:tcPr>
                </a:tc>
                <a:tc>
                  <a:txBody>
                    <a:bodyPr/>
                    <a:lstStyle/>
                    <a:p>
                      <a:pPr algn="ctr"/>
                      <a:r>
                        <a:rPr lang="en-US" sz="2000" b="1" i="0" dirty="0">
                          <a:solidFill>
                            <a:srgbClr val="FFFFFF"/>
                          </a:solidFill>
                          <a:latin typeface="Verdana" panose="020B0604030504040204" pitchFamily="34" charset="0"/>
                          <a:ea typeface="Verdana" panose="020B0604030504040204" pitchFamily="34" charset="0"/>
                          <a:cs typeface="Verdana" panose="020B0604030504040204" pitchFamily="34" charset="0"/>
                        </a:rPr>
                        <a:t>energy (MJ/kg)</a:t>
                      </a:r>
                    </a:p>
                  </a:txBody>
                  <a:tcPr>
                    <a:solidFill>
                      <a:srgbClr val="6666FF"/>
                    </a:solidFill>
                  </a:tcPr>
                </a:tc>
                <a:tc>
                  <a:txBody>
                    <a:bodyPr/>
                    <a:lstStyle/>
                    <a:p>
                      <a:pPr algn="ctr"/>
                      <a:r>
                        <a:rPr lang="en-US" sz="2000" b="1" i="0" dirty="0">
                          <a:solidFill>
                            <a:srgbClr val="FFFFFF"/>
                          </a:solidFill>
                          <a:latin typeface="Verdana" panose="020B0604030504040204" pitchFamily="34" charset="0"/>
                          <a:ea typeface="Verdana" panose="020B0604030504040204" pitchFamily="34" charset="0"/>
                          <a:cs typeface="Verdana" panose="020B0604030504040204" pitchFamily="34" charset="0"/>
                        </a:rPr>
                        <a:t>CO</a:t>
                      </a:r>
                      <a:r>
                        <a:rPr lang="en-US" sz="2000" b="1" baseline="-25000" dirty="0">
                          <a:solidFill>
                            <a:srgbClr val="FFFFFF"/>
                          </a:solidFill>
                          <a:latin typeface="Verdana" panose="020B0604030504040204" pitchFamily="34" charset="0"/>
                          <a:ea typeface="Verdana" panose="020B0604030504040204" pitchFamily="34" charset="0"/>
                          <a:cs typeface="Verdana" panose="020B0604030504040204" pitchFamily="34" charset="0"/>
                        </a:rPr>
                        <a:t>2</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a:t>
                      </a:r>
                    </a:p>
                    <a:p>
                      <a:pPr algn="ct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a:t>
                      </a:r>
                      <a:r>
                        <a:rPr lang="en-US"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mol</a:t>
                      </a:r>
                      <a:r>
                        <a:rPr lang="en-US" sz="2000" b="1" dirty="0">
                          <a:solidFill>
                            <a:srgbClr val="FFFFFF"/>
                          </a:solidFill>
                          <a:latin typeface="Verdana" panose="020B0604030504040204" pitchFamily="34" charset="0"/>
                          <a:ea typeface="Verdana" panose="020B0604030504040204" pitchFamily="34" charset="0"/>
                          <a:cs typeface="Verdana" panose="020B0604030504040204" pitchFamily="34" charset="0"/>
                        </a:rPr>
                        <a:t>/MJ)</a:t>
                      </a:r>
                    </a:p>
                  </a:txBody>
                  <a:tcPr>
                    <a:solidFill>
                      <a:srgbClr val="6666FF"/>
                    </a:solidFill>
                  </a:tcPr>
                </a:tc>
                <a:extLst>
                  <a:ext uri="{0D108BD9-81ED-4DB2-BD59-A6C34878D82A}">
                    <a16:rowId xmlns:a16="http://schemas.microsoft.com/office/drawing/2014/main" val="10000"/>
                  </a:ext>
                </a:extLst>
              </a:tr>
              <a:tr h="406677">
                <a:tc>
                  <a:txBody>
                    <a:bodyPr/>
                    <a:lstStyle/>
                    <a:p>
                      <a:r>
                        <a:rPr lang="en-US" sz="2000" b="0" i="0" dirty="0">
                          <a:latin typeface="Verdana" panose="020B0604030504040204" pitchFamily="34" charset="0"/>
                          <a:ea typeface="Verdana" panose="020B0604030504040204" pitchFamily="34" charset="0"/>
                          <a:cs typeface="Verdana" panose="020B0604030504040204" pitchFamily="34" charset="0"/>
                        </a:rPr>
                        <a:t>coal</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1:1</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39.3</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2.0</a:t>
                      </a:r>
                    </a:p>
                  </a:txBody>
                  <a:tcPr/>
                </a:tc>
                <a:extLst>
                  <a:ext uri="{0D108BD9-81ED-4DB2-BD59-A6C34878D82A}">
                    <a16:rowId xmlns:a16="http://schemas.microsoft.com/office/drawing/2014/main" val="10001"/>
                  </a:ext>
                </a:extLst>
              </a:tr>
              <a:tr h="406677">
                <a:tc>
                  <a:txBody>
                    <a:bodyPr/>
                    <a:lstStyle/>
                    <a:p>
                      <a:r>
                        <a:rPr lang="en-US" sz="2000" b="0" i="0" dirty="0">
                          <a:latin typeface="Verdana" panose="020B0604030504040204" pitchFamily="34" charset="0"/>
                          <a:ea typeface="Verdana" panose="020B0604030504040204" pitchFamily="34" charset="0"/>
                          <a:cs typeface="Verdana" panose="020B0604030504040204" pitchFamily="34" charset="0"/>
                        </a:rPr>
                        <a:t>oil</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2:1</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43.6</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1.6</a:t>
                      </a:r>
                    </a:p>
                  </a:txBody>
                  <a:tcPr/>
                </a:tc>
                <a:extLst>
                  <a:ext uri="{0D108BD9-81ED-4DB2-BD59-A6C34878D82A}">
                    <a16:rowId xmlns:a16="http://schemas.microsoft.com/office/drawing/2014/main" val="10002"/>
                  </a:ext>
                </a:extLst>
              </a:tr>
              <a:tr h="406677">
                <a:tc>
                  <a:txBody>
                    <a:bodyPr/>
                    <a:lstStyle/>
                    <a:p>
                      <a:r>
                        <a:rPr lang="en-US" sz="2000" b="0" i="0" dirty="0">
                          <a:latin typeface="Verdana" panose="020B0604030504040204" pitchFamily="34" charset="0"/>
                          <a:ea typeface="Verdana" panose="020B0604030504040204" pitchFamily="34" charset="0"/>
                          <a:cs typeface="Verdana" panose="020B0604030504040204" pitchFamily="34" charset="0"/>
                        </a:rPr>
                        <a:t>ethanol</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3:1</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27.3</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1.6</a:t>
                      </a:r>
                    </a:p>
                  </a:txBody>
                  <a:tcPr/>
                </a:tc>
                <a:extLst>
                  <a:ext uri="{0D108BD9-81ED-4DB2-BD59-A6C34878D82A}">
                    <a16:rowId xmlns:a16="http://schemas.microsoft.com/office/drawing/2014/main" val="10003"/>
                  </a:ext>
                </a:extLst>
              </a:tr>
              <a:tr h="406677">
                <a:tc>
                  <a:txBody>
                    <a:bodyPr/>
                    <a:lstStyle/>
                    <a:p>
                      <a:r>
                        <a:rPr lang="en-US" sz="2000" b="0" i="0" dirty="0">
                          <a:latin typeface="Verdana" panose="020B0604030504040204" pitchFamily="34" charset="0"/>
                          <a:ea typeface="Verdana" panose="020B0604030504040204" pitchFamily="34" charset="0"/>
                          <a:cs typeface="Verdana" panose="020B0604030504040204" pitchFamily="34" charset="0"/>
                        </a:rPr>
                        <a:t>natural gas</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4:1</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51.6</a:t>
                      </a:r>
                    </a:p>
                  </a:txBody>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1.2</a:t>
                      </a:r>
                    </a:p>
                  </a:txBody>
                  <a:tcPr/>
                </a:tc>
                <a:extLst>
                  <a:ext uri="{0D108BD9-81ED-4DB2-BD59-A6C34878D82A}">
                    <a16:rowId xmlns:a16="http://schemas.microsoft.com/office/drawing/2014/main" val="10004"/>
                  </a:ext>
                </a:extLst>
              </a:tr>
              <a:tr h="406677">
                <a:tc>
                  <a:txBody>
                    <a:bodyPr/>
                    <a:lstStyle/>
                    <a:p>
                      <a:r>
                        <a:rPr lang="en-US" sz="2000" b="0" i="0" dirty="0">
                          <a:latin typeface="Verdana" panose="020B0604030504040204" pitchFamily="34" charset="0"/>
                          <a:ea typeface="Verdana" panose="020B0604030504040204" pitchFamily="34" charset="0"/>
                          <a:cs typeface="Verdana" panose="020B0604030504040204" pitchFamily="34" charset="0"/>
                        </a:rPr>
                        <a:t>hydrogen</a:t>
                      </a:r>
                      <a:r>
                        <a:rPr lang="en-US" sz="2000" baseline="0" dirty="0">
                          <a:latin typeface="Verdana" panose="020B0604030504040204" pitchFamily="34" charset="0"/>
                          <a:ea typeface="Verdana" panose="020B0604030504040204" pitchFamily="34" charset="0"/>
                          <a:cs typeface="Verdana" panose="020B0604030504040204" pitchFamily="34" charset="0"/>
                        </a:rPr>
                        <a:t> gas</a:t>
                      </a:r>
                      <a:endParaRPr lang="en-US" sz="2000" dirty="0">
                        <a:latin typeface="Verdana" panose="020B0604030504040204" pitchFamily="34" charset="0"/>
                        <a:ea typeface="Verdana" panose="020B0604030504040204" pitchFamily="34" charset="0"/>
                        <a:cs typeface="Verdana" panose="020B0604030504040204" pitchFamily="34" charset="0"/>
                      </a:endParaRPr>
                    </a:p>
                  </a:txBody>
                  <a:tcPr>
                    <a:lnB w="12700" cap="flat" cmpd="sng" algn="ctr">
                      <a:solidFill>
                        <a:scrgbClr r="0" g="0" b="0"/>
                      </a:solidFill>
                      <a:prstDash val="solid"/>
                      <a:round/>
                      <a:headEnd type="none" w="med" len="med"/>
                      <a:tailEnd type="none" w="med" len="med"/>
                    </a:lnB>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100% H</a:t>
                      </a:r>
                    </a:p>
                  </a:txBody>
                  <a:tcPr>
                    <a:lnB w="12700" cap="flat" cmpd="sng" algn="ctr">
                      <a:solidFill>
                        <a:scrgbClr r="0" g="0" b="0"/>
                      </a:solidFill>
                      <a:prstDash val="solid"/>
                      <a:round/>
                      <a:headEnd type="none" w="med" len="med"/>
                      <a:tailEnd type="none" w="med" len="med"/>
                    </a:lnB>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120.0</a:t>
                      </a:r>
                    </a:p>
                  </a:txBody>
                  <a:tcPr>
                    <a:lnB w="12700" cap="flat" cmpd="sng" algn="ctr">
                      <a:solidFill>
                        <a:scrgbClr r="0" g="0" b="0"/>
                      </a:solidFill>
                      <a:prstDash val="solid"/>
                      <a:round/>
                      <a:headEnd type="none" w="med" len="med"/>
                      <a:tailEnd type="none" w="med" len="med"/>
                    </a:lnB>
                  </a:tcPr>
                </a:tc>
                <a:tc>
                  <a:txBody>
                    <a:bodyPr/>
                    <a:lstStyle/>
                    <a:p>
                      <a:pPr algn="ctr"/>
                      <a:r>
                        <a:rPr lang="en-US" sz="2000" b="0" i="0" dirty="0">
                          <a:latin typeface="Verdana" panose="020B0604030504040204" pitchFamily="34" charset="0"/>
                          <a:ea typeface="Verdana" panose="020B0604030504040204" pitchFamily="34" charset="0"/>
                          <a:cs typeface="Verdana" panose="020B0604030504040204" pitchFamily="34" charset="0"/>
                        </a:rPr>
                        <a:t>0</a:t>
                      </a:r>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5" name="Picture 14">
            <a:extLst>
              <a:ext uri="{FF2B5EF4-FFF2-40B4-BE49-F238E27FC236}">
                <a16:creationId xmlns:a16="http://schemas.microsoft.com/office/drawing/2014/main" id="{5AE69FD3-33A2-7545-8A6A-1FF761A41044}"/>
              </a:ext>
            </a:extLst>
          </p:cNvPr>
          <p:cNvPicPr>
            <a:picLocks noChangeAspect="1"/>
          </p:cNvPicPr>
          <p:nvPr/>
        </p:nvPicPr>
        <p:blipFill>
          <a:blip r:embed="rId2">
            <a:duotone>
              <a:prstClr val="black"/>
              <a:schemeClr val="accent1">
                <a:tint val="45000"/>
                <a:satMod val="400000"/>
              </a:schemeClr>
            </a:duotone>
          </a:blip>
          <a:stretch>
            <a:fillRect/>
          </a:stretch>
        </p:blipFill>
        <p:spPr>
          <a:xfrm>
            <a:off x="11205997" y="49317"/>
            <a:ext cx="628093" cy="584776"/>
          </a:xfrm>
          <a:prstGeom prst="rect">
            <a:avLst/>
          </a:prstGeom>
        </p:spPr>
      </p:pic>
    </p:spTree>
    <p:extLst>
      <p:ext uri="{BB962C8B-B14F-4D97-AF65-F5344CB8AC3E}">
        <p14:creationId xmlns:p14="http://schemas.microsoft.com/office/powerpoint/2010/main" val="32327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847"/>
            <a:ext cx="86100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Would clean coal be competitive with RE?</a:t>
            </a:r>
            <a:endParaRPr lang="en-US" sz="2800"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0" y="6514877"/>
            <a:ext cx="5167056"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https://</a:t>
            </a:r>
            <a:r>
              <a:rPr lang="en-US" sz="1400" dirty="0" err="1">
                <a:latin typeface="Verdana" panose="020B0604030504040204" pitchFamily="34" charset="0"/>
                <a:cs typeface="Verdana" panose="020B0604030504040204" pitchFamily="34" charset="0"/>
              </a:rPr>
              <a:t>www.nature.com</a:t>
            </a:r>
            <a:r>
              <a:rPr lang="en-US" sz="1400" dirty="0">
                <a:latin typeface="Verdana" panose="020B0604030504040204" pitchFamily="34" charset="0"/>
                <a:cs typeface="Verdana" panose="020B0604030504040204" pitchFamily="34" charset="0"/>
              </a:rPr>
              <a:t>/articles/s41598-018-31505-3</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pic>
        <p:nvPicPr>
          <p:cNvPr id="9" name="Picture 8">
            <a:extLst>
              <a:ext uri="{FF2B5EF4-FFF2-40B4-BE49-F238E27FC236}">
                <a16:creationId xmlns:a16="http://schemas.microsoft.com/office/drawing/2014/main" id="{D2B884DB-F4D9-8A4B-8A4E-8A664E443458}"/>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
        <p:nvSpPr>
          <p:cNvPr id="10" name="TextBox 9">
            <a:extLst>
              <a:ext uri="{FF2B5EF4-FFF2-40B4-BE49-F238E27FC236}">
                <a16:creationId xmlns:a16="http://schemas.microsoft.com/office/drawing/2014/main" id="{A413CB2D-E6E0-5D46-A6A7-8E6B1D24B601}"/>
              </a:ext>
            </a:extLst>
          </p:cNvPr>
          <p:cNvSpPr txBox="1"/>
          <p:nvPr/>
        </p:nvSpPr>
        <p:spPr>
          <a:xfrm>
            <a:off x="276151" y="815987"/>
            <a:ext cx="11687248" cy="5477718"/>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“Avoiding climate destabilization caused by greenhouse gas (GHG) emissions, requires climate-neutral electricity sources. It has been proposed that the GHG emissions from coal-fired power plants can be offset by carbon capture and sequestration or bio-sequestration. However, solar photovoltaic (PV) technology has recently declined so far in costs it now offers both technical and economic potential to offset all of coal-fired electricity use. PV only emits GHGs during fabrication and not during use. To determine which technical solution to climate-neutral electricity generation should be preferred, this study aggregates and synthesizes life cycle analysis studies for exergy, GHG emissions and land transformation for climate-neutral electricity. The results show that because of lower exergy efficiencies coal plants emit 13–18 times more GHG and transform 5–13 times more land than PV. Optimal bio-sequestration of coal-fired GHG requires 62% of U.S. arable land or 89% of all U.S land with average forest cover. Carbon capture and storage and enhanced oil recovery can improve coal performance, but </a:t>
            </a:r>
            <a:r>
              <a:rPr lang="en-US" sz="2000" b="1" dirty="0">
                <a:latin typeface="Verdana" panose="020B0604030504040204" pitchFamily="34" charset="0"/>
                <a:cs typeface="Verdana" panose="020B0604030504040204" pitchFamily="34" charset="0"/>
              </a:rPr>
              <a:t>for all cases the results clearly show that PV is a far more effective use of land. Overall, for the first time this study found climate-neutral photovoltaic farms are a preferred solution to climate-neutral coal fired electricity generation.”</a:t>
            </a:r>
          </a:p>
        </p:txBody>
      </p:sp>
    </p:spTree>
    <p:extLst>
      <p:ext uri="{BB962C8B-B14F-4D97-AF65-F5344CB8AC3E}">
        <p14:creationId xmlns:p14="http://schemas.microsoft.com/office/powerpoint/2010/main" val="2756551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0847"/>
            <a:ext cx="833753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China’s recent affair with coal… ending?</a:t>
            </a:r>
            <a:endParaRPr lang="en-US" sz="2800"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1" y="6306179"/>
            <a:ext cx="5154874"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https://www.vox.com/energy-and-environment/2017/5/15/15634538/china-coal-cleaner</a:t>
            </a:r>
            <a:r>
              <a:rPr lang="en-US" sz="1400" dirty="0">
                <a:latin typeface="Verdana" panose="020B0604030504040204" pitchFamily="34" charset="0"/>
                <a:cs typeface="Verdana" panose="020B0604030504040204" pitchFamily="34" charset="0"/>
              </a:rPr>
              <a:t> </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9" name="Picture 8">
            <a:extLst>
              <a:ext uri="{FF2B5EF4-FFF2-40B4-BE49-F238E27FC236}">
                <a16:creationId xmlns:a16="http://schemas.microsoft.com/office/drawing/2014/main" id="{D2B884DB-F4D9-8A4B-8A4E-8A664E44345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
        <p:nvSpPr>
          <p:cNvPr id="10" name="TextBox 9">
            <a:extLst>
              <a:ext uri="{FF2B5EF4-FFF2-40B4-BE49-F238E27FC236}">
                <a16:creationId xmlns:a16="http://schemas.microsoft.com/office/drawing/2014/main" id="{A413CB2D-E6E0-5D46-A6A7-8E6B1D24B601}"/>
              </a:ext>
            </a:extLst>
          </p:cNvPr>
          <p:cNvSpPr txBox="1"/>
          <p:nvPr/>
        </p:nvSpPr>
        <p:spPr>
          <a:xfrm>
            <a:off x="276151" y="815987"/>
            <a:ext cx="11687248" cy="737959"/>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2000: </a:t>
            </a:r>
            <a:r>
              <a:rPr lang="en-US" sz="2000" dirty="0">
                <a:latin typeface="Verdana" panose="020B0604030504040204" pitchFamily="34" charset="0"/>
                <a:cs typeface="Verdana" panose="020B0604030504040204" pitchFamily="34" charset="0"/>
              </a:rPr>
              <a:t>China creates a massive economic push to lift millions our of poverty </a:t>
            </a:r>
          </a:p>
          <a:p>
            <a:pPr marL="800100" lvl="1"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powered by coal</a:t>
            </a:r>
          </a:p>
        </p:txBody>
      </p:sp>
      <p:sp>
        <p:nvSpPr>
          <p:cNvPr id="11" name="TextBox 10">
            <a:extLst>
              <a:ext uri="{FF2B5EF4-FFF2-40B4-BE49-F238E27FC236}">
                <a16:creationId xmlns:a16="http://schemas.microsoft.com/office/drawing/2014/main" id="{5C1D0F18-AC1D-3746-AF91-EDB2D01C9B4B}"/>
              </a:ext>
            </a:extLst>
          </p:cNvPr>
          <p:cNvSpPr txBox="1"/>
          <p:nvPr/>
        </p:nvSpPr>
        <p:spPr>
          <a:xfrm>
            <a:off x="228601" y="1684132"/>
            <a:ext cx="11734798" cy="2092176"/>
          </a:xfrm>
          <a:prstGeom prst="rect">
            <a:avLst/>
          </a:prstGeom>
          <a:noFill/>
        </p:spPr>
        <p:txBody>
          <a:bodyPr wrap="square" rtlCol="0">
            <a:spAutoFit/>
          </a:bodyPr>
          <a:lstStyle/>
          <a:p>
            <a:pPr>
              <a:lnSpc>
                <a:spcPct val="110000"/>
              </a:lnSpc>
              <a:tabLst>
                <a:tab pos="790575" algn="l"/>
              </a:tabLst>
            </a:pPr>
            <a:r>
              <a:rPr lang="en-US" sz="2000" b="1" dirty="0">
                <a:latin typeface="Verdana" panose="020B0604030504040204" pitchFamily="34" charset="0"/>
                <a:cs typeface="Verdana" panose="020B0604030504040204" pitchFamily="34" charset="0"/>
              </a:rPr>
              <a:t>2010: </a:t>
            </a:r>
            <a:r>
              <a:rPr lang="en-US" sz="2000" dirty="0">
                <a:latin typeface="Verdana" panose="020B0604030504040204" pitchFamily="34" charset="0"/>
                <a:cs typeface="Verdana" panose="020B0604030504040204" pitchFamily="34" charset="0"/>
              </a:rPr>
              <a:t>China’s use of coal slows</a:t>
            </a:r>
          </a:p>
          <a:p>
            <a:pPr marL="800100" lvl="1" indent="-342900">
              <a:lnSpc>
                <a:spcPct val="110000"/>
              </a:lnSpc>
              <a:buFont typeface="Arial" panose="020B0604020202020204" pitchFamily="34" charset="0"/>
              <a:buChar char="•"/>
              <a:tabLst>
                <a:tab pos="790575" algn="l"/>
              </a:tabLst>
            </a:pPr>
            <a:r>
              <a:rPr lang="en-US" sz="2000" dirty="0">
                <a:latin typeface="Verdana" panose="020B0604030504040204" pitchFamily="34" charset="0"/>
                <a:cs typeface="Verdana" panose="020B0604030504040204" pitchFamily="34" charset="0"/>
              </a:rPr>
              <a:t>Move away from manufacturing and towards service</a:t>
            </a:r>
          </a:p>
          <a:p>
            <a:pPr marL="800100" lvl="1" indent="-342900">
              <a:lnSpc>
                <a:spcPct val="110000"/>
              </a:lnSpc>
              <a:buFont typeface="Arial" panose="020B0604020202020204" pitchFamily="34" charset="0"/>
              <a:buChar char="•"/>
              <a:tabLst>
                <a:tab pos="790575" algn="l"/>
              </a:tabLst>
            </a:pPr>
            <a:r>
              <a:rPr lang="en-US" sz="2000" dirty="0">
                <a:latin typeface="Verdana" panose="020B0604030504040204" pitchFamily="34" charset="0"/>
                <a:cs typeface="Verdana" panose="020B0604030504040204" pitchFamily="34" charset="0"/>
              </a:rPr>
              <a:t>Rapid expansion of renewables</a:t>
            </a:r>
          </a:p>
          <a:p>
            <a:pPr marL="800100" lvl="1" indent="-342900">
              <a:lnSpc>
                <a:spcPct val="110000"/>
              </a:lnSpc>
              <a:buFont typeface="Arial" panose="020B0604020202020204" pitchFamily="34" charset="0"/>
              <a:buChar char="•"/>
              <a:tabLst>
                <a:tab pos="790575" algn="l"/>
              </a:tabLst>
            </a:pPr>
            <a:r>
              <a:rPr lang="en-US" sz="2000" dirty="0">
                <a:latin typeface="Verdana" panose="020B0604030504040204" pitchFamily="34" charset="0"/>
                <a:cs typeface="Verdana" panose="020B0604030504040204" pitchFamily="34" charset="0"/>
              </a:rPr>
              <a:t>Motivation?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Pollution of air and water had </a:t>
            </a:r>
            <a:br>
              <a:rPr lang="en-US" sz="2000"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become intolerably high.</a:t>
            </a:r>
          </a:p>
        </p:txBody>
      </p:sp>
      <p:pic>
        <p:nvPicPr>
          <p:cNvPr id="1026" name="Picture 2">
            <a:extLst>
              <a:ext uri="{FF2B5EF4-FFF2-40B4-BE49-F238E27FC236}">
                <a16:creationId xmlns:a16="http://schemas.microsoft.com/office/drawing/2014/main" id="{DD383767-A87A-1442-ADA8-19F8D6FBA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055" y="2527298"/>
            <a:ext cx="6469880" cy="42953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E92EC5B-2019-3744-BD8B-44734FDF896F}"/>
              </a:ext>
            </a:extLst>
          </p:cNvPr>
          <p:cNvSpPr txBox="1"/>
          <p:nvPr/>
        </p:nvSpPr>
        <p:spPr>
          <a:xfrm>
            <a:off x="228601" y="3893022"/>
            <a:ext cx="4627178" cy="737959"/>
          </a:xfrm>
          <a:prstGeom prst="rect">
            <a:avLst/>
          </a:prstGeom>
          <a:noFill/>
        </p:spPr>
        <p:txBody>
          <a:bodyPr wrap="square" rtlCol="0">
            <a:spAutoFit/>
          </a:bodyPr>
          <a:lstStyle/>
          <a:p>
            <a:pPr>
              <a:lnSpc>
                <a:spcPct val="110000"/>
              </a:lnSpc>
              <a:tabLst>
                <a:tab pos="790575" algn="l"/>
              </a:tabLst>
            </a:pPr>
            <a:r>
              <a:rPr lang="en-US" sz="2000" dirty="0">
                <a:latin typeface="Verdana" panose="020B0604030504040204" pitchFamily="34" charset="0"/>
                <a:cs typeface="Verdana" panose="020B0604030504040204" pitchFamily="34" charset="0"/>
              </a:rPr>
              <a:t>The US moved from coal to NG, but China doesn’t have NG.</a:t>
            </a:r>
          </a:p>
        </p:txBody>
      </p:sp>
      <p:sp>
        <p:nvSpPr>
          <p:cNvPr id="13" name="TextBox 12">
            <a:extLst>
              <a:ext uri="{FF2B5EF4-FFF2-40B4-BE49-F238E27FC236}">
                <a16:creationId xmlns:a16="http://schemas.microsoft.com/office/drawing/2014/main" id="{5CEFE1E0-6229-5A43-8D68-DF3E200531A8}"/>
              </a:ext>
            </a:extLst>
          </p:cNvPr>
          <p:cNvSpPr txBox="1"/>
          <p:nvPr/>
        </p:nvSpPr>
        <p:spPr>
          <a:xfrm>
            <a:off x="263849" y="4747694"/>
            <a:ext cx="4627178" cy="1415067"/>
          </a:xfrm>
          <a:prstGeom prst="rect">
            <a:avLst/>
          </a:prstGeom>
          <a:noFill/>
        </p:spPr>
        <p:txBody>
          <a:bodyPr wrap="square" rtlCol="0">
            <a:spAutoFit/>
          </a:bodyPr>
          <a:lstStyle/>
          <a:p>
            <a:pPr>
              <a:lnSpc>
                <a:spcPct val="110000"/>
              </a:lnSpc>
              <a:tabLst>
                <a:tab pos="790575" algn="l"/>
              </a:tabLst>
            </a:pPr>
            <a:r>
              <a:rPr lang="en-US" sz="2000" b="1" dirty="0">
                <a:latin typeface="Verdana" panose="020B0604030504040204" pitchFamily="34" charset="0"/>
                <a:cs typeface="Verdana" panose="020B0604030504040204" pitchFamily="34" charset="0"/>
              </a:rPr>
              <a:t>China’s plan?</a:t>
            </a:r>
          </a:p>
          <a:p>
            <a:pPr marL="457200" indent="-457200">
              <a:lnSpc>
                <a:spcPct val="110000"/>
              </a:lnSpc>
              <a:buAutoNum type="arabicPeriod"/>
              <a:tabLst>
                <a:tab pos="790575" algn="l"/>
              </a:tabLst>
            </a:pPr>
            <a:r>
              <a:rPr lang="en-US" sz="2000" dirty="0">
                <a:latin typeface="Verdana" panose="020B0604030504040204" pitchFamily="34" charset="0"/>
                <a:cs typeface="Verdana" panose="020B0604030504040204" pitchFamily="34" charset="0"/>
              </a:rPr>
              <a:t>Use coal as well as possible…</a:t>
            </a:r>
          </a:p>
          <a:p>
            <a:pPr marL="457200" indent="-457200">
              <a:lnSpc>
                <a:spcPct val="110000"/>
              </a:lnSpc>
              <a:buAutoNum type="arabicPeriod"/>
              <a:tabLst>
                <a:tab pos="790575" algn="l"/>
              </a:tabLst>
            </a:pPr>
            <a:r>
              <a:rPr lang="en-US" sz="2000" dirty="0">
                <a:latin typeface="Verdana" panose="020B0604030504040204" pitchFamily="34" charset="0"/>
                <a:cs typeface="Verdana" panose="020B0604030504040204" pitchFamily="34" charset="0"/>
              </a:rPr>
              <a:t>… while jumping right to renewables.</a:t>
            </a:r>
          </a:p>
        </p:txBody>
      </p:sp>
    </p:spTree>
    <p:extLst>
      <p:ext uri="{BB962C8B-B14F-4D97-AF65-F5344CB8AC3E}">
        <p14:creationId xmlns:p14="http://schemas.microsoft.com/office/powerpoint/2010/main" val="386926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16856" y="46995"/>
            <a:ext cx="8543557" cy="584775"/>
          </a:xfrm>
          <a:prstGeom prst="rect">
            <a:avLst/>
          </a:prstGeom>
          <a:noFill/>
        </p:spPr>
        <p:txBody>
          <a:bodyPr wrap="none" rtlCol="0">
            <a:spAutoFit/>
          </a:bodyPr>
          <a:lstStyle/>
          <a:p>
            <a:pPr defTabSz="914400"/>
            <a:r>
              <a:rPr lang="en-US" sz="3200" b="1" dirty="0">
                <a:solidFill>
                  <a:prstClr val="white"/>
                </a:solidFill>
                <a:latin typeface="Verdana" panose="020B0604030504040204" pitchFamily="34" charset="0"/>
                <a:cs typeface="Verdana" panose="020B0604030504040204" pitchFamily="34" charset="0"/>
              </a:rPr>
              <a:t>China’s ‘cleaner’ (less dirty) coal</a:t>
            </a:r>
            <a:endParaRPr lang="en-US" sz="3200"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1" y="6306179"/>
            <a:ext cx="5154874"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https://www.vox.com/energy-and-environment/2017/5/15/15634538/china-coal-cleaner</a:t>
            </a:r>
            <a:r>
              <a:rPr lang="en-US" sz="1400" dirty="0">
                <a:latin typeface="Verdana" panose="020B0604030504040204" pitchFamily="34" charset="0"/>
                <a:cs typeface="Verdana" panose="020B0604030504040204" pitchFamily="34" charset="0"/>
              </a:rPr>
              <a:t> </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9" name="Picture 8">
            <a:extLst>
              <a:ext uri="{FF2B5EF4-FFF2-40B4-BE49-F238E27FC236}">
                <a16:creationId xmlns:a16="http://schemas.microsoft.com/office/drawing/2014/main" id="{D2B884DB-F4D9-8A4B-8A4E-8A664E44345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sp>
        <p:nvSpPr>
          <p:cNvPr id="10" name="TextBox 9">
            <a:extLst>
              <a:ext uri="{FF2B5EF4-FFF2-40B4-BE49-F238E27FC236}">
                <a16:creationId xmlns:a16="http://schemas.microsoft.com/office/drawing/2014/main" id="{A413CB2D-E6E0-5D46-A6A7-8E6B1D24B601}"/>
              </a:ext>
            </a:extLst>
          </p:cNvPr>
          <p:cNvSpPr txBox="1"/>
          <p:nvPr/>
        </p:nvSpPr>
        <p:spPr>
          <a:xfrm>
            <a:off x="276151" y="815987"/>
            <a:ext cx="5597979" cy="1415067"/>
          </a:xfrm>
          <a:prstGeom prst="rect">
            <a:avLst/>
          </a:prstGeom>
          <a:noFill/>
        </p:spPr>
        <p:txBody>
          <a:bodyPr wrap="square" rtlCol="0">
            <a:spAutoFit/>
          </a:bodyPr>
          <a:lstStyle/>
          <a:p>
            <a:pPr>
              <a:lnSpc>
                <a:spcPct val="150000"/>
              </a:lnSpc>
            </a:pPr>
            <a:r>
              <a:rPr lang="en-US" sz="2000" b="1" dirty="0">
                <a:latin typeface="Verdana" panose="020B0604030504040204" pitchFamily="34" charset="0"/>
                <a:cs typeface="Verdana" panose="020B0604030504040204" pitchFamily="34" charset="0"/>
              </a:rPr>
              <a:t>Subcritical: </a:t>
            </a:r>
            <a:r>
              <a:rPr lang="en-US" sz="2000" dirty="0">
                <a:latin typeface="Verdana" panose="020B0604030504040204" pitchFamily="34" charset="0"/>
                <a:cs typeface="Verdana" panose="020B0604030504040204" pitchFamily="34" charset="0"/>
              </a:rPr>
              <a:t>&lt; water’s critical point</a:t>
            </a:r>
          </a:p>
          <a:p>
            <a:pPr>
              <a:lnSpc>
                <a:spcPct val="150000"/>
              </a:lnSpc>
            </a:pPr>
            <a:r>
              <a:rPr lang="en-US" sz="2000" b="1" dirty="0">
                <a:latin typeface="Verdana" panose="020B0604030504040204" pitchFamily="34" charset="0"/>
                <a:cs typeface="Verdana" panose="020B0604030504040204" pitchFamily="34" charset="0"/>
              </a:rPr>
              <a:t>Supercritical: </a:t>
            </a:r>
            <a:r>
              <a:rPr lang="en-US" sz="2000" dirty="0">
                <a:latin typeface="Verdana" panose="020B0604030504040204" pitchFamily="34" charset="0"/>
                <a:cs typeface="Verdana" panose="020B0604030504040204" pitchFamily="34" charset="0"/>
              </a:rPr>
              <a:t>above water’s critical point</a:t>
            </a:r>
          </a:p>
          <a:p>
            <a:pPr>
              <a:lnSpc>
                <a:spcPct val="150000"/>
              </a:lnSpc>
            </a:pPr>
            <a:r>
              <a:rPr lang="en-US" sz="2000" b="1" dirty="0">
                <a:latin typeface="Verdana" panose="020B0604030504040204" pitchFamily="34" charset="0"/>
                <a:cs typeface="Verdana" panose="020B0604030504040204" pitchFamily="34" charset="0"/>
              </a:rPr>
              <a:t>Ultra-supercritical: </a:t>
            </a:r>
            <a:r>
              <a:rPr lang="en-US" sz="2000" dirty="0">
                <a:latin typeface="Verdana" panose="020B0604030504040204" pitchFamily="34" charset="0"/>
                <a:cs typeface="Verdana" panose="020B0604030504040204" pitchFamily="34" charset="0"/>
              </a:rPr>
              <a:t>far above</a:t>
            </a:r>
          </a:p>
        </p:txBody>
      </p:sp>
      <p:pic>
        <p:nvPicPr>
          <p:cNvPr id="3074" name="Picture 2" descr="china coal plants">
            <a:extLst>
              <a:ext uri="{FF2B5EF4-FFF2-40B4-BE49-F238E27FC236}">
                <a16:creationId xmlns:a16="http://schemas.microsoft.com/office/drawing/2014/main" id="{AA231E13-9BE3-FD49-B67C-C1636312D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683" y="2213544"/>
            <a:ext cx="5385461" cy="4595139"/>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Callout 6">
            <a:extLst>
              <a:ext uri="{FF2B5EF4-FFF2-40B4-BE49-F238E27FC236}">
                <a16:creationId xmlns:a16="http://schemas.microsoft.com/office/drawing/2014/main" id="{1C4ED7DB-1F76-0146-8C15-7CE17ADA476C}"/>
              </a:ext>
            </a:extLst>
          </p:cNvPr>
          <p:cNvSpPr/>
          <p:nvPr/>
        </p:nvSpPr>
        <p:spPr>
          <a:xfrm>
            <a:off x="5874130" y="876342"/>
            <a:ext cx="1005840" cy="1267767"/>
          </a:xfrm>
          <a:prstGeom prst="downArrowCallout">
            <a:avLst>
              <a:gd name="adj1" fmla="val 25000"/>
              <a:gd name="adj2" fmla="val 25000"/>
              <a:gd name="adj3" fmla="val 25000"/>
              <a:gd name="adj4" fmla="val 4313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cs typeface="Verdana" panose="020B0604030504040204" pitchFamily="34" charset="0"/>
              </a:rPr>
              <a:t>power</a:t>
            </a:r>
          </a:p>
        </p:txBody>
      </p:sp>
      <p:sp>
        <p:nvSpPr>
          <p:cNvPr id="17" name="Down Arrow Callout 16">
            <a:extLst>
              <a:ext uri="{FF2B5EF4-FFF2-40B4-BE49-F238E27FC236}">
                <a16:creationId xmlns:a16="http://schemas.microsoft.com/office/drawing/2014/main" id="{C868444D-476C-6847-9445-B8C27F9163CF}"/>
              </a:ext>
            </a:extLst>
          </p:cNvPr>
          <p:cNvSpPr/>
          <p:nvPr/>
        </p:nvSpPr>
        <p:spPr>
          <a:xfrm>
            <a:off x="8454410" y="876341"/>
            <a:ext cx="1005840" cy="1267767"/>
          </a:xfrm>
          <a:prstGeom prst="downArrowCallout">
            <a:avLst>
              <a:gd name="adj1" fmla="val 25000"/>
              <a:gd name="adj2" fmla="val 25000"/>
              <a:gd name="adj3" fmla="val 25000"/>
              <a:gd name="adj4" fmla="val 431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Up Arrow Callout 7">
            <a:extLst>
              <a:ext uri="{FF2B5EF4-FFF2-40B4-BE49-F238E27FC236}">
                <a16:creationId xmlns:a16="http://schemas.microsoft.com/office/drawing/2014/main" id="{4C563CB3-DDDF-A749-A2F3-997B1FFBA887}"/>
              </a:ext>
            </a:extLst>
          </p:cNvPr>
          <p:cNvSpPr/>
          <p:nvPr/>
        </p:nvSpPr>
        <p:spPr>
          <a:xfrm>
            <a:off x="7016603" y="815987"/>
            <a:ext cx="1344171" cy="1281142"/>
          </a:xfrm>
          <a:prstGeom prst="upArrowCallout">
            <a:avLst>
              <a:gd name="adj1" fmla="val 25000"/>
              <a:gd name="adj2" fmla="val 25000"/>
              <a:gd name="adj3" fmla="val 28161"/>
              <a:gd name="adj4" fmla="val 37084"/>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a:latin typeface="Verdana" panose="020B0604030504040204" pitchFamily="34" charset="0"/>
                <a:ea typeface="Verdana" panose="020B0604030504040204" pitchFamily="34" charset="0"/>
                <a:cs typeface="Verdana" panose="020B0604030504040204" pitchFamily="34" charset="0"/>
              </a:rPr>
              <a:t>pollution</a:t>
            </a:r>
          </a:p>
        </p:txBody>
      </p:sp>
    </p:spTree>
    <p:extLst>
      <p:ext uri="{BB962C8B-B14F-4D97-AF65-F5344CB8AC3E}">
        <p14:creationId xmlns:p14="http://schemas.microsoft.com/office/powerpoint/2010/main" val="408020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174506" y="68015"/>
            <a:ext cx="1011366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Coal plant standards in China vs. US and Europe?</a:t>
            </a:r>
            <a:endParaRPr lang="en-US" sz="2800" dirty="0">
              <a:solidFill>
                <a:prstClr val="white"/>
              </a:solidFill>
              <a:latin typeface="Verdana" panose="020B0604030504040204" pitchFamily="34" charset="0"/>
              <a:cs typeface="Verdana" panose="020B0604030504040204" pitchFamily="34" charset="0"/>
            </a:endParaRPr>
          </a:p>
        </p:txBody>
      </p:sp>
      <p:sp>
        <p:nvSpPr>
          <p:cNvPr id="3" name="TextBox 2"/>
          <p:cNvSpPr txBox="1"/>
          <p:nvPr/>
        </p:nvSpPr>
        <p:spPr>
          <a:xfrm>
            <a:off x="1" y="6306179"/>
            <a:ext cx="5154874" cy="523220"/>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hlinkClick r:id="rId2"/>
              </a:rPr>
              <a:t>https://www.vox.com/energy-and-environment/2017/5/15/15634538/china-coal-cleaner</a:t>
            </a:r>
            <a:r>
              <a:rPr lang="en-US" sz="1400" dirty="0">
                <a:latin typeface="Verdana" panose="020B0604030504040204" pitchFamily="34" charset="0"/>
                <a:cs typeface="Verdana" panose="020B0604030504040204" pitchFamily="34" charset="0"/>
              </a:rPr>
              <a:t> </a:t>
            </a:r>
          </a:p>
        </p:txBody>
      </p:sp>
      <p:sp>
        <p:nvSpPr>
          <p:cNvPr id="23" name="TextBox 22"/>
          <p:cNvSpPr txBox="1"/>
          <p:nvPr/>
        </p:nvSpPr>
        <p:spPr>
          <a:xfrm>
            <a:off x="4394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6469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9" name="Picture 8">
            <a:extLst>
              <a:ext uri="{FF2B5EF4-FFF2-40B4-BE49-F238E27FC236}">
                <a16:creationId xmlns:a16="http://schemas.microsoft.com/office/drawing/2014/main" id="{D2B884DB-F4D9-8A4B-8A4E-8A664E443458}"/>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49317"/>
            <a:ext cx="628093" cy="584776"/>
          </a:xfrm>
          <a:prstGeom prst="rect">
            <a:avLst/>
          </a:prstGeom>
        </p:spPr>
      </p:pic>
      <p:pic>
        <p:nvPicPr>
          <p:cNvPr id="3076" name="Picture 4" descr="coal plants, china v. us">
            <a:extLst>
              <a:ext uri="{FF2B5EF4-FFF2-40B4-BE49-F238E27FC236}">
                <a16:creationId xmlns:a16="http://schemas.microsoft.com/office/drawing/2014/main" id="{95454495-A1B0-0044-9ACA-EB572D339F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092"/>
          <a:stretch/>
        </p:blipFill>
        <p:spPr bwMode="auto">
          <a:xfrm>
            <a:off x="0" y="711381"/>
            <a:ext cx="7080299" cy="26962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ollution standards, china v. us v. eu">
            <a:extLst>
              <a:ext uri="{FF2B5EF4-FFF2-40B4-BE49-F238E27FC236}">
                <a16:creationId xmlns:a16="http://schemas.microsoft.com/office/drawing/2014/main" id="{0611F43E-87EA-2447-96DA-555A71999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578" y="3241440"/>
            <a:ext cx="6960475" cy="356724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3A3F1C53-F7D8-1F4C-9F9D-D6035BE8F236}"/>
              </a:ext>
            </a:extLst>
          </p:cNvPr>
          <p:cNvCxnSpPr/>
          <p:nvPr/>
        </p:nvCxnSpPr>
        <p:spPr>
          <a:xfrm>
            <a:off x="2701159" y="1618593"/>
            <a:ext cx="31215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276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90882"/>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pic>
        <p:nvPicPr>
          <p:cNvPr id="7" name="Picture 6">
            <a:extLst>
              <a:ext uri="{FF2B5EF4-FFF2-40B4-BE49-F238E27FC236}">
                <a16:creationId xmlns:a16="http://schemas.microsoft.com/office/drawing/2014/main" id="{F528458E-C868-1B4C-87E8-3F79463CB889}"/>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6"/>
            <a:ext cx="628093" cy="584776"/>
          </a:xfrm>
          <a:prstGeom prst="rect">
            <a:avLst/>
          </a:prstGeom>
        </p:spPr>
      </p:pic>
      <p:sp>
        <p:nvSpPr>
          <p:cNvPr id="6" name="TextBox 5">
            <a:extLst>
              <a:ext uri="{FF2B5EF4-FFF2-40B4-BE49-F238E27FC236}">
                <a16:creationId xmlns:a16="http://schemas.microsoft.com/office/drawing/2014/main" id="{F75C4BB6-0FFB-C946-ADC2-9C0F1AA2C8A5}"/>
              </a:ext>
            </a:extLst>
          </p:cNvPr>
          <p:cNvSpPr txBox="1"/>
          <p:nvPr/>
        </p:nvSpPr>
        <p:spPr>
          <a:xfrm>
            <a:off x="2137389" y="2021913"/>
            <a:ext cx="8225812" cy="3236784"/>
          </a:xfrm>
          <a:prstGeom prst="rect">
            <a:avLst/>
          </a:prstGeom>
          <a:noFill/>
        </p:spPr>
        <p:txBody>
          <a:bodyPr wrap="square" rtlCol="0">
            <a:spAutoFit/>
          </a:bodyPr>
          <a:lstStyle/>
          <a:p>
            <a:pPr lvl="1">
              <a:lnSpc>
                <a:spcPct val="150000"/>
              </a:lnSpc>
            </a:pPr>
            <a:r>
              <a:rPr lang="en-US" sz="2800" b="1" dirty="0">
                <a:latin typeface="Verdana" panose="020B0604030504040204" pitchFamily="34" charset="0"/>
                <a:cs typeface="Verdana" panose="020B0604030504040204" pitchFamily="34" charset="0"/>
              </a:rPr>
              <a:t>4.9: Coal’s future?</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Business cycles</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LCOE and EROEI</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COVID lessons and opportunities</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Early retirement?</a:t>
            </a:r>
          </a:p>
        </p:txBody>
      </p:sp>
    </p:spTree>
    <p:extLst>
      <p:ext uri="{BB962C8B-B14F-4D97-AF65-F5344CB8AC3E}">
        <p14:creationId xmlns:p14="http://schemas.microsoft.com/office/powerpoint/2010/main" val="2037745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6971780"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Energy cycles are business cycles</a:t>
            </a:r>
          </a:p>
        </p:txBody>
      </p:sp>
      <p:pic>
        <p:nvPicPr>
          <p:cNvPr id="6" name="Picture 5" descr="Screen Shot 2018-08-26 at 10.35.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847" y="693857"/>
            <a:ext cx="8451272" cy="6103697"/>
          </a:xfrm>
          <a:prstGeom prst="rect">
            <a:avLst/>
          </a:prstGeom>
        </p:spPr>
      </p:pic>
      <p:sp>
        <p:nvSpPr>
          <p:cNvPr id="27" name="TextBox 26"/>
          <p:cNvSpPr txBox="1"/>
          <p:nvPr/>
        </p:nvSpPr>
        <p:spPr>
          <a:xfrm>
            <a:off x="16129" y="6489777"/>
            <a:ext cx="4525854" cy="307777"/>
          </a:xfrm>
          <a:prstGeom prst="rect">
            <a:avLst/>
          </a:prstGeom>
          <a:noFill/>
        </p:spPr>
        <p:txBody>
          <a:bodyPr wrap="none" rtlCol="0">
            <a:spAutoFit/>
          </a:bodyPr>
          <a:lstStyle/>
          <a:p>
            <a:r>
              <a:rPr lang="en-US" sz="1400" dirty="0">
                <a:latin typeface="Verdana" panose="020B0604030504040204" pitchFamily="34" charset="0"/>
              </a:rPr>
              <a:t>Adapted from </a:t>
            </a:r>
            <a:r>
              <a:rPr lang="en-US" sz="1400" dirty="0" err="1">
                <a:latin typeface="Verdana" panose="020B0604030504040204" pitchFamily="34" charset="0"/>
              </a:rPr>
              <a:t>Marchetti</a:t>
            </a:r>
            <a:r>
              <a:rPr lang="en-US" sz="1400" dirty="0">
                <a:latin typeface="Verdana" panose="020B0604030504040204" pitchFamily="34" charset="0"/>
              </a:rPr>
              <a:t> and </a:t>
            </a:r>
            <a:r>
              <a:rPr lang="en-US" sz="1400" dirty="0" err="1">
                <a:latin typeface="Verdana" panose="020B0604030504040204" pitchFamily="34" charset="0"/>
              </a:rPr>
              <a:t>Nakicenovic</a:t>
            </a:r>
            <a:r>
              <a:rPr lang="en-US" sz="1400" dirty="0">
                <a:latin typeface="Verdana" panose="020B0604030504040204" pitchFamily="34" charset="0"/>
              </a:rPr>
              <a:t> (1979)</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64064"/>
            <a:ext cx="628093" cy="58477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A3AF809-0502-4049-BEA5-7A3F46FE862F}"/>
                  </a:ext>
                </a:extLst>
              </p14:cNvPr>
              <p14:cNvContentPartPr/>
              <p14:nvPr/>
            </p14:nvContentPartPr>
            <p14:xfrm>
              <a:off x="2631134" y="2109692"/>
              <a:ext cx="2945160" cy="1236600"/>
            </p14:xfrm>
          </p:contentPart>
        </mc:Choice>
        <mc:Fallback xmlns="">
          <p:pic>
            <p:nvPicPr>
              <p:cNvPr id="2" name="Ink 1">
                <a:extLst>
                  <a:ext uri="{FF2B5EF4-FFF2-40B4-BE49-F238E27FC236}">
                    <a16:creationId xmlns:a16="http://schemas.microsoft.com/office/drawing/2014/main" id="{AA3AF809-0502-4049-BEA5-7A3F46FE862F}"/>
                  </a:ext>
                </a:extLst>
              </p:cNvPr>
              <p:cNvPicPr/>
              <p:nvPr/>
            </p:nvPicPr>
            <p:blipFill>
              <a:blip r:embed="rId5"/>
              <a:stretch>
                <a:fillRect/>
              </a:stretch>
            </p:blipFill>
            <p:spPr>
              <a:xfrm>
                <a:off x="2577494" y="2001692"/>
                <a:ext cx="3052800" cy="1452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EE826A29-D106-A94F-B310-98FFD33BA7DD}"/>
                  </a:ext>
                </a:extLst>
              </p14:cNvPr>
              <p14:cNvContentPartPr/>
              <p14:nvPr/>
            </p14:nvContentPartPr>
            <p14:xfrm>
              <a:off x="5575934" y="2444852"/>
              <a:ext cx="3662280" cy="3340080"/>
            </p14:xfrm>
          </p:contentPart>
        </mc:Choice>
        <mc:Fallback xmlns="">
          <p:pic>
            <p:nvPicPr>
              <p:cNvPr id="3" name="Ink 2">
                <a:extLst>
                  <a:ext uri="{FF2B5EF4-FFF2-40B4-BE49-F238E27FC236}">
                    <a16:creationId xmlns:a16="http://schemas.microsoft.com/office/drawing/2014/main" id="{EE826A29-D106-A94F-B310-98FFD33BA7DD}"/>
                  </a:ext>
                </a:extLst>
              </p:cNvPr>
              <p:cNvPicPr/>
              <p:nvPr/>
            </p:nvPicPr>
            <p:blipFill>
              <a:blip r:embed="rId7"/>
              <a:stretch>
                <a:fillRect/>
              </a:stretch>
            </p:blipFill>
            <p:spPr>
              <a:xfrm>
                <a:off x="5521934" y="2337212"/>
                <a:ext cx="3769920" cy="3555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D77235B2-AF45-EA47-B416-490CD9CDBFAD}"/>
                  </a:ext>
                </a:extLst>
              </p14:cNvPr>
              <p14:cNvContentPartPr/>
              <p14:nvPr/>
            </p14:nvContentPartPr>
            <p14:xfrm>
              <a:off x="9242534" y="5784572"/>
              <a:ext cx="360" cy="360"/>
            </p14:xfrm>
          </p:contentPart>
        </mc:Choice>
        <mc:Fallback xmlns="">
          <p:pic>
            <p:nvPicPr>
              <p:cNvPr id="8" name="Ink 7">
                <a:extLst>
                  <a:ext uri="{FF2B5EF4-FFF2-40B4-BE49-F238E27FC236}">
                    <a16:creationId xmlns:a16="http://schemas.microsoft.com/office/drawing/2014/main" id="{D77235B2-AF45-EA47-B416-490CD9CDBFAD}"/>
                  </a:ext>
                </a:extLst>
              </p:cNvPr>
              <p:cNvPicPr/>
              <p:nvPr/>
            </p:nvPicPr>
            <p:blipFill>
              <a:blip r:embed="rId9"/>
              <a:stretch>
                <a:fillRect/>
              </a:stretch>
            </p:blipFill>
            <p:spPr>
              <a:xfrm>
                <a:off x="9188534" y="5676932"/>
                <a:ext cx="108000" cy="216000"/>
              </a:xfrm>
              <a:prstGeom prst="rect">
                <a:avLst/>
              </a:prstGeom>
            </p:spPr>
          </p:pic>
        </mc:Fallback>
      </mc:AlternateContent>
    </p:spTree>
    <p:extLst>
      <p:ext uri="{BB962C8B-B14F-4D97-AF65-F5344CB8AC3E}">
        <p14:creationId xmlns:p14="http://schemas.microsoft.com/office/powerpoint/2010/main" val="3437730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652774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LCOE (levelized cost of energy)</a:t>
            </a:r>
          </a:p>
        </p:txBody>
      </p:sp>
      <p:sp>
        <p:nvSpPr>
          <p:cNvPr id="27" name="TextBox 26"/>
          <p:cNvSpPr txBox="1"/>
          <p:nvPr/>
        </p:nvSpPr>
        <p:spPr>
          <a:xfrm>
            <a:off x="16129" y="6298389"/>
            <a:ext cx="7523021" cy="523220"/>
          </a:xfrm>
          <a:prstGeom prst="rect">
            <a:avLst/>
          </a:prstGeom>
          <a:noFill/>
        </p:spPr>
        <p:txBody>
          <a:bodyPr wrap="none" rtlCol="0">
            <a:spAutoFit/>
          </a:bodyPr>
          <a:lstStyle/>
          <a:p>
            <a:r>
              <a:rPr lang="en-US" sz="1400" dirty="0">
                <a:latin typeface="Verdana" panose="020B0604030504040204" pitchFamily="34" charset="0"/>
                <a:hlinkClick r:id="rId2"/>
              </a:rPr>
              <a:t>https://www.eia.gov/outlooks/aeo/pdf/electricity_generation.pdf</a:t>
            </a:r>
            <a:r>
              <a:rPr lang="en-US" sz="1400" dirty="0">
                <a:latin typeface="Verdana" panose="020B0604030504040204" pitchFamily="34" charset="0"/>
              </a:rPr>
              <a:t> </a:t>
            </a:r>
          </a:p>
          <a:p>
            <a:r>
              <a:rPr lang="en-US" sz="1400" dirty="0">
                <a:latin typeface="Verdana" panose="020B0604030504040204" pitchFamily="34" charset="0"/>
                <a:hlinkClick r:id="rId3"/>
              </a:rPr>
              <a:t>https://www.utilitydive.com/news/lcoe-is-not-the-metric-you-think-it-is/578360/</a:t>
            </a:r>
            <a:r>
              <a:rPr lang="en-US" sz="1400" dirty="0">
                <a:latin typeface="Verdana" panose="020B0604030504040204" pitchFamily="34" charset="0"/>
              </a:rPr>
              <a:t> </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7" y="64064"/>
            <a:ext cx="628093" cy="584776"/>
          </a:xfrm>
          <a:prstGeom prst="rect">
            <a:avLst/>
          </a:prstGeom>
        </p:spPr>
      </p:pic>
      <p:sp>
        <p:nvSpPr>
          <p:cNvPr id="9" name="TextBox 8">
            <a:extLst>
              <a:ext uri="{FF2B5EF4-FFF2-40B4-BE49-F238E27FC236}">
                <a16:creationId xmlns:a16="http://schemas.microsoft.com/office/drawing/2014/main" id="{5B4C2604-10EE-9C43-B657-7A4AF61F6EEA}"/>
              </a:ext>
            </a:extLst>
          </p:cNvPr>
          <p:cNvSpPr txBox="1"/>
          <p:nvPr/>
        </p:nvSpPr>
        <p:spPr>
          <a:xfrm>
            <a:off x="228600" y="829340"/>
            <a:ext cx="11733720" cy="1785104"/>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Levelized cost of electricity: </a:t>
            </a:r>
            <a:r>
              <a:rPr lang="en-US" sz="2000" i="1" dirty="0">
                <a:latin typeface="Verdana" panose="020B0604030504040204" pitchFamily="34" charset="0"/>
                <a:ea typeface="Verdana" panose="020B0604030504040204" pitchFamily="34" charset="0"/>
                <a:cs typeface="Verdana" panose="020B0604030504040204" pitchFamily="34" charset="0"/>
              </a:rPr>
              <a:t>represents the average revenue per unit of electricity generated that would be required to recover the costs of building and operating a generating plant during an assumed financial life and duty cycle.</a:t>
            </a:r>
          </a:p>
          <a:p>
            <a:endParaRPr lang="en-US" sz="1000" i="1" dirty="0">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LCOE is often cited as a convenient summary measure of the overall </a:t>
            </a:r>
            <a:r>
              <a:rPr lang="en-US" sz="2000" dirty="0" err="1">
                <a:latin typeface="Verdana" panose="020B0604030504040204" pitchFamily="34" charset="0"/>
                <a:ea typeface="Verdana" panose="020B0604030504040204" pitchFamily="34" charset="0"/>
                <a:cs typeface="Verdana" panose="020B0604030504040204" pitchFamily="34" charset="0"/>
              </a:rPr>
              <a:t>competiveness</a:t>
            </a:r>
            <a:r>
              <a:rPr lang="en-US" sz="2000" dirty="0">
                <a:latin typeface="Verdana" panose="020B0604030504040204" pitchFamily="34" charset="0"/>
                <a:ea typeface="Verdana" panose="020B0604030504040204" pitchFamily="34" charset="0"/>
                <a:cs typeface="Verdana" panose="020B0604030504040204" pitchFamily="34" charset="0"/>
              </a:rPr>
              <a:t> of different generating technologies.</a:t>
            </a:r>
          </a:p>
        </p:txBody>
      </p:sp>
      <p:sp>
        <p:nvSpPr>
          <p:cNvPr id="11" name="TextBox 10">
            <a:extLst>
              <a:ext uri="{FF2B5EF4-FFF2-40B4-BE49-F238E27FC236}">
                <a16:creationId xmlns:a16="http://schemas.microsoft.com/office/drawing/2014/main" id="{74EAF334-0D6A-0043-AEE4-04CCAAB562B1}"/>
              </a:ext>
            </a:extLst>
          </p:cNvPr>
          <p:cNvSpPr txBox="1"/>
          <p:nvPr/>
        </p:nvSpPr>
        <p:spPr>
          <a:xfrm>
            <a:off x="909085" y="2680846"/>
            <a:ext cx="10935586" cy="2708434"/>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Key inputs: </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capital costs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fuel costs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fixed and variable operations and maintenance (O&amp;M) costs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fuel costs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financing costs</a:t>
            </a:r>
          </a:p>
          <a:p>
            <a:pPr marL="342900" indent="-342900">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assumed utilization rate for each plant</a:t>
            </a:r>
          </a:p>
          <a:p>
            <a:endParaRPr lang="en-US" sz="1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Incentives, including state or federal tax credits also affect the calculation of LCOE. </a:t>
            </a:r>
          </a:p>
        </p:txBody>
      </p:sp>
      <p:sp>
        <p:nvSpPr>
          <p:cNvPr id="10" name="TextBox 9">
            <a:extLst>
              <a:ext uri="{FF2B5EF4-FFF2-40B4-BE49-F238E27FC236}">
                <a16:creationId xmlns:a16="http://schemas.microsoft.com/office/drawing/2014/main" id="{08884C36-771F-724F-891C-98A89D397B11}"/>
              </a:ext>
            </a:extLst>
          </p:cNvPr>
          <p:cNvSpPr txBox="1"/>
          <p:nvPr/>
        </p:nvSpPr>
        <p:spPr>
          <a:xfrm>
            <a:off x="356191" y="5553829"/>
            <a:ext cx="11265195" cy="707886"/>
          </a:xfrm>
          <a:prstGeom prst="rect">
            <a:avLst/>
          </a:prstGeom>
          <a:noFill/>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Knock: </a:t>
            </a:r>
            <a:r>
              <a:rPr lang="en-US" sz="2000" dirty="0">
                <a:latin typeface="Verdana" panose="020B0604030504040204" pitchFamily="34" charset="0"/>
                <a:ea typeface="Verdana" panose="020B0604030504040204" pitchFamily="34" charset="0"/>
                <a:cs typeface="Verdana" panose="020B0604030504040204" pitchFamily="34" charset="0"/>
              </a:rPr>
              <a:t>LCOE fails to address the time value of money correctly. This ongoing error has the unfortunate consequence of slowing the deployment of renewable energy.</a:t>
            </a:r>
          </a:p>
        </p:txBody>
      </p:sp>
    </p:spTree>
    <p:extLst>
      <p:ext uri="{BB962C8B-B14F-4D97-AF65-F5344CB8AC3E}">
        <p14:creationId xmlns:p14="http://schemas.microsoft.com/office/powerpoint/2010/main" val="34739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417614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Lazard’s 2019 LCOE</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pic>
        <p:nvPicPr>
          <p:cNvPr id="3" name="Picture 2" descr="A screenshot of a cell phone&#10;&#10;Description automatically generated">
            <a:extLst>
              <a:ext uri="{FF2B5EF4-FFF2-40B4-BE49-F238E27FC236}">
                <a16:creationId xmlns:a16="http://schemas.microsoft.com/office/drawing/2014/main" id="{B968FE0D-2CB0-5740-B8D9-68158390A2E9}"/>
              </a:ext>
            </a:extLst>
          </p:cNvPr>
          <p:cNvPicPr>
            <a:picLocks noChangeAspect="1"/>
          </p:cNvPicPr>
          <p:nvPr/>
        </p:nvPicPr>
        <p:blipFill>
          <a:blip r:embed="rId3"/>
          <a:stretch>
            <a:fillRect/>
          </a:stretch>
        </p:blipFill>
        <p:spPr>
          <a:xfrm>
            <a:off x="1675073" y="712904"/>
            <a:ext cx="10002232" cy="6145096"/>
          </a:xfrm>
          <a:prstGeom prst="rect">
            <a:avLst/>
          </a:prstGeom>
        </p:spPr>
      </p:pic>
      <p:sp>
        <p:nvSpPr>
          <p:cNvPr id="27" name="TextBox 26"/>
          <p:cNvSpPr txBox="1"/>
          <p:nvPr/>
        </p:nvSpPr>
        <p:spPr>
          <a:xfrm>
            <a:off x="79924" y="4548547"/>
            <a:ext cx="1227880" cy="2246769"/>
          </a:xfrm>
          <a:prstGeom prst="rect">
            <a:avLst/>
          </a:prstGeom>
          <a:noFill/>
        </p:spPr>
        <p:txBody>
          <a:bodyPr wrap="square" rtlCol="0">
            <a:spAutoFit/>
          </a:bodyPr>
          <a:lstStyle/>
          <a:p>
            <a:r>
              <a:rPr lang="en-US" sz="1400" dirty="0">
                <a:latin typeface="Verdana" panose="020B0604030504040204" pitchFamily="34" charset="0"/>
                <a:hlinkClick r:id="rId4"/>
              </a:rPr>
              <a:t>https://www.lazard.com/media/451086/lazards-levelized-cost-of-energy-version-130-vf.pdf</a:t>
            </a:r>
            <a:r>
              <a:rPr lang="en-US" sz="1400" dirty="0">
                <a:latin typeface="Verdana" panose="020B0604030504040204" pitchFamily="34" charset="0"/>
              </a:rPr>
              <a:t> </a:t>
            </a:r>
          </a:p>
        </p:txBody>
      </p:sp>
      <p:sp>
        <p:nvSpPr>
          <p:cNvPr id="6" name="Oval 5">
            <a:extLst>
              <a:ext uri="{FF2B5EF4-FFF2-40B4-BE49-F238E27FC236}">
                <a16:creationId xmlns:a16="http://schemas.microsoft.com/office/drawing/2014/main" id="{3E7D0457-38C2-C44F-BB44-C3FF65D87BC5}"/>
              </a:ext>
            </a:extLst>
          </p:cNvPr>
          <p:cNvSpPr/>
          <p:nvPr/>
        </p:nvSpPr>
        <p:spPr>
          <a:xfrm>
            <a:off x="4328270" y="5708837"/>
            <a:ext cx="583153" cy="35149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577914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LCOE: sensitivity to subsidy</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79924" y="4548547"/>
            <a:ext cx="1227880" cy="2246769"/>
          </a:xfrm>
          <a:prstGeom prst="rect">
            <a:avLst/>
          </a:prstGeom>
          <a:noFill/>
        </p:spPr>
        <p:txBody>
          <a:bodyPr wrap="square" rtlCol="0">
            <a:spAutoFit/>
          </a:bodyPr>
          <a:lstStyle/>
          <a:p>
            <a:r>
              <a:rPr lang="en-US" sz="1400" dirty="0">
                <a:latin typeface="Verdana" panose="020B0604030504040204" pitchFamily="34" charset="0"/>
                <a:hlinkClick r:id="rId3"/>
              </a:rPr>
              <a:t>https://www.lazard.com/media/451086/lazards-levelized-cost-of-energy-version-130-vf.pdf</a:t>
            </a:r>
            <a:r>
              <a:rPr lang="en-US" sz="1400" dirty="0">
                <a:latin typeface="Verdana" panose="020B0604030504040204" pitchFamily="34" charset="0"/>
              </a:rPr>
              <a:t> </a:t>
            </a:r>
          </a:p>
        </p:txBody>
      </p:sp>
      <p:pic>
        <p:nvPicPr>
          <p:cNvPr id="6" name="Picture 5" descr="A screenshot of a social media post&#10;&#10;Description automatically generated">
            <a:extLst>
              <a:ext uri="{FF2B5EF4-FFF2-40B4-BE49-F238E27FC236}">
                <a16:creationId xmlns:a16="http://schemas.microsoft.com/office/drawing/2014/main" id="{BC7C7D4D-D191-D442-AF20-D1AA3C595EA7}"/>
              </a:ext>
            </a:extLst>
          </p:cNvPr>
          <p:cNvPicPr>
            <a:picLocks noChangeAspect="1"/>
          </p:cNvPicPr>
          <p:nvPr/>
        </p:nvPicPr>
        <p:blipFill>
          <a:blip r:embed="rId4"/>
          <a:stretch>
            <a:fillRect/>
          </a:stretch>
        </p:blipFill>
        <p:spPr>
          <a:xfrm>
            <a:off x="1961787" y="716585"/>
            <a:ext cx="9422827" cy="6109516"/>
          </a:xfrm>
          <a:prstGeom prst="rect">
            <a:avLst/>
          </a:prstGeom>
        </p:spPr>
      </p:pic>
    </p:spTree>
    <p:extLst>
      <p:ext uri="{BB962C8B-B14F-4D97-AF65-F5344CB8AC3E}">
        <p14:creationId xmlns:p14="http://schemas.microsoft.com/office/powerpoint/2010/main" val="23527481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445666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LCOE: marginal costs</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79924" y="4548547"/>
            <a:ext cx="1227880" cy="2246769"/>
          </a:xfrm>
          <a:prstGeom prst="rect">
            <a:avLst/>
          </a:prstGeom>
          <a:noFill/>
        </p:spPr>
        <p:txBody>
          <a:bodyPr wrap="square" rtlCol="0">
            <a:spAutoFit/>
          </a:bodyPr>
          <a:lstStyle/>
          <a:p>
            <a:r>
              <a:rPr lang="en-US" sz="1400" dirty="0">
                <a:latin typeface="Verdana" panose="020B0604030504040204" pitchFamily="34" charset="0"/>
                <a:hlinkClick r:id="rId3"/>
              </a:rPr>
              <a:t>https://www.lazard.com/media/451086/lazards-levelized-cost-of-energy-version-130-vf.pdf</a:t>
            </a:r>
            <a:r>
              <a:rPr lang="en-US" sz="1400" dirty="0">
                <a:latin typeface="Verdana" panose="020B0604030504040204" pitchFamily="34" charset="0"/>
              </a:rPr>
              <a:t> </a:t>
            </a:r>
          </a:p>
        </p:txBody>
      </p:sp>
      <p:pic>
        <p:nvPicPr>
          <p:cNvPr id="3" name="Picture 2" descr="A screenshot of a cell phone&#10;&#10;Description automatically generated">
            <a:extLst>
              <a:ext uri="{FF2B5EF4-FFF2-40B4-BE49-F238E27FC236}">
                <a16:creationId xmlns:a16="http://schemas.microsoft.com/office/drawing/2014/main" id="{213F07A9-8948-FF44-9704-1DF7AC053318}"/>
              </a:ext>
            </a:extLst>
          </p:cNvPr>
          <p:cNvPicPr>
            <a:picLocks noChangeAspect="1"/>
          </p:cNvPicPr>
          <p:nvPr/>
        </p:nvPicPr>
        <p:blipFill>
          <a:blip r:embed="rId4"/>
          <a:stretch>
            <a:fillRect/>
          </a:stretch>
        </p:blipFill>
        <p:spPr>
          <a:xfrm>
            <a:off x="1605516" y="730494"/>
            <a:ext cx="10196554" cy="6127506"/>
          </a:xfrm>
          <a:prstGeom prst="rect">
            <a:avLst/>
          </a:prstGeom>
        </p:spPr>
      </p:pic>
      <p:sp>
        <p:nvSpPr>
          <p:cNvPr id="8" name="TextBox 7">
            <a:extLst>
              <a:ext uri="{FF2B5EF4-FFF2-40B4-BE49-F238E27FC236}">
                <a16:creationId xmlns:a16="http://schemas.microsoft.com/office/drawing/2014/main" id="{488CF6DC-124C-6C47-A37D-C6EFC497E01E}"/>
              </a:ext>
            </a:extLst>
          </p:cNvPr>
          <p:cNvSpPr txBox="1"/>
          <p:nvPr/>
        </p:nvSpPr>
        <p:spPr>
          <a:xfrm>
            <a:off x="7169819" y="2844225"/>
            <a:ext cx="4929963" cy="584775"/>
          </a:xfrm>
          <a:prstGeom prst="rect">
            <a:avLst/>
          </a:prstGeom>
          <a:solidFill>
            <a:schemeClr val="bg1"/>
          </a:solidFill>
        </p:spPr>
        <p:txBody>
          <a:bodyPr wrap="square" rtlCol="0">
            <a:spAutoFit/>
          </a:bodyPr>
          <a:lstStyle/>
          <a:p>
            <a:r>
              <a:rPr lang="en-US" sz="1600" b="1" dirty="0">
                <a:solidFill>
                  <a:srgbClr val="0432FF"/>
                </a:solidFill>
                <a:latin typeface="Verdana" panose="020B0604030504040204" pitchFamily="34" charset="0"/>
                <a:ea typeface="Verdana" panose="020B0604030504040204" pitchFamily="34" charset="0"/>
                <a:cs typeface="Verdana" panose="020B0604030504040204" pitchFamily="34" charset="0"/>
              </a:rPr>
              <a:t>Marginal cost: </a:t>
            </a:r>
            <a:r>
              <a:rPr lang="en-US" sz="1600" dirty="0">
                <a:solidFill>
                  <a:srgbClr val="0432FF"/>
                </a:solidFill>
                <a:latin typeface="Verdana" panose="020B0604030504040204" pitchFamily="34" charset="0"/>
                <a:ea typeface="Verdana" panose="020B0604030504040204" pitchFamily="34" charset="0"/>
                <a:cs typeface="Verdana" panose="020B0604030504040204" pitchFamily="34" charset="0"/>
              </a:rPr>
              <a:t>the cost added by producing one additional unit of a product or service.</a:t>
            </a:r>
          </a:p>
        </p:txBody>
      </p:sp>
      <p:sp>
        <p:nvSpPr>
          <p:cNvPr id="10" name="Oval 9">
            <a:extLst>
              <a:ext uri="{FF2B5EF4-FFF2-40B4-BE49-F238E27FC236}">
                <a16:creationId xmlns:a16="http://schemas.microsoft.com/office/drawing/2014/main" id="{9D1BE604-437C-9648-8EE4-D684620AD92A}"/>
              </a:ext>
            </a:extLst>
          </p:cNvPr>
          <p:cNvSpPr/>
          <p:nvPr/>
        </p:nvSpPr>
        <p:spPr>
          <a:xfrm>
            <a:off x="8436246" y="6416530"/>
            <a:ext cx="583153" cy="35149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575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354"/>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46713"/>
            <a:ext cx="8459367"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Comparing coal, oil and natural gas (NG)</a:t>
            </a:r>
          </a:p>
        </p:txBody>
      </p:sp>
      <p:sp>
        <p:nvSpPr>
          <p:cNvPr id="6" name="TextBox 5"/>
          <p:cNvSpPr txBox="1"/>
          <p:nvPr/>
        </p:nvSpPr>
        <p:spPr>
          <a:xfrm>
            <a:off x="228601" y="732513"/>
            <a:ext cx="11734798" cy="820738"/>
          </a:xfrm>
          <a:prstGeom prst="rect">
            <a:avLst/>
          </a:prstGeom>
          <a:noFill/>
        </p:spPr>
        <p:txBody>
          <a:bodyPr wrap="square" rtlCol="0">
            <a:spAutoFit/>
          </a:bodyPr>
          <a:lstStyle/>
          <a:p>
            <a:pPr>
              <a:lnSpc>
                <a:spcPct val="120000"/>
              </a:lnSpc>
            </a:pPr>
            <a:r>
              <a:rPr lang="en-US" sz="2000" b="1" dirty="0">
                <a:latin typeface="Verdana" panose="020B0604030504040204" pitchFamily="34" charset="0"/>
                <a:cs typeface="Verdana" panose="020B0604030504040204" pitchFamily="34" charset="0"/>
              </a:rPr>
              <a:t>How does coal compare to oil and natural gas?</a:t>
            </a:r>
          </a:p>
          <a:p>
            <a:pPr marL="342900" indent="-342900">
              <a:lnSpc>
                <a:spcPct val="120000"/>
              </a:lnSpc>
              <a:buFont typeface="Arial"/>
              <a:buChar char="•"/>
            </a:pPr>
            <a:r>
              <a:rPr lang="en-US" sz="2000" b="1" dirty="0">
                <a:latin typeface="Verdana" panose="020B0604030504040204" pitchFamily="34" charset="0"/>
                <a:cs typeface="Verdana" panose="020B0604030504040204" pitchFamily="34" charset="0"/>
              </a:rPr>
              <a:t>Abundant: </a:t>
            </a:r>
            <a:r>
              <a:rPr lang="en-US" sz="2000" dirty="0">
                <a:latin typeface="Verdana" panose="020B0604030504040204" pitchFamily="34" charset="0"/>
                <a:cs typeface="Verdana" panose="020B0604030504040204" pitchFamily="34" charset="0"/>
              </a:rPr>
              <a:t>huge, globally distributed reserves;</a:t>
            </a:r>
          </a:p>
        </p:txBody>
      </p:sp>
      <p:sp>
        <p:nvSpPr>
          <p:cNvPr id="3" name="TextBox 2"/>
          <p:cNvSpPr txBox="1"/>
          <p:nvPr/>
        </p:nvSpPr>
        <p:spPr>
          <a:xfrm>
            <a:off x="7217096" y="6503510"/>
            <a:ext cx="4974904" cy="307777"/>
          </a:xfrm>
          <a:prstGeom prst="rect">
            <a:avLst/>
          </a:prstGeom>
          <a:noFill/>
        </p:spPr>
        <p:txBody>
          <a:bodyPr wrap="square" rtlCol="0">
            <a:spAutoFit/>
          </a:bodyPr>
          <a:lstStyle/>
          <a:p>
            <a:r>
              <a:rPr lang="en-US" sz="1400" dirty="0">
                <a:latin typeface="Verdana" panose="020B0604030504040204" pitchFamily="34" charset="0"/>
                <a:cs typeface="Verdana" panose="020B0604030504040204" pitchFamily="34" charset="0"/>
              </a:rPr>
              <a:t>Energy Systems and Sustainability, 2/e, Chapter 5 </a:t>
            </a:r>
          </a:p>
        </p:txBody>
      </p:sp>
      <p:pic>
        <p:nvPicPr>
          <p:cNvPr id="19" name="Picture 18" descr="Picture 8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242726" y="2725804"/>
            <a:ext cx="5317719" cy="1971380"/>
          </a:xfrm>
          <a:prstGeom prst="rect">
            <a:avLst/>
          </a:prstGeom>
        </p:spPr>
      </p:pic>
      <p:sp>
        <p:nvSpPr>
          <p:cNvPr id="20" name="TextBox 19"/>
          <p:cNvSpPr txBox="1"/>
          <p:nvPr/>
        </p:nvSpPr>
        <p:spPr>
          <a:xfrm>
            <a:off x="292849" y="5840525"/>
            <a:ext cx="8395120" cy="400110"/>
          </a:xfrm>
          <a:prstGeom prst="rect">
            <a:avLst/>
          </a:prstGeom>
          <a:noFill/>
        </p:spPr>
        <p:txBody>
          <a:bodyPr wrap="square" rtlCol="0">
            <a:spAutoFit/>
          </a:bodyPr>
          <a:lstStyle/>
          <a:p>
            <a:r>
              <a:rPr lang="en-US" sz="2000" dirty="0">
                <a:latin typeface="Verdana" panose="020B0604030504040204" pitchFamily="34" charset="0"/>
                <a:cs typeface="Verdana" panose="020B0604030504040204" pitchFamily="34" charset="0"/>
              </a:rPr>
              <a:t>For these reasons, coal is sometimes called the </a:t>
            </a:r>
            <a:r>
              <a:rPr lang="en-US" sz="2000" b="1" dirty="0">
                <a:latin typeface="Verdana" panose="020B0604030504040204" pitchFamily="34" charset="0"/>
                <a:cs typeface="Verdana" panose="020B0604030504040204" pitchFamily="34" charset="0"/>
              </a:rPr>
              <a:t>‘ignoble’ </a:t>
            </a:r>
            <a:r>
              <a:rPr lang="en-US" sz="2000" dirty="0">
                <a:latin typeface="Verdana" panose="020B0604030504040204" pitchFamily="34" charset="0"/>
                <a:cs typeface="Verdana" panose="020B0604030504040204" pitchFamily="34" charset="0"/>
              </a:rPr>
              <a:t>fuel.</a:t>
            </a:r>
          </a:p>
        </p:txBody>
      </p:sp>
      <p:sp>
        <p:nvSpPr>
          <p:cNvPr id="9" name="TextBox 8"/>
          <p:cNvSpPr txBox="1"/>
          <p:nvPr/>
        </p:nvSpPr>
        <p:spPr>
          <a:xfrm>
            <a:off x="228601" y="1635873"/>
            <a:ext cx="11734798" cy="820738"/>
          </a:xfrm>
          <a:prstGeom prst="rect">
            <a:avLst/>
          </a:prstGeom>
          <a:noFill/>
        </p:spPr>
        <p:txBody>
          <a:bodyPr wrap="square" rtlCol="0">
            <a:spAutoFit/>
          </a:bodyPr>
          <a:lstStyle/>
          <a:p>
            <a:pPr marL="342900" indent="-342900">
              <a:lnSpc>
                <a:spcPct val="120000"/>
              </a:lnSpc>
              <a:buFont typeface="Arial"/>
              <a:buChar char="•"/>
            </a:pPr>
            <a:r>
              <a:rPr lang="en-US" sz="2000" dirty="0">
                <a:latin typeface="Verdana" panose="020B0604030504040204" pitchFamily="34" charset="0"/>
                <a:cs typeface="Verdana" panose="020B0604030504040204" pitchFamily="34" charset="0"/>
              </a:rPr>
              <a:t>Extraction has large </a:t>
            </a:r>
            <a:r>
              <a:rPr lang="en-US" sz="2000" b="1" dirty="0">
                <a:latin typeface="Verdana" panose="020B0604030504040204" pitchFamily="34" charset="0"/>
                <a:cs typeface="Verdana" panose="020B0604030504040204" pitchFamily="34" charset="0"/>
              </a:rPr>
              <a:t>environmental impacts </a:t>
            </a:r>
            <a:r>
              <a:rPr lang="en-US" sz="2000" dirty="0">
                <a:latin typeface="Verdana" panose="020B0604030504040204" pitchFamily="34" charset="0"/>
                <a:cs typeface="Verdana" panose="020B0604030504040204" pitchFamily="34" charset="0"/>
              </a:rPr>
              <a:t>(strip-mining);</a:t>
            </a:r>
          </a:p>
          <a:p>
            <a:pPr marL="800100" lvl="1" indent="-342900">
              <a:lnSpc>
                <a:spcPct val="120000"/>
              </a:lnSpc>
              <a:buFont typeface="Arial"/>
              <a:buChar char="•"/>
            </a:pPr>
            <a:r>
              <a:rPr lang="en-US" sz="2000" dirty="0">
                <a:latin typeface="Verdana" panose="020B0604030504040204" pitchFamily="34" charset="0"/>
                <a:cs typeface="Verdana" panose="020B0604030504040204" pitchFamily="34" charset="0"/>
              </a:rPr>
              <a:t>And is a health hazard;</a:t>
            </a:r>
          </a:p>
        </p:txBody>
      </p:sp>
      <p:sp>
        <p:nvSpPr>
          <p:cNvPr id="10" name="TextBox 9"/>
          <p:cNvSpPr txBox="1"/>
          <p:nvPr/>
        </p:nvSpPr>
        <p:spPr>
          <a:xfrm>
            <a:off x="228601" y="2513481"/>
            <a:ext cx="11734798" cy="422488"/>
          </a:xfrm>
          <a:prstGeom prst="rect">
            <a:avLst/>
          </a:prstGeom>
          <a:noFill/>
        </p:spPr>
        <p:txBody>
          <a:bodyPr wrap="square" rtlCol="0">
            <a:spAutoFit/>
          </a:bodyPr>
          <a:lstStyle/>
          <a:p>
            <a:pPr marL="342900" indent="-342900">
              <a:lnSpc>
                <a:spcPct val="120000"/>
              </a:lnSpc>
              <a:buFont typeface="Arial"/>
              <a:buChar char="•"/>
            </a:pPr>
            <a:r>
              <a:rPr lang="en-US" sz="2000" dirty="0">
                <a:latin typeface="Verdana" panose="020B0604030504040204" pitchFamily="34" charset="0"/>
                <a:cs typeface="Verdana" panose="020B0604030504040204" pitchFamily="34" charset="0"/>
              </a:rPr>
              <a:t>More </a:t>
            </a:r>
            <a:r>
              <a:rPr lang="en-US" sz="2000" b="1" dirty="0">
                <a:latin typeface="Verdana" panose="020B0604030504040204" pitchFamily="34" charset="0"/>
                <a:cs typeface="Verdana" panose="020B0604030504040204" pitchFamily="34" charset="0"/>
              </a:rPr>
              <a:t>difficult to transport </a:t>
            </a:r>
            <a:r>
              <a:rPr lang="en-US" sz="2000" dirty="0">
                <a:latin typeface="Verdana" panose="020B0604030504040204" pitchFamily="34" charset="0"/>
                <a:cs typeface="Verdana" panose="020B0604030504040204" pitchFamily="34" charset="0"/>
              </a:rPr>
              <a:t>(less dense);</a:t>
            </a:r>
          </a:p>
        </p:txBody>
      </p:sp>
      <p:sp>
        <p:nvSpPr>
          <p:cNvPr id="11" name="TextBox 10"/>
          <p:cNvSpPr txBox="1"/>
          <p:nvPr/>
        </p:nvSpPr>
        <p:spPr>
          <a:xfrm>
            <a:off x="228601" y="3104884"/>
            <a:ext cx="11734798" cy="422488"/>
          </a:xfrm>
          <a:prstGeom prst="rect">
            <a:avLst/>
          </a:prstGeom>
          <a:noFill/>
        </p:spPr>
        <p:txBody>
          <a:bodyPr wrap="square" rtlCol="0">
            <a:spAutoFit/>
          </a:bodyPr>
          <a:lstStyle/>
          <a:p>
            <a:pPr marL="342900" indent="-342900">
              <a:lnSpc>
                <a:spcPct val="120000"/>
              </a:lnSpc>
              <a:buFont typeface="Arial"/>
              <a:buChar char="•"/>
            </a:pPr>
            <a:r>
              <a:rPr lang="en-US" sz="2000" dirty="0">
                <a:latin typeface="Verdana" panose="020B0604030504040204" pitchFamily="34" charset="0"/>
                <a:cs typeface="Verdana" panose="020B0604030504040204" pitchFamily="34" charset="0"/>
              </a:rPr>
              <a:t>Produces </a:t>
            </a:r>
            <a:r>
              <a:rPr lang="en-US" sz="2000" b="1" dirty="0">
                <a:latin typeface="Verdana" panose="020B0604030504040204" pitchFamily="34" charset="0"/>
                <a:cs typeface="Verdana" panose="020B0604030504040204" pitchFamily="34" charset="0"/>
              </a:rPr>
              <a:t>twice</a:t>
            </a:r>
            <a:r>
              <a:rPr lang="en-US" sz="2000" dirty="0">
                <a:latin typeface="Verdana" panose="020B0604030504040204" pitchFamily="34" charset="0"/>
                <a:cs typeface="Verdana" panose="020B0604030504040204" pitchFamily="34" charset="0"/>
              </a:rPr>
              <a:t> as much carbon dioxide;</a:t>
            </a:r>
          </a:p>
        </p:txBody>
      </p:sp>
      <p:sp>
        <p:nvSpPr>
          <p:cNvPr id="12" name="TextBox 11"/>
          <p:cNvSpPr txBox="1"/>
          <p:nvPr/>
        </p:nvSpPr>
        <p:spPr>
          <a:xfrm>
            <a:off x="228601" y="3647149"/>
            <a:ext cx="11734798" cy="1190069"/>
          </a:xfrm>
          <a:prstGeom prst="rect">
            <a:avLst/>
          </a:prstGeom>
          <a:noFill/>
        </p:spPr>
        <p:txBody>
          <a:bodyPr wrap="square" rtlCol="0">
            <a:spAutoFit/>
          </a:bodyPr>
          <a:lstStyle/>
          <a:p>
            <a:pPr marL="342900" indent="-342900">
              <a:lnSpc>
                <a:spcPct val="120000"/>
              </a:lnSpc>
              <a:buFont typeface="Arial"/>
              <a:buChar char="•"/>
            </a:pPr>
            <a:r>
              <a:rPr lang="en-US" sz="2000" dirty="0">
                <a:latin typeface="Verdana" panose="020B0604030504040204" pitchFamily="34" charset="0"/>
                <a:cs typeface="Verdana" panose="020B0604030504040204" pitchFamily="34" charset="0"/>
              </a:rPr>
              <a:t>Produces large amounts of </a:t>
            </a:r>
            <a:r>
              <a:rPr lang="en-US" sz="2000" b="1" dirty="0">
                <a:latin typeface="Verdana" panose="020B0604030504040204" pitchFamily="34" charset="0"/>
                <a:cs typeface="Verdana" panose="020B0604030504040204" pitchFamily="34" charset="0"/>
              </a:rPr>
              <a:t>ash</a:t>
            </a:r>
            <a:r>
              <a:rPr lang="en-US" sz="2000" dirty="0">
                <a:latin typeface="Verdana" panose="020B0604030504040204" pitchFamily="34" charset="0"/>
                <a:cs typeface="Verdana" panose="020B0604030504040204" pitchFamily="34" charset="0"/>
              </a:rPr>
              <a:t> when burned;</a:t>
            </a:r>
          </a:p>
          <a:p>
            <a:pPr marL="800100" lvl="1" indent="-342900">
              <a:lnSpc>
                <a:spcPct val="120000"/>
              </a:lnSpc>
              <a:buFont typeface="Arial"/>
              <a:buChar char="•"/>
            </a:pPr>
            <a:r>
              <a:rPr lang="en-US" sz="2000" dirty="0">
                <a:latin typeface="Verdana" panose="020B0604030504040204" pitchFamily="34" charset="0"/>
                <a:cs typeface="Verdana" panose="020B0604030504040204" pitchFamily="34" charset="0"/>
              </a:rPr>
              <a:t>Ash can leach sulfuric acid and arsenic into ground water;</a:t>
            </a:r>
          </a:p>
          <a:p>
            <a:pPr marL="800100" lvl="1" indent="-342900">
              <a:lnSpc>
                <a:spcPct val="120000"/>
              </a:lnSpc>
              <a:buFont typeface="Arial"/>
              <a:buChar char="•"/>
            </a:pPr>
            <a:r>
              <a:rPr lang="en-US" sz="2000" dirty="0">
                <a:latin typeface="Verdana" panose="020B0604030504040204" pitchFamily="34" charset="0"/>
                <a:cs typeface="Verdana" panose="020B0604030504040204" pitchFamily="34" charset="0"/>
              </a:rPr>
              <a:t>Coal ash ponds and floods; and</a:t>
            </a:r>
          </a:p>
        </p:txBody>
      </p:sp>
      <p:sp>
        <p:nvSpPr>
          <p:cNvPr id="13" name="TextBox 12"/>
          <p:cNvSpPr txBox="1"/>
          <p:nvPr/>
        </p:nvSpPr>
        <p:spPr>
          <a:xfrm>
            <a:off x="228601" y="4940842"/>
            <a:ext cx="11734798" cy="422488"/>
          </a:xfrm>
          <a:prstGeom prst="rect">
            <a:avLst/>
          </a:prstGeom>
          <a:noFill/>
        </p:spPr>
        <p:txBody>
          <a:bodyPr wrap="square" rtlCol="0">
            <a:spAutoFit/>
          </a:bodyPr>
          <a:lstStyle/>
          <a:p>
            <a:pPr marL="342900" indent="-342900">
              <a:lnSpc>
                <a:spcPct val="120000"/>
              </a:lnSpc>
              <a:buFont typeface="Arial"/>
              <a:buChar char="•"/>
            </a:pPr>
            <a:r>
              <a:rPr lang="en-US" sz="2000" dirty="0">
                <a:latin typeface="Verdana" panose="020B0604030504040204" pitchFamily="34" charset="0"/>
                <a:cs typeface="Verdana" panose="020B0604030504040204" pitchFamily="34" charset="0"/>
              </a:rPr>
              <a:t>Produces </a:t>
            </a:r>
            <a:r>
              <a:rPr lang="en-US" sz="2000" dirty="0" err="1">
                <a:latin typeface="Verdana" panose="020B0604030504040204" pitchFamily="34" charset="0"/>
                <a:cs typeface="Verdana" panose="020B0604030504040204" pitchFamily="34" charset="0"/>
              </a:rPr>
              <a:t>SOx</a:t>
            </a:r>
            <a:r>
              <a:rPr lang="en-US" sz="2000" dirty="0">
                <a:latin typeface="Verdana" panose="020B0604030504040204" pitchFamily="34" charset="0"/>
                <a:cs typeface="Verdana" panose="020B0604030504040204" pitchFamily="34" charset="0"/>
              </a:rPr>
              <a:t> and NOx </a:t>
            </a:r>
            <a:r>
              <a:rPr lang="en-US" sz="2000" b="1" dirty="0">
                <a:latin typeface="Verdana" panose="020B0604030504040204" pitchFamily="34" charset="0"/>
                <a:cs typeface="Verdana" panose="020B0604030504040204" pitchFamily="34" charset="0"/>
              </a:rPr>
              <a:t>emissions</a:t>
            </a:r>
            <a:r>
              <a:rPr lang="en-US" sz="2000" dirty="0">
                <a:latin typeface="Verdana" panose="020B0604030504040204" pitchFamily="34" charset="0"/>
                <a:cs typeface="Verdana" panose="020B0604030504040204" pitchFamily="34" charset="0"/>
              </a:rPr>
              <a:t> in flue gasses.</a:t>
            </a:r>
          </a:p>
        </p:txBody>
      </p:sp>
      <p:pic>
        <p:nvPicPr>
          <p:cNvPr id="14" name="Picture 13">
            <a:extLst>
              <a:ext uri="{FF2B5EF4-FFF2-40B4-BE49-F238E27FC236}">
                <a16:creationId xmlns:a16="http://schemas.microsoft.com/office/drawing/2014/main" id="{EC92F8EA-7657-A648-B4CA-022F1E70B127}"/>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6" y="22963"/>
            <a:ext cx="628093" cy="584776"/>
          </a:xfrm>
          <a:prstGeom prst="rect">
            <a:avLst/>
          </a:prstGeom>
        </p:spPr>
      </p:pic>
    </p:spTree>
    <p:extLst>
      <p:ext uri="{BB962C8B-B14F-4D97-AF65-F5344CB8AC3E}">
        <p14:creationId xmlns:p14="http://schemas.microsoft.com/office/powerpoint/2010/main" val="18989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9" grpId="0"/>
      <p:bldP spid="10" grpId="0"/>
      <p:bldP spid="11" grpId="0"/>
      <p:bldP spid="12" grpId="0"/>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401744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LCOE: capital costs</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79924" y="4548547"/>
            <a:ext cx="1227880" cy="2246769"/>
          </a:xfrm>
          <a:prstGeom prst="rect">
            <a:avLst/>
          </a:prstGeom>
          <a:noFill/>
        </p:spPr>
        <p:txBody>
          <a:bodyPr wrap="square" rtlCol="0">
            <a:spAutoFit/>
          </a:bodyPr>
          <a:lstStyle/>
          <a:p>
            <a:r>
              <a:rPr lang="en-US" sz="1400" dirty="0">
                <a:latin typeface="Verdana" panose="020B0604030504040204" pitchFamily="34" charset="0"/>
                <a:hlinkClick r:id="rId3"/>
              </a:rPr>
              <a:t>https://www.lazard.com/media/451086/lazards-levelized-cost-of-energy-version-130-vf.pdf</a:t>
            </a:r>
            <a:r>
              <a:rPr lang="en-US" sz="1400" dirty="0">
                <a:latin typeface="Verdana" panose="020B0604030504040204" pitchFamily="34" charset="0"/>
              </a:rPr>
              <a:t> </a:t>
            </a:r>
          </a:p>
        </p:txBody>
      </p:sp>
      <p:pic>
        <p:nvPicPr>
          <p:cNvPr id="6" name="Picture 5" descr="A screenshot of a social media post&#10;&#10;Description automatically generated">
            <a:extLst>
              <a:ext uri="{FF2B5EF4-FFF2-40B4-BE49-F238E27FC236}">
                <a16:creationId xmlns:a16="http://schemas.microsoft.com/office/drawing/2014/main" id="{53A525CD-21CC-944A-858D-BDCCFD3EE9D1}"/>
              </a:ext>
            </a:extLst>
          </p:cNvPr>
          <p:cNvPicPr>
            <a:picLocks noChangeAspect="1"/>
          </p:cNvPicPr>
          <p:nvPr/>
        </p:nvPicPr>
        <p:blipFill>
          <a:blip r:embed="rId4"/>
          <a:stretch>
            <a:fillRect/>
          </a:stretch>
        </p:blipFill>
        <p:spPr>
          <a:xfrm>
            <a:off x="2062716" y="692274"/>
            <a:ext cx="9086817" cy="6165725"/>
          </a:xfrm>
          <a:prstGeom prst="rect">
            <a:avLst/>
          </a:prstGeom>
        </p:spPr>
      </p:pic>
      <p:sp>
        <p:nvSpPr>
          <p:cNvPr id="10" name="Oval 9">
            <a:extLst>
              <a:ext uri="{FF2B5EF4-FFF2-40B4-BE49-F238E27FC236}">
                <a16:creationId xmlns:a16="http://schemas.microsoft.com/office/drawing/2014/main" id="{E36F2B2E-2DDE-3F4D-AC8F-F5F872234039}"/>
              </a:ext>
            </a:extLst>
          </p:cNvPr>
          <p:cNvSpPr/>
          <p:nvPr/>
        </p:nvSpPr>
        <p:spPr>
          <a:xfrm>
            <a:off x="4328270" y="5654245"/>
            <a:ext cx="583153" cy="35149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1322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11053026"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Global LCOE’s confirm that coal is losing the cost race</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0" y="4530860"/>
            <a:ext cx="1427778" cy="2246769"/>
          </a:xfrm>
          <a:prstGeom prst="rect">
            <a:avLst/>
          </a:prstGeom>
          <a:noFill/>
        </p:spPr>
        <p:txBody>
          <a:bodyPr wrap="square" rtlCol="0">
            <a:spAutoFit/>
          </a:bodyPr>
          <a:lstStyle/>
          <a:p>
            <a:r>
              <a:rPr lang="en-US" sz="1400" dirty="0">
                <a:latin typeface="Verdana" panose="020B0604030504040204" pitchFamily="34" charset="0"/>
                <a:hlinkClick r:id="rId3"/>
              </a:rPr>
              <a:t>https://energypost.eu/cheaper-than-coal-irenas-comprehensive-report-on-cost-declines-all-renewables-categories/</a:t>
            </a:r>
            <a:r>
              <a:rPr lang="en-US" sz="1400" dirty="0">
                <a:latin typeface="Verdana" panose="020B0604030504040204" pitchFamily="34" charset="0"/>
              </a:rPr>
              <a:t> </a:t>
            </a:r>
          </a:p>
        </p:txBody>
      </p:sp>
      <p:pic>
        <p:nvPicPr>
          <p:cNvPr id="3" name="Picture 2" descr="A screenshot of a social media post&#10;&#10;Description automatically generated">
            <a:extLst>
              <a:ext uri="{FF2B5EF4-FFF2-40B4-BE49-F238E27FC236}">
                <a16:creationId xmlns:a16="http://schemas.microsoft.com/office/drawing/2014/main" id="{F7771A76-7AF6-F143-AC5F-D5D8E17F4CB7}"/>
              </a:ext>
            </a:extLst>
          </p:cNvPr>
          <p:cNvPicPr>
            <a:picLocks noChangeAspect="1"/>
          </p:cNvPicPr>
          <p:nvPr/>
        </p:nvPicPr>
        <p:blipFill>
          <a:blip r:embed="rId4"/>
          <a:stretch>
            <a:fillRect/>
          </a:stretch>
        </p:blipFill>
        <p:spPr>
          <a:xfrm>
            <a:off x="1692321" y="698120"/>
            <a:ext cx="8782837" cy="6200823"/>
          </a:xfrm>
          <a:prstGeom prst="rect">
            <a:avLst/>
          </a:prstGeom>
        </p:spPr>
      </p:pic>
      <p:cxnSp>
        <p:nvCxnSpPr>
          <p:cNvPr id="9" name="Straight Connector 8">
            <a:extLst>
              <a:ext uri="{FF2B5EF4-FFF2-40B4-BE49-F238E27FC236}">
                <a16:creationId xmlns:a16="http://schemas.microsoft.com/office/drawing/2014/main" id="{F5D88900-8A23-0E46-A2C6-BED823471A86}"/>
              </a:ext>
            </a:extLst>
          </p:cNvPr>
          <p:cNvCxnSpPr/>
          <p:nvPr/>
        </p:nvCxnSpPr>
        <p:spPr>
          <a:xfrm>
            <a:off x="10681125" y="4039737"/>
            <a:ext cx="0" cy="1173708"/>
          </a:xfrm>
          <a:prstGeom prst="line">
            <a:avLst/>
          </a:prstGeom>
          <a:ln w="571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402C7AD-814D-4444-B294-68ADCF56F290}"/>
              </a:ext>
            </a:extLst>
          </p:cNvPr>
          <p:cNvSpPr txBox="1"/>
          <p:nvPr/>
        </p:nvSpPr>
        <p:spPr>
          <a:xfrm>
            <a:off x="10739701" y="4303425"/>
            <a:ext cx="739746" cy="646331"/>
          </a:xfrm>
          <a:prstGeom prst="rect">
            <a:avLst/>
          </a:prstGeom>
          <a:noFill/>
        </p:spPr>
        <p:txBody>
          <a:bodyPr wrap="square" rtlCol="0">
            <a:spAutoFit/>
          </a:bodyPr>
          <a:lstStyle/>
          <a:p>
            <a:r>
              <a:rPr lang="en-US" dirty="0">
                <a:solidFill>
                  <a:schemeClr val="bg2">
                    <a:lumMod val="25000"/>
                  </a:schemeClr>
                </a:solidFill>
              </a:rPr>
              <a:t>fossil fuels</a:t>
            </a:r>
          </a:p>
        </p:txBody>
      </p:sp>
    </p:spTree>
    <p:extLst>
      <p:ext uri="{BB962C8B-B14F-4D97-AF65-F5344CB8AC3E}">
        <p14:creationId xmlns:p14="http://schemas.microsoft.com/office/powerpoint/2010/main" val="3073938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9860392"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Global LCOE’s weighted averages for RE vs. FF</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0" y="4530860"/>
            <a:ext cx="1427778" cy="2246769"/>
          </a:xfrm>
          <a:prstGeom prst="rect">
            <a:avLst/>
          </a:prstGeom>
          <a:noFill/>
        </p:spPr>
        <p:txBody>
          <a:bodyPr wrap="square" rtlCol="0">
            <a:spAutoFit/>
          </a:bodyPr>
          <a:lstStyle/>
          <a:p>
            <a:r>
              <a:rPr lang="en-US" sz="1400" dirty="0">
                <a:latin typeface="Verdana" panose="020B0604030504040204" pitchFamily="34" charset="0"/>
                <a:hlinkClick r:id="rId3"/>
              </a:rPr>
              <a:t>https://energypost.eu/cheaper-than-coal-irenas-comprehensive-report-on-cost-declines-all-renewables-categories/</a:t>
            </a:r>
            <a:r>
              <a:rPr lang="en-US" sz="1400" dirty="0">
                <a:latin typeface="Verdana" panose="020B0604030504040204" pitchFamily="34" charset="0"/>
              </a:rPr>
              <a:t> </a:t>
            </a:r>
          </a:p>
        </p:txBody>
      </p:sp>
      <p:cxnSp>
        <p:nvCxnSpPr>
          <p:cNvPr id="9" name="Straight Connector 8">
            <a:extLst>
              <a:ext uri="{FF2B5EF4-FFF2-40B4-BE49-F238E27FC236}">
                <a16:creationId xmlns:a16="http://schemas.microsoft.com/office/drawing/2014/main" id="{F5D88900-8A23-0E46-A2C6-BED823471A86}"/>
              </a:ext>
            </a:extLst>
          </p:cNvPr>
          <p:cNvCxnSpPr/>
          <p:nvPr/>
        </p:nvCxnSpPr>
        <p:spPr>
          <a:xfrm>
            <a:off x="10626881" y="4303425"/>
            <a:ext cx="0" cy="1173708"/>
          </a:xfrm>
          <a:prstGeom prst="line">
            <a:avLst/>
          </a:prstGeom>
          <a:ln w="57150">
            <a:solidFill>
              <a:schemeClr val="bg2">
                <a:lumMod val="25000"/>
              </a:schemeClr>
            </a:solidFill>
          </a:ln>
        </p:spPr>
        <p:style>
          <a:lnRef idx="2">
            <a:schemeClr val="accent1"/>
          </a:lnRef>
          <a:fillRef idx="0">
            <a:schemeClr val="accent1"/>
          </a:fillRef>
          <a:effectRef idx="1">
            <a:schemeClr val="accent1"/>
          </a:effectRef>
          <a:fontRef idx="minor">
            <a:schemeClr val="tx1"/>
          </a:fontRef>
        </p:style>
      </p:cxnSp>
      <p:pic>
        <p:nvPicPr>
          <p:cNvPr id="6" name="Picture 5" descr="A screenshot of a cell phone&#10;&#10;Description automatically generated">
            <a:extLst>
              <a:ext uri="{FF2B5EF4-FFF2-40B4-BE49-F238E27FC236}">
                <a16:creationId xmlns:a16="http://schemas.microsoft.com/office/drawing/2014/main" id="{508AA0BC-C03A-964C-8B40-A6E747166600}"/>
              </a:ext>
            </a:extLst>
          </p:cNvPr>
          <p:cNvPicPr>
            <a:picLocks noChangeAspect="1"/>
          </p:cNvPicPr>
          <p:nvPr/>
        </p:nvPicPr>
        <p:blipFill>
          <a:blip r:embed="rId4"/>
          <a:stretch>
            <a:fillRect/>
          </a:stretch>
        </p:blipFill>
        <p:spPr>
          <a:xfrm>
            <a:off x="2068646" y="733070"/>
            <a:ext cx="8424649" cy="6169900"/>
          </a:xfrm>
          <a:prstGeom prst="rect">
            <a:avLst/>
          </a:prstGeom>
        </p:spPr>
      </p:pic>
      <p:sp>
        <p:nvSpPr>
          <p:cNvPr id="12" name="TextBox 11">
            <a:extLst>
              <a:ext uri="{FF2B5EF4-FFF2-40B4-BE49-F238E27FC236}">
                <a16:creationId xmlns:a16="http://schemas.microsoft.com/office/drawing/2014/main" id="{7BF59D07-1FA0-2547-82F4-43D0236B3339}"/>
              </a:ext>
            </a:extLst>
          </p:cNvPr>
          <p:cNvSpPr txBox="1"/>
          <p:nvPr/>
        </p:nvSpPr>
        <p:spPr>
          <a:xfrm>
            <a:off x="10739702" y="4549004"/>
            <a:ext cx="739746" cy="646331"/>
          </a:xfrm>
          <a:prstGeom prst="rect">
            <a:avLst/>
          </a:prstGeom>
          <a:noFill/>
        </p:spPr>
        <p:txBody>
          <a:bodyPr wrap="square" rtlCol="0">
            <a:spAutoFit/>
          </a:bodyPr>
          <a:lstStyle/>
          <a:p>
            <a:r>
              <a:rPr lang="en-US" dirty="0">
                <a:solidFill>
                  <a:schemeClr val="bg2">
                    <a:lumMod val="25000"/>
                  </a:schemeClr>
                </a:solidFill>
              </a:rPr>
              <a:t>fossil fuels</a:t>
            </a:r>
          </a:p>
        </p:txBody>
      </p:sp>
    </p:spTree>
    <p:extLst>
      <p:ext uri="{BB962C8B-B14F-4D97-AF65-F5344CB8AC3E}">
        <p14:creationId xmlns:p14="http://schemas.microsoft.com/office/powerpoint/2010/main" val="449814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455926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LCOE: US projections </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112973" y="5353766"/>
            <a:ext cx="1227880" cy="1384995"/>
          </a:xfrm>
          <a:prstGeom prst="rect">
            <a:avLst/>
          </a:prstGeom>
          <a:noFill/>
        </p:spPr>
        <p:txBody>
          <a:bodyPr wrap="square" rtlCol="0">
            <a:spAutoFit/>
          </a:bodyPr>
          <a:lstStyle/>
          <a:p>
            <a:r>
              <a:rPr lang="en-US" sz="1400" dirty="0">
                <a:latin typeface="Verdana" panose="020B0604030504040204" pitchFamily="34" charset="0"/>
                <a:hlinkClick r:id="rId3"/>
              </a:rPr>
              <a:t>https://www.eia.gov/outlooks/aeo/pdf/electricity_generation.pdf</a:t>
            </a:r>
            <a:r>
              <a:rPr lang="en-US" sz="1400" dirty="0">
                <a:latin typeface="Verdana" panose="020B0604030504040204" pitchFamily="34" charset="0"/>
              </a:rPr>
              <a:t> </a:t>
            </a:r>
          </a:p>
        </p:txBody>
      </p:sp>
      <p:pic>
        <p:nvPicPr>
          <p:cNvPr id="3" name="Picture 2" descr="A screenshot of a cell phone&#10;&#10;Description automatically generated">
            <a:extLst>
              <a:ext uri="{FF2B5EF4-FFF2-40B4-BE49-F238E27FC236}">
                <a16:creationId xmlns:a16="http://schemas.microsoft.com/office/drawing/2014/main" id="{5D72298A-F54D-1343-BD7F-8E6581D3DDB1}"/>
              </a:ext>
            </a:extLst>
          </p:cNvPr>
          <p:cNvPicPr>
            <a:picLocks noChangeAspect="1"/>
          </p:cNvPicPr>
          <p:nvPr/>
        </p:nvPicPr>
        <p:blipFill>
          <a:blip r:embed="rId4"/>
          <a:stretch>
            <a:fillRect/>
          </a:stretch>
        </p:blipFill>
        <p:spPr>
          <a:xfrm>
            <a:off x="1618891" y="748484"/>
            <a:ext cx="10204365" cy="6109516"/>
          </a:xfrm>
          <a:prstGeom prst="rect">
            <a:avLst/>
          </a:prstGeom>
        </p:spPr>
      </p:pic>
    </p:spTree>
    <p:extLst>
      <p:ext uri="{BB962C8B-B14F-4D97-AF65-F5344CB8AC3E}">
        <p14:creationId xmlns:p14="http://schemas.microsoft.com/office/powerpoint/2010/main" val="38837678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9345828"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EROEI = energy return on energy investment</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112972" y="5900303"/>
            <a:ext cx="3792427" cy="954107"/>
          </a:xfrm>
          <a:prstGeom prst="rect">
            <a:avLst/>
          </a:prstGeom>
          <a:noFill/>
        </p:spPr>
        <p:txBody>
          <a:bodyPr wrap="square" rtlCol="0">
            <a:spAutoFit/>
          </a:bodyPr>
          <a:lstStyle/>
          <a:p>
            <a:r>
              <a:rPr lang="en-US" sz="1400" dirty="0">
                <a:latin typeface="Verdana" panose="020B0604030504040204" pitchFamily="34" charset="0"/>
                <a:hlinkClick r:id="rId3"/>
              </a:rPr>
              <a:t>http://euanmearns.com/eroei-for-beginners/</a:t>
            </a:r>
            <a:r>
              <a:rPr lang="en-US" sz="1400" dirty="0">
                <a:latin typeface="Verdana" panose="020B0604030504040204" pitchFamily="34" charset="0"/>
              </a:rPr>
              <a:t> </a:t>
            </a:r>
          </a:p>
          <a:p>
            <a:r>
              <a:rPr lang="en-US" sz="1400" dirty="0">
                <a:latin typeface="Verdana" panose="020B0604030504040204" pitchFamily="34" charset="0"/>
                <a:hlinkClick r:id="rId4"/>
              </a:rPr>
              <a:t>https://www.sciencedaily.com/releases/2019/07/190711114846.htm</a:t>
            </a:r>
            <a:r>
              <a:rPr lang="en-US" sz="1400" dirty="0">
                <a:latin typeface="Verdana" panose="020B0604030504040204" pitchFamily="34" charset="0"/>
              </a:rPr>
              <a:t> </a:t>
            </a:r>
          </a:p>
        </p:txBody>
      </p:sp>
      <p:pic>
        <p:nvPicPr>
          <p:cNvPr id="2" name="Picture 1">
            <a:extLst>
              <a:ext uri="{FF2B5EF4-FFF2-40B4-BE49-F238E27FC236}">
                <a16:creationId xmlns:a16="http://schemas.microsoft.com/office/drawing/2014/main" id="{65BE63A1-326B-C142-8906-56ACDC189D61}"/>
              </a:ext>
            </a:extLst>
          </p:cNvPr>
          <p:cNvPicPr>
            <a:picLocks noChangeAspect="1"/>
          </p:cNvPicPr>
          <p:nvPr/>
        </p:nvPicPr>
        <p:blipFill>
          <a:blip r:embed="rId5"/>
          <a:stretch>
            <a:fillRect/>
          </a:stretch>
        </p:blipFill>
        <p:spPr>
          <a:xfrm>
            <a:off x="3905400" y="1131923"/>
            <a:ext cx="8058000" cy="5676215"/>
          </a:xfrm>
          <a:prstGeom prst="rect">
            <a:avLst/>
          </a:prstGeom>
        </p:spPr>
      </p:pic>
      <p:sp>
        <p:nvSpPr>
          <p:cNvPr id="9" name="TextBox 8">
            <a:extLst>
              <a:ext uri="{FF2B5EF4-FFF2-40B4-BE49-F238E27FC236}">
                <a16:creationId xmlns:a16="http://schemas.microsoft.com/office/drawing/2014/main" id="{27317440-48BA-B14D-8E44-F3E5945E3E1A}"/>
              </a:ext>
            </a:extLst>
          </p:cNvPr>
          <p:cNvSpPr txBox="1"/>
          <p:nvPr/>
        </p:nvSpPr>
        <p:spPr>
          <a:xfrm>
            <a:off x="291647" y="924910"/>
            <a:ext cx="3461332" cy="707886"/>
          </a:xfrm>
          <a:prstGeom prst="rect">
            <a:avLst/>
          </a:prstGeom>
          <a:noFill/>
        </p:spPr>
        <p:txBody>
          <a:bodyPr wrap="none" rtlCol="0">
            <a:spAutoFit/>
          </a:bodyPr>
          <a:lstStyle/>
          <a:p>
            <a:r>
              <a:rPr lang="en-US" sz="2000" dirty="0" err="1">
                <a:latin typeface="Verdana" panose="020B0604030504040204" pitchFamily="34" charset="0"/>
                <a:ea typeface="Verdana" panose="020B0604030504040204" pitchFamily="34" charset="0"/>
                <a:cs typeface="Verdana" panose="020B0604030504040204" pitchFamily="34" charset="0"/>
              </a:rPr>
              <a:t>ERoEI</a:t>
            </a:r>
            <a:r>
              <a:rPr lang="en-US" sz="2000" dirty="0">
                <a:latin typeface="Verdana" panose="020B0604030504040204" pitchFamily="34" charset="0"/>
                <a:ea typeface="Verdana" panose="020B0604030504040204" pitchFamily="34" charset="0"/>
                <a:cs typeface="Verdana" panose="020B0604030504040204" pitchFamily="34" charset="0"/>
              </a:rPr>
              <a:t> = </a:t>
            </a:r>
            <a:r>
              <a:rPr lang="en-US" sz="2000" u="sng" dirty="0">
                <a:latin typeface="Verdana" panose="020B0604030504040204" pitchFamily="34" charset="0"/>
                <a:ea typeface="Verdana" panose="020B0604030504040204" pitchFamily="34" charset="0"/>
                <a:cs typeface="Verdana" panose="020B0604030504040204" pitchFamily="34" charset="0"/>
              </a:rPr>
              <a:t>energy gathered</a:t>
            </a:r>
          </a:p>
          <a:p>
            <a:r>
              <a:rPr lang="en-US" sz="2000" dirty="0">
                <a:latin typeface="Verdana" panose="020B0604030504040204" pitchFamily="34" charset="0"/>
                <a:ea typeface="Verdana" panose="020B0604030504040204" pitchFamily="34" charset="0"/>
                <a:cs typeface="Verdana" panose="020B0604030504040204" pitchFamily="34" charset="0"/>
              </a:rPr>
              <a:t>	      energy invested</a:t>
            </a:r>
          </a:p>
        </p:txBody>
      </p:sp>
      <p:sp>
        <p:nvSpPr>
          <p:cNvPr id="10" name="TextBox 9">
            <a:extLst>
              <a:ext uri="{FF2B5EF4-FFF2-40B4-BE49-F238E27FC236}">
                <a16:creationId xmlns:a16="http://schemas.microsoft.com/office/drawing/2014/main" id="{84E2C907-77F4-A947-A2B0-662F913C7877}"/>
              </a:ext>
            </a:extLst>
          </p:cNvPr>
          <p:cNvSpPr txBox="1"/>
          <p:nvPr/>
        </p:nvSpPr>
        <p:spPr>
          <a:xfrm>
            <a:off x="291647" y="1738503"/>
            <a:ext cx="3461332" cy="132343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 </a:t>
            </a:r>
            <a:r>
              <a:rPr lang="en-US" sz="2000" b="1" dirty="0">
                <a:latin typeface="Verdana" panose="020B0604030504040204" pitchFamily="34" charset="0"/>
                <a:ea typeface="Verdana" panose="020B0604030504040204" pitchFamily="34" charset="0"/>
                <a:cs typeface="Verdana" panose="020B0604030504040204" pitchFamily="34" charset="0"/>
              </a:rPr>
              <a:t>higher the EROEI</a:t>
            </a:r>
            <a:r>
              <a:rPr lang="en-US" sz="2000" dirty="0">
                <a:latin typeface="Verdana" panose="020B0604030504040204" pitchFamily="34" charset="0"/>
                <a:ea typeface="Verdana" panose="020B0604030504040204" pitchFamily="34" charset="0"/>
                <a:cs typeface="Verdana" panose="020B0604030504040204" pitchFamily="34" charset="0"/>
              </a:rPr>
              <a:t>, the more efficient the energy source or technology</a:t>
            </a:r>
          </a:p>
        </p:txBody>
      </p:sp>
      <p:sp>
        <p:nvSpPr>
          <p:cNvPr id="11" name="TextBox 10">
            <a:extLst>
              <a:ext uri="{FF2B5EF4-FFF2-40B4-BE49-F238E27FC236}">
                <a16:creationId xmlns:a16="http://schemas.microsoft.com/office/drawing/2014/main" id="{4C7E761B-07D0-EC44-9BF9-7094DBCC6093}"/>
              </a:ext>
            </a:extLst>
          </p:cNvPr>
          <p:cNvSpPr txBox="1"/>
          <p:nvPr/>
        </p:nvSpPr>
        <p:spPr>
          <a:xfrm>
            <a:off x="291647" y="3262144"/>
            <a:ext cx="3461332" cy="2246769"/>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recent analysis suggests that the EROEI of fossil fuels has been </a:t>
            </a:r>
            <a:r>
              <a:rPr lang="en-US" sz="2000" b="1" dirty="0">
                <a:latin typeface="Verdana" panose="020B0604030504040204" pitchFamily="34" charset="0"/>
                <a:ea typeface="Verdana" panose="020B0604030504040204" pitchFamily="34" charset="0"/>
                <a:cs typeface="Verdana" panose="020B0604030504040204" pitchFamily="34" charset="0"/>
              </a:rPr>
              <a:t>overestimated</a:t>
            </a:r>
            <a:r>
              <a:rPr lang="en-US" sz="2000" dirty="0">
                <a:latin typeface="Verdana" panose="020B0604030504040204" pitchFamily="34" charset="0"/>
                <a:ea typeface="Verdana" panose="020B0604030504040204" pitchFamily="34" charset="0"/>
                <a:cs typeface="Verdana" panose="020B0604030504040204" pitchFamily="34" charset="0"/>
              </a:rPr>
              <a:t> for years and that they are much closer to RE than previously thought.</a:t>
            </a:r>
          </a:p>
        </p:txBody>
      </p:sp>
      <p:sp>
        <p:nvSpPr>
          <p:cNvPr id="8" name="Rounded Rectangular Callout 7">
            <a:extLst>
              <a:ext uri="{FF2B5EF4-FFF2-40B4-BE49-F238E27FC236}">
                <a16:creationId xmlns:a16="http://schemas.microsoft.com/office/drawing/2014/main" id="{260BF185-F321-BA49-992F-80626F83E429}"/>
              </a:ext>
            </a:extLst>
          </p:cNvPr>
          <p:cNvSpPr/>
          <p:nvPr/>
        </p:nvSpPr>
        <p:spPr>
          <a:xfrm>
            <a:off x="9552469" y="5895294"/>
            <a:ext cx="1652991" cy="406674"/>
          </a:xfrm>
          <a:prstGeom prst="wedgeRoundRectCallout">
            <a:avLst>
              <a:gd name="adj1" fmla="val 36971"/>
              <a:gd name="adj2" fmla="val -133617"/>
              <a:gd name="adj3" fmla="val 16667"/>
            </a:avLst>
          </a:prstGeom>
          <a:solidFill>
            <a:schemeClr val="bg1"/>
          </a:solidFill>
          <a:ln w="381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432FF"/>
                </a:solidFill>
                <a:latin typeface="Verdana" panose="020B0604030504040204" pitchFamily="34" charset="0"/>
                <a:ea typeface="Verdana" panose="020B0604030504040204" pitchFamily="34" charset="0"/>
                <a:cs typeface="Verdana" panose="020B0604030504040204" pitchFamily="34" charset="0"/>
              </a:rPr>
              <a:t>fossil fuels</a:t>
            </a:r>
          </a:p>
        </p:txBody>
      </p:sp>
      <p:cxnSp>
        <p:nvCxnSpPr>
          <p:cNvPr id="14" name="Straight Connector 13">
            <a:extLst>
              <a:ext uri="{FF2B5EF4-FFF2-40B4-BE49-F238E27FC236}">
                <a16:creationId xmlns:a16="http://schemas.microsoft.com/office/drawing/2014/main" id="{38D4AB55-EF2D-064A-B803-94A02EA46651}"/>
              </a:ext>
            </a:extLst>
          </p:cNvPr>
          <p:cNvCxnSpPr/>
          <p:nvPr/>
        </p:nvCxnSpPr>
        <p:spPr>
          <a:xfrm flipH="1">
            <a:off x="10857186" y="5508913"/>
            <a:ext cx="567559" cy="0"/>
          </a:xfrm>
          <a:prstGeom prst="line">
            <a:avLst/>
          </a:prstGeom>
          <a:ln w="57150">
            <a:solidFill>
              <a:srgbClr val="0432FF"/>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69F14093-F55D-6A4C-BD35-3B30DAF8193F}"/>
              </a:ext>
            </a:extLst>
          </p:cNvPr>
          <p:cNvSpPr/>
          <p:nvPr/>
        </p:nvSpPr>
        <p:spPr>
          <a:xfrm>
            <a:off x="10857186" y="1513490"/>
            <a:ext cx="567559" cy="3971209"/>
          </a:xfrm>
          <a:prstGeom prst="rect">
            <a:avLst/>
          </a:prstGeom>
          <a:solidFill>
            <a:srgbClr val="FFFFFF">
              <a:alpha val="47059"/>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animBg="1"/>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62684"/>
            <a:ext cx="7736413"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Avenir Heavy"/>
              </a:rPr>
              <a:t>Rethinking – or recalculating - EROEI</a:t>
            </a:r>
          </a:p>
        </p:txBody>
      </p:sp>
      <p:pic>
        <p:nvPicPr>
          <p:cNvPr id="7" name="Picture 6">
            <a:extLst>
              <a:ext uri="{FF2B5EF4-FFF2-40B4-BE49-F238E27FC236}">
                <a16:creationId xmlns:a16="http://schemas.microsoft.com/office/drawing/2014/main" id="{D1E61953-99DC-4B4E-94FD-8C9E37AF1E01}"/>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64064"/>
            <a:ext cx="628093" cy="584776"/>
          </a:xfrm>
          <a:prstGeom prst="rect">
            <a:avLst/>
          </a:prstGeom>
        </p:spPr>
      </p:pic>
      <p:sp>
        <p:nvSpPr>
          <p:cNvPr id="27" name="TextBox 26"/>
          <p:cNvSpPr txBox="1"/>
          <p:nvPr/>
        </p:nvSpPr>
        <p:spPr>
          <a:xfrm>
            <a:off x="0" y="6471988"/>
            <a:ext cx="8232242" cy="307777"/>
          </a:xfrm>
          <a:prstGeom prst="rect">
            <a:avLst/>
          </a:prstGeom>
          <a:noFill/>
        </p:spPr>
        <p:txBody>
          <a:bodyPr wrap="square" rtlCol="0">
            <a:spAutoFit/>
          </a:bodyPr>
          <a:lstStyle/>
          <a:p>
            <a:r>
              <a:rPr lang="en-US" sz="1400" dirty="0">
                <a:latin typeface="Verdana" panose="020B0604030504040204" pitchFamily="34" charset="0"/>
                <a:hlinkClick r:id="rId3"/>
              </a:rPr>
              <a:t>https://www.sciencedaily.com/releases/2019/07/190711114846.htm</a:t>
            </a:r>
            <a:r>
              <a:rPr lang="en-US" sz="1400" dirty="0">
                <a:latin typeface="Verdana" panose="020B0604030504040204" pitchFamily="34" charset="0"/>
              </a:rPr>
              <a:t> </a:t>
            </a:r>
          </a:p>
        </p:txBody>
      </p:sp>
      <p:sp>
        <p:nvSpPr>
          <p:cNvPr id="9" name="TextBox 8">
            <a:extLst>
              <a:ext uri="{FF2B5EF4-FFF2-40B4-BE49-F238E27FC236}">
                <a16:creationId xmlns:a16="http://schemas.microsoft.com/office/drawing/2014/main" id="{27317440-48BA-B14D-8E44-F3E5945E3E1A}"/>
              </a:ext>
            </a:extLst>
          </p:cNvPr>
          <p:cNvSpPr txBox="1"/>
          <p:nvPr/>
        </p:nvSpPr>
        <p:spPr>
          <a:xfrm>
            <a:off x="291649" y="924910"/>
            <a:ext cx="11585042" cy="4708981"/>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“A new study, co-authored by scientists from the Sustainability Research Institute at the University of Leeds, has calculated the EROI for fossil fuels over a 16 year period and found that at the finished fuel stage, the </a:t>
            </a:r>
            <a:r>
              <a:rPr lang="en-US" sz="2000" b="1" dirty="0">
                <a:latin typeface="Verdana" panose="020B0604030504040204" pitchFamily="34" charset="0"/>
                <a:ea typeface="Verdana" panose="020B0604030504040204" pitchFamily="34" charset="0"/>
                <a:cs typeface="Verdana" panose="020B0604030504040204" pitchFamily="34" charset="0"/>
              </a:rPr>
              <a:t>ratios are much closer to those of renewable energy sources -- roughly 6:1, and potentially as low as 3:1 in the case of electricity.</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The study, undertaken as part of the UK Energy Research Centre </a:t>
            </a:r>
            <a:r>
              <a:rPr lang="en-US" sz="2000" dirty="0" err="1">
                <a:latin typeface="Verdana" panose="020B0604030504040204" pitchFamily="34" charset="0"/>
                <a:ea typeface="Verdana" panose="020B0604030504040204" pitchFamily="34" charset="0"/>
                <a:cs typeface="Verdana" panose="020B0604030504040204" pitchFamily="34" charset="0"/>
              </a:rPr>
              <a:t>programme</a:t>
            </a:r>
            <a:r>
              <a:rPr lang="en-US" sz="2000" dirty="0">
                <a:latin typeface="Verdana" panose="020B0604030504040204" pitchFamily="34" charset="0"/>
                <a:ea typeface="Verdana" panose="020B0604030504040204" pitchFamily="34" charset="0"/>
                <a:cs typeface="Verdana" panose="020B0604030504040204" pitchFamily="34" charset="0"/>
              </a:rPr>
              <a:t> and published today in Nature Energy, warns that the </a:t>
            </a:r>
            <a:r>
              <a:rPr lang="en-US" sz="2000" b="1" dirty="0">
                <a:latin typeface="Verdana" panose="020B0604030504040204" pitchFamily="34" charset="0"/>
                <a:ea typeface="Verdana" panose="020B0604030504040204" pitchFamily="34" charset="0"/>
                <a:cs typeface="Verdana" panose="020B0604030504040204" pitchFamily="34" charset="0"/>
              </a:rPr>
              <a:t>increasing energy costs of extracting fossil fuels will cause the ratios to continue to decline</a:t>
            </a:r>
            <a:r>
              <a:rPr lang="en-US" sz="2000" dirty="0">
                <a:latin typeface="Verdana" panose="020B0604030504040204" pitchFamily="34" charset="0"/>
                <a:ea typeface="Verdana" panose="020B0604030504040204" pitchFamily="34" charset="0"/>
                <a:cs typeface="Verdana" panose="020B0604030504040204" pitchFamily="34" charset="0"/>
              </a:rPr>
              <a:t>, pushing energy resources towards a "net energy cliff." This is when net energy available to society declines rapidly due to the increasing amounts of "parasitical" energy required in the energy production.</a:t>
            </a: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a:latin typeface="Verdana" panose="020B0604030504040204" pitchFamily="34" charset="0"/>
                <a:ea typeface="Verdana" panose="020B0604030504040204" pitchFamily="34" charset="0"/>
                <a:cs typeface="Verdana" panose="020B0604030504040204" pitchFamily="34" charset="0"/>
              </a:rPr>
              <a:t>The researchers </a:t>
            </a:r>
            <a:r>
              <a:rPr lang="en-US" sz="2000" dirty="0" err="1">
                <a:latin typeface="Verdana" panose="020B0604030504040204" pitchFamily="34" charset="0"/>
                <a:ea typeface="Verdana" panose="020B0604030504040204" pitchFamily="34" charset="0"/>
                <a:cs typeface="Verdana" panose="020B0604030504040204" pitchFamily="34" charset="0"/>
              </a:rPr>
              <a:t>emphasise</a:t>
            </a:r>
            <a:r>
              <a:rPr lang="en-US" sz="2000" dirty="0">
                <a:latin typeface="Verdana" panose="020B0604030504040204" pitchFamily="34" charset="0"/>
                <a:ea typeface="Verdana" panose="020B0604030504040204" pitchFamily="34" charset="0"/>
                <a:cs typeface="Verdana" panose="020B0604030504040204" pitchFamily="34" charset="0"/>
              </a:rPr>
              <a:t> that these findings make a </a:t>
            </a:r>
            <a:r>
              <a:rPr lang="en-US" sz="2000" b="1" dirty="0">
                <a:latin typeface="Verdana" panose="020B0604030504040204" pitchFamily="34" charset="0"/>
                <a:ea typeface="Verdana" panose="020B0604030504040204" pitchFamily="34" charset="0"/>
                <a:cs typeface="Verdana" panose="020B0604030504040204" pitchFamily="34" charset="0"/>
              </a:rPr>
              <a:t>strong case for rapidly stepping up investment in renewable energy sources </a:t>
            </a:r>
            <a:r>
              <a:rPr lang="en-US" sz="2000" dirty="0">
                <a:latin typeface="Verdana" panose="020B0604030504040204" pitchFamily="34" charset="0"/>
                <a:ea typeface="Verdana" panose="020B0604030504040204" pitchFamily="34" charset="0"/>
                <a:cs typeface="Verdana" panose="020B0604030504040204" pitchFamily="34" charset="0"/>
              </a:rPr>
              <a:t>…”</a:t>
            </a:r>
          </a:p>
        </p:txBody>
      </p:sp>
      <p:sp>
        <p:nvSpPr>
          <p:cNvPr id="12" name="TextBox 11">
            <a:extLst>
              <a:ext uri="{FF2B5EF4-FFF2-40B4-BE49-F238E27FC236}">
                <a16:creationId xmlns:a16="http://schemas.microsoft.com/office/drawing/2014/main" id="{EB87BE9F-4AB9-C947-8DFD-BC79B98A720C}"/>
              </a:ext>
            </a:extLst>
          </p:cNvPr>
          <p:cNvSpPr txBox="1"/>
          <p:nvPr/>
        </p:nvSpPr>
        <p:spPr>
          <a:xfrm>
            <a:off x="10363200" y="5900303"/>
            <a:ext cx="184731" cy="369332"/>
          </a:xfrm>
          <a:prstGeom prst="rect">
            <a:avLst/>
          </a:prstGeom>
          <a:noFill/>
          <a:effectLst/>
        </p:spPr>
        <p:txBody>
          <a:bodyPr wrap="none" rtlCol="0">
            <a:spAutoFit/>
          </a:bodyPr>
          <a:lstStyle/>
          <a:p>
            <a:endParaRPr lang="en-US"/>
          </a:p>
        </p:txBody>
      </p:sp>
      <p:sp>
        <p:nvSpPr>
          <p:cNvPr id="2" name="Rectangle 1">
            <a:extLst>
              <a:ext uri="{FF2B5EF4-FFF2-40B4-BE49-F238E27FC236}">
                <a16:creationId xmlns:a16="http://schemas.microsoft.com/office/drawing/2014/main" id="{500DA7BF-F2F4-164E-8483-55FAB30E24DC}"/>
              </a:ext>
            </a:extLst>
          </p:cNvPr>
          <p:cNvSpPr/>
          <p:nvPr/>
        </p:nvSpPr>
        <p:spPr>
          <a:xfrm>
            <a:off x="228600" y="2600960"/>
            <a:ext cx="11734800" cy="2082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D58885-5CFC-F14F-B055-0FEA0B7C9C8F}"/>
              </a:ext>
            </a:extLst>
          </p:cNvPr>
          <p:cNvSpPr/>
          <p:nvPr/>
        </p:nvSpPr>
        <p:spPr>
          <a:xfrm>
            <a:off x="165551" y="4572000"/>
            <a:ext cx="11734800" cy="18999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35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7984878"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The opportunity presented by COVID?</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7993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6"/>
            <a:ext cx="628093" cy="584776"/>
          </a:xfrm>
          <a:prstGeom prst="rect">
            <a:avLst/>
          </a:prstGeom>
        </p:spPr>
      </p:pic>
      <p:pic>
        <p:nvPicPr>
          <p:cNvPr id="1026" name="Picture 2" descr="faf">
            <a:extLst>
              <a:ext uri="{FF2B5EF4-FFF2-40B4-BE49-F238E27FC236}">
                <a16:creationId xmlns:a16="http://schemas.microsoft.com/office/drawing/2014/main" id="{2234B9AB-4798-7D47-926E-259EA673E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041" y="757208"/>
            <a:ext cx="8134389" cy="61007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D202B27-1D1D-514D-A2B6-178B51A81041}"/>
              </a:ext>
            </a:extLst>
          </p:cNvPr>
          <p:cNvSpPr txBox="1"/>
          <p:nvPr/>
        </p:nvSpPr>
        <p:spPr>
          <a:xfrm>
            <a:off x="228599" y="828906"/>
            <a:ext cx="2874817" cy="1415067"/>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In </a:t>
            </a:r>
            <a:r>
              <a:rPr lang="en-US" sz="2000" b="1" dirty="0">
                <a:latin typeface="Verdana" panose="020B0604030504040204" pitchFamily="34" charset="0"/>
                <a:cs typeface="Verdana" panose="020B0604030504040204" pitchFamily="34" charset="0"/>
              </a:rPr>
              <a:t>India</a:t>
            </a:r>
            <a:r>
              <a:rPr lang="en-US" sz="2000" dirty="0">
                <a:latin typeface="Verdana" panose="020B0604030504040204" pitchFamily="34" charset="0"/>
                <a:cs typeface="Verdana" panose="020B0604030504040204" pitchFamily="34" charset="0"/>
              </a:rPr>
              <a:t>, COVID cut electrical consumption significantly.</a:t>
            </a:r>
          </a:p>
        </p:txBody>
      </p:sp>
      <p:sp>
        <p:nvSpPr>
          <p:cNvPr id="3" name="TextBox 2"/>
          <p:cNvSpPr txBox="1"/>
          <p:nvPr/>
        </p:nvSpPr>
        <p:spPr>
          <a:xfrm>
            <a:off x="7271147" y="5339791"/>
            <a:ext cx="4775382" cy="738664"/>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https://www.brookings.edu/blog/up-front/2020/06/15/is-covid-19-an-opportunity-to-clean-up-indias-coal-power-plants-faster/</a:t>
            </a:r>
            <a:r>
              <a:rPr lang="en-US" sz="1400" dirty="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4FC715BC-9F1A-D04D-B171-DCDEED01C842}"/>
              </a:ext>
            </a:extLst>
          </p:cNvPr>
          <p:cNvSpPr txBox="1"/>
          <p:nvPr/>
        </p:nvSpPr>
        <p:spPr>
          <a:xfrm>
            <a:off x="228598" y="2512440"/>
            <a:ext cx="2985657" cy="4055790"/>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Response?</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Most coal plants were taken </a:t>
            </a:r>
            <a:r>
              <a:rPr lang="en-US" sz="2000" u="sng" dirty="0">
                <a:latin typeface="Verdana" panose="020B0604030504040204" pitchFamily="34" charset="0"/>
                <a:cs typeface="Verdana" panose="020B0604030504040204" pitchFamily="34" charset="0"/>
              </a:rPr>
              <a:t>offline</a:t>
            </a:r>
            <a:r>
              <a:rPr lang="en-US" sz="2000" dirty="0">
                <a:latin typeface="Verdana" panose="020B0604030504040204" pitchFamily="34" charset="0"/>
                <a:cs typeface="Verdana" panose="020B0604030504040204" pitchFamily="34" charset="0"/>
              </a:rPr>
              <a:t>.</a:t>
            </a:r>
          </a:p>
          <a:p>
            <a:pPr>
              <a:lnSpc>
                <a:spcPct val="110000"/>
              </a:lnSpc>
            </a:pPr>
            <a:endParaRPr lang="en-US" sz="8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u="sng" dirty="0">
                <a:latin typeface="Verdana" panose="020B0604030504040204" pitchFamily="34" charset="0"/>
                <a:cs typeface="Verdana" panose="020B0604030504040204" pitchFamily="34" charset="0"/>
              </a:rPr>
              <a:t>Renewables</a:t>
            </a:r>
            <a:r>
              <a:rPr lang="en-US" sz="2000" dirty="0">
                <a:latin typeface="Verdana" panose="020B0604030504040204" pitchFamily="34" charset="0"/>
                <a:cs typeface="Verdana" panose="020B0604030504040204" pitchFamily="34" charset="0"/>
              </a:rPr>
              <a:t> were left online.</a:t>
            </a:r>
          </a:p>
          <a:p>
            <a:pPr>
              <a:lnSpc>
                <a:spcPct val="110000"/>
              </a:lnSpc>
            </a:pPr>
            <a:endParaRPr lang="en-US" sz="800" dirty="0">
              <a:latin typeface="Verdana" panose="020B0604030504040204" pitchFamily="34" charset="0"/>
              <a:cs typeface="Verdana" panose="020B0604030504040204" pitchFamily="34" charset="0"/>
            </a:endParaRPr>
          </a:p>
          <a:p>
            <a:pPr marL="342900" indent="-342900">
              <a:lnSpc>
                <a:spcPct val="110000"/>
              </a:lnSpc>
              <a:buFont typeface="Arial" panose="020B0604020202020204" pitchFamily="34" charset="0"/>
              <a:buChar char="•"/>
            </a:pPr>
            <a:r>
              <a:rPr lang="en-US" sz="2000" u="sng" dirty="0">
                <a:latin typeface="Verdana" panose="020B0604030504040204" pitchFamily="34" charset="0"/>
                <a:cs typeface="Verdana" panose="020B0604030504040204" pitchFamily="34" charset="0"/>
              </a:rPr>
              <a:t>Hydropower</a:t>
            </a:r>
            <a:r>
              <a:rPr lang="en-US" sz="2000" dirty="0">
                <a:latin typeface="Verdana" panose="020B0604030504040204" pitchFamily="34" charset="0"/>
                <a:cs typeface="Verdana" panose="020B0604030504040204" pitchFamily="34" charset="0"/>
              </a:rPr>
              <a:t> was used to balance grid demand and meet instantaneous need.</a:t>
            </a:r>
          </a:p>
        </p:txBody>
      </p:sp>
    </p:spTree>
    <p:extLst>
      <p:ext uri="{BB962C8B-B14F-4D97-AF65-F5344CB8AC3E}">
        <p14:creationId xmlns:p14="http://schemas.microsoft.com/office/powerpoint/2010/main" val="38756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10482357"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COVID opportunities: lessons and planning needed</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7993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6"/>
            <a:ext cx="628093" cy="584776"/>
          </a:xfrm>
          <a:prstGeom prst="rect">
            <a:avLst/>
          </a:prstGeom>
        </p:spPr>
      </p:pic>
      <p:sp>
        <p:nvSpPr>
          <p:cNvPr id="10" name="TextBox 9">
            <a:extLst>
              <a:ext uri="{FF2B5EF4-FFF2-40B4-BE49-F238E27FC236}">
                <a16:creationId xmlns:a16="http://schemas.microsoft.com/office/drawing/2014/main" id="{FD202B27-1D1D-514D-A2B6-178B51A81041}"/>
              </a:ext>
            </a:extLst>
          </p:cNvPr>
          <p:cNvSpPr txBox="1"/>
          <p:nvPr/>
        </p:nvSpPr>
        <p:spPr>
          <a:xfrm>
            <a:off x="228599" y="828906"/>
            <a:ext cx="11520056" cy="2092176"/>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Lessons: </a:t>
            </a:r>
          </a:p>
          <a:p>
            <a:pPr marL="457200" indent="-457200">
              <a:lnSpc>
                <a:spcPct val="110000"/>
              </a:lnSpc>
              <a:buAutoNum type="arabicParenBoth"/>
            </a:pPr>
            <a:r>
              <a:rPr lang="en-US" sz="2000" dirty="0">
                <a:latin typeface="Verdana" panose="020B0604030504040204" pitchFamily="34" charset="0"/>
                <a:cs typeface="Verdana" panose="020B0604030504040204" pitchFamily="34" charset="0"/>
              </a:rPr>
              <a:t>The RE system worked when demand was lowered and it could work when demand increases if it is expanded.</a:t>
            </a:r>
          </a:p>
          <a:p>
            <a:pPr marL="457200" indent="-457200">
              <a:lnSpc>
                <a:spcPct val="110000"/>
              </a:lnSpc>
              <a:buAutoNum type="arabicParenBoth"/>
            </a:pPr>
            <a:r>
              <a:rPr lang="en-US" sz="2000" dirty="0">
                <a:latin typeface="Verdana" panose="020B0604030504040204" pitchFamily="34" charset="0"/>
                <a:cs typeface="Verdana" panose="020B0604030504040204" pitchFamily="34" charset="0"/>
              </a:rPr>
              <a:t>Hydropower played an essential role in allowing the supply of intermittent power sources (RE) to meet demand. So hydropower (or another baseload power source like nuclear is likely an essential part of </a:t>
            </a:r>
          </a:p>
        </p:txBody>
      </p:sp>
      <p:sp>
        <p:nvSpPr>
          <p:cNvPr id="3" name="TextBox 2"/>
          <p:cNvSpPr txBox="1"/>
          <p:nvPr/>
        </p:nvSpPr>
        <p:spPr>
          <a:xfrm>
            <a:off x="7310793" y="5997096"/>
            <a:ext cx="4775382" cy="738664"/>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https://www.brookings.edu/blog/up-front/2020/06/15/is-covid-19-an-opportunity-to-clean-up-indias-coal-power-plants-faster/</a:t>
            </a:r>
            <a:r>
              <a:rPr lang="en-US" sz="1400" dirty="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4FC715BC-9F1A-D04D-B171-DCDEED01C842}"/>
              </a:ext>
            </a:extLst>
          </p:cNvPr>
          <p:cNvSpPr txBox="1"/>
          <p:nvPr/>
        </p:nvSpPr>
        <p:spPr>
          <a:xfrm>
            <a:off x="228598" y="3051849"/>
            <a:ext cx="11520056" cy="1076513"/>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Planning ahead to allow best use of crises</a:t>
            </a:r>
          </a:p>
          <a:p>
            <a:pPr>
              <a:lnSpc>
                <a:spcPct val="110000"/>
              </a:lnSpc>
            </a:pPr>
            <a:r>
              <a:rPr lang="en-US" sz="2000" dirty="0">
                <a:latin typeface="Verdana" panose="020B0604030504040204" pitchFamily="34" charset="0"/>
                <a:cs typeface="Verdana" panose="020B0604030504040204" pitchFamily="34" charset="0"/>
              </a:rPr>
              <a:t>India will need coal-fired electricity for a while as they transform their energy system.</a:t>
            </a:r>
          </a:p>
          <a:p>
            <a:pPr>
              <a:lnSpc>
                <a:spcPct val="110000"/>
              </a:lnSpc>
            </a:pPr>
            <a:r>
              <a:rPr lang="en-US" sz="2000" dirty="0">
                <a:latin typeface="Verdana" panose="020B0604030504040204" pitchFamily="34" charset="0"/>
                <a:cs typeface="Verdana" panose="020B0604030504040204" pitchFamily="34" charset="0"/>
              </a:rPr>
              <a:t>Today, many of those plants are inefficient and dirty.</a:t>
            </a:r>
          </a:p>
        </p:txBody>
      </p:sp>
      <p:sp>
        <p:nvSpPr>
          <p:cNvPr id="13" name="TextBox 12">
            <a:extLst>
              <a:ext uri="{FF2B5EF4-FFF2-40B4-BE49-F238E27FC236}">
                <a16:creationId xmlns:a16="http://schemas.microsoft.com/office/drawing/2014/main" id="{1048D188-BCFF-9342-9A03-9D6BAE4788DC}"/>
              </a:ext>
            </a:extLst>
          </p:cNvPr>
          <p:cNvSpPr txBox="1"/>
          <p:nvPr/>
        </p:nvSpPr>
        <p:spPr>
          <a:xfrm>
            <a:off x="228598" y="4314028"/>
            <a:ext cx="11520056" cy="2092176"/>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While the plants are down </a:t>
            </a:r>
            <a:r>
              <a:rPr lang="en-US" sz="2000" dirty="0">
                <a:latin typeface="Verdana" panose="020B0604030504040204" pitchFamily="34" charset="0"/>
                <a:cs typeface="Verdana" panose="020B0604030504040204" pitchFamily="34" charset="0"/>
              </a:rPr>
              <a:t>during COVID-like crises, it would be wise to use that time to make improvements including systems that:</a:t>
            </a:r>
          </a:p>
          <a:p>
            <a:pPr marL="800100" lvl="1"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Desulfurize flue gas</a:t>
            </a:r>
          </a:p>
          <a:p>
            <a:pPr marL="800100" lvl="1"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Remove particulates   (electrostatic precipitator)</a:t>
            </a:r>
          </a:p>
          <a:p>
            <a:pPr marL="800100" lvl="1"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Remove NOx and </a:t>
            </a:r>
            <a:r>
              <a:rPr lang="en-US" sz="2000" dirty="0" err="1">
                <a:latin typeface="Verdana" panose="020B0604030504040204" pitchFamily="34" charset="0"/>
                <a:cs typeface="Verdana" panose="020B0604030504040204" pitchFamily="34" charset="0"/>
              </a:rPr>
              <a:t>SOx</a:t>
            </a:r>
            <a:endParaRPr lang="en-US" sz="2000" dirty="0">
              <a:latin typeface="Verdana" panose="020B0604030504040204" pitchFamily="34" charset="0"/>
              <a:cs typeface="Verdana" panose="020B0604030504040204" pitchFamily="34" charset="0"/>
            </a:endParaRPr>
          </a:p>
          <a:p>
            <a:pPr>
              <a:lnSpc>
                <a:spcPct val="110000"/>
              </a:lnSpc>
            </a:pPr>
            <a:r>
              <a:rPr lang="en-US" sz="2000" b="1" dirty="0">
                <a:latin typeface="Verdana" panose="020B0604030504040204" pitchFamily="34" charset="0"/>
                <a:cs typeface="Verdana" panose="020B0604030504040204" pitchFamily="34" charset="0"/>
              </a:rPr>
              <a:t>This requires capital and planning ahead.</a:t>
            </a:r>
          </a:p>
        </p:txBody>
      </p:sp>
    </p:spTree>
    <p:extLst>
      <p:ext uri="{BB962C8B-B14F-4D97-AF65-F5344CB8AC3E}">
        <p14:creationId xmlns:p14="http://schemas.microsoft.com/office/powerpoint/2010/main" val="9977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8323112"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Post-COVID energy predictions for 2020</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7993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6"/>
            <a:ext cx="628093" cy="584776"/>
          </a:xfrm>
          <a:prstGeom prst="rect">
            <a:avLst/>
          </a:prstGeom>
        </p:spPr>
      </p:pic>
      <p:sp>
        <p:nvSpPr>
          <p:cNvPr id="10" name="TextBox 9">
            <a:extLst>
              <a:ext uri="{FF2B5EF4-FFF2-40B4-BE49-F238E27FC236}">
                <a16:creationId xmlns:a16="http://schemas.microsoft.com/office/drawing/2014/main" id="{FD202B27-1D1D-514D-A2B6-178B51A81041}"/>
              </a:ext>
            </a:extLst>
          </p:cNvPr>
          <p:cNvSpPr txBox="1"/>
          <p:nvPr/>
        </p:nvSpPr>
        <p:spPr>
          <a:xfrm>
            <a:off x="228599" y="759631"/>
            <a:ext cx="11520056"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Five energy experts shared their energy predictions for 2020.</a:t>
            </a:r>
            <a:endParaRPr lang="en-US" sz="2000" dirty="0">
              <a:latin typeface="Verdana" panose="020B0604030504040204" pitchFamily="34" charset="0"/>
              <a:cs typeface="Verdana" panose="020B0604030504040204" pitchFamily="34" charset="0"/>
            </a:endParaRPr>
          </a:p>
        </p:txBody>
      </p:sp>
      <p:sp>
        <p:nvSpPr>
          <p:cNvPr id="3" name="TextBox 2"/>
          <p:cNvSpPr txBox="1"/>
          <p:nvPr/>
        </p:nvSpPr>
        <p:spPr>
          <a:xfrm>
            <a:off x="228599" y="6329604"/>
            <a:ext cx="11857576" cy="523220"/>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https://www.forbes.com/sites/energyinnovation/2020/01/13/five-2020-energy-predictions-solar-surge-coal-crash-gas-exorcism-clean-energy-incentives-public-mobilization/#4d2451fc1ece</a:t>
            </a:r>
            <a:r>
              <a:rPr lang="en-US" sz="1400" dirty="0">
                <a:latin typeface="Verdana" panose="020B0604030504040204" pitchFamily="34" charset="0"/>
                <a:cs typeface="Verdana" panose="020B0604030504040204" pitchFamily="34" charset="0"/>
              </a:rPr>
              <a:t> </a:t>
            </a:r>
          </a:p>
        </p:txBody>
      </p:sp>
      <p:sp>
        <p:nvSpPr>
          <p:cNvPr id="14" name="TextBox 13">
            <a:extLst>
              <a:ext uri="{FF2B5EF4-FFF2-40B4-BE49-F238E27FC236}">
                <a16:creationId xmlns:a16="http://schemas.microsoft.com/office/drawing/2014/main" id="{F834C412-3C7B-1B47-BA76-3350D4F63B5F}"/>
              </a:ext>
            </a:extLst>
          </p:cNvPr>
          <p:cNvSpPr txBox="1"/>
          <p:nvPr/>
        </p:nvSpPr>
        <p:spPr>
          <a:xfrm>
            <a:off x="228599" y="1180954"/>
            <a:ext cx="11520056" cy="1415067"/>
          </a:xfrm>
          <a:prstGeom prst="rect">
            <a:avLst/>
          </a:prstGeom>
          <a:noFill/>
        </p:spPr>
        <p:txBody>
          <a:bodyPr wrap="square" rtlCol="0">
            <a:spAutoFit/>
          </a:bodyPr>
          <a:lstStyle/>
          <a:p>
            <a:pPr marL="457200" indent="-457200">
              <a:lnSpc>
                <a:spcPct val="110000"/>
              </a:lnSpc>
              <a:buAutoNum type="arabicPeriod"/>
            </a:pPr>
            <a:r>
              <a:rPr lang="en-US" sz="2000" b="1" dirty="0">
                <a:latin typeface="Verdana" panose="020B0604030504040204" pitchFamily="34" charset="0"/>
                <a:cs typeface="Verdana" panose="020B0604030504040204" pitchFamily="34" charset="0"/>
              </a:rPr>
              <a:t>Solar boom</a:t>
            </a:r>
            <a:br>
              <a:rPr lang="en-US" sz="2000" b="1"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Solar development will continue to boom but could be more effective with better policy. Solar should produce 20% of US electricity by 2030 and offset 35% of energy emissions. Prices will fall and solar employment will rise.</a:t>
            </a:r>
            <a:endParaRPr lang="en-US" sz="2000" b="1" dirty="0">
              <a:latin typeface="Verdana" panose="020B0604030504040204" pitchFamily="34" charset="0"/>
              <a:cs typeface="Verdana" panose="020B0604030504040204" pitchFamily="34" charset="0"/>
            </a:endParaRPr>
          </a:p>
        </p:txBody>
      </p:sp>
      <p:sp>
        <p:nvSpPr>
          <p:cNvPr id="15" name="TextBox 14">
            <a:extLst>
              <a:ext uri="{FF2B5EF4-FFF2-40B4-BE49-F238E27FC236}">
                <a16:creationId xmlns:a16="http://schemas.microsoft.com/office/drawing/2014/main" id="{9E6AB178-4340-514F-B703-80D4E28511AF}"/>
              </a:ext>
            </a:extLst>
          </p:cNvPr>
          <p:cNvSpPr txBox="1"/>
          <p:nvPr/>
        </p:nvSpPr>
        <p:spPr>
          <a:xfrm>
            <a:off x="228599" y="2641372"/>
            <a:ext cx="11520056" cy="1415067"/>
          </a:xfrm>
          <a:prstGeom prst="rect">
            <a:avLst/>
          </a:prstGeom>
          <a:noFill/>
        </p:spPr>
        <p:txBody>
          <a:bodyPr wrap="square" rtlCol="0">
            <a:spAutoFit/>
          </a:bodyPr>
          <a:lstStyle/>
          <a:p>
            <a:pPr marL="463550" indent="-450850">
              <a:lnSpc>
                <a:spcPct val="110000"/>
              </a:lnSpc>
            </a:pPr>
            <a:r>
              <a:rPr lang="en-US" sz="2000" b="1" dirty="0">
                <a:latin typeface="Verdana" panose="020B0604030504040204" pitchFamily="34" charset="0"/>
                <a:cs typeface="Verdana" panose="020B0604030504040204" pitchFamily="34" charset="0"/>
              </a:rPr>
              <a:t>2. Private investment in the energy sector is critical</a:t>
            </a:r>
            <a:br>
              <a:rPr lang="en-US" sz="2000" b="1"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Investment needs to double to keep us on path with the Paris accord. The grid needs to be updated to enable effective change across the board. Government incentives would drive private investment.</a:t>
            </a:r>
            <a:endParaRPr lang="en-US" sz="2000" b="1" dirty="0">
              <a:latin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6BF81E2F-4A70-BA47-A717-04EBEB264989}"/>
              </a:ext>
            </a:extLst>
          </p:cNvPr>
          <p:cNvSpPr txBox="1"/>
          <p:nvPr/>
        </p:nvSpPr>
        <p:spPr>
          <a:xfrm>
            <a:off x="228599" y="4143363"/>
            <a:ext cx="11520056" cy="1076513"/>
          </a:xfrm>
          <a:prstGeom prst="rect">
            <a:avLst/>
          </a:prstGeom>
          <a:noFill/>
        </p:spPr>
        <p:txBody>
          <a:bodyPr wrap="square" rtlCol="0">
            <a:spAutoFit/>
          </a:bodyPr>
          <a:lstStyle/>
          <a:p>
            <a:pPr marL="463550" indent="-450850">
              <a:lnSpc>
                <a:spcPct val="110000"/>
              </a:lnSpc>
            </a:pPr>
            <a:r>
              <a:rPr lang="en-US" sz="2000" b="1" dirty="0">
                <a:latin typeface="Verdana" panose="020B0604030504040204" pitchFamily="34" charset="0"/>
                <a:cs typeface="Verdana" panose="020B0604030504040204" pitchFamily="34" charset="0"/>
              </a:rPr>
              <a:t>3. Use of coal is crashing and NG is stalling and targeted</a:t>
            </a:r>
            <a:br>
              <a:rPr lang="en-US" sz="2000" b="1"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2020 may end the long era of coal in the US. Fracked NG is under pressure </a:t>
            </a:r>
            <a:r>
              <a:rPr lang="en-US" sz="2000" u="sng" dirty="0">
                <a:latin typeface="Verdana" panose="020B0604030504040204" pitchFamily="34" charset="0"/>
                <a:cs typeface="Verdana" panose="020B0604030504040204" pitchFamily="34" charset="0"/>
              </a:rPr>
              <a:t>and</a:t>
            </a:r>
            <a:r>
              <a:rPr lang="en-US" sz="2000" dirty="0">
                <a:latin typeface="Verdana" panose="020B0604030504040204" pitchFamily="34" charset="0"/>
                <a:cs typeface="Verdana" panose="020B0604030504040204" pitchFamily="34" charset="0"/>
              </a:rPr>
              <a:t> isn’t paying when compared to renewables, storage and efficiency.</a:t>
            </a:r>
            <a:endParaRPr lang="en-US" sz="2000" b="1" dirty="0">
              <a:latin typeface="Verdana" panose="020B0604030504040204" pitchFamily="34" charset="0"/>
              <a:cs typeface="Verdana" panose="020B0604030504040204" pitchFamily="34" charset="0"/>
            </a:endParaRPr>
          </a:p>
        </p:txBody>
      </p:sp>
      <p:sp>
        <p:nvSpPr>
          <p:cNvPr id="17" name="TextBox 16">
            <a:extLst>
              <a:ext uri="{FF2B5EF4-FFF2-40B4-BE49-F238E27FC236}">
                <a16:creationId xmlns:a16="http://schemas.microsoft.com/office/drawing/2014/main" id="{EA3B3380-852F-774C-8BAF-3F4321838CFB}"/>
              </a:ext>
            </a:extLst>
          </p:cNvPr>
          <p:cNvSpPr txBox="1"/>
          <p:nvPr/>
        </p:nvSpPr>
        <p:spPr>
          <a:xfrm>
            <a:off x="228599" y="5304361"/>
            <a:ext cx="11857576" cy="1076513"/>
          </a:xfrm>
          <a:prstGeom prst="rect">
            <a:avLst/>
          </a:prstGeom>
          <a:noFill/>
        </p:spPr>
        <p:txBody>
          <a:bodyPr wrap="square" rtlCol="0">
            <a:spAutoFit/>
          </a:bodyPr>
          <a:lstStyle/>
          <a:p>
            <a:pPr marL="463550" indent="-450850">
              <a:lnSpc>
                <a:spcPct val="110000"/>
              </a:lnSpc>
            </a:pPr>
            <a:r>
              <a:rPr lang="en-US" sz="2000" b="1" dirty="0">
                <a:latin typeface="Verdana" panose="020B0604030504040204" pitchFamily="34" charset="0"/>
                <a:cs typeface="Verdana" panose="020B0604030504040204" pitchFamily="34" charset="0"/>
              </a:rPr>
              <a:t>4. As regulations are slashed and GCC becomes evident, the public will mobilize</a:t>
            </a:r>
            <a:br>
              <a:rPr lang="en-US" sz="2000" b="1" dirty="0">
                <a:latin typeface="Verdana" panose="020B0604030504040204" pitchFamily="34" charset="0"/>
                <a:cs typeface="Verdana" panose="020B0604030504040204" pitchFamily="34" charset="0"/>
              </a:rPr>
            </a:br>
            <a:r>
              <a:rPr lang="en-US" sz="2000" dirty="0">
                <a:latin typeface="Verdana" panose="020B0604030504040204" pitchFamily="34" charset="0"/>
                <a:cs typeface="Verdana" panose="020B0604030504040204" pitchFamily="34" charset="0"/>
              </a:rPr>
              <a:t>As it becomes clear that GCC is affecting all of us, and that low-carbon energy can work, the public will continue to </a:t>
            </a:r>
            <a:r>
              <a:rPr lang="en-US" sz="2000">
                <a:latin typeface="Verdana" panose="020B0604030504040204" pitchFamily="34" charset="0"/>
                <a:cs typeface="Verdana" panose="020B0604030504040204" pitchFamily="34" charset="0"/>
              </a:rPr>
              <a:t>react and demand </a:t>
            </a:r>
            <a:r>
              <a:rPr lang="en-US" sz="2000" dirty="0">
                <a:latin typeface="Verdana" panose="020B0604030504040204" pitchFamily="34" charset="0"/>
                <a:cs typeface="Verdana" panose="020B0604030504040204" pitchFamily="34" charset="0"/>
              </a:rPr>
              <a:t>change.</a:t>
            </a:r>
            <a:endParaRPr lang="en-US" sz="2000" b="1"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111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video game&#10;&#10;Description automatically generated">
            <a:extLst>
              <a:ext uri="{FF2B5EF4-FFF2-40B4-BE49-F238E27FC236}">
                <a16:creationId xmlns:a16="http://schemas.microsoft.com/office/drawing/2014/main" id="{0D00A279-2EA0-B84D-9875-30E62B2875B7}"/>
              </a:ext>
            </a:extLst>
          </p:cNvPr>
          <p:cNvPicPr>
            <a:picLocks noChangeAspect="1"/>
          </p:cNvPicPr>
          <p:nvPr/>
        </p:nvPicPr>
        <p:blipFill>
          <a:blip r:embed="rId2"/>
          <a:stretch>
            <a:fillRect/>
          </a:stretch>
        </p:blipFill>
        <p:spPr>
          <a:xfrm>
            <a:off x="0" y="711118"/>
            <a:ext cx="12192000" cy="6153965"/>
          </a:xfrm>
          <a:prstGeom prst="rect">
            <a:avLst/>
          </a:prstGeom>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9752991"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Global coal power changes 2000 – 2019 and on</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6"/>
            <a:ext cx="628093" cy="584776"/>
          </a:xfrm>
          <a:prstGeom prst="rect">
            <a:avLst/>
          </a:prstGeom>
        </p:spPr>
      </p:pic>
      <p:sp>
        <p:nvSpPr>
          <p:cNvPr id="10" name="TextBox 9">
            <a:extLst>
              <a:ext uri="{FF2B5EF4-FFF2-40B4-BE49-F238E27FC236}">
                <a16:creationId xmlns:a16="http://schemas.microsoft.com/office/drawing/2014/main" id="{FD202B27-1D1D-514D-A2B6-178B51A81041}"/>
              </a:ext>
            </a:extLst>
          </p:cNvPr>
          <p:cNvSpPr txBox="1"/>
          <p:nvPr/>
        </p:nvSpPr>
        <p:spPr>
          <a:xfrm>
            <a:off x="228599" y="828906"/>
            <a:ext cx="11520056" cy="399405"/>
          </a:xfrm>
          <a:prstGeom prst="rect">
            <a:avLst/>
          </a:prstGeom>
          <a:noFill/>
        </p:spPr>
        <p:txBody>
          <a:bodyPr wrap="square" rtlCol="0">
            <a:spAutoFit/>
          </a:bodyPr>
          <a:lstStyle/>
          <a:p>
            <a:pPr>
              <a:lnSpc>
                <a:spcPct val="110000"/>
              </a:lnSpc>
            </a:pPr>
            <a:r>
              <a:rPr lang="en-US" sz="2000" b="1" dirty="0">
                <a:latin typeface="Verdana" panose="020B0604030504040204" pitchFamily="34" charset="0"/>
                <a:cs typeface="Verdana" panose="020B0604030504040204" pitchFamily="34" charset="0"/>
              </a:rPr>
              <a:t>Five energy experts shared their energy predictions for 2020.</a:t>
            </a:r>
            <a:endParaRPr lang="en-US" sz="2000" dirty="0">
              <a:latin typeface="Verdana" panose="020B0604030504040204" pitchFamily="34" charset="0"/>
              <a:cs typeface="Verdana" panose="020B0604030504040204" pitchFamily="34" charset="0"/>
            </a:endParaRPr>
          </a:p>
        </p:txBody>
      </p:sp>
      <p:sp>
        <p:nvSpPr>
          <p:cNvPr id="3" name="TextBox 2"/>
          <p:cNvSpPr txBox="1"/>
          <p:nvPr/>
        </p:nvSpPr>
        <p:spPr>
          <a:xfrm>
            <a:off x="6245282" y="6408282"/>
            <a:ext cx="7306357" cy="307777"/>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https://www.carbonbrief.org/mapped-worlds-coal-power-plants</a:t>
            </a:r>
            <a:r>
              <a:rPr lang="en-US" sz="1400" dirty="0">
                <a:latin typeface="Verdana" panose="020B0604030504040204" pitchFamily="34" charset="0"/>
                <a:cs typeface="Verdana" panose="020B0604030504040204" pitchFamily="34" charset="0"/>
              </a:rPr>
              <a:t> </a:t>
            </a:r>
          </a:p>
        </p:txBody>
      </p:sp>
      <p:sp>
        <p:nvSpPr>
          <p:cNvPr id="8" name="TextBox 7">
            <a:extLst>
              <a:ext uri="{FF2B5EF4-FFF2-40B4-BE49-F238E27FC236}">
                <a16:creationId xmlns:a16="http://schemas.microsoft.com/office/drawing/2014/main" id="{5BC8E826-2BB0-044A-9892-1C992DBFE5F8}"/>
              </a:ext>
            </a:extLst>
          </p:cNvPr>
          <p:cNvSpPr txBox="1"/>
          <p:nvPr/>
        </p:nvSpPr>
        <p:spPr>
          <a:xfrm>
            <a:off x="5375563" y="1346099"/>
            <a:ext cx="5527963" cy="707886"/>
          </a:xfrm>
          <a:prstGeom prst="rect">
            <a:avLst/>
          </a:prstGeom>
          <a:noFill/>
        </p:spPr>
        <p:txBody>
          <a:bodyPr wrap="square" rtlCol="0">
            <a:spAutoFit/>
          </a:bodyPr>
          <a:lstStyle/>
          <a:p>
            <a:r>
              <a:rPr lang="en-US" sz="2000" b="1" dirty="0">
                <a:solidFill>
                  <a:schemeClr val="bg1"/>
                </a:solidFill>
              </a:rPr>
              <a:t>In 2020, US utilities announced that they would close 13 plants over the next several years.  </a:t>
            </a:r>
          </a:p>
        </p:txBody>
      </p:sp>
    </p:spTree>
    <p:extLst>
      <p:ext uri="{BB962C8B-B14F-4D97-AF65-F5344CB8AC3E}">
        <p14:creationId xmlns:p14="http://schemas.microsoft.com/office/powerpoint/2010/main" val="9491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1" y="82770"/>
            <a:ext cx="3143809"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Module 4. Coal</a:t>
            </a:r>
          </a:p>
        </p:txBody>
      </p:sp>
      <p:sp>
        <p:nvSpPr>
          <p:cNvPr id="8" name="TextBox 7"/>
          <p:cNvSpPr txBox="1"/>
          <p:nvPr/>
        </p:nvSpPr>
        <p:spPr>
          <a:xfrm>
            <a:off x="1292773" y="1898176"/>
            <a:ext cx="9690538" cy="3236784"/>
          </a:xfrm>
          <a:prstGeom prst="rect">
            <a:avLst/>
          </a:prstGeom>
          <a:noFill/>
        </p:spPr>
        <p:txBody>
          <a:bodyPr wrap="square" rtlCol="0">
            <a:spAutoFit/>
          </a:bodyPr>
          <a:lstStyle/>
          <a:p>
            <a:pPr lvl="1">
              <a:lnSpc>
                <a:spcPct val="150000"/>
              </a:lnSpc>
            </a:pPr>
            <a:r>
              <a:rPr lang="en-US" sz="2800" b="1" dirty="0">
                <a:latin typeface="Verdana" panose="020B0604030504040204" pitchFamily="34" charset="0"/>
                <a:cs typeface="Verdana" panose="020B0604030504040204" pitchFamily="34" charset="0"/>
              </a:rPr>
              <a:t>4.2: Early uses and the Industrial Revolution</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Ancient China</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Tutor England</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Fuel of the Industrial Revolution</a:t>
            </a:r>
          </a:p>
          <a:p>
            <a:pPr marL="1371600" lvl="2" indent="-457200">
              <a:lnSpc>
                <a:spcPct val="150000"/>
              </a:lnSpc>
              <a:buFont typeface="Arial" panose="020B0604020202020204" pitchFamily="34" charset="0"/>
              <a:buChar char="•"/>
            </a:pPr>
            <a:r>
              <a:rPr lang="en-US" sz="2800" dirty="0">
                <a:latin typeface="Verdana" panose="020B0604030504040204" pitchFamily="34" charset="0"/>
                <a:cs typeface="Verdana" panose="020B0604030504040204" pitchFamily="34" charset="0"/>
              </a:rPr>
              <a:t>Now played out in the UK</a:t>
            </a:r>
            <a:endParaRPr lang="is-IS" sz="2800" dirty="0">
              <a:latin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CB601766-4A0E-E541-8DB7-0DB5A90E93E4}"/>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6" y="49317"/>
            <a:ext cx="628093" cy="584776"/>
          </a:xfrm>
          <a:prstGeom prst="rect">
            <a:avLst/>
          </a:prstGeom>
        </p:spPr>
      </p:pic>
    </p:spTree>
    <p:extLst>
      <p:ext uri="{BB962C8B-B14F-4D97-AF65-F5344CB8AC3E}">
        <p14:creationId xmlns:p14="http://schemas.microsoft.com/office/powerpoint/2010/main" val="1490678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4269117"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Powering down coal</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2">
            <a:duotone>
              <a:prstClr val="black"/>
              <a:schemeClr val="accent1">
                <a:tint val="45000"/>
                <a:satMod val="400000"/>
              </a:schemeClr>
            </a:duotone>
          </a:blip>
          <a:stretch>
            <a:fillRect/>
          </a:stretch>
        </p:blipFill>
        <p:spPr>
          <a:xfrm>
            <a:off x="11335307" y="49316"/>
            <a:ext cx="628093" cy="584776"/>
          </a:xfrm>
          <a:prstGeom prst="rect">
            <a:avLst/>
          </a:prstGeom>
        </p:spPr>
      </p:pic>
      <p:sp>
        <p:nvSpPr>
          <p:cNvPr id="3" name="TextBox 2"/>
          <p:cNvSpPr txBox="1"/>
          <p:nvPr/>
        </p:nvSpPr>
        <p:spPr>
          <a:xfrm>
            <a:off x="71716" y="6351766"/>
            <a:ext cx="5755341" cy="523220"/>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3"/>
              </a:rPr>
              <a:t>https://carbontracker.org/wp-content/uploads/2018/11/Coal-economics-infographic-6-01</a:t>
            </a:r>
            <a:r>
              <a:rPr lang="en-US" sz="1400">
                <a:latin typeface="Verdana" panose="020B0604030504040204" pitchFamily="34" charset="0"/>
                <a:cs typeface="Verdana" panose="020B0604030504040204" pitchFamily="34" charset="0"/>
                <a:hlinkClick r:id="rId3"/>
              </a:rPr>
              <a:t>.png</a:t>
            </a:r>
            <a:r>
              <a:rPr lang="en-US" sz="1400">
                <a:latin typeface="Verdana" panose="020B0604030504040204" pitchFamily="34" charset="0"/>
                <a:cs typeface="Verdana" panose="020B0604030504040204" pitchFamily="34" charset="0"/>
              </a:rPr>
              <a:t> </a:t>
            </a:r>
            <a:endParaRPr lang="en-US" sz="1400" dirty="0">
              <a:latin typeface="Verdana" panose="020B0604030504040204" pitchFamily="34" charset="0"/>
              <a:cs typeface="Verdana" panose="020B0604030504040204" pitchFamily="34" charset="0"/>
            </a:endParaRPr>
          </a:p>
        </p:txBody>
      </p:sp>
      <p:pic>
        <p:nvPicPr>
          <p:cNvPr id="2" name="Picture 1">
            <a:extLst>
              <a:ext uri="{FF2B5EF4-FFF2-40B4-BE49-F238E27FC236}">
                <a16:creationId xmlns:a16="http://schemas.microsoft.com/office/drawing/2014/main" id="{7AF8E8AE-09AC-4A45-8318-3488A852F24F}"/>
              </a:ext>
            </a:extLst>
          </p:cNvPr>
          <p:cNvPicPr>
            <a:picLocks noChangeAspect="1"/>
          </p:cNvPicPr>
          <p:nvPr/>
        </p:nvPicPr>
        <p:blipFill rotWithShape="1">
          <a:blip r:embed="rId4"/>
          <a:srcRect b="53784"/>
          <a:stretch/>
        </p:blipFill>
        <p:spPr>
          <a:xfrm>
            <a:off x="0" y="709190"/>
            <a:ext cx="6097198" cy="3907390"/>
          </a:xfrm>
          <a:prstGeom prst="rect">
            <a:avLst/>
          </a:prstGeom>
        </p:spPr>
      </p:pic>
      <p:pic>
        <p:nvPicPr>
          <p:cNvPr id="12" name="Picture 11">
            <a:extLst>
              <a:ext uri="{FF2B5EF4-FFF2-40B4-BE49-F238E27FC236}">
                <a16:creationId xmlns:a16="http://schemas.microsoft.com/office/drawing/2014/main" id="{A6755652-5C5D-3F4F-94E1-D517A030B2A1}"/>
              </a:ext>
            </a:extLst>
          </p:cNvPr>
          <p:cNvPicPr>
            <a:picLocks noChangeAspect="1"/>
          </p:cNvPicPr>
          <p:nvPr/>
        </p:nvPicPr>
        <p:blipFill rotWithShape="1">
          <a:blip r:embed="rId4"/>
          <a:srcRect t="46216"/>
          <a:stretch/>
        </p:blipFill>
        <p:spPr>
          <a:xfrm>
            <a:off x="6095093" y="2281153"/>
            <a:ext cx="6097196" cy="4547196"/>
          </a:xfrm>
          <a:prstGeom prst="rect">
            <a:avLst/>
          </a:prstGeom>
        </p:spPr>
      </p:pic>
    </p:spTree>
    <p:extLst>
      <p:ext uri="{BB962C8B-B14F-4D97-AF65-F5344CB8AC3E}">
        <p14:creationId xmlns:p14="http://schemas.microsoft.com/office/powerpoint/2010/main" val="1188453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7168950"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Should coal take early retirement?</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7993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6"/>
            <a:ext cx="628093" cy="584776"/>
          </a:xfrm>
          <a:prstGeom prst="rect">
            <a:avLst/>
          </a:prstGeom>
        </p:spPr>
      </p:pic>
      <p:sp>
        <p:nvSpPr>
          <p:cNvPr id="10" name="TextBox 9">
            <a:extLst>
              <a:ext uri="{FF2B5EF4-FFF2-40B4-BE49-F238E27FC236}">
                <a16:creationId xmlns:a16="http://schemas.microsoft.com/office/drawing/2014/main" id="{FD202B27-1D1D-514D-A2B6-178B51A81041}"/>
              </a:ext>
            </a:extLst>
          </p:cNvPr>
          <p:cNvSpPr txBox="1"/>
          <p:nvPr/>
        </p:nvSpPr>
        <p:spPr>
          <a:xfrm>
            <a:off x="228599" y="759631"/>
            <a:ext cx="11520056"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As of 2020, it’s </a:t>
            </a:r>
            <a:r>
              <a:rPr lang="en-US" sz="2000" b="1" dirty="0">
                <a:latin typeface="Verdana" panose="020B0604030504040204" pitchFamily="34" charset="0"/>
                <a:cs typeface="Verdana" panose="020B0604030504040204" pitchFamily="34" charset="0"/>
              </a:rPr>
              <a:t>cheaper</a:t>
            </a:r>
            <a:r>
              <a:rPr lang="en-US" sz="2000" dirty="0">
                <a:latin typeface="Verdana" panose="020B0604030504040204" pitchFamily="34" charset="0"/>
                <a:cs typeface="Verdana" panose="020B0604030504040204" pitchFamily="34" charset="0"/>
              </a:rPr>
              <a:t> for utilities to build </a:t>
            </a:r>
            <a:r>
              <a:rPr lang="en-US" sz="2000" u="sng" dirty="0">
                <a:latin typeface="Verdana" panose="020B0604030504040204" pitchFamily="34" charset="0"/>
                <a:cs typeface="Verdana" panose="020B0604030504040204" pitchFamily="34" charset="0"/>
              </a:rPr>
              <a:t>new renewable energy capacity </a:t>
            </a:r>
            <a:r>
              <a:rPr lang="en-US" sz="2000" dirty="0">
                <a:latin typeface="Verdana" panose="020B0604030504040204" pitchFamily="34" charset="0"/>
                <a:cs typeface="Verdana" panose="020B0604030504040204" pitchFamily="34" charset="0"/>
              </a:rPr>
              <a:t>than to keep operating </a:t>
            </a:r>
            <a:r>
              <a:rPr lang="en-US" sz="2000" u="sng" dirty="0">
                <a:latin typeface="Verdana" panose="020B0604030504040204" pitchFamily="34" charset="0"/>
                <a:cs typeface="Verdana" panose="020B0604030504040204" pitchFamily="34" charset="0"/>
              </a:rPr>
              <a:t>39% of existing global coal-fired electricity plants</a:t>
            </a:r>
            <a:r>
              <a:rPr lang="en-US" sz="2000" dirty="0">
                <a:latin typeface="Verdana" panose="020B0604030504040204" pitchFamily="34" charset="0"/>
                <a:cs typeface="Verdana" panose="020B0604030504040204" pitchFamily="34" charset="0"/>
              </a:rPr>
              <a:t>.</a:t>
            </a:r>
          </a:p>
        </p:txBody>
      </p:sp>
      <p:sp>
        <p:nvSpPr>
          <p:cNvPr id="3" name="TextBox 2"/>
          <p:cNvSpPr txBox="1"/>
          <p:nvPr/>
        </p:nvSpPr>
        <p:spPr>
          <a:xfrm>
            <a:off x="178192" y="5827870"/>
            <a:ext cx="1752601" cy="954107"/>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https://carbontracker.org/reports/how-to-retire-early/</a:t>
            </a:r>
            <a:r>
              <a:rPr lang="en-US" sz="1400" dirty="0">
                <a:latin typeface="Verdana" panose="020B0604030504040204" pitchFamily="34" charset="0"/>
                <a:cs typeface="Verdana" panose="020B0604030504040204" pitchFamily="34" charset="0"/>
              </a:rPr>
              <a:t> </a:t>
            </a:r>
          </a:p>
        </p:txBody>
      </p:sp>
      <p:sp>
        <p:nvSpPr>
          <p:cNvPr id="13" name="TextBox 12">
            <a:extLst>
              <a:ext uri="{FF2B5EF4-FFF2-40B4-BE49-F238E27FC236}">
                <a16:creationId xmlns:a16="http://schemas.microsoft.com/office/drawing/2014/main" id="{72A44CD8-218C-724B-B391-A4909915B9F9}"/>
              </a:ext>
            </a:extLst>
          </p:cNvPr>
          <p:cNvSpPr txBox="1"/>
          <p:nvPr/>
        </p:nvSpPr>
        <p:spPr>
          <a:xfrm>
            <a:off x="748552" y="1551743"/>
            <a:ext cx="4074460"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 to 60% by 2022</a:t>
            </a:r>
          </a:p>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 to 73% by 2025</a:t>
            </a:r>
          </a:p>
        </p:txBody>
      </p:sp>
      <p:sp>
        <p:nvSpPr>
          <p:cNvPr id="18" name="TextBox 17">
            <a:extLst>
              <a:ext uri="{FF2B5EF4-FFF2-40B4-BE49-F238E27FC236}">
                <a16:creationId xmlns:a16="http://schemas.microsoft.com/office/drawing/2014/main" id="{75E8D1D1-E81A-F141-B590-AE4B732D9816}"/>
              </a:ext>
            </a:extLst>
          </p:cNvPr>
          <p:cNvSpPr txBox="1"/>
          <p:nvPr/>
        </p:nvSpPr>
        <p:spPr>
          <a:xfrm>
            <a:off x="228599" y="2690224"/>
            <a:ext cx="2140528" cy="3107838"/>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Replacing the entire global coal fleet with clean energy can be done at a </a:t>
            </a:r>
            <a:r>
              <a:rPr lang="en-US" sz="2000" b="1" dirty="0">
                <a:latin typeface="Verdana" panose="020B0604030504040204" pitchFamily="34" charset="0"/>
                <a:cs typeface="Verdana" panose="020B0604030504040204" pitchFamily="34" charset="0"/>
              </a:rPr>
              <a:t>net savings to society as early as 2022.</a:t>
            </a:r>
          </a:p>
        </p:txBody>
      </p:sp>
      <p:pic>
        <p:nvPicPr>
          <p:cNvPr id="7" name="Picture 6" descr="A close up of a sign&#10;&#10;Description automatically generated">
            <a:extLst>
              <a:ext uri="{FF2B5EF4-FFF2-40B4-BE49-F238E27FC236}">
                <a16:creationId xmlns:a16="http://schemas.microsoft.com/office/drawing/2014/main" id="{F3AC3FDF-0546-8441-96FC-C9D61CBDD25E}"/>
              </a:ext>
            </a:extLst>
          </p:cNvPr>
          <p:cNvPicPr>
            <a:picLocks noChangeAspect="1"/>
          </p:cNvPicPr>
          <p:nvPr/>
        </p:nvPicPr>
        <p:blipFill>
          <a:blip r:embed="rId5"/>
          <a:stretch>
            <a:fillRect/>
          </a:stretch>
        </p:blipFill>
        <p:spPr>
          <a:xfrm>
            <a:off x="2484975" y="2658007"/>
            <a:ext cx="9601200" cy="4076700"/>
          </a:xfrm>
          <a:prstGeom prst="rect">
            <a:avLst/>
          </a:prstGeom>
        </p:spPr>
      </p:pic>
    </p:spTree>
    <p:extLst>
      <p:ext uri="{BB962C8B-B14F-4D97-AF65-F5344CB8AC3E}">
        <p14:creationId xmlns:p14="http://schemas.microsoft.com/office/powerpoint/2010/main" val="59090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90882"/>
            <a:ext cx="9929321" cy="523220"/>
          </a:xfrm>
          <a:prstGeom prst="rect">
            <a:avLst/>
          </a:prstGeom>
          <a:noFill/>
        </p:spPr>
        <p:txBody>
          <a:bodyPr wrap="none" rtlCol="0">
            <a:spAutoFit/>
          </a:bodyPr>
          <a:lstStyle/>
          <a:p>
            <a:pPr defTabSz="914400"/>
            <a:r>
              <a:rPr lang="en-US" sz="2800" b="1" dirty="0">
                <a:solidFill>
                  <a:schemeClr val="bg1"/>
                </a:solidFill>
                <a:latin typeface="Verdana" panose="020B0604030504040204" pitchFamily="34" charset="0"/>
                <a:cs typeface="Verdana" panose="020B0604030504040204" pitchFamily="34" charset="0"/>
              </a:rPr>
              <a:t>Buy-outs could hasten the move away from coal</a:t>
            </a:r>
          </a:p>
        </p:txBody>
      </p:sp>
      <p:sp>
        <p:nvSpPr>
          <p:cNvPr id="23" name="TextBox 22"/>
          <p:cNvSpPr txBox="1"/>
          <p:nvPr/>
        </p:nvSpPr>
        <p:spPr>
          <a:xfrm>
            <a:off x="5918740" y="5935592"/>
            <a:ext cx="5154873" cy="369332"/>
          </a:xfrm>
          <a:prstGeom prst="rect">
            <a:avLst/>
          </a:prstGeom>
          <a:noFill/>
        </p:spPr>
        <p:txBody>
          <a:bodyPr wrap="none" rtlCol="0">
            <a:spAutoFit/>
          </a:bodyPr>
          <a:lstStyle/>
          <a:p>
            <a:r>
              <a:rPr lang="en-US" dirty="0">
                <a:solidFill>
                  <a:schemeClr val="bg1"/>
                </a:solidFill>
                <a:latin typeface="Verdana" panose="020B0604030504040204" pitchFamily="34" charset="0"/>
              </a:rPr>
              <a:t>A Watt double-acting steam engine (1859)</a:t>
            </a:r>
          </a:p>
        </p:txBody>
      </p:sp>
      <p:sp>
        <p:nvSpPr>
          <p:cNvPr id="6" name="TextBox 5"/>
          <p:cNvSpPr txBox="1"/>
          <p:nvPr/>
        </p:nvSpPr>
        <p:spPr>
          <a:xfrm>
            <a:off x="7993529" y="5155125"/>
            <a:ext cx="2776979" cy="369332"/>
          </a:xfrm>
          <a:prstGeom prst="rect">
            <a:avLst/>
          </a:prstGeom>
          <a:noFill/>
        </p:spPr>
        <p:txBody>
          <a:bodyPr wrap="none" rtlCol="0">
            <a:spAutoFit/>
          </a:bodyPr>
          <a:lstStyle/>
          <a:p>
            <a:r>
              <a:rPr lang="en-US" dirty="0">
                <a:solidFill>
                  <a:schemeClr val="bg1"/>
                </a:solidFill>
                <a:latin typeface="Verdana" panose="020B0604030504040204" pitchFamily="34" charset="0"/>
              </a:rPr>
              <a:t>Wyoming Public Media</a:t>
            </a:r>
          </a:p>
        </p:txBody>
      </p:sp>
      <p:pic>
        <p:nvPicPr>
          <p:cNvPr id="11" name="Picture 10">
            <a:extLst>
              <a:ext uri="{FF2B5EF4-FFF2-40B4-BE49-F238E27FC236}">
                <a16:creationId xmlns:a16="http://schemas.microsoft.com/office/drawing/2014/main" id="{AF2CB563-53B4-8E42-9331-71BB4EC531D2}"/>
              </a:ext>
            </a:extLst>
          </p:cNvPr>
          <p:cNvPicPr>
            <a:picLocks noChangeAspect="1"/>
          </p:cNvPicPr>
          <p:nvPr/>
        </p:nvPicPr>
        <p:blipFill>
          <a:blip r:embed="rId3">
            <a:duotone>
              <a:prstClr val="black"/>
              <a:schemeClr val="accent1">
                <a:tint val="45000"/>
                <a:satMod val="400000"/>
              </a:schemeClr>
            </a:duotone>
          </a:blip>
          <a:stretch>
            <a:fillRect/>
          </a:stretch>
        </p:blipFill>
        <p:spPr>
          <a:xfrm>
            <a:off x="11335307" y="49316"/>
            <a:ext cx="628093" cy="584776"/>
          </a:xfrm>
          <a:prstGeom prst="rect">
            <a:avLst/>
          </a:prstGeom>
        </p:spPr>
      </p:pic>
      <p:sp>
        <p:nvSpPr>
          <p:cNvPr id="10" name="TextBox 9">
            <a:extLst>
              <a:ext uri="{FF2B5EF4-FFF2-40B4-BE49-F238E27FC236}">
                <a16:creationId xmlns:a16="http://schemas.microsoft.com/office/drawing/2014/main" id="{FD202B27-1D1D-514D-A2B6-178B51A81041}"/>
              </a:ext>
            </a:extLst>
          </p:cNvPr>
          <p:cNvSpPr txBox="1"/>
          <p:nvPr/>
        </p:nvSpPr>
        <p:spPr>
          <a:xfrm>
            <a:off x="228599" y="759631"/>
            <a:ext cx="11520056" cy="737959"/>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During 2020, a trend has been noted in Europe: </a:t>
            </a:r>
            <a:r>
              <a:rPr lang="en-US" sz="2000" b="1" dirty="0">
                <a:latin typeface="Verdana" panose="020B0604030504040204" pitchFamily="34" charset="0"/>
                <a:cs typeface="Verdana" panose="020B0604030504040204" pitchFamily="34" charset="0"/>
              </a:rPr>
              <a:t>governments are paying coal companies to shut down coal-fired power plants</a:t>
            </a:r>
            <a:r>
              <a:rPr lang="en-US" sz="2000" dirty="0">
                <a:latin typeface="Verdana" panose="020B0604030504040204" pitchFamily="34" charset="0"/>
                <a:cs typeface="Verdana" panose="020B0604030504040204" pitchFamily="34" charset="0"/>
              </a:rPr>
              <a:t>.</a:t>
            </a:r>
          </a:p>
        </p:txBody>
      </p:sp>
      <p:sp>
        <p:nvSpPr>
          <p:cNvPr id="3" name="TextBox 2"/>
          <p:cNvSpPr txBox="1"/>
          <p:nvPr/>
        </p:nvSpPr>
        <p:spPr>
          <a:xfrm>
            <a:off x="178192" y="6490017"/>
            <a:ext cx="11929725" cy="307777"/>
          </a:xfrm>
          <a:prstGeom prst="rect">
            <a:avLst/>
          </a:prstGeom>
          <a:solidFill>
            <a:schemeClr val="bg1"/>
          </a:solidFill>
        </p:spPr>
        <p:txBody>
          <a:bodyPr wrap="square" rtlCol="0">
            <a:spAutoFit/>
          </a:bodyPr>
          <a:lstStyle/>
          <a:p>
            <a:r>
              <a:rPr lang="en-US" sz="1400" dirty="0">
                <a:latin typeface="Verdana" panose="020B0604030504040204" pitchFamily="34" charset="0"/>
                <a:cs typeface="Verdana" panose="020B0604030504040204" pitchFamily="34" charset="0"/>
                <a:hlinkClick r:id="rId4"/>
              </a:rPr>
              <a:t>https://www.power-technology.com/features/closing-coal-should-we-be-compensating-the-fossil-fuel-industry-for-early-closures/</a:t>
            </a:r>
            <a:r>
              <a:rPr lang="en-US" sz="1400" dirty="0">
                <a:latin typeface="Verdana" panose="020B0604030504040204" pitchFamily="34" charset="0"/>
                <a:cs typeface="Verdana" panose="020B0604030504040204" pitchFamily="34" charset="0"/>
              </a:rPr>
              <a:t> </a:t>
            </a:r>
          </a:p>
        </p:txBody>
      </p:sp>
      <p:sp>
        <p:nvSpPr>
          <p:cNvPr id="12" name="TextBox 11">
            <a:extLst>
              <a:ext uri="{FF2B5EF4-FFF2-40B4-BE49-F238E27FC236}">
                <a16:creationId xmlns:a16="http://schemas.microsoft.com/office/drawing/2014/main" id="{817844BF-F3E9-D94E-A476-728E97A456A8}"/>
              </a:ext>
            </a:extLst>
          </p:cNvPr>
          <p:cNvSpPr txBox="1"/>
          <p:nvPr/>
        </p:nvSpPr>
        <p:spPr>
          <a:xfrm>
            <a:off x="249619" y="1672431"/>
            <a:ext cx="11520056" cy="737959"/>
          </a:xfrm>
          <a:prstGeom prst="rect">
            <a:avLst/>
          </a:prstGeom>
          <a:noFill/>
        </p:spPr>
        <p:txBody>
          <a:bodyPr wrap="square" rtlCol="0">
            <a:spAutoFit/>
          </a:bodyPr>
          <a:lstStyle/>
          <a:p>
            <a:pPr marL="1487488" indent="-1477963">
              <a:lnSpc>
                <a:spcPct val="110000"/>
              </a:lnSpc>
            </a:pPr>
            <a:r>
              <a:rPr lang="en-US" sz="2000" dirty="0">
                <a:latin typeface="Verdana" panose="020B0604030504040204" pitchFamily="34" charset="0"/>
                <a:cs typeface="Verdana" panose="020B0604030504040204" pitchFamily="34" charset="0"/>
              </a:rPr>
              <a:t>May 2020: Dutch government </a:t>
            </a:r>
            <a:r>
              <a:rPr lang="en-US" sz="2000" b="1" dirty="0">
                <a:latin typeface="Verdana" panose="020B0604030504040204" pitchFamily="34" charset="0"/>
                <a:cs typeface="Verdana" panose="020B0604030504040204" pitchFamily="34" charset="0"/>
              </a:rPr>
              <a:t>paying €52.5 million </a:t>
            </a:r>
            <a:r>
              <a:rPr lang="en-US" sz="2000" dirty="0">
                <a:latin typeface="Verdana" panose="020B0604030504040204" pitchFamily="34" charset="0"/>
                <a:cs typeface="Verdana" panose="020B0604030504040204" pitchFamily="34" charset="0"/>
              </a:rPr>
              <a:t>to energy company Vattenfall to close a coal-fired power plant 5 years earlier than planned.</a:t>
            </a:r>
          </a:p>
        </p:txBody>
      </p:sp>
      <p:sp>
        <p:nvSpPr>
          <p:cNvPr id="15" name="TextBox 14">
            <a:extLst>
              <a:ext uri="{FF2B5EF4-FFF2-40B4-BE49-F238E27FC236}">
                <a16:creationId xmlns:a16="http://schemas.microsoft.com/office/drawing/2014/main" id="{60D6423D-0F3F-E741-91AC-8B9C9A03EC76}"/>
              </a:ext>
            </a:extLst>
          </p:cNvPr>
          <p:cNvSpPr txBox="1"/>
          <p:nvPr/>
        </p:nvSpPr>
        <p:spPr>
          <a:xfrm>
            <a:off x="228598" y="3762387"/>
            <a:ext cx="11734801" cy="1076513"/>
          </a:xfrm>
          <a:prstGeom prst="rect">
            <a:avLst/>
          </a:prstGeom>
          <a:noFill/>
        </p:spPr>
        <p:txBody>
          <a:bodyPr wrap="square" rtlCol="0">
            <a:spAutoFit/>
          </a:bodyPr>
          <a:lstStyle/>
          <a:p>
            <a:pPr marL="1601788" indent="-1592263">
              <a:lnSpc>
                <a:spcPct val="110000"/>
              </a:lnSpc>
            </a:pPr>
            <a:r>
              <a:rPr lang="en-US" sz="2000" dirty="0">
                <a:latin typeface="Verdana" panose="020B0604030504040204" pitchFamily="34" charset="0"/>
                <a:cs typeface="Verdana" panose="020B0604030504040204" pitchFamily="34" charset="0"/>
              </a:rPr>
              <a:t>2020/2021: German government will hold </a:t>
            </a:r>
            <a:r>
              <a:rPr lang="en-US" sz="2000" b="1" dirty="0">
                <a:latin typeface="Verdana" panose="020B0604030504040204" pitchFamily="34" charset="0"/>
                <a:cs typeface="Verdana" panose="020B0604030504040204" pitchFamily="34" charset="0"/>
              </a:rPr>
              <a:t>auctions</a:t>
            </a:r>
            <a:r>
              <a:rPr lang="en-US" sz="2000" dirty="0">
                <a:latin typeface="Verdana" panose="020B0604030504040204" pitchFamily="34" charset="0"/>
                <a:cs typeface="Verdana" panose="020B0604030504040204" pitchFamily="34" charset="0"/>
              </a:rPr>
              <a:t> in which 5.5 GW of coal-fired plants can bid for closure buy-outs. The lowest bid wins and closes the plant.</a:t>
            </a:r>
          </a:p>
          <a:p>
            <a:pPr marL="1714500" lvl="3"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However, one more new plant </a:t>
            </a:r>
            <a:r>
              <a:rPr lang="en-US" sz="2000" dirty="0" err="1">
                <a:latin typeface="Verdana" panose="020B0604030504040204" pitchFamily="34" charset="0"/>
                <a:cs typeface="Verdana" panose="020B0604030504040204" pitchFamily="34" charset="0"/>
              </a:rPr>
              <a:t>Datteln</a:t>
            </a:r>
            <a:r>
              <a:rPr lang="en-US" sz="2000" dirty="0">
                <a:latin typeface="Verdana" panose="020B0604030504040204" pitchFamily="34" charset="0"/>
                <a:cs typeface="Verdana" panose="020B0604030504040204" pitchFamily="34" charset="0"/>
              </a:rPr>
              <a:t> 4 will be allowed to go online.</a:t>
            </a:r>
          </a:p>
        </p:txBody>
      </p:sp>
      <p:sp>
        <p:nvSpPr>
          <p:cNvPr id="16" name="TextBox 15">
            <a:extLst>
              <a:ext uri="{FF2B5EF4-FFF2-40B4-BE49-F238E27FC236}">
                <a16:creationId xmlns:a16="http://schemas.microsoft.com/office/drawing/2014/main" id="{DC2EC41E-9FB3-8E44-A209-663B832189B2}"/>
              </a:ext>
            </a:extLst>
          </p:cNvPr>
          <p:cNvSpPr txBox="1"/>
          <p:nvPr/>
        </p:nvSpPr>
        <p:spPr>
          <a:xfrm>
            <a:off x="228599" y="5144245"/>
            <a:ext cx="11520056" cy="1415067"/>
          </a:xfrm>
          <a:prstGeom prst="rect">
            <a:avLst/>
          </a:prstGeom>
          <a:noFill/>
        </p:spPr>
        <p:txBody>
          <a:bodyPr wrap="square" rtlCol="0">
            <a:spAutoFit/>
          </a:bodyPr>
          <a:lstStyle/>
          <a:p>
            <a:pPr marL="1779588" indent="-1770063">
              <a:lnSpc>
                <a:spcPct val="110000"/>
              </a:lnSpc>
            </a:pPr>
            <a:r>
              <a:rPr lang="en-US" sz="2000" dirty="0">
                <a:latin typeface="Verdana" panose="020B0604030504040204" pitchFamily="34" charset="0"/>
                <a:cs typeface="Verdana" panose="020B0604030504040204" pitchFamily="34" charset="0"/>
              </a:rPr>
              <a:t>2018 - 2020: In Spain, coal mines and coal-fired plants are closing due to economic down-turns and COVID. The government has set aside </a:t>
            </a:r>
            <a:r>
              <a:rPr lang="en-US" sz="2000" b="1" dirty="0">
                <a:latin typeface="Verdana" panose="020B0604030504040204" pitchFamily="34" charset="0"/>
                <a:cs typeface="Verdana" panose="020B0604030504040204" pitchFamily="34" charset="0"/>
              </a:rPr>
              <a:t>€250 million </a:t>
            </a:r>
            <a:r>
              <a:rPr lang="en-US" sz="2000" dirty="0">
                <a:latin typeface="Verdana" panose="020B0604030504040204" pitchFamily="34" charset="0"/>
                <a:cs typeface="Verdana" panose="020B0604030504040204" pitchFamily="34" charset="0"/>
              </a:rPr>
              <a:t>for compensation to displaced workers, training and environmental restoration.</a:t>
            </a:r>
          </a:p>
        </p:txBody>
      </p:sp>
      <p:sp>
        <p:nvSpPr>
          <p:cNvPr id="17" name="TextBox 16">
            <a:extLst>
              <a:ext uri="{FF2B5EF4-FFF2-40B4-BE49-F238E27FC236}">
                <a16:creationId xmlns:a16="http://schemas.microsoft.com/office/drawing/2014/main" id="{568D6B9F-B104-7144-81AF-A24669A29B6B}"/>
              </a:ext>
            </a:extLst>
          </p:cNvPr>
          <p:cNvSpPr txBox="1"/>
          <p:nvPr/>
        </p:nvSpPr>
        <p:spPr>
          <a:xfrm>
            <a:off x="1180733" y="2480306"/>
            <a:ext cx="10979738"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Vattenfall (a Swedish company) is now </a:t>
            </a:r>
            <a:r>
              <a:rPr lang="en-US" sz="2000" b="1" dirty="0">
                <a:latin typeface="Verdana" panose="020B0604030504040204" pitchFamily="34" charset="0"/>
                <a:cs typeface="Verdana" panose="020B0604030504040204" pitchFamily="34" charset="0"/>
              </a:rPr>
              <a:t>investing heavily in renewable energy</a:t>
            </a:r>
            <a:r>
              <a:rPr lang="en-US" sz="2000" dirty="0">
                <a:latin typeface="Verdana" panose="020B0604030504040204" pitchFamily="34" charset="0"/>
                <a:cs typeface="Verdana" panose="020B0604030504040204" pitchFamily="34" charset="0"/>
              </a:rPr>
              <a:t>.</a:t>
            </a:r>
          </a:p>
          <a:p>
            <a:pPr marL="342900" indent="-342900">
              <a:lnSpc>
                <a:spcPct val="110000"/>
              </a:lnSpc>
              <a:buFont typeface="Arial" panose="020B0604020202020204" pitchFamily="34" charset="0"/>
              <a:buChar char="•"/>
            </a:pPr>
            <a:r>
              <a:rPr lang="en-US" sz="2000" dirty="0" err="1">
                <a:latin typeface="Verdana" panose="020B0604030504040204" pitchFamily="34" charset="0"/>
                <a:cs typeface="Verdana" panose="020B0604030504040204" pitchFamily="34" charset="0"/>
              </a:rPr>
              <a:t>Hollandse</a:t>
            </a:r>
            <a:r>
              <a:rPr lang="en-US" sz="2000" dirty="0">
                <a:latin typeface="Verdana" panose="020B0604030504040204" pitchFamily="34" charset="0"/>
                <a:cs typeface="Verdana" panose="020B0604030504040204" pitchFamily="34" charset="0"/>
              </a:rPr>
              <a:t> </a:t>
            </a:r>
            <a:r>
              <a:rPr lang="en-US" sz="2000" dirty="0" err="1">
                <a:latin typeface="Verdana" panose="020B0604030504040204" pitchFamily="34" charset="0"/>
                <a:cs typeface="Verdana" panose="020B0604030504040204" pitchFamily="34" charset="0"/>
              </a:rPr>
              <a:t>Kust</a:t>
            </a:r>
            <a:r>
              <a:rPr lang="en-US" sz="2000" dirty="0">
                <a:latin typeface="Verdana" panose="020B0604030504040204" pitchFamily="34" charset="0"/>
                <a:cs typeface="Verdana" panose="020B0604030504040204" pitchFamily="34" charset="0"/>
              </a:rPr>
              <a:t> Zuid 1-4, the world’s largest wind farm built without subsidies, with a total installed capacity of 1,500MW.</a:t>
            </a:r>
          </a:p>
        </p:txBody>
      </p:sp>
    </p:spTree>
    <p:extLst>
      <p:ext uri="{BB962C8B-B14F-4D97-AF65-F5344CB8AC3E}">
        <p14:creationId xmlns:p14="http://schemas.microsoft.com/office/powerpoint/2010/main" val="334307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3534" y="653567"/>
            <a:ext cx="2741221" cy="43098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0"/>
            <a:ext cx="12192000" cy="685800"/>
          </a:xfrm>
          <a:prstGeom prst="rect">
            <a:avLst/>
          </a:prstGeom>
          <a:solidFill>
            <a:srgbClr val="78CE4D"/>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defTabSz="914400"/>
            <a:endParaRPr lang="en-US" dirty="0">
              <a:solidFill>
                <a:prstClr val="black"/>
              </a:solidFill>
              <a:latin typeface="Verdana" panose="020B0604030504040204" pitchFamily="34" charset="0"/>
            </a:endParaRPr>
          </a:p>
        </p:txBody>
      </p:sp>
      <p:sp>
        <p:nvSpPr>
          <p:cNvPr id="5" name="TextBox 4"/>
          <p:cNvSpPr txBox="1"/>
          <p:nvPr/>
        </p:nvSpPr>
        <p:spPr>
          <a:xfrm>
            <a:off x="228600" y="88506"/>
            <a:ext cx="3945311" cy="523220"/>
          </a:xfrm>
          <a:prstGeom prst="rect">
            <a:avLst/>
          </a:prstGeom>
          <a:noFill/>
        </p:spPr>
        <p:txBody>
          <a:bodyPr wrap="none" rtlCol="0">
            <a:spAutoFit/>
          </a:bodyPr>
          <a:lstStyle/>
          <a:p>
            <a:pPr defTabSz="914400"/>
            <a:r>
              <a:rPr lang="en-US" sz="2800" b="1" dirty="0">
                <a:solidFill>
                  <a:prstClr val="white"/>
                </a:solidFill>
                <a:latin typeface="Verdana" panose="020B0604030504040204" pitchFamily="34" charset="0"/>
                <a:cs typeface="Verdana" panose="020B0604030504040204" pitchFamily="34" charset="0"/>
              </a:rPr>
              <a:t>History of coal use</a:t>
            </a:r>
          </a:p>
        </p:txBody>
      </p:sp>
      <p:sp>
        <p:nvSpPr>
          <p:cNvPr id="6" name="TextBox 5"/>
          <p:cNvSpPr txBox="1"/>
          <p:nvPr/>
        </p:nvSpPr>
        <p:spPr>
          <a:xfrm>
            <a:off x="258663" y="833405"/>
            <a:ext cx="8877626" cy="1076513"/>
          </a:xfrm>
          <a:prstGeom prst="rect">
            <a:avLst/>
          </a:prstGeom>
          <a:noFill/>
        </p:spPr>
        <p:txBody>
          <a:bodyPr wrap="square" rtlCol="0">
            <a:spAutoFit/>
          </a:bodyPr>
          <a:lstStyle/>
          <a:p>
            <a:pPr>
              <a:lnSpc>
                <a:spcPct val="110000"/>
              </a:lnSpc>
            </a:pPr>
            <a:r>
              <a:rPr lang="en-US" sz="2000" dirty="0">
                <a:latin typeface="Verdana" panose="020B0604030504040204" pitchFamily="34" charset="0"/>
                <a:cs typeface="Verdana" panose="020B0604030504040204" pitchFamily="34" charset="0"/>
              </a:rPr>
              <a:t>Wood was man’s first fuel; has been used for 3000 – 4000 years.</a:t>
            </a:r>
          </a:p>
          <a:p>
            <a:pPr marL="342900" indent="-342900">
              <a:lnSpc>
                <a:spcPct val="110000"/>
              </a:lnSpc>
              <a:buFont typeface="Arial"/>
              <a:buChar char="•"/>
            </a:pPr>
            <a:r>
              <a:rPr lang="en-US" sz="2000" u="sng" dirty="0">
                <a:latin typeface="Verdana" panose="020B0604030504040204" pitchFamily="34" charset="0"/>
                <a:cs typeface="Verdana" panose="020B0604030504040204" pitchFamily="34" charset="0"/>
              </a:rPr>
              <a:t>Charcoal</a:t>
            </a:r>
            <a:r>
              <a:rPr lang="en-US" sz="2000" dirty="0">
                <a:latin typeface="Verdana" panose="020B0604030504040204" pitchFamily="34" charset="0"/>
                <a:cs typeface="Verdana" panose="020B0604030504040204" pitchFamily="34" charset="0"/>
              </a:rPr>
              <a:t> is partially combusted (</a:t>
            </a:r>
            <a:r>
              <a:rPr lang="en-US" sz="2000" u="sng" dirty="0">
                <a:latin typeface="Verdana" panose="020B0604030504040204" pitchFamily="34" charset="0"/>
                <a:cs typeface="Verdana" panose="020B0604030504040204" pitchFamily="34" charset="0"/>
              </a:rPr>
              <a:t>pyrolysis</a:t>
            </a:r>
            <a:r>
              <a:rPr lang="en-US" sz="2000" dirty="0">
                <a:latin typeface="Verdana" panose="020B0604030504040204" pitchFamily="34" charset="0"/>
                <a:cs typeface="Verdana" panose="020B0604030504040204" pitchFamily="34" charset="0"/>
              </a:rPr>
              <a:t>) wood that is more energy dense than wood.</a:t>
            </a:r>
          </a:p>
        </p:txBody>
      </p:sp>
      <p:sp>
        <p:nvSpPr>
          <p:cNvPr id="3" name="TextBox 2"/>
          <p:cNvSpPr txBox="1"/>
          <p:nvPr/>
        </p:nvSpPr>
        <p:spPr>
          <a:xfrm>
            <a:off x="6395629" y="6492634"/>
            <a:ext cx="5826275" cy="307777"/>
          </a:xfrm>
          <a:prstGeom prst="rect">
            <a:avLst/>
          </a:prstGeom>
          <a:noFill/>
        </p:spPr>
        <p:txBody>
          <a:bodyPr wrap="none" rtlCol="0">
            <a:spAutoFit/>
          </a:bodyPr>
          <a:lstStyle/>
          <a:p>
            <a:r>
              <a:rPr lang="en-US" sz="1400" dirty="0">
                <a:latin typeface="Verdana" panose="020B0604030504040204" pitchFamily="34" charset="0"/>
                <a:cs typeface="Verdana" panose="020B0604030504040204" pitchFamily="34" charset="0"/>
              </a:rPr>
              <a:t>Energy Systems and Sustainability, 2/e, Chapter 5; Daily Mail </a:t>
            </a:r>
          </a:p>
        </p:txBody>
      </p:sp>
      <p:sp>
        <p:nvSpPr>
          <p:cNvPr id="10" name="TextBox 9"/>
          <p:cNvSpPr txBox="1"/>
          <p:nvPr/>
        </p:nvSpPr>
        <p:spPr>
          <a:xfrm>
            <a:off x="255064" y="1961707"/>
            <a:ext cx="8817918" cy="737959"/>
          </a:xfrm>
          <a:prstGeom prst="rect">
            <a:avLst/>
          </a:prstGeom>
          <a:noFill/>
        </p:spPr>
        <p:txBody>
          <a:bodyPr wrap="square" rtlCol="0">
            <a:spAutoFit/>
          </a:bodyPr>
          <a:lstStyle/>
          <a:p>
            <a:pPr marL="342900" indent="-342900">
              <a:lnSpc>
                <a:spcPct val="110000"/>
              </a:lnSpc>
              <a:buFont typeface="Arial" panose="020B0604020202020204" pitchFamily="34" charset="0"/>
              <a:buChar char="•"/>
            </a:pPr>
            <a:r>
              <a:rPr lang="en-US" sz="2000" dirty="0">
                <a:latin typeface="Verdana" panose="020B0604030504040204" pitchFamily="34" charset="0"/>
                <a:cs typeface="Verdana" panose="020B0604030504040204" pitchFamily="34" charset="0"/>
              </a:rPr>
              <a:t>Coal has been used for </a:t>
            </a:r>
            <a:r>
              <a:rPr lang="en-US" sz="2000" b="1" dirty="0">
                <a:latin typeface="Verdana" panose="020B0604030504040204" pitchFamily="34" charset="0"/>
                <a:cs typeface="Verdana" panose="020B0604030504040204" pitchFamily="34" charset="0"/>
              </a:rPr>
              <a:t>2000 years </a:t>
            </a:r>
            <a:r>
              <a:rPr lang="en-US" sz="2000" dirty="0">
                <a:latin typeface="Verdana" panose="020B0604030504040204" pitchFamily="34" charset="0"/>
                <a:cs typeface="Verdana" panose="020B0604030504040204" pitchFamily="34" charset="0"/>
              </a:rPr>
              <a:t>in China and the Middle East.</a:t>
            </a:r>
          </a:p>
        </p:txBody>
      </p:sp>
      <p:pic>
        <p:nvPicPr>
          <p:cNvPr id="2" name="Picture 1" descr="article-2309040-1948ED97000005DC-199_634x3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6797" y="4239573"/>
            <a:ext cx="3557958" cy="2216709"/>
          </a:xfrm>
          <a:prstGeom prst="rect">
            <a:avLst/>
          </a:prstGeom>
        </p:spPr>
      </p:pic>
      <p:sp>
        <p:nvSpPr>
          <p:cNvPr id="7" name="TextBox 6"/>
          <p:cNvSpPr txBox="1"/>
          <p:nvPr/>
        </p:nvSpPr>
        <p:spPr>
          <a:xfrm>
            <a:off x="7843607" y="6146624"/>
            <a:ext cx="4328429" cy="338554"/>
          </a:xfrm>
          <a:prstGeom prst="rect">
            <a:avLst/>
          </a:prstGeom>
          <a:solidFill>
            <a:schemeClr val="bg1"/>
          </a:solidFill>
          <a:ln>
            <a:noFill/>
          </a:ln>
        </p:spPr>
        <p:txBody>
          <a:bodyPr wrap="none" rtlCol="0">
            <a:spAutoFit/>
          </a:bodyPr>
          <a:lstStyle/>
          <a:p>
            <a:r>
              <a:rPr lang="en-US" sz="1600" b="1" dirty="0">
                <a:latin typeface="Verdana" panose="020B0604030504040204" pitchFamily="34" charset="0"/>
              </a:rPr>
              <a:t>Sea coal on the beaches of Scotland</a:t>
            </a:r>
          </a:p>
        </p:txBody>
      </p:sp>
      <p:sp>
        <p:nvSpPr>
          <p:cNvPr id="12" name="TextBox 11"/>
          <p:cNvSpPr txBox="1"/>
          <p:nvPr/>
        </p:nvSpPr>
        <p:spPr>
          <a:xfrm>
            <a:off x="9142275" y="3950260"/>
            <a:ext cx="2937022" cy="338554"/>
          </a:xfrm>
          <a:prstGeom prst="rect">
            <a:avLst/>
          </a:prstGeom>
          <a:solidFill>
            <a:schemeClr val="bg1"/>
          </a:solidFill>
          <a:ln>
            <a:noFill/>
          </a:ln>
        </p:spPr>
        <p:txBody>
          <a:bodyPr wrap="none" rtlCol="0">
            <a:spAutoFit/>
          </a:bodyPr>
          <a:lstStyle/>
          <a:p>
            <a:r>
              <a:rPr lang="en-US" sz="1600" b="1" dirty="0">
                <a:latin typeface="Verdana" panose="020B0604030504040204" pitchFamily="34" charset="0"/>
              </a:rPr>
              <a:t>Hampton Court (1500s)</a:t>
            </a:r>
          </a:p>
        </p:txBody>
      </p:sp>
      <p:sp>
        <p:nvSpPr>
          <p:cNvPr id="13" name="TextBox 12"/>
          <p:cNvSpPr txBox="1"/>
          <p:nvPr/>
        </p:nvSpPr>
        <p:spPr>
          <a:xfrm>
            <a:off x="431074" y="2552556"/>
            <a:ext cx="7700097" cy="1211935"/>
          </a:xfrm>
          <a:prstGeom prst="rect">
            <a:avLst/>
          </a:prstGeom>
          <a:noFill/>
        </p:spPr>
        <p:txBody>
          <a:bodyPr wrap="square" rtlCol="0">
            <a:spAutoFit/>
          </a:bodyPr>
          <a:lstStyle/>
          <a:p>
            <a:pPr>
              <a:lnSpc>
                <a:spcPct val="110000"/>
              </a:lnSpc>
            </a:pPr>
            <a:endParaRPr lang="en-US" sz="8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dirty="0">
                <a:latin typeface="Verdana" panose="020B0604030504040204" pitchFamily="34" charset="0"/>
                <a:cs typeface="Verdana" panose="020B0604030504040204" pitchFamily="34" charset="0"/>
              </a:rPr>
              <a:t>‘Sea coal’ washes ashore from underwater deposits and was traditionally collected as a highly valued fuel along the coasts.</a:t>
            </a:r>
          </a:p>
        </p:txBody>
      </p:sp>
      <p:sp>
        <p:nvSpPr>
          <p:cNvPr id="14" name="TextBox 13"/>
          <p:cNvSpPr txBox="1"/>
          <p:nvPr/>
        </p:nvSpPr>
        <p:spPr>
          <a:xfrm>
            <a:off x="453377" y="3824659"/>
            <a:ext cx="7700097" cy="549188"/>
          </a:xfrm>
          <a:prstGeom prst="rect">
            <a:avLst/>
          </a:prstGeom>
          <a:noFill/>
        </p:spPr>
        <p:txBody>
          <a:bodyPr wrap="square" rtlCol="0">
            <a:spAutoFit/>
          </a:bodyPr>
          <a:lstStyle/>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Mining</a:t>
            </a:r>
            <a:r>
              <a:rPr lang="en-US" sz="2000" dirty="0">
                <a:latin typeface="Verdana" panose="020B0604030504040204" pitchFamily="34" charset="0"/>
                <a:cs typeface="Verdana" panose="020B0604030504040204" pitchFamily="34" charset="0"/>
              </a:rPr>
              <a:t> started in the Roman era.</a:t>
            </a:r>
          </a:p>
          <a:p>
            <a:pPr>
              <a:lnSpc>
                <a:spcPct val="110000"/>
              </a:lnSpc>
            </a:pPr>
            <a:endParaRPr lang="en-US" sz="800" dirty="0">
              <a:latin typeface="Verdana" panose="020B0604030504040204" pitchFamily="34" charset="0"/>
              <a:cs typeface="Verdana" panose="020B0604030504040204" pitchFamily="34" charset="0"/>
            </a:endParaRPr>
          </a:p>
        </p:txBody>
      </p:sp>
      <p:sp>
        <p:nvSpPr>
          <p:cNvPr id="15" name="TextBox 14"/>
          <p:cNvSpPr txBox="1"/>
          <p:nvPr/>
        </p:nvSpPr>
        <p:spPr>
          <a:xfrm>
            <a:off x="208051" y="4474116"/>
            <a:ext cx="8045723" cy="1211935"/>
          </a:xfrm>
          <a:prstGeom prst="rect">
            <a:avLst/>
          </a:prstGeom>
          <a:noFill/>
        </p:spPr>
        <p:txBody>
          <a:bodyPr wrap="square" rtlCol="0">
            <a:spAutoFit/>
          </a:bodyPr>
          <a:lstStyle/>
          <a:p>
            <a:pPr>
              <a:lnSpc>
                <a:spcPct val="110000"/>
              </a:lnSpc>
            </a:pPr>
            <a:endParaRPr lang="en-US" sz="800" dirty="0">
              <a:latin typeface="Verdana" panose="020B0604030504040204" pitchFamily="34" charset="0"/>
              <a:cs typeface="Verdana" panose="020B0604030504040204" pitchFamily="34" charset="0"/>
            </a:endParaRPr>
          </a:p>
          <a:p>
            <a:pPr marL="342900" indent="-342900">
              <a:lnSpc>
                <a:spcPct val="110000"/>
              </a:lnSpc>
              <a:buFont typeface="Arial"/>
              <a:buChar char="•"/>
            </a:pPr>
            <a:r>
              <a:rPr lang="en-US" sz="2000" b="1" dirty="0">
                <a:latin typeface="Verdana" panose="020B0604030504040204" pitchFamily="34" charset="0"/>
                <a:cs typeface="Verdana" panose="020B0604030504040204" pitchFamily="34" charset="0"/>
              </a:rPr>
              <a:t>Brick chimneys </a:t>
            </a:r>
            <a:r>
              <a:rPr lang="en-US" sz="2000" dirty="0">
                <a:latin typeface="Verdana" panose="020B0604030504040204" pitchFamily="34" charset="0"/>
                <a:cs typeface="Verdana" panose="020B0604030504040204" pitchFamily="34" charset="0"/>
              </a:rPr>
              <a:t>allowed wood and coal to be combusted indoors and withstood the corrosive flue gases.</a:t>
            </a:r>
          </a:p>
          <a:p>
            <a:pPr marL="800100" lvl="1" indent="-342900">
              <a:lnSpc>
                <a:spcPct val="110000"/>
              </a:lnSpc>
              <a:buFont typeface="Arial"/>
              <a:buChar char="•"/>
            </a:pPr>
            <a:r>
              <a:rPr lang="en-US" sz="2000" dirty="0">
                <a:latin typeface="Verdana" panose="020B0604030504040204" pitchFamily="34" charset="0"/>
                <a:cs typeface="Verdana" panose="020B0604030504040204" pitchFamily="34" charset="0"/>
              </a:rPr>
              <a:t>Sign of great wealth!</a:t>
            </a:r>
          </a:p>
        </p:txBody>
      </p:sp>
      <p:pic>
        <p:nvPicPr>
          <p:cNvPr id="16" name="Picture 15">
            <a:extLst>
              <a:ext uri="{FF2B5EF4-FFF2-40B4-BE49-F238E27FC236}">
                <a16:creationId xmlns:a16="http://schemas.microsoft.com/office/drawing/2014/main" id="{5AA807EF-7FF0-FD49-9425-C710B229F7F2}"/>
              </a:ext>
            </a:extLst>
          </p:cNvPr>
          <p:cNvPicPr>
            <a:picLocks noChangeAspect="1"/>
          </p:cNvPicPr>
          <p:nvPr/>
        </p:nvPicPr>
        <p:blipFill>
          <a:blip r:embed="rId4">
            <a:duotone>
              <a:prstClr val="black"/>
              <a:schemeClr val="accent1">
                <a:tint val="45000"/>
                <a:satMod val="400000"/>
              </a:schemeClr>
            </a:duotone>
          </a:blip>
          <a:stretch>
            <a:fillRect/>
          </a:stretch>
        </p:blipFill>
        <p:spPr>
          <a:xfrm>
            <a:off x="11335307" y="49317"/>
            <a:ext cx="628093" cy="584776"/>
          </a:xfrm>
          <a:prstGeom prst="rect">
            <a:avLst/>
          </a:prstGeom>
        </p:spPr>
      </p:pic>
      <p:sp>
        <p:nvSpPr>
          <p:cNvPr id="8" name="TextBox 7">
            <a:extLst>
              <a:ext uri="{FF2B5EF4-FFF2-40B4-BE49-F238E27FC236}">
                <a16:creationId xmlns:a16="http://schemas.microsoft.com/office/drawing/2014/main" id="{43567B4B-F680-BE4D-BE2F-CD23788EFB89}"/>
              </a:ext>
            </a:extLst>
          </p:cNvPr>
          <p:cNvSpPr txBox="1"/>
          <p:nvPr/>
        </p:nvSpPr>
        <p:spPr>
          <a:xfrm>
            <a:off x="157245" y="5842075"/>
            <a:ext cx="7419788"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Verdana" panose="020B0604030504040204" pitchFamily="34" charset="0"/>
                <a:cs typeface="Verdana" panose="020B0604030504040204" pitchFamily="34" charset="0"/>
              </a:rPr>
              <a:t>By 1680 </a:t>
            </a:r>
            <a:r>
              <a:rPr lang="en-US" b="1" dirty="0">
                <a:latin typeface="Verdana" panose="020B0604030504040204" pitchFamily="34" charset="0"/>
                <a:cs typeface="Verdana" panose="020B0604030504040204" pitchFamily="34" charset="0"/>
              </a:rPr>
              <a:t>1400 ships </a:t>
            </a:r>
            <a:r>
              <a:rPr lang="en-US" dirty="0">
                <a:latin typeface="Verdana" panose="020B0604030504040204" pitchFamily="34" charset="0"/>
                <a:cs typeface="Verdana" panose="020B0604030504040204" pitchFamily="34" charset="0"/>
              </a:rPr>
              <a:t>were used to transport coal in Britain.</a:t>
            </a:r>
          </a:p>
        </p:txBody>
      </p:sp>
    </p:spTree>
    <p:extLst>
      <p:ext uri="{BB962C8B-B14F-4D97-AF65-F5344CB8AC3E}">
        <p14:creationId xmlns:p14="http://schemas.microsoft.com/office/powerpoint/2010/main" val="10953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12" grpId="0" animBg="1"/>
      <p:bldP spid="13" grpId="0"/>
      <p:bldP spid="14" grpId="0"/>
      <p:bldP spid="1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17437</TotalTime>
  <Words>5961</Words>
  <Application>Microsoft Macintosh PowerPoint</Application>
  <PresentationFormat>Widescreen</PresentationFormat>
  <Paragraphs>720</Paragraphs>
  <Slides>82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Arial</vt:lpstr>
      <vt:lpstr>Calibri</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Richmond-Hall</dc:creator>
  <cp:lastModifiedBy>Joan Richmond-Hall</cp:lastModifiedBy>
  <cp:revision>528</cp:revision>
  <cp:lastPrinted>2020-09-13T23:29:00Z</cp:lastPrinted>
  <dcterms:created xsi:type="dcterms:W3CDTF">2017-04-04T18:11:23Z</dcterms:created>
  <dcterms:modified xsi:type="dcterms:W3CDTF">2020-09-13T23:31:15Z</dcterms:modified>
</cp:coreProperties>
</file>