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2"/>
  </p:notesMasterIdLst>
  <p:sldIdLst>
    <p:sldId id="368" r:id="rId2"/>
    <p:sldId id="282" r:id="rId3"/>
    <p:sldId id="259" r:id="rId4"/>
    <p:sldId id="260" r:id="rId5"/>
    <p:sldId id="284" r:id="rId6"/>
    <p:sldId id="285" r:id="rId7"/>
    <p:sldId id="286" r:id="rId8"/>
    <p:sldId id="311" r:id="rId9"/>
    <p:sldId id="312" r:id="rId10"/>
    <p:sldId id="313" r:id="rId11"/>
    <p:sldId id="324" r:id="rId12"/>
    <p:sldId id="314" r:id="rId13"/>
    <p:sldId id="315" r:id="rId14"/>
    <p:sldId id="332" r:id="rId15"/>
    <p:sldId id="337" r:id="rId16"/>
    <p:sldId id="339" r:id="rId17"/>
    <p:sldId id="338" r:id="rId18"/>
    <p:sldId id="359" r:id="rId19"/>
    <p:sldId id="287" r:id="rId20"/>
    <p:sldId id="261" r:id="rId21"/>
    <p:sldId id="262" r:id="rId22"/>
    <p:sldId id="263" r:id="rId23"/>
    <p:sldId id="265" r:id="rId24"/>
    <p:sldId id="266" r:id="rId25"/>
    <p:sldId id="289" r:id="rId26"/>
    <p:sldId id="288" r:id="rId27"/>
    <p:sldId id="291" r:id="rId28"/>
    <p:sldId id="290" r:id="rId29"/>
    <p:sldId id="268" r:id="rId30"/>
    <p:sldId id="293" r:id="rId31"/>
    <p:sldId id="294" r:id="rId32"/>
    <p:sldId id="377" r:id="rId33"/>
    <p:sldId id="378" r:id="rId34"/>
    <p:sldId id="379" r:id="rId35"/>
    <p:sldId id="296" r:id="rId36"/>
    <p:sldId id="385" r:id="rId37"/>
    <p:sldId id="402" r:id="rId38"/>
    <p:sldId id="403" r:id="rId39"/>
    <p:sldId id="405" r:id="rId40"/>
    <p:sldId id="386" r:id="rId41"/>
    <p:sldId id="380" r:id="rId42"/>
    <p:sldId id="404" r:id="rId43"/>
    <p:sldId id="267" r:id="rId44"/>
    <p:sldId id="269" r:id="rId45"/>
    <p:sldId id="349" r:id="rId46"/>
    <p:sldId id="381" r:id="rId47"/>
    <p:sldId id="350" r:id="rId48"/>
    <p:sldId id="298" r:id="rId49"/>
    <p:sldId id="384" r:id="rId50"/>
    <p:sldId id="299" r:id="rId51"/>
    <p:sldId id="306" r:id="rId52"/>
    <p:sldId id="301" r:id="rId53"/>
    <p:sldId id="274" r:id="rId54"/>
    <p:sldId id="343" r:id="rId55"/>
    <p:sldId id="304" r:id="rId56"/>
    <p:sldId id="300" r:id="rId57"/>
    <p:sldId id="302" r:id="rId58"/>
    <p:sldId id="392" r:id="rId59"/>
    <p:sldId id="305" r:id="rId60"/>
    <p:sldId id="387" r:id="rId61"/>
    <p:sldId id="401" r:id="rId62"/>
    <p:sldId id="400" r:id="rId63"/>
    <p:sldId id="390" r:id="rId64"/>
    <p:sldId id="389" r:id="rId65"/>
    <p:sldId id="391" r:id="rId66"/>
    <p:sldId id="399" r:id="rId67"/>
    <p:sldId id="307" r:id="rId68"/>
    <p:sldId id="309" r:id="rId69"/>
    <p:sldId id="310" r:id="rId70"/>
    <p:sldId id="308" r:id="rId71"/>
    <p:sldId id="398" r:id="rId72"/>
    <p:sldId id="351" r:id="rId73"/>
    <p:sldId id="352" r:id="rId74"/>
    <p:sldId id="358" r:id="rId75"/>
    <p:sldId id="361" r:id="rId76"/>
    <p:sldId id="353" r:id="rId77"/>
    <p:sldId id="354" r:id="rId78"/>
    <p:sldId id="362" r:id="rId79"/>
    <p:sldId id="355" r:id="rId80"/>
    <p:sldId id="356" r:id="rId81"/>
    <p:sldId id="357" r:id="rId82"/>
    <p:sldId id="360" r:id="rId83"/>
    <p:sldId id="319" r:id="rId84"/>
    <p:sldId id="330" r:id="rId85"/>
    <p:sldId id="331" r:id="rId86"/>
    <p:sldId id="320" r:id="rId87"/>
    <p:sldId id="334" r:id="rId88"/>
    <p:sldId id="335" r:id="rId89"/>
    <p:sldId id="336" r:id="rId90"/>
    <p:sldId id="277" r:id="rId91"/>
    <p:sldId id="341" r:id="rId92"/>
    <p:sldId id="340" r:id="rId93"/>
    <p:sldId id="323" r:id="rId94"/>
    <p:sldId id="278" r:id="rId95"/>
    <p:sldId id="303" r:id="rId96"/>
    <p:sldId id="342" r:id="rId97"/>
    <p:sldId id="344" r:id="rId98"/>
    <p:sldId id="347" r:id="rId99"/>
    <p:sldId id="280" r:id="rId100"/>
    <p:sldId id="395" r:id="rId101"/>
    <p:sldId id="396" r:id="rId102"/>
    <p:sldId id="397" r:id="rId103"/>
    <p:sldId id="394" r:id="rId104"/>
    <p:sldId id="367" r:id="rId105"/>
    <p:sldId id="345" r:id="rId106"/>
    <p:sldId id="366" r:id="rId107"/>
    <p:sldId id="363" r:id="rId108"/>
    <p:sldId id="364" r:id="rId109"/>
    <p:sldId id="365" r:id="rId110"/>
    <p:sldId id="369" r:id="rId111"/>
    <p:sldId id="370" r:id="rId112"/>
    <p:sldId id="383" r:id="rId113"/>
    <p:sldId id="371" r:id="rId114"/>
    <p:sldId id="376" r:id="rId115"/>
    <p:sldId id="372" r:id="rId116"/>
    <p:sldId id="374" r:id="rId117"/>
    <p:sldId id="375" r:id="rId118"/>
    <p:sldId id="406" r:id="rId119"/>
    <p:sldId id="407" r:id="rId120"/>
    <p:sldId id="408" r:id="rId121"/>
  </p:sldIdLst>
  <p:sldSz cx="12192000" cy="6858000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FFFFFF"/>
    <a:srgbClr val="66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328" autoAdjust="0"/>
    <p:restoredTop sz="89981" autoAdjust="0"/>
  </p:normalViewPr>
  <p:slideViewPr>
    <p:cSldViewPr snapToGrid="0" snapToObjects="1">
      <p:cViewPr>
        <p:scale>
          <a:sx n="58" d="100"/>
          <a:sy n="58" d="100"/>
        </p:scale>
        <p:origin x="144" y="152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83" d="100"/>
        <a:sy n="183" d="100"/>
      </p:scale>
      <p:origin x="0" y="105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37BC19-39D9-BA4D-A0A1-1D98E3C723F0}" type="datetimeFigureOut">
              <a:rPr lang="en-US" smtClean="0"/>
              <a:t>9/20/20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283186-0B80-0D4C-8D5E-5FEFC6A2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323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ACE57-EFD2-6044-BCFC-9A97C3727ECE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946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28262-9482-E446-A6BB-A593F6552DB1}" type="datetimeFigureOut">
              <a:rPr lang="en-US" smtClean="0"/>
              <a:t>9/18/20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5ED71-200D-4E48-ACD9-6467D59AD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64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28262-9482-E446-A6BB-A593F6552DB1}" type="datetimeFigureOut">
              <a:rPr lang="en-US" smtClean="0"/>
              <a:t>9/18/20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5ED71-200D-4E48-ACD9-6467D59AD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586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28262-9482-E446-A6BB-A593F6552DB1}" type="datetimeFigureOut">
              <a:rPr lang="en-US" smtClean="0"/>
              <a:t>9/18/20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5ED71-200D-4E48-ACD9-6467D59AD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525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28262-9482-E446-A6BB-A593F6552DB1}" type="datetimeFigureOut">
              <a:rPr lang="en-US" smtClean="0"/>
              <a:t>9/18/20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5ED71-200D-4E48-ACD9-6467D59AD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254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28262-9482-E446-A6BB-A593F6552DB1}" type="datetimeFigureOut">
              <a:rPr lang="en-US" smtClean="0"/>
              <a:t>9/18/20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5ED71-200D-4E48-ACD9-6467D59AD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226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28262-9482-E446-A6BB-A593F6552DB1}" type="datetimeFigureOut">
              <a:rPr lang="en-US" smtClean="0"/>
              <a:t>9/18/20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5ED71-200D-4E48-ACD9-6467D59AD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24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28262-9482-E446-A6BB-A593F6552DB1}" type="datetimeFigureOut">
              <a:rPr lang="en-US" smtClean="0"/>
              <a:t>9/18/20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5ED71-200D-4E48-ACD9-6467D59AD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427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28262-9482-E446-A6BB-A593F6552DB1}" type="datetimeFigureOut">
              <a:rPr lang="en-US" smtClean="0"/>
              <a:t>9/18/20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5ED71-200D-4E48-ACD9-6467D59AD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696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28262-9482-E446-A6BB-A593F6552DB1}" type="datetimeFigureOut">
              <a:rPr lang="en-US" smtClean="0"/>
              <a:t>9/18/20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5ED71-200D-4E48-ACD9-6467D59AD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092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28262-9482-E446-A6BB-A593F6552DB1}" type="datetimeFigureOut">
              <a:rPr lang="en-US" smtClean="0"/>
              <a:t>9/18/20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5ED71-200D-4E48-ACD9-6467D59AD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149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28262-9482-E446-A6BB-A593F6552DB1}" type="datetimeFigureOut">
              <a:rPr lang="en-US" smtClean="0"/>
              <a:t>9/18/20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5ED71-200D-4E48-ACD9-6467D59AD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204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</a:lstStyle>
          <a:p>
            <a:fld id="{6C128262-9482-E446-A6BB-A593F6552DB1}" type="datetimeFigureOut">
              <a:rPr lang="en-US" smtClean="0"/>
              <a:pPr/>
              <a:t>9/18/20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</a:lstStyle>
          <a:p>
            <a:fld id="{0075ED71-200D-4E48-ACD9-6467D59AD3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048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Verdana" panose="020B0604030504040204" pitchFamily="34" charset="0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ofoil.org/2013/03/13/the-madness-of-exploiting-methane-hydrates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tiff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nature.com/articles/s41598-019-52745-x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inausfocus.com/peace-security/methane-hydrates-chinas-real-south-china-sea-goal" TargetMode="External"/><Relationship Id="rId2" Type="http://schemas.openxmlformats.org/officeDocument/2006/relationships/hyperlink" Target="https://global.chinadaily.com.cn/a/202003/27/WS5e7d4499a310128217282599.html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4.tiff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5.png"/><Relationship Id="rId4" Type="http://schemas.openxmlformats.org/officeDocument/2006/relationships/hyperlink" Target="https://www.carbonbrief.org/media/366129/percentage-usable2.png" TargetMode="Externa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Dug-G9xVdVs?feature=oembed" TargetMode="External"/><Relationship Id="rId4" Type="http://schemas.openxmlformats.org/officeDocument/2006/relationships/image" Target="../media/image87.jpe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vox.com/energy-and-environment/21419505/oil-gas-price-plastics-peak-climate-change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ox.com/energy-and-environment/21419505/oil-gas-price-plastics-peak-climate-change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npr.org/2019/07/09/735848489/plastic-has-a-big-carbon-footprint-but-that-isnt-the-whole-story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euanmearns.com/eroei-for-beginners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euanmearns.com/eroei-for-beginners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euanmearns.com/eroei-for-beginners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ia.gov/outlooks/aeo/pdf/electricity_generation.pdf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bp.com/en/global/corporate/energy-economics/statistical-review-of-world-energy/natural-gas.html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bp.com/en/global/corporate/energy-economics/statistical-review-of-world-energy/natural-gas.html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p.com/en/global/corporate/energy-economics/statistical-review-of-world-energy/natural-gas.html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bp.com/en/global/corporate/energy-economics/statistical-review-of-world-energy/natural-gas.htm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ea.org/data-and-statistics/charts/change-in-monthly-oil-demand-in-selected-countries-2020-relative-to-2019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iea.org/data-and-statistics/charts/change-in-monthly-oil-demand-in-selected-countries-2020-relative-to-2019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aaretz.com/middle-east-news/the-qatar-iran-gas-field-behind-the-diplomatic-war-in-the-middle-east-1.5480343" TargetMode="External"/><Relationship Id="rId2" Type="http://schemas.openxmlformats.org/officeDocument/2006/relationships/hyperlink" Target="https://www.aljazeera.com/indepth/interactive/2017/06/qatar-north-dome-iran-south-pars-glance-lng-gas-field-170614131849685.html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bp.com/en/global/corporate/energy-economics/statistical-review-of-world-energy/natural-gas.html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bp.com/en/global/corporate/energy-economics/statistical-review-of-world-energy/natural-gas.html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bp.com/en/global/corporate/energy-economics/statistical-review-of-world-energy/natural-gas.html" TargetMode="Externa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bp.com/en/global/corporate/energy-economics/statistical-review-of-world-energy/natural-gas.html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bp.com/content/dam/bp/business-sites/en/global/corporate/pdfs/energy-economics/statistical-review/bp-stats-review-2019-full-report.pdf" TargetMode="Externa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bp.com/en/global/corporate/energy-economics/statistical-review-of-world-energy/natural-gas.html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epa.gov/ghgemissions/understanding-global-warming-potentials#Learn%20why" TargetMode="Externa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sa.gov/press/2014/october/satellite-data-shows-us-methane-hot-spot-bigger-than-expected" TargetMode="External"/><Relationship Id="rId2" Type="http://schemas.openxmlformats.org/officeDocument/2006/relationships/hyperlink" Target="https://www.nasa.gov/feature/jpl/nasa-led-study-solves-a-methane-puzzle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5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s://earthobservatory.nasa.gov/images/88245/imaging-a-methane-leak-from-spac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nytimes.com/interactive/2019/12/12/climate/texas-methane-super-emitters.html?action=click&amp;module=RelatedLinks&amp;pgtype=Article" TargetMode="Externa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s://news.psu.edu/photo/338850/2014/12/17/methanemapbarkley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://arctic-news.blogspot.com/2012/05/striking-increase-of-methane-in-arctic.html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6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hyperlink" Target="https://www.nytimes.com/2011/12/17/science/earth/warming-arctic-permafrost-fuels-climate-change-worries.html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64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tiff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hyperlink" Target="https://en.wikipedia.org/wiki/Oil_sands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news.yale.edu/2016/01/06/toxins-found-fracking-fluids-and-wastewater-study-shows" TargetMode="Externa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3614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109501"/>
            <a:ext cx="93538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SSC 2030: Energy Systems and Sustainability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82294" y="682038"/>
            <a:ext cx="10232288" cy="62422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>
                <a:latin typeface="Verdana" panose="020B0604030504040204" pitchFamily="34" charset="0"/>
                <a:cs typeface="Verdana" panose="020B0604030504040204" pitchFamily="34" charset="0"/>
              </a:rPr>
              <a:t>5. Oil and natural gas</a:t>
            </a:r>
            <a:endParaRPr lang="en-US" sz="800" b="1" dirty="0"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800" b="1" dirty="0">
                <a:latin typeface="Verdana" panose="020B0604030504040204" pitchFamily="34" charset="0"/>
                <a:cs typeface="Verdana" panose="020B0604030504040204" pitchFamily="34" charset="0"/>
              </a:rPr>
              <a:t>5.1:  </a:t>
            </a:r>
            <a:r>
              <a:rPr lang="en-US" sz="2800" dirty="0">
                <a:latin typeface="Verdana" panose="020B0604030504040204" pitchFamily="34" charset="0"/>
                <a:cs typeface="Verdana" panose="020B0604030504040204" pitchFamily="34" charset="0"/>
              </a:rPr>
              <a:t>Origins and geology of petroleum and its industry</a:t>
            </a:r>
          </a:p>
          <a:p>
            <a:pPr>
              <a:lnSpc>
                <a:spcPct val="120000"/>
              </a:lnSpc>
            </a:pPr>
            <a:r>
              <a:rPr lang="en-US" sz="2800" b="1" dirty="0">
                <a:latin typeface="Verdana" panose="020B0604030504040204" pitchFamily="34" charset="0"/>
                <a:cs typeface="Verdana" panose="020B0604030504040204" pitchFamily="34" charset="0"/>
              </a:rPr>
              <a:t>5.2:  </a:t>
            </a:r>
            <a:r>
              <a:rPr lang="en-US" sz="2800" dirty="0">
                <a:latin typeface="Verdana" panose="020B0604030504040204" pitchFamily="34" charset="0"/>
                <a:cs typeface="Verdana" panose="020B0604030504040204" pitchFamily="34" charset="0"/>
              </a:rPr>
              <a:t>Case study - rise and fall of North Sea oil and gas</a:t>
            </a:r>
          </a:p>
          <a:p>
            <a:pPr>
              <a:lnSpc>
                <a:spcPct val="120000"/>
              </a:lnSpc>
            </a:pPr>
            <a:r>
              <a:rPr lang="en-US" sz="2800" b="1" dirty="0">
                <a:latin typeface="Verdana" panose="020B0604030504040204" pitchFamily="34" charset="0"/>
                <a:cs typeface="Verdana" panose="020B0604030504040204" pitchFamily="34" charset="0"/>
              </a:rPr>
              <a:t>5.3:  </a:t>
            </a:r>
            <a:r>
              <a:rPr lang="en-US" sz="2800" dirty="0">
                <a:latin typeface="Verdana" panose="020B0604030504040204" pitchFamily="34" charset="0"/>
                <a:cs typeface="Verdana" panose="020B0604030504040204" pitchFamily="34" charset="0"/>
              </a:rPr>
              <a:t>Why are oil and gas so special?</a:t>
            </a:r>
          </a:p>
          <a:p>
            <a:pPr>
              <a:lnSpc>
                <a:spcPct val="120000"/>
              </a:lnSpc>
            </a:pPr>
            <a:r>
              <a:rPr lang="en-US" sz="2800" b="1" dirty="0">
                <a:latin typeface="Verdana" panose="020B0604030504040204" pitchFamily="34" charset="0"/>
                <a:cs typeface="Verdana" panose="020B0604030504040204" pitchFamily="34" charset="0"/>
              </a:rPr>
              <a:t>5.4:  </a:t>
            </a:r>
            <a:r>
              <a:rPr lang="en-US" sz="2800" dirty="0">
                <a:latin typeface="Verdana" panose="020B0604030504040204" pitchFamily="34" charset="0"/>
                <a:cs typeface="Verdana" panose="020B0604030504040204" pitchFamily="34" charset="0"/>
              </a:rPr>
              <a:t>Finding and producing petroleum</a:t>
            </a:r>
          </a:p>
          <a:p>
            <a:pPr>
              <a:lnSpc>
                <a:spcPct val="120000"/>
              </a:lnSpc>
            </a:pPr>
            <a:r>
              <a:rPr lang="en-US" sz="2800" b="1" dirty="0">
                <a:latin typeface="Verdana" panose="020B0604030504040204" pitchFamily="34" charset="0"/>
                <a:cs typeface="Verdana" panose="020B0604030504040204" pitchFamily="34" charset="0"/>
              </a:rPr>
              <a:t>5.5:  </a:t>
            </a:r>
            <a:r>
              <a:rPr lang="en-US" sz="2800" dirty="0">
                <a:latin typeface="Verdana" panose="020B0604030504040204" pitchFamily="34" charset="0"/>
                <a:cs typeface="Verdana" panose="020B0604030504040204" pitchFamily="34" charset="0"/>
              </a:rPr>
              <a:t>Petroleum refining and products</a:t>
            </a:r>
          </a:p>
          <a:p>
            <a:pPr>
              <a:lnSpc>
                <a:spcPct val="120000"/>
              </a:lnSpc>
            </a:pPr>
            <a:r>
              <a:rPr lang="en-US" sz="2800" b="1" dirty="0">
                <a:latin typeface="Verdana" panose="020B0604030504040204" pitchFamily="34" charset="0"/>
                <a:cs typeface="Verdana" panose="020B0604030504040204" pitchFamily="34" charset="0"/>
              </a:rPr>
              <a:t>5.6:  </a:t>
            </a:r>
            <a:r>
              <a:rPr lang="en-US" sz="2800" dirty="0">
                <a:latin typeface="Verdana" panose="020B0604030504040204" pitchFamily="34" charset="0"/>
                <a:cs typeface="Verdana" panose="020B0604030504040204" pitchFamily="34" charset="0"/>
              </a:rPr>
              <a:t>Oil consumption and production today</a:t>
            </a:r>
          </a:p>
          <a:p>
            <a:pPr>
              <a:lnSpc>
                <a:spcPct val="120000"/>
              </a:lnSpc>
            </a:pPr>
            <a:r>
              <a:rPr lang="en-US" sz="2800" b="1" dirty="0">
                <a:latin typeface="Verdana" panose="020B0604030504040204" pitchFamily="34" charset="0"/>
                <a:cs typeface="Verdana" panose="020B0604030504040204" pitchFamily="34" charset="0"/>
              </a:rPr>
              <a:t>5.7:  </a:t>
            </a:r>
            <a:r>
              <a:rPr lang="en-US" sz="2800" dirty="0">
                <a:latin typeface="Verdana" panose="020B0604030504040204" pitchFamily="34" charset="0"/>
                <a:cs typeface="Verdana" panose="020B0604030504040204" pitchFamily="34" charset="0"/>
              </a:rPr>
              <a:t>Natural gas</a:t>
            </a:r>
          </a:p>
          <a:p>
            <a:pPr>
              <a:lnSpc>
                <a:spcPct val="120000"/>
              </a:lnSpc>
            </a:pPr>
            <a:r>
              <a:rPr lang="en-US" sz="2800" b="1" dirty="0">
                <a:latin typeface="Verdana" panose="020B0604030504040204" pitchFamily="34" charset="0"/>
                <a:cs typeface="Verdana" panose="020B0604030504040204" pitchFamily="34" charset="0"/>
              </a:rPr>
              <a:t>5.8:  </a:t>
            </a:r>
            <a:r>
              <a:rPr lang="en-US" sz="2800" dirty="0">
                <a:latin typeface="Verdana" panose="020B0604030504040204" pitchFamily="34" charset="0"/>
                <a:cs typeface="Verdana" panose="020B0604030504040204" pitchFamily="34" charset="0"/>
              </a:rPr>
              <a:t>Methane leaks and GCC</a:t>
            </a:r>
          </a:p>
          <a:p>
            <a:pPr>
              <a:lnSpc>
                <a:spcPct val="120000"/>
              </a:lnSpc>
            </a:pPr>
            <a:r>
              <a:rPr lang="en-US" sz="2800" b="1" dirty="0">
                <a:latin typeface="Verdana" panose="020B0604030504040204" pitchFamily="34" charset="0"/>
                <a:cs typeface="Verdana" panose="020B0604030504040204" pitchFamily="34" charset="0"/>
              </a:rPr>
              <a:t>5.9:  </a:t>
            </a:r>
            <a:r>
              <a:rPr lang="en-US" sz="2800" dirty="0">
                <a:latin typeface="Verdana" panose="020B0604030504040204" pitchFamily="34" charset="0"/>
                <a:cs typeface="Verdana" panose="020B0604030504040204" pitchFamily="34" charset="0"/>
              </a:rPr>
              <a:t>Unconventional oil and gas</a:t>
            </a:r>
          </a:p>
          <a:p>
            <a:pPr>
              <a:lnSpc>
                <a:spcPct val="120000"/>
              </a:lnSpc>
            </a:pPr>
            <a:r>
              <a:rPr lang="en-US" sz="2800" b="1" dirty="0">
                <a:latin typeface="Verdana" panose="020B0604030504040204" pitchFamily="34" charset="0"/>
                <a:cs typeface="Verdana" panose="020B0604030504040204" pitchFamily="34" charset="0"/>
              </a:rPr>
              <a:t>5.10:  </a:t>
            </a:r>
            <a:r>
              <a:rPr lang="en-US" sz="2800" dirty="0">
                <a:latin typeface="Verdana" panose="020B0604030504040204" pitchFamily="34" charset="0"/>
                <a:cs typeface="Verdana" panose="020B0604030504040204" pitchFamily="34" charset="0"/>
              </a:rPr>
              <a:t>Methyl hydrates (clathrates)</a:t>
            </a:r>
          </a:p>
          <a:p>
            <a:pPr>
              <a:lnSpc>
                <a:spcPct val="120000"/>
              </a:lnSpc>
            </a:pPr>
            <a:r>
              <a:rPr lang="en-US" sz="2800" b="1" dirty="0">
                <a:latin typeface="Verdana" panose="020B0604030504040204" pitchFamily="34" charset="0"/>
                <a:cs typeface="Verdana" panose="020B0604030504040204" pitchFamily="34" charset="0"/>
              </a:rPr>
              <a:t>5.11: </a:t>
            </a:r>
            <a:r>
              <a:rPr lang="en-US" sz="2800" dirty="0">
                <a:latin typeface="Verdana" panose="020B0604030504040204" pitchFamily="34" charset="0"/>
                <a:cs typeface="Verdana" panose="020B0604030504040204" pitchFamily="34" charset="0"/>
              </a:rPr>
              <a:t>Petroleum’s future?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E1A3D6-5394-9945-9206-C43AA4CA421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335306" y="66968"/>
            <a:ext cx="628093" cy="584776"/>
          </a:xfrm>
          <a:prstGeom prst="rect">
            <a:avLst/>
          </a:prstGeom>
        </p:spPr>
      </p:pic>
      <p:sp>
        <p:nvSpPr>
          <p:cNvPr id="2" name="Right Bracket 1">
            <a:extLst>
              <a:ext uri="{FF2B5EF4-FFF2-40B4-BE49-F238E27FC236}">
                <a16:creationId xmlns:a16="http://schemas.microsoft.com/office/drawing/2014/main" id="{C0A2347E-40AC-5743-A1D9-910E8ED52610}"/>
              </a:ext>
            </a:extLst>
          </p:cNvPr>
          <p:cNvSpPr/>
          <p:nvPr/>
        </p:nvSpPr>
        <p:spPr>
          <a:xfrm>
            <a:off x="9053825" y="2863267"/>
            <a:ext cx="225084" cy="1392701"/>
          </a:xfrm>
          <a:prstGeom prst="rightBracket">
            <a:avLst/>
          </a:prstGeom>
          <a:ln w="38100">
            <a:solidFill>
              <a:srgbClr val="0432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Bracket 9">
            <a:extLst>
              <a:ext uri="{FF2B5EF4-FFF2-40B4-BE49-F238E27FC236}">
                <a16:creationId xmlns:a16="http://schemas.microsoft.com/office/drawing/2014/main" id="{9991AB60-C353-4242-87BD-59483200FDA3}"/>
              </a:ext>
            </a:extLst>
          </p:cNvPr>
          <p:cNvSpPr/>
          <p:nvPr/>
        </p:nvSpPr>
        <p:spPr>
          <a:xfrm>
            <a:off x="7738932" y="4472327"/>
            <a:ext cx="224857" cy="1832780"/>
          </a:xfrm>
          <a:prstGeom prst="rightBracket">
            <a:avLst/>
          </a:prstGeom>
          <a:ln w="38100">
            <a:solidFill>
              <a:srgbClr val="0432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0897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63385"/>
            <a:ext cx="54393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Timeline of UK production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091879" y="6070019"/>
            <a:ext cx="19178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Energy Systems and Sustainability, 2/e, Chapter 7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5101" y="871204"/>
            <a:ext cx="3771900" cy="132343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Large-scale production began in 1975 and provided a </a:t>
            </a:r>
            <a:r>
              <a:rPr lang="en-US" sz="2000" u="sng" dirty="0">
                <a:latin typeface="Verdana" panose="020B0604030504040204" pitchFamily="34" charset="0"/>
                <a:cs typeface="Verdana" panose="020B0604030504040204" pitchFamily="34" charset="0"/>
              </a:rPr>
              <a:t>cushion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 from oil crisis of 1970s.</a:t>
            </a:r>
          </a:p>
        </p:txBody>
      </p:sp>
      <p:pic>
        <p:nvPicPr>
          <p:cNvPr id="2" name="Picture 1" descr="Scanbot Oct 2, 2017 9.19 PM - 3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/>
          <a:stretch/>
        </p:blipFill>
        <p:spPr>
          <a:xfrm rot="16200000">
            <a:off x="4060480" y="773242"/>
            <a:ext cx="6087127" cy="597567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28601" y="2589694"/>
            <a:ext cx="3771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latin typeface="Verdana" panose="020B0604030504040204" pitchFamily="34" charset="0"/>
                <a:cs typeface="Verdana" panose="020B0604030504040204" pitchFamily="34" charset="0"/>
              </a:rPr>
              <a:t>Plateau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 1983 – 2000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Piper Alpha 167 dead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5101" y="3711484"/>
            <a:ext cx="3771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Production is now </a:t>
            </a:r>
            <a:r>
              <a:rPr lang="en-US" sz="2000" u="sng" dirty="0">
                <a:latin typeface="Verdana" panose="020B0604030504040204" pitchFamily="34" charset="0"/>
                <a:cs typeface="Verdana" panose="020B0604030504040204" pitchFamily="34" charset="0"/>
              </a:rPr>
              <a:t>declining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 at a rate of 7% per year.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D38E47B-7608-894A-BAC3-4E92CFC3AD6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050827" y="49317"/>
            <a:ext cx="628093" cy="584776"/>
          </a:xfrm>
          <a:prstGeom prst="rect">
            <a:avLst/>
          </a:prstGeom>
        </p:spPr>
      </p:pic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CEC24443-DB98-AA46-93D1-846C8BE94F00}"/>
              </a:ext>
            </a:extLst>
          </p:cNvPr>
          <p:cNvSpPr/>
          <p:nvPr/>
        </p:nvSpPr>
        <p:spPr>
          <a:xfrm>
            <a:off x="6482174" y="63385"/>
            <a:ext cx="1890852" cy="689645"/>
          </a:xfrm>
          <a:prstGeom prst="wedgeRoundRectCallout">
            <a:avLst>
              <a:gd name="adj1" fmla="val -84008"/>
              <a:gd name="adj2" fmla="val 149944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432FF"/>
                </a:solidFill>
                <a:latin typeface="Verdana" panose="020B0604030504040204" pitchFamily="34" charset="0"/>
              </a:rPr>
              <a:t>Piper Alpha</a:t>
            </a:r>
          </a:p>
          <a:p>
            <a:pPr algn="ctr"/>
            <a:r>
              <a:rPr lang="en-US" b="1" dirty="0">
                <a:solidFill>
                  <a:srgbClr val="0432FF"/>
                </a:solidFill>
                <a:latin typeface="Verdana" panose="020B0604030504040204" pitchFamily="34" charset="0"/>
              </a:rPr>
              <a:t>167 dead</a:t>
            </a:r>
          </a:p>
        </p:txBody>
      </p:sp>
    </p:spTree>
    <p:extLst>
      <p:ext uri="{BB962C8B-B14F-4D97-AF65-F5344CB8AC3E}">
        <p14:creationId xmlns:p14="http://schemas.microsoft.com/office/powerpoint/2010/main" val="22223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6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719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532" y="67104"/>
            <a:ext cx="8401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Are unconventional sources the answer?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4408" y="6483119"/>
            <a:ext cx="4811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Energy Systems and Sustainability, 2/e, Chapter 7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" y="903059"/>
            <a:ext cx="8750316" cy="224676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Let’s look at some numbers:</a:t>
            </a:r>
          </a:p>
          <a:p>
            <a:endParaRPr lang="en-US" sz="2000" dirty="0"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Canadian oil sands:				4.6 million barrels per day</a:t>
            </a:r>
          </a:p>
          <a:p>
            <a:endParaRPr lang="en-US" sz="2000" dirty="0"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Venezuelan extra heavy oil:		2.3 million barrels per day</a:t>
            </a:r>
          </a:p>
          <a:p>
            <a:endParaRPr lang="en-US" sz="2000" dirty="0"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World shale oil:					0.5 million barrels per day</a:t>
            </a:r>
          </a:p>
        </p:txBody>
      </p:sp>
      <p:sp>
        <p:nvSpPr>
          <p:cNvPr id="6" name="Right Bracket 5"/>
          <p:cNvSpPr/>
          <p:nvPr/>
        </p:nvSpPr>
        <p:spPr>
          <a:xfrm>
            <a:off x="8371254" y="1606655"/>
            <a:ext cx="45719" cy="1543172"/>
          </a:xfrm>
          <a:prstGeom prst="rightBracket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05571" y="1900514"/>
            <a:ext cx="18341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11% current world oil production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4800" y="3678513"/>
            <a:ext cx="11765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Unconventional sources of petro-fuels appear to be extending – or </a:t>
            </a: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postponing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 – peak oil, but these sources are also </a:t>
            </a: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finite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6F2F15-E609-474A-B3B4-18AA4ACF9EB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77437" y="53035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52911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719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81172"/>
            <a:ext cx="80810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Reserves of unconventional fossil fuels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279004" y="6085878"/>
            <a:ext cx="19129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Energy Systems and Sustainability, 2/e, Chapter 7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734245"/>
            <a:ext cx="11692808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Increasingly, our reserves of petro-fuels will trend </a:t>
            </a: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‘unconventional’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pic>
        <p:nvPicPr>
          <p:cNvPr id="2" name="Picture 1" descr="Scanbot Oct 2, 2017 9.26 PM - 1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7"/>
          <a:stretch/>
        </p:blipFill>
        <p:spPr>
          <a:xfrm rot="16200000">
            <a:off x="2831219" y="-539015"/>
            <a:ext cx="5642473" cy="89892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480177-C654-ED42-BB3B-099D62F3313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293315" y="53036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52758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63385"/>
            <a:ext cx="45704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Summary: oil and gas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" y="871203"/>
            <a:ext cx="11292840" cy="479291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u="sng" dirty="0">
                <a:latin typeface="Verdana" panose="020B0604030504040204" pitchFamily="34" charset="0"/>
                <a:cs typeface="Verdana" panose="020B0604030504040204" pitchFamily="34" charset="0"/>
              </a:rPr>
              <a:t>Upsides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:</a:t>
            </a:r>
            <a:endParaRPr lang="en-US" sz="2000" u="sng" dirty="0"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Relatively inexpensive and readily available;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Convenient and easy use – existing infrastructure supports oil and gas;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‘Cleaner’ than coal;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Easy to distribute, store and transport;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High density: </a:t>
            </a:r>
          </a:p>
          <a:p>
            <a:pPr marL="800100" lvl="1" indent="-342900">
              <a:lnSpc>
                <a:spcPct val="120000"/>
              </a:lnSpc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40 MJ/L; </a:t>
            </a:r>
          </a:p>
          <a:p>
            <a:pPr marL="800100" lvl="1" indent="-342900">
              <a:lnSpc>
                <a:spcPct val="120000"/>
              </a:lnSpc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125,000 Btu/gallon</a:t>
            </a:r>
          </a:p>
          <a:p>
            <a:pPr marL="800100" lvl="1" indent="-342900">
              <a:buFont typeface="Arial"/>
              <a:buChar char="•"/>
            </a:pPr>
            <a:endParaRPr lang="en-US" sz="2000" dirty="0"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000" u="sng" dirty="0">
                <a:latin typeface="Verdana" panose="020B0604030504040204" pitchFamily="34" charset="0"/>
                <a:cs typeface="Verdana" panose="020B0604030504040204" pitchFamily="34" charset="0"/>
              </a:rPr>
              <a:t>Downsides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: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Extraction also has environmental impacts;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Carbon dioxide emissions and GCC;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Petroleum is a finite resources.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9313" y="6486838"/>
            <a:ext cx="47490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Energy Systems and Sustainability, 2/e, Chapter 7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E88F56-AAC2-B44D-9816-DD79B5D8EC0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022691" y="49316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55036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0" y="0"/>
            <a:ext cx="10668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52600" y="49317"/>
            <a:ext cx="25907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5. Oil &amp; gas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43912" y="3167390"/>
            <a:ext cx="81041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800" b="1" dirty="0">
                <a:latin typeface="Verdana" panose="020B0604030504040204" pitchFamily="34" charset="0"/>
                <a:cs typeface="Verdana" panose="020B0604030504040204" pitchFamily="34" charset="0"/>
              </a:rPr>
              <a:t>5.10: Methyl hydrates (or clathrates)</a:t>
            </a:r>
            <a:br>
              <a:rPr lang="en-US" sz="2800" b="1" dirty="0">
                <a:latin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800" b="1" dirty="0">
                <a:latin typeface="Verdana" panose="020B0604030504040204" pitchFamily="34" charset="0"/>
                <a:cs typeface="Verdana" panose="020B0604030504040204" pitchFamily="34" charset="0"/>
              </a:rPr>
              <a:t>         </a:t>
            </a:r>
            <a:r>
              <a:rPr lang="en-US" sz="2800" b="1" i="1" dirty="0">
                <a:latin typeface="Verdana" panose="020B0604030504040204" pitchFamily="34" charset="0"/>
                <a:cs typeface="Verdana" panose="020B0604030504040204" pitchFamily="34" charset="0"/>
              </a:rPr>
              <a:t>The last fossil fuel frontier?</a:t>
            </a:r>
            <a:endParaRPr lang="is-IS" sz="2800" b="1" i="1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D3CE79-22C0-1A4B-9416-92CCF537FB3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972015" y="49317"/>
            <a:ext cx="628093" cy="58477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5719953-AD20-D847-8D15-C13B668D5AE1}"/>
              </a:ext>
            </a:extLst>
          </p:cNvPr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92215B-E30C-7642-93F6-21F852EA28CF}"/>
              </a:ext>
            </a:extLst>
          </p:cNvPr>
          <p:cNvSpPr txBox="1"/>
          <p:nvPr/>
        </p:nvSpPr>
        <p:spPr>
          <a:xfrm>
            <a:off x="228600" y="77453"/>
            <a:ext cx="45255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Module 5. Oil and gas</a:t>
            </a:r>
          </a:p>
        </p:txBody>
      </p:sp>
    </p:spTree>
    <p:extLst>
      <p:ext uri="{BB962C8B-B14F-4D97-AF65-F5344CB8AC3E}">
        <p14:creationId xmlns:p14="http://schemas.microsoft.com/office/powerpoint/2010/main" val="144395201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24339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53114"/>
            <a:ext cx="7116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Methane hydrates: what are they?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" y="720252"/>
            <a:ext cx="7204282" cy="147732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Methane hydrates 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form at the high pressures (hundreds of atm) and cold temperatures (1-2°C) below the sea floor at 300 – 500 m depth.</a:t>
            </a:r>
          </a:p>
          <a:p>
            <a:endParaRPr lang="en-US" sz="1000" dirty="0"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	4 CH</a:t>
            </a:r>
            <a:r>
              <a:rPr lang="en-US" sz="2000" baseline="-25000" dirty="0">
                <a:latin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  + 23 H</a:t>
            </a:r>
            <a:r>
              <a:rPr lang="en-US" sz="2000" baseline="-25000" dirty="0">
                <a:latin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O  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  <a:sym typeface="Wingdings"/>
              </a:rPr>
              <a:t>  4CH</a:t>
            </a:r>
            <a:r>
              <a:rPr lang="en-US" sz="2000" baseline="-25000" dirty="0">
                <a:latin typeface="Verdana" panose="020B0604030504040204" pitchFamily="34" charset="0"/>
                <a:cs typeface="Verdana" panose="020B0604030504040204" pitchFamily="34" charset="0"/>
                <a:sym typeface="Wingdings"/>
              </a:rPr>
              <a:t>4</a:t>
            </a:r>
            <a:r>
              <a:rPr lang="en-US" sz="2000" dirty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  <a:sym typeface="Wingdings"/>
              </a:rPr>
              <a:t>23H</a:t>
            </a:r>
            <a:r>
              <a:rPr lang="en-US" sz="2000" baseline="-25000" dirty="0">
                <a:latin typeface="Verdana" panose="020B0604030504040204" pitchFamily="34" charset="0"/>
                <a:cs typeface="Verdana" panose="020B0604030504040204" pitchFamily="34" charset="0"/>
                <a:sym typeface="Wingdings"/>
              </a:rPr>
              <a:t>2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  <a:sym typeface="Wingdings"/>
              </a:rPr>
              <a:t>O (methyl hydrate)</a:t>
            </a:r>
            <a:endParaRPr lang="en-US" sz="2000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Picture 5" descr="Burning_hydrate_inlay_US_Office_Naval_Researc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991" y="707449"/>
            <a:ext cx="3958885" cy="574293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58948" y="3224971"/>
            <a:ext cx="586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Ice-like crystalline compound</a:t>
            </a:r>
            <a:r>
              <a:rPr lang="en-US" sz="800" dirty="0"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of methane trapped in a cage of ice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52CA85C-CAE1-0240-A402-F0A597924D0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219639" y="24978"/>
            <a:ext cx="628093" cy="5847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40" y="6183949"/>
            <a:ext cx="749221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Energy Systems &amp; Sustainability, 2/e, Chapter 7; https://</a:t>
            </a:r>
            <a:r>
              <a:rPr lang="en-US" sz="1400" dirty="0" err="1">
                <a:latin typeface="Verdana" panose="020B0604030504040204" pitchFamily="34" charset="0"/>
                <a:cs typeface="Verdana" panose="020B0604030504040204" pitchFamily="34" charset="0"/>
              </a:rPr>
              <a:t>en.wikipedia.org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/wiki/</a:t>
            </a:r>
            <a:r>
              <a:rPr lang="en-US" sz="1400" dirty="0" err="1">
                <a:latin typeface="Verdana" panose="020B0604030504040204" pitchFamily="34" charset="0"/>
                <a:cs typeface="Verdana" panose="020B0604030504040204" pitchFamily="34" charset="0"/>
              </a:rPr>
              <a:t>Methane_clathrate</a:t>
            </a:r>
            <a:endParaRPr lang="en-US" sz="1400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7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24339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53114"/>
            <a:ext cx="74222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Methane hydrates: Where are they?</a:t>
            </a:r>
          </a:p>
        </p:txBody>
      </p:sp>
      <p:pic>
        <p:nvPicPr>
          <p:cNvPr id="10" name="Picture 9" descr="GasHydratesGlobally_UNE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60" y="696713"/>
            <a:ext cx="11740596" cy="60659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2CA85C-CAE1-0240-A402-F0A597924D0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219639" y="24978"/>
            <a:ext cx="628093" cy="5847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52691" y="6461392"/>
            <a:ext cx="904552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Energy Systems &amp; Sustainability, 2/e, Chapter 7; https://</a:t>
            </a:r>
            <a:r>
              <a:rPr lang="en-US" sz="1400" dirty="0" err="1">
                <a:latin typeface="Verdana" panose="020B0604030504040204" pitchFamily="34" charset="0"/>
                <a:cs typeface="Verdana" panose="020B0604030504040204" pitchFamily="34" charset="0"/>
              </a:rPr>
              <a:t>en.wikipedia.org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/wiki/</a:t>
            </a:r>
            <a:r>
              <a:rPr lang="en-US" sz="1400" dirty="0" err="1">
                <a:latin typeface="Verdana" panose="020B0604030504040204" pitchFamily="34" charset="0"/>
                <a:cs typeface="Verdana" panose="020B0604030504040204" pitchFamily="34" charset="0"/>
              </a:rPr>
              <a:t>Methane_clathrate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4DFC2C-50E2-3742-9743-DC88AE85B0AF}"/>
              </a:ext>
            </a:extLst>
          </p:cNvPr>
          <p:cNvSpPr txBox="1"/>
          <p:nvPr/>
        </p:nvSpPr>
        <p:spPr>
          <a:xfrm>
            <a:off x="3069644" y="4870666"/>
            <a:ext cx="9094862" cy="1631216"/>
          </a:xfrm>
          <a:prstGeom prst="rect">
            <a:avLst/>
          </a:prstGeom>
          <a:solidFill>
            <a:srgbClr val="FFFFFF">
              <a:alpha val="9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Methyl hydrates </a:t>
            </a:r>
            <a:r>
              <a:rPr lang="en-US" sz="2000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are found in coastal waters off of most continents.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in (melting) permafrost.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Brings FF resources to nations that don’t have any other FF.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Most are withing national control.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Attractive resources for energy security.</a:t>
            </a:r>
          </a:p>
        </p:txBody>
      </p:sp>
    </p:spTree>
    <p:extLst>
      <p:ext uri="{BB962C8B-B14F-4D97-AF65-F5344CB8AC3E}">
        <p14:creationId xmlns:p14="http://schemas.microsoft.com/office/powerpoint/2010/main" val="1820928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24339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53114"/>
            <a:ext cx="81980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Methane hydrates: How big a resource?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" y="917202"/>
            <a:ext cx="4863904" cy="193899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The earth’s estimated </a:t>
            </a: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methane hydrates 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(aka gas hydrates) dwarf the amount of fossil fuels and allows us to continue using fossil fuels and avoid some fundamental changes to our energy system.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8599" y="3429000"/>
            <a:ext cx="46669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However, combusting this additional source of fossil fuels will </a:t>
            </a: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accelerate GCC.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52CA85C-CAE1-0240-A402-F0A597924D0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219639" y="24978"/>
            <a:ext cx="628093" cy="5847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2542" y="6137748"/>
            <a:ext cx="497996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  <a:hlinkClick r:id="rId3"/>
              </a:rPr>
              <a:t>http://priceofoil.org/2013/03/13/the-madness-of-exploiting-methane-hydrates/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6A8D90-1301-FB4C-8E31-30348A8A02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420" r="13130"/>
          <a:stretch/>
        </p:blipFill>
        <p:spPr>
          <a:xfrm>
            <a:off x="5331655" y="1001158"/>
            <a:ext cx="6738426" cy="549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42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24339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53114"/>
            <a:ext cx="8419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Methane hydrates: What’s the potential?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" y="720252"/>
            <a:ext cx="11963400" cy="101566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“Depending on economics and technology, they could potentially supply the world with more than 1 million exajoules of energy, </a:t>
            </a: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equivalent to thousands of years of current global energy demand.”</a:t>
            </a:r>
            <a:endParaRPr lang="en-US" sz="2000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8599" y="1825086"/>
            <a:ext cx="113913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“And they are nearing commercial production, with some ventures looking to be only </a:t>
            </a: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half a decade away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. That’s why it is time now to think about how to </a:t>
            </a: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govern their use.”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52CA85C-CAE1-0240-A402-F0A597924D0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219639" y="24978"/>
            <a:ext cx="628093" cy="5847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23361" y="6323870"/>
            <a:ext cx="808165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https://</a:t>
            </a:r>
            <a:r>
              <a:rPr lang="en-US" sz="1400" dirty="0" err="1">
                <a:latin typeface="Verdana" panose="020B0604030504040204" pitchFamily="34" charset="0"/>
                <a:cs typeface="Verdana" panose="020B0604030504040204" pitchFamily="34" charset="0"/>
              </a:rPr>
              <a:t>foreignpolicy.com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/2020/01/09/fracking-oceanic-methane-hydrates-global-energy-landscape-bonanza/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EEEEF5-0C09-7D44-9F83-4DE949395A80}"/>
              </a:ext>
            </a:extLst>
          </p:cNvPr>
          <p:cNvSpPr txBox="1"/>
          <p:nvPr/>
        </p:nvSpPr>
        <p:spPr>
          <a:xfrm>
            <a:off x="228598" y="2918374"/>
            <a:ext cx="11391315" cy="2492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Biggest concerns: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Who owns them or the rights to them? offshore/international waters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Huge disruption of existing global FF economics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Potential for big leaks during extraction/production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Impact on ocean shelf fisheries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A new source of huge GHG emissions when used</a:t>
            </a:r>
          </a:p>
        </p:txBody>
      </p:sp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A02983FE-396C-F943-965D-525E41C22ECE}"/>
              </a:ext>
            </a:extLst>
          </p:cNvPr>
          <p:cNvSpPr/>
          <p:nvPr/>
        </p:nvSpPr>
        <p:spPr>
          <a:xfrm>
            <a:off x="8269127" y="4397942"/>
            <a:ext cx="2979794" cy="1010652"/>
          </a:xfrm>
          <a:prstGeom prst="wedgeRoundRectCallout">
            <a:avLst>
              <a:gd name="adj1" fmla="val -89721"/>
              <a:gd name="adj2" fmla="val -122939"/>
              <a:gd name="adj3" fmla="val 16667"/>
            </a:avLst>
          </a:prstGeom>
          <a:noFill/>
          <a:ln w="28575">
            <a:solidFill>
              <a:srgbClr val="043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South China Sea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Artic region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368A69-132D-3849-9683-242CE0B1A5BC}"/>
              </a:ext>
            </a:extLst>
          </p:cNvPr>
          <p:cNvSpPr txBox="1"/>
          <p:nvPr/>
        </p:nvSpPr>
        <p:spPr>
          <a:xfrm>
            <a:off x="228598" y="5490414"/>
            <a:ext cx="113913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“If methane hydrates are to be extracted responsibly, the world needs to create </a:t>
            </a: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strong regulations 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to protect the marine environment and the atmosphere.” </a:t>
            </a:r>
          </a:p>
        </p:txBody>
      </p:sp>
    </p:spTree>
    <p:extLst>
      <p:ext uri="{BB962C8B-B14F-4D97-AF65-F5344CB8AC3E}">
        <p14:creationId xmlns:p14="http://schemas.microsoft.com/office/powerpoint/2010/main" val="128750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" grpId="0" animBg="1"/>
      <p:bldP spid="14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31453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60068"/>
            <a:ext cx="101345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Creating a carbon storage loop while harvesting?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7105" y="6059268"/>
            <a:ext cx="23347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  <a:hlinkClick r:id="rId2"/>
              </a:rPr>
              <a:t>https://www.nature.com/articles/s41598-019-52745-x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599" y="839750"/>
            <a:ext cx="11678741" cy="70788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In a 2019 </a:t>
            </a: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lab study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, scientists were able to use hot CO</a:t>
            </a:r>
            <a:r>
              <a:rPr lang="en-US" sz="2000" baseline="-25000" dirty="0">
                <a:latin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—rich flue gases to displace (release and harvest) the methane in methyl hydrates in frozen </a:t>
            </a: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permafrost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2B3E673-EB47-C54B-867F-5DBA2122F1E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279248" y="17864"/>
            <a:ext cx="628093" cy="584776"/>
          </a:xfrm>
          <a:prstGeom prst="rect">
            <a:avLst/>
          </a:prstGeom>
        </p:spPr>
      </p:pic>
      <p:pic>
        <p:nvPicPr>
          <p:cNvPr id="1026" name="Picture 2" descr="figure1">
            <a:extLst>
              <a:ext uri="{FF2B5EF4-FFF2-40B4-BE49-F238E27FC236}">
                <a16:creationId xmlns:a16="http://schemas.microsoft.com/office/drawing/2014/main" id="{1B68E920-8AB8-E44A-8CA0-D24FCA6B2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065" y="2198529"/>
            <a:ext cx="9349830" cy="4586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7E47831-7FF3-0E41-AFBF-F62FA8057D28}"/>
              </a:ext>
            </a:extLst>
          </p:cNvPr>
          <p:cNvSpPr txBox="1"/>
          <p:nvPr/>
        </p:nvSpPr>
        <p:spPr>
          <a:xfrm>
            <a:off x="256629" y="1624234"/>
            <a:ext cx="11678741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The CO</a:t>
            </a:r>
            <a:r>
              <a:rPr lang="en-US" sz="2000" baseline="-25000" dirty="0">
                <a:latin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-rich gases replace the CH</a:t>
            </a:r>
            <a:r>
              <a:rPr lang="en-US" sz="2000" baseline="-25000" dirty="0">
                <a:latin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, are frozen and </a:t>
            </a: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stored as CO</a:t>
            </a:r>
            <a:r>
              <a:rPr lang="en-US" sz="2000" b="1" baseline="-25000" dirty="0">
                <a:latin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-hydrates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5856FC-EFA3-AA40-A506-60FFF3D85284}"/>
              </a:ext>
            </a:extLst>
          </p:cNvPr>
          <p:cNvSpPr txBox="1"/>
          <p:nvPr/>
        </p:nvSpPr>
        <p:spPr>
          <a:xfrm>
            <a:off x="301749" y="3429000"/>
            <a:ext cx="2571082" cy="163121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432FF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Question?</a:t>
            </a:r>
          </a:p>
          <a:p>
            <a:r>
              <a:rPr lang="en-US" sz="2000" dirty="0">
                <a:solidFill>
                  <a:srgbClr val="0432FF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How do you get hot flue gases to the methyl hydrate sites?</a:t>
            </a:r>
          </a:p>
        </p:txBody>
      </p:sp>
    </p:spTree>
    <p:extLst>
      <p:ext uri="{BB962C8B-B14F-4D97-AF65-F5344CB8AC3E}">
        <p14:creationId xmlns:p14="http://schemas.microsoft.com/office/powerpoint/2010/main" val="1103162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31453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60068"/>
            <a:ext cx="107179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China reports successful harvest of methyl hydrates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3037" y="6112805"/>
            <a:ext cx="1167874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  <a:hlinkClick r:id="rId2"/>
              </a:rPr>
              <a:t>https://global.chinadaily.com.cn/a/202003/27/WS5e7d4499a310128217282599.html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endParaRPr lang="en-US" sz="700" dirty="0"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  <a:hlinkClick r:id="rId3"/>
              </a:rPr>
              <a:t>https://www.chinausfocus.com/peace-security/methane-hydrates-chinas-real-south-china-sea-goal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599" y="839750"/>
            <a:ext cx="11678741" cy="163121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In February of  2020 China said it extracted a record amount of flammable ice during its second trial exploration in the South China Sea, with </a:t>
            </a: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about 28,700 cubic meters collected per day for a total of 861,400 m</a:t>
            </a:r>
            <a:r>
              <a:rPr lang="en-US" sz="2800" b="1" baseline="30000" dirty="0">
                <a:latin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endParaRPr lang="en-US" sz="2000" b="1" dirty="0"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2000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2B3E673-EB47-C54B-867F-5DBA2122F1E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279248" y="17864"/>
            <a:ext cx="628093" cy="5847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7E47831-7FF3-0E41-AFBF-F62FA8057D28}"/>
              </a:ext>
            </a:extLst>
          </p:cNvPr>
          <p:cNvSpPr txBox="1"/>
          <p:nvPr/>
        </p:nvSpPr>
        <p:spPr>
          <a:xfrm>
            <a:off x="242561" y="1877453"/>
            <a:ext cx="11678741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1,225 m depth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579A56-BC94-BF47-973A-1719B2D8F0C6}"/>
              </a:ext>
            </a:extLst>
          </p:cNvPr>
          <p:cNvSpPr txBox="1"/>
          <p:nvPr/>
        </p:nvSpPr>
        <p:spPr>
          <a:xfrm>
            <a:off x="256629" y="2360948"/>
            <a:ext cx="11678741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Horizontal drilling method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CFEF82-29F6-D849-B24F-E193CAFAF46D}"/>
              </a:ext>
            </a:extLst>
          </p:cNvPr>
          <p:cNvSpPr txBox="1"/>
          <p:nvPr/>
        </p:nvSpPr>
        <p:spPr>
          <a:xfrm>
            <a:off x="270698" y="2830371"/>
            <a:ext cx="6270780" cy="70788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Environmental surveillance system developed; no leaks detected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1742DF-1B11-9943-A5BC-83C5AA5C7821}"/>
              </a:ext>
            </a:extLst>
          </p:cNvPr>
          <p:cNvSpPr txBox="1"/>
          <p:nvPr/>
        </p:nvSpPr>
        <p:spPr>
          <a:xfrm>
            <a:off x="284765" y="3637426"/>
            <a:ext cx="5370447" cy="163121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“…one cubic meter of methane hydrate releases about </a:t>
            </a: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164 cubic meters of gas 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at standard </a:t>
            </a:r>
            <a:r>
              <a:rPr lang="en-US" sz="2000" dirty="0" err="1">
                <a:latin typeface="Verdana" panose="020B0604030504040204" pitchFamily="34" charset="0"/>
                <a:cs typeface="Verdana" panose="020B0604030504040204" pitchFamily="34" charset="0"/>
              </a:rPr>
              <a:t>conditions－making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 it a potential energy resource,"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12B729-9329-784F-AB96-CAA700DC71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7164" y="2106398"/>
            <a:ext cx="6777731" cy="373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35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63384"/>
            <a:ext cx="80361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Norway’s approach to a finite resource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5811" y="6129752"/>
            <a:ext cx="4595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Verdana" panose="020B0604030504040204" pitchFamily="34" charset="0"/>
                <a:cs typeface="Verdana" panose="020B0604030504040204" pitchFamily="34" charset="0"/>
              </a:rPr>
              <a:t>Energy Systems &amp; Sustainability, 2/e, Chapter 7; </a:t>
            </a:r>
            <a:br>
              <a:rPr lang="en-US" sz="1200" dirty="0">
                <a:latin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200" dirty="0">
                <a:latin typeface="Verdana" panose="020B0604030504040204" pitchFamily="34" charset="0"/>
                <a:cs typeface="Verdana" panose="020B0604030504040204" pitchFamily="34" charset="0"/>
              </a:rPr>
              <a:t>https://</a:t>
            </a:r>
            <a:r>
              <a:rPr lang="en-US" sz="1200" dirty="0" err="1">
                <a:latin typeface="Verdana" panose="020B0604030504040204" pitchFamily="34" charset="0"/>
                <a:cs typeface="Verdana" panose="020B0604030504040204" pitchFamily="34" charset="0"/>
              </a:rPr>
              <a:t>en.wikipedia.org</a:t>
            </a:r>
            <a:r>
              <a:rPr lang="en-US" sz="1200" dirty="0">
                <a:latin typeface="Verdana" panose="020B0604030504040204" pitchFamily="34" charset="0"/>
                <a:cs typeface="Verdana" panose="020B0604030504040204" pitchFamily="34" charset="0"/>
              </a:rPr>
              <a:t>/wiki/</a:t>
            </a:r>
            <a:r>
              <a:rPr lang="en-US" sz="1200" dirty="0" err="1">
                <a:latin typeface="Verdana" panose="020B0604030504040204" pitchFamily="34" charset="0"/>
                <a:cs typeface="Verdana" panose="020B0604030504040204" pitchFamily="34" charset="0"/>
              </a:rPr>
              <a:t>Government_Pension_Fund_of_Norway</a:t>
            </a:r>
            <a:r>
              <a:rPr lang="en-US" sz="1200" dirty="0">
                <a:latin typeface="Verdana" panose="020B0604030504040204" pitchFamily="34" charset="0"/>
                <a:cs typeface="Verdana" panose="020B0604030504040204" pitchFamily="34" charset="0"/>
              </a:rPr>
              <a:t>#/media/</a:t>
            </a:r>
            <a:r>
              <a:rPr lang="en-US" sz="1200" dirty="0" err="1">
                <a:latin typeface="Verdana" panose="020B0604030504040204" pitchFamily="34" charset="0"/>
                <a:cs typeface="Verdana" panose="020B0604030504040204" pitchFamily="34" charset="0"/>
              </a:rPr>
              <a:t>File:Norway_Oil_Fund.png</a:t>
            </a:r>
            <a:r>
              <a:rPr lang="en-US" sz="1200" dirty="0">
                <a:latin typeface="Verdana" panose="020B0604030504040204" pitchFamily="34" charset="0"/>
                <a:cs typeface="Verdana" panose="020B0604030504040204" pitchFamily="34" charset="0"/>
              </a:rPr>
              <a:t>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5101" y="871202"/>
            <a:ext cx="11963399" cy="70788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The UK aggressively produced North Sea oil and gas. UK governments used the revenue to keep non-oil taxes down, arguing that this would grow the UK economy.</a:t>
            </a:r>
          </a:p>
        </p:txBody>
      </p:sp>
      <p:pic>
        <p:nvPicPr>
          <p:cNvPr id="6" name="Picture 5" descr="Norway_Oil_Fun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701" y="2592871"/>
            <a:ext cx="6965580" cy="418321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8601" y="1699582"/>
            <a:ext cx="119633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Norway’s approach was different. Oil changed Norway’s economy radically; oil was a relatively larger boon to Norway. But Norway called it ‘</a:t>
            </a:r>
            <a:r>
              <a:rPr lang="en-US" sz="2000" dirty="0" err="1">
                <a:latin typeface="Verdana" panose="020B0604030504040204" pitchFamily="34" charset="0"/>
                <a:cs typeface="Verdana" panose="020B0604030504040204" pitchFamily="34" charset="0"/>
              </a:rPr>
              <a:t>Oljeeventyr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’, the oil fairy tale, and saw it as a </a:t>
            </a: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fleeting source of wealth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8600" y="2847473"/>
            <a:ext cx="5004581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In 1974, Norway decided to use oil money to develop a "qualitatively better society”.</a:t>
            </a:r>
          </a:p>
          <a:p>
            <a:endParaRPr lang="en-US" sz="800" dirty="0"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Domestic control of oil;</a:t>
            </a:r>
          </a:p>
          <a:p>
            <a:pPr marL="285750" indent="-285750">
              <a:buFont typeface="Arial"/>
              <a:buChar char="•"/>
            </a:pPr>
            <a:endParaRPr lang="en-US" sz="800" dirty="0"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Oil revenue invested in a sovereign wealth fund now worth &gt;$1 billion;</a:t>
            </a:r>
            <a:endParaRPr lang="en-US" sz="800" dirty="0"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800" dirty="0"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Only 4% of surplus from this investment is spent for the public good.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193C3CA-639A-5343-AF04-B2901D38AB7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91504" y="49316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066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63385"/>
            <a:ext cx="45255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Module 5. Oil and gas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87592" y="3167390"/>
            <a:ext cx="6016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800" b="1" dirty="0">
                <a:latin typeface="Verdana" panose="020B0604030504040204" pitchFamily="34" charset="0"/>
                <a:cs typeface="Verdana" panose="020B0604030504040204" pitchFamily="34" charset="0"/>
              </a:rPr>
              <a:t>5.11: Petroleum’s future?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00E8C9-7159-9248-9149-9E201D29479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07098" y="63385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63239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77453"/>
            <a:ext cx="81676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Finite, but not quite down for the count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3320" y="811443"/>
            <a:ext cx="12018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While all fossil fuels, coal, oil, NG, etc., are finite resources human ingenuity will probably allow us to keep finding and exploiting ‘new’ reserves of fossil fuels for </a:t>
            </a: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decades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 if not </a:t>
            </a: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hundreds of years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en-US" dirty="0">
              <a:latin typeface="Verdan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0DDB20-A8B6-364B-9E39-A0B1E95F3F6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050827" y="49317"/>
            <a:ext cx="628093" cy="5847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E82800F-219A-CF43-99A7-28BB1D15527B}"/>
              </a:ext>
            </a:extLst>
          </p:cNvPr>
          <p:cNvSpPr txBox="1"/>
          <p:nvPr/>
        </p:nvSpPr>
        <p:spPr>
          <a:xfrm>
            <a:off x="506437" y="6499197"/>
            <a:ext cx="5316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www.nature.com</a:t>
            </a:r>
            <a:r>
              <a:rPr lang="en-US" dirty="0"/>
              <a:t>/articles/s41598-020-65018-9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3E7D4F-F9B7-BC4A-808C-2FC79978B32E}"/>
              </a:ext>
            </a:extLst>
          </p:cNvPr>
          <p:cNvSpPr txBox="1"/>
          <p:nvPr/>
        </p:nvSpPr>
        <p:spPr>
          <a:xfrm>
            <a:off x="173320" y="2300884"/>
            <a:ext cx="12018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So, whether to keep using fossil fuels or switch to alternatives is choice people, governments and corporations will make.</a:t>
            </a:r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31B467-AEBD-CC46-897B-20C6BB63D077}"/>
              </a:ext>
            </a:extLst>
          </p:cNvPr>
          <p:cNvSpPr txBox="1"/>
          <p:nvPr/>
        </p:nvSpPr>
        <p:spPr>
          <a:xfrm>
            <a:off x="173319" y="3537105"/>
            <a:ext cx="72694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What will we choose to do and why?</a:t>
            </a:r>
            <a:endParaRPr lang="en-US" b="1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536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90882"/>
            <a:ext cx="102547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schemeClr val="bg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Much petroleum ‘is unburnable’ for a 2C GCC limit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918740" y="5935592"/>
            <a:ext cx="5154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</a:rPr>
              <a:t>A Watt double-acting steam engine (1859)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993529" y="5155125"/>
            <a:ext cx="2776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</a:rPr>
              <a:t>Wyoming Public Media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F2CB563-53B4-8E42-9331-71BB4EC531D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335307" y="49316"/>
            <a:ext cx="628093" cy="5847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336" y="5382123"/>
            <a:ext cx="1289101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  <a:hlinkClick r:id="rId4"/>
              </a:rPr>
              <a:t>https://www.carbonbrief.org/media/366129/percentage-usable2.png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C27B47-34E5-9040-AE96-E700E7FDF7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6033" y="665919"/>
            <a:ext cx="10729454" cy="6181447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A7EFA56-07E6-8D4B-B89D-33C37858C750}"/>
              </a:ext>
            </a:extLst>
          </p:cNvPr>
          <p:cNvSpPr/>
          <p:nvPr/>
        </p:nvSpPr>
        <p:spPr>
          <a:xfrm>
            <a:off x="2743200" y="886265"/>
            <a:ext cx="4079631" cy="118168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83002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77453"/>
            <a:ext cx="54056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There are signs of change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3320" y="811435"/>
            <a:ext cx="120186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February 2020</a:t>
            </a:r>
          </a:p>
          <a:p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“The British oil giant BP set the most ambitious climate change goal of any major oil company on Wednesday, saying that it aimed to </a:t>
            </a: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eliminate or offset by 2050 all of the planet-warming emissions from its operations — as well as the emissions caused by the burning of the oil and gas it pumps out of the ground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.”</a:t>
            </a:r>
            <a:endParaRPr lang="en-US" dirty="0">
              <a:latin typeface="Verdan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0DDB20-A8B6-364B-9E39-A0B1E95F3F6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050827" y="49317"/>
            <a:ext cx="628093" cy="5847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E82800F-219A-CF43-99A7-28BB1D15527B}"/>
              </a:ext>
            </a:extLst>
          </p:cNvPr>
          <p:cNvSpPr txBox="1"/>
          <p:nvPr/>
        </p:nvSpPr>
        <p:spPr>
          <a:xfrm>
            <a:off x="506437" y="6499197"/>
            <a:ext cx="10278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www.nytimes.com</a:t>
            </a:r>
            <a:r>
              <a:rPr lang="en-US" dirty="0"/>
              <a:t>/2020/02/12/climate/</a:t>
            </a:r>
            <a:r>
              <a:rPr lang="en-US" dirty="0" err="1"/>
              <a:t>bp-greenhouse-gas-emissions.html?searchResultPosition</a:t>
            </a:r>
            <a:r>
              <a:rPr lang="en-US" dirty="0"/>
              <a:t>=6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0DB660-C2F1-AC4C-BC74-60FE90AFE168}"/>
              </a:ext>
            </a:extLst>
          </p:cNvPr>
          <p:cNvSpPr txBox="1"/>
          <p:nvPr/>
        </p:nvSpPr>
        <p:spPr>
          <a:xfrm>
            <a:off x="890002" y="3639874"/>
            <a:ext cx="10127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Other members of Europe’s “Big Oil” fraternity have made similar pledges.</a:t>
            </a:r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D21C37-8800-4342-9DB5-CF1CFEB88209}"/>
              </a:ext>
            </a:extLst>
          </p:cNvPr>
          <p:cNvSpPr txBox="1"/>
          <p:nvPr/>
        </p:nvSpPr>
        <p:spPr>
          <a:xfrm>
            <a:off x="228599" y="4149103"/>
            <a:ext cx="114503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BP offered </a:t>
            </a: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few details 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about how it fulfill this pledge.</a:t>
            </a:r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AD6983-2830-DF4F-8553-BB6523EEA70C}"/>
              </a:ext>
            </a:extLst>
          </p:cNvPr>
          <p:cNvSpPr txBox="1"/>
          <p:nvPr/>
        </p:nvSpPr>
        <p:spPr>
          <a:xfrm>
            <a:off x="597291" y="2533431"/>
            <a:ext cx="107675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Verdana" panose="020B0604030504040204" pitchFamily="34" charset="0"/>
                <a:cs typeface="Verdana" panose="020B0604030504040204" pitchFamily="34" charset="0"/>
              </a:rPr>
              <a:t>“We are aiming to earn back the trust of society,” 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said Bernard Looney, BP’s chief executive, at a news conference in London. </a:t>
            </a:r>
            <a:r>
              <a:rPr lang="en-US" sz="2000" i="1" dirty="0">
                <a:latin typeface="Verdana" panose="020B0604030504040204" pitchFamily="34" charset="0"/>
                <a:cs typeface="Verdana" panose="020B0604030504040204" pitchFamily="34" charset="0"/>
              </a:rPr>
              <a:t>“We have got to change, and change profoundly.”</a:t>
            </a:r>
            <a:endParaRPr lang="en-US" i="1" dirty="0">
              <a:latin typeface="Verdan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E65E80-4CE1-9D4D-942E-AB7734CC0206}"/>
              </a:ext>
            </a:extLst>
          </p:cNvPr>
          <p:cNvSpPr txBox="1"/>
          <p:nvPr/>
        </p:nvSpPr>
        <p:spPr>
          <a:xfrm>
            <a:off x="228599" y="4558295"/>
            <a:ext cx="114503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BP’s direct emissions: 55 m tons GHG/year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BP’ emissions from fossil fuels it sells: 360 m tons GHG/year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BP sells fossil fuels from others: 77 m tons GHG/year (cut those in ½ by 2050)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CA (for context): 424 m tons GHG in 2017</a:t>
            </a:r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85FD48-0401-0445-B81E-E1E6BFE86E18}"/>
              </a:ext>
            </a:extLst>
          </p:cNvPr>
          <p:cNvSpPr txBox="1"/>
          <p:nvPr/>
        </p:nvSpPr>
        <p:spPr>
          <a:xfrm>
            <a:off x="228599" y="5940238"/>
            <a:ext cx="114503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BP still expects to be producing and selling petroleum in 2050.</a:t>
            </a:r>
            <a:endParaRPr lang="en-US" b="1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215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4" grpId="0"/>
      <p:bldP spid="15" grpId="0"/>
      <p:bldP spid="16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B8C1A3-DB9D-614F-A032-CEB5EB144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6195"/>
            <a:ext cx="12192000" cy="60721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77453"/>
            <a:ext cx="4889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BP’s current ”strategy”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0DDB20-A8B6-364B-9E39-A0B1E95F3F6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050827" y="49317"/>
            <a:ext cx="628093" cy="5847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E82800F-219A-CF43-99A7-28BB1D15527B}"/>
              </a:ext>
            </a:extLst>
          </p:cNvPr>
          <p:cNvSpPr txBox="1"/>
          <p:nvPr/>
        </p:nvSpPr>
        <p:spPr>
          <a:xfrm>
            <a:off x="5801450" y="6470129"/>
            <a:ext cx="62753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www.bp.com</a:t>
            </a:r>
            <a:r>
              <a:rPr lang="en-US" sz="1600" dirty="0"/>
              <a:t>/</a:t>
            </a:r>
            <a:r>
              <a:rPr lang="en-US" sz="1600" dirty="0" err="1"/>
              <a:t>en</a:t>
            </a:r>
            <a:r>
              <a:rPr lang="en-US" sz="1600" dirty="0"/>
              <a:t>/global/corporate/what-we-do/our-</a:t>
            </a:r>
            <a:r>
              <a:rPr lang="en-US" sz="1600" dirty="0" err="1"/>
              <a:t>strategy.html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2650075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77453"/>
            <a:ext cx="47436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First hints of BP’s plan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3320" y="811435"/>
            <a:ext cx="12018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August 2020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0DDB20-A8B6-364B-9E39-A0B1E95F3F6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050827" y="49317"/>
            <a:ext cx="628093" cy="5847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E82800F-219A-CF43-99A7-28BB1D15527B}"/>
              </a:ext>
            </a:extLst>
          </p:cNvPr>
          <p:cNvSpPr txBox="1"/>
          <p:nvPr/>
        </p:nvSpPr>
        <p:spPr>
          <a:xfrm>
            <a:off x="261886" y="6435403"/>
            <a:ext cx="114569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www.greentechmedia.com</a:t>
            </a:r>
            <a:r>
              <a:rPr lang="en-US" sz="1600" dirty="0"/>
              <a:t>/articles/read/bp-to-invest-5b-a-year-on-low-carbon-and-cut-fossil-fuel-output-by-40-percent-by-2030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0DB660-C2F1-AC4C-BC74-60FE90AFE168}"/>
              </a:ext>
            </a:extLst>
          </p:cNvPr>
          <p:cNvSpPr txBox="1"/>
          <p:nvPr/>
        </p:nvSpPr>
        <p:spPr>
          <a:xfrm>
            <a:off x="189613" y="1200682"/>
            <a:ext cx="10127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Cut </a:t>
            </a: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oil and gas 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output by 40% by 2030.</a:t>
            </a:r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85FD48-0401-0445-B81E-E1E6BFE86E18}"/>
              </a:ext>
            </a:extLst>
          </p:cNvPr>
          <p:cNvSpPr txBox="1"/>
          <p:nvPr/>
        </p:nvSpPr>
        <p:spPr>
          <a:xfrm>
            <a:off x="579331" y="1632402"/>
            <a:ext cx="97362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No new </a:t>
            </a:r>
            <a:r>
              <a:rPr lang="en-US" sz="2000" dirty="0" err="1">
                <a:latin typeface="Verdana" panose="020B0604030504040204" pitchFamily="34" charset="0"/>
                <a:cs typeface="Verdana" panose="020B0604030504040204" pitchFamily="34" charset="0"/>
              </a:rPr>
              <a:t>petro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 exploration in countries it isn’t yet operating in.</a:t>
            </a:r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54A6FB-85A8-1C4D-B7C4-56270E840C43}"/>
              </a:ext>
            </a:extLst>
          </p:cNvPr>
          <p:cNvSpPr txBox="1"/>
          <p:nvPr/>
        </p:nvSpPr>
        <p:spPr>
          <a:xfrm>
            <a:off x="189613" y="2496227"/>
            <a:ext cx="111752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Increase </a:t>
            </a: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low-carbon 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investment from $500 m/year in 2019 to $5 b/year in 2030.</a:t>
            </a:r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03AE3F-328F-7D40-85D0-1883F0E27EEA}"/>
              </a:ext>
            </a:extLst>
          </p:cNvPr>
          <p:cNvSpPr txBox="1"/>
          <p:nvPr/>
        </p:nvSpPr>
        <p:spPr>
          <a:xfrm>
            <a:off x="579331" y="3007186"/>
            <a:ext cx="4042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To $3 – 4 b/year by 2025</a:t>
            </a:r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3A0599-A3FF-9141-8839-56C0FA5C1F9B}"/>
              </a:ext>
            </a:extLst>
          </p:cNvPr>
          <p:cNvSpPr txBox="1"/>
          <p:nvPr/>
        </p:nvSpPr>
        <p:spPr>
          <a:xfrm>
            <a:off x="579331" y="3458588"/>
            <a:ext cx="7799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Note that BP’s capital expenditures were $12 b in 2020</a:t>
            </a:r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D752D5-9CFE-E341-B6DD-F3F3E50424A2}"/>
              </a:ext>
            </a:extLst>
          </p:cNvPr>
          <p:cNvSpPr txBox="1"/>
          <p:nvPr/>
        </p:nvSpPr>
        <p:spPr>
          <a:xfrm>
            <a:off x="189613" y="4000771"/>
            <a:ext cx="5807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Create / invest in 50 GW of </a:t>
            </a: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RE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 by 2030. </a:t>
            </a:r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384E701-B276-A14B-941C-9971301E4371}"/>
              </a:ext>
            </a:extLst>
          </p:cNvPr>
          <p:cNvSpPr txBox="1"/>
          <p:nvPr/>
        </p:nvSpPr>
        <p:spPr>
          <a:xfrm>
            <a:off x="595030" y="4464212"/>
            <a:ext cx="111752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From 2.5 GW in 2020 to 20 GW by 2025. </a:t>
            </a:r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361FC1E-BA78-C14E-A05B-ED6073543DBA}"/>
              </a:ext>
            </a:extLst>
          </p:cNvPr>
          <p:cNvSpPr txBox="1"/>
          <p:nvPr/>
        </p:nvSpPr>
        <p:spPr>
          <a:xfrm>
            <a:off x="5996763" y="4031549"/>
            <a:ext cx="4412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  <a:latin typeface="Verdana" panose="020B0604030504040204" pitchFamily="34" charset="0"/>
                <a:sym typeface="Wingdings" pitchFamily="2" charset="2"/>
              </a:rPr>
              <a:t> Similar to French EDF’s RE goal.</a:t>
            </a:r>
            <a:endParaRPr lang="en-US" dirty="0">
              <a:solidFill>
                <a:srgbClr val="0432FF"/>
              </a:solidFill>
              <a:latin typeface="Verdana" panose="020B060403050404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DD1170-864D-074E-866C-CA654EB1171F}"/>
              </a:ext>
            </a:extLst>
          </p:cNvPr>
          <p:cNvSpPr txBox="1"/>
          <p:nvPr/>
        </p:nvSpPr>
        <p:spPr>
          <a:xfrm>
            <a:off x="189613" y="5269092"/>
            <a:ext cx="97362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BP has cut its </a:t>
            </a: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shareholder dividend 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in half.</a:t>
            </a:r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6C59A89-134A-0740-9E38-079792B3AC80}"/>
              </a:ext>
            </a:extLst>
          </p:cNvPr>
          <p:cNvSpPr txBox="1"/>
          <p:nvPr/>
        </p:nvSpPr>
        <p:spPr>
          <a:xfrm>
            <a:off x="189612" y="5846510"/>
            <a:ext cx="97362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Stock price 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rose by 8% when this news was released.</a:t>
            </a:r>
            <a:endParaRPr lang="en-US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344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77453"/>
            <a:ext cx="98171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What about government subsidies to big </a:t>
            </a:r>
            <a:r>
              <a:rPr lang="en-US" sz="2800" b="1" dirty="0" err="1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petro</a:t>
            </a:r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0DDB20-A8B6-364B-9E39-A0B1E95F3F6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050827" y="49317"/>
            <a:ext cx="628093" cy="5847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E82800F-219A-CF43-99A7-28BB1D15527B}"/>
              </a:ext>
            </a:extLst>
          </p:cNvPr>
          <p:cNvSpPr txBox="1"/>
          <p:nvPr/>
        </p:nvSpPr>
        <p:spPr>
          <a:xfrm>
            <a:off x="-1" y="6488568"/>
            <a:ext cx="12191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www.euractiv.com</a:t>
            </a:r>
            <a:r>
              <a:rPr lang="en-US" sz="1600" dirty="0"/>
              <a:t>/section/climate-environment/news/eu-countries-have-no-concrete-plans-to-phase-out-fossil-fuel-subsidies-report/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54A6FB-85A8-1C4D-B7C4-56270E840C43}"/>
              </a:ext>
            </a:extLst>
          </p:cNvPr>
          <p:cNvSpPr txBox="1"/>
          <p:nvPr/>
        </p:nvSpPr>
        <p:spPr>
          <a:xfrm>
            <a:off x="173320" y="856907"/>
            <a:ext cx="111752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2019: The </a:t>
            </a: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G7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 gave the fossil fuel industry </a:t>
            </a: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$100 b/year in subsidies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830801-450C-A14C-B2E4-A789D7FE8CDF}"/>
              </a:ext>
            </a:extLst>
          </p:cNvPr>
          <p:cNvSpPr txBox="1"/>
          <p:nvPr/>
        </p:nvSpPr>
        <p:spPr>
          <a:xfrm>
            <a:off x="10120143" y="796041"/>
            <a:ext cx="19581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432FF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G7 nations:</a:t>
            </a:r>
          </a:p>
          <a:p>
            <a:r>
              <a:rPr lang="en-US" sz="2000" dirty="0">
                <a:solidFill>
                  <a:srgbClr val="0432FF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US</a:t>
            </a:r>
          </a:p>
          <a:p>
            <a:r>
              <a:rPr lang="en-US" sz="2000" dirty="0">
                <a:solidFill>
                  <a:srgbClr val="0432FF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Canada</a:t>
            </a:r>
          </a:p>
          <a:p>
            <a:r>
              <a:rPr lang="en-US" sz="2000" dirty="0">
                <a:solidFill>
                  <a:srgbClr val="0432FF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UK</a:t>
            </a:r>
          </a:p>
          <a:p>
            <a:r>
              <a:rPr lang="en-US" sz="2000" dirty="0">
                <a:solidFill>
                  <a:srgbClr val="0432FF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France</a:t>
            </a:r>
          </a:p>
          <a:p>
            <a:r>
              <a:rPr lang="en-US" sz="2000" dirty="0">
                <a:solidFill>
                  <a:srgbClr val="0432FF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Germany</a:t>
            </a:r>
          </a:p>
          <a:p>
            <a:r>
              <a:rPr lang="en-US" sz="2000" dirty="0">
                <a:solidFill>
                  <a:srgbClr val="0432FF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Italy</a:t>
            </a:r>
          </a:p>
          <a:p>
            <a:r>
              <a:rPr lang="en-US" sz="2000" dirty="0">
                <a:solidFill>
                  <a:srgbClr val="0432FF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Japan</a:t>
            </a:r>
            <a:endParaRPr lang="en-US" dirty="0">
              <a:solidFill>
                <a:srgbClr val="0432FF"/>
              </a:solidFill>
              <a:latin typeface="Verdan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D1215B-8AD6-954F-9641-82ACDE464B41}"/>
              </a:ext>
            </a:extLst>
          </p:cNvPr>
          <p:cNvSpPr txBox="1"/>
          <p:nvPr/>
        </p:nvSpPr>
        <p:spPr>
          <a:xfrm>
            <a:off x="173320" y="1252860"/>
            <a:ext cx="111752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2009: The G20 pledged to end fossil fuel subsidies within 10 years.</a:t>
            </a:r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4291A6-102A-5846-B903-4ECC3B87F443}"/>
              </a:ext>
            </a:extLst>
          </p:cNvPr>
          <p:cNvSpPr txBox="1"/>
          <p:nvPr/>
        </p:nvSpPr>
        <p:spPr>
          <a:xfrm>
            <a:off x="173320" y="1673204"/>
            <a:ext cx="111752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2016: The G7 pledged to end fossil fuel subsidies by 2025.</a:t>
            </a:r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C76B86-CDD2-4243-98D1-014D8078A35B}"/>
              </a:ext>
            </a:extLst>
          </p:cNvPr>
          <p:cNvSpPr txBox="1"/>
          <p:nvPr/>
        </p:nvSpPr>
        <p:spPr>
          <a:xfrm>
            <a:off x="173320" y="2719303"/>
            <a:ext cx="9872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2014 - 2016: </a:t>
            </a: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EU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 gave the fossil fuel industry </a:t>
            </a: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€55.5 b/year in subsidies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0FCFA0-5939-3F4C-8FA7-C064A2CF86D7}"/>
              </a:ext>
            </a:extLst>
          </p:cNvPr>
          <p:cNvSpPr txBox="1"/>
          <p:nvPr/>
        </p:nvSpPr>
        <p:spPr>
          <a:xfrm>
            <a:off x="173320" y="3232587"/>
            <a:ext cx="9872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2017: </a:t>
            </a: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EU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 + Norway earned </a:t>
            </a: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€400 b/year 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from the fossil fuel revenues.</a:t>
            </a:r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CE67C60-137C-BF42-ABF7-42B15C1CDB9A}"/>
              </a:ext>
            </a:extLst>
          </p:cNvPr>
          <p:cNvSpPr txBox="1"/>
          <p:nvPr/>
        </p:nvSpPr>
        <p:spPr>
          <a:xfrm>
            <a:off x="173320" y="3745871"/>
            <a:ext cx="116288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2018: </a:t>
            </a: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France 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adds a modest fuel tax and the response is months of very serious ‘yellow vest’ protest</a:t>
            </a:r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EC8740E-81C0-214E-A4F3-B42449C601E2}"/>
              </a:ext>
            </a:extLst>
          </p:cNvPr>
          <p:cNvSpPr txBox="1"/>
          <p:nvPr/>
        </p:nvSpPr>
        <p:spPr>
          <a:xfrm>
            <a:off x="173320" y="4509094"/>
            <a:ext cx="116288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The EU has repeatedly </a:t>
            </a: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promised to end fossil fuel subsidies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. But what actions?</a:t>
            </a:r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3B5D28-CA9C-9746-909E-156A78D38EA5}"/>
              </a:ext>
            </a:extLst>
          </p:cNvPr>
          <p:cNvSpPr txBox="1"/>
          <p:nvPr/>
        </p:nvSpPr>
        <p:spPr>
          <a:xfrm>
            <a:off x="173320" y="4975174"/>
            <a:ext cx="116288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2019: Draft plans show that 8 / 27 countries plan to end coal subsidies by 2030.</a:t>
            </a:r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D95D086-4AF9-174A-8EDF-1D538DF79000}"/>
              </a:ext>
            </a:extLst>
          </p:cNvPr>
          <p:cNvSpPr txBox="1"/>
          <p:nvPr/>
        </p:nvSpPr>
        <p:spPr>
          <a:xfrm>
            <a:off x="173320" y="5398725"/>
            <a:ext cx="116288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2019: 5 / 27 countries plan modest increases in FF subsides as ‘low-carbon transition support.</a:t>
            </a:r>
            <a:endParaRPr lang="en-US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109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77453"/>
            <a:ext cx="103444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COVID, lower demand and revenue may be a push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0DDB20-A8B6-364B-9E39-A0B1E95F3F6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050827" y="49317"/>
            <a:ext cx="628093" cy="5847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E82800F-219A-CF43-99A7-28BB1D15527B}"/>
              </a:ext>
            </a:extLst>
          </p:cNvPr>
          <p:cNvSpPr txBox="1"/>
          <p:nvPr/>
        </p:nvSpPr>
        <p:spPr>
          <a:xfrm>
            <a:off x="170123" y="6424771"/>
            <a:ext cx="11050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www.bloomberg.com</a:t>
            </a:r>
            <a:r>
              <a:rPr lang="en-US" sz="1600" dirty="0"/>
              <a:t>/news/articles/2020-04-29/oil-slump-spurs-talk-of-ending-</a:t>
            </a:r>
            <a:r>
              <a:rPr lang="en-US" sz="1600" dirty="0" err="1"/>
              <a:t>eu</a:t>
            </a:r>
            <a:r>
              <a:rPr lang="en-US" sz="1600" dirty="0"/>
              <a:t>-subsidies-for-polluting-fuels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54A6FB-85A8-1C4D-B7C4-56270E840C43}"/>
              </a:ext>
            </a:extLst>
          </p:cNvPr>
          <p:cNvSpPr txBox="1"/>
          <p:nvPr/>
        </p:nvSpPr>
        <p:spPr>
          <a:xfrm>
            <a:off x="173320" y="856907"/>
            <a:ext cx="111752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EU Energy Commissioner Kadri Simson wants to make a Green Deal part of the </a:t>
            </a: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pandemic recovery plan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. </a:t>
            </a:r>
            <a:br>
              <a:rPr lang="en-US" sz="800" dirty="0">
                <a:latin typeface="Verdana" panose="020B0604030504040204" pitchFamily="34" charset="0"/>
                <a:cs typeface="Verdana" panose="020B0604030504040204" pitchFamily="34" charset="0"/>
              </a:rPr>
            </a:br>
            <a:b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i="1" dirty="0">
                <a:latin typeface="Verdana" panose="020B0604030504040204" pitchFamily="34" charset="0"/>
                <a:cs typeface="Verdana" panose="020B0604030504040204" pitchFamily="34" charset="0"/>
              </a:rPr>
              <a:t>“Getting rid of fossil fuel subsidies while lowering taxes on electricity can nudge us in the right direction, without putting too much pressure on the consumers.”</a:t>
            </a:r>
            <a:endParaRPr lang="en-US" i="1" dirty="0">
              <a:latin typeface="Verdana" panose="020B060403050404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25C9A20-D77A-F24A-8F6C-D59D50E3C4DC}"/>
              </a:ext>
            </a:extLst>
          </p:cNvPr>
          <p:cNvSpPr txBox="1"/>
          <p:nvPr/>
        </p:nvSpPr>
        <p:spPr>
          <a:xfrm>
            <a:off x="173320" y="2734646"/>
            <a:ext cx="111752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Verdana" panose="020B0604030504040204" pitchFamily="34" charset="0"/>
                <a:cs typeface="Verdana" panose="020B0604030504040204" pitchFamily="34" charset="0"/>
              </a:rPr>
              <a:t>"At the same time, the crisis has given us a snapshot of the future: in many countries, the penetration of renewables has significantly increased and this will become more and more common," 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Simson said. </a:t>
            </a:r>
            <a:r>
              <a:rPr lang="en-US" sz="2000" i="1" dirty="0">
                <a:latin typeface="Verdana" panose="020B0604030504040204" pitchFamily="34" charset="0"/>
                <a:cs typeface="Verdana" panose="020B0604030504040204" pitchFamily="34" charset="0"/>
              </a:rPr>
              <a:t>"Many investors are turning their interest away from fossil fuels and into renewable energies, where they see higher long-term returns. That's why I believe the recovery plan is an opportunity to accelerate support for renewable energy."</a:t>
            </a:r>
            <a:endParaRPr lang="en-US" i="1" dirty="0">
              <a:latin typeface="Verdana" panose="020B060403050404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42E0AA3-42E0-DD44-BEBD-B989DABBB768}"/>
              </a:ext>
            </a:extLst>
          </p:cNvPr>
          <p:cNvSpPr txBox="1"/>
          <p:nvPr/>
        </p:nvSpPr>
        <p:spPr>
          <a:xfrm>
            <a:off x="1268474" y="5083619"/>
            <a:ext cx="9204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While the EU has yet to lower its €200 b/year subsidies to fossil fuels, the EU Parliament is said to be taking another look.</a:t>
            </a:r>
            <a:endParaRPr lang="en-US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433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77453"/>
            <a:ext cx="1957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Plastics?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0DDB20-A8B6-364B-9E39-A0B1E95F3F6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050827" y="49317"/>
            <a:ext cx="628093" cy="5847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E82800F-219A-CF43-99A7-28BB1D15527B}"/>
              </a:ext>
            </a:extLst>
          </p:cNvPr>
          <p:cNvSpPr txBox="1"/>
          <p:nvPr/>
        </p:nvSpPr>
        <p:spPr>
          <a:xfrm>
            <a:off x="170123" y="6424771"/>
            <a:ext cx="11050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www.vox.com</a:t>
            </a:r>
            <a:r>
              <a:rPr lang="en-US" sz="1600" dirty="0"/>
              <a:t>/energy-and-environment/21419505/oil-gas-price-plastics-peak-climate-change</a:t>
            </a:r>
          </a:p>
        </p:txBody>
      </p:sp>
      <p:pic>
        <p:nvPicPr>
          <p:cNvPr id="2" name="Online Media 1" descr="The Graduate:  Plastics">
            <a:hlinkClick r:id="" action="ppaction://media"/>
            <a:extLst>
              <a:ext uri="{FF2B5EF4-FFF2-40B4-BE49-F238E27FC236}">
                <a16:creationId xmlns:a16="http://schemas.microsoft.com/office/drawing/2014/main" id="{4222E0EB-1569-D24B-B919-02347EDA58E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356894" y="763253"/>
            <a:ext cx="9972998" cy="5609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650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77453"/>
            <a:ext cx="68403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Plastics are a petroleum product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0DDB20-A8B6-364B-9E39-A0B1E95F3F6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050827" y="49317"/>
            <a:ext cx="628093" cy="584776"/>
          </a:xfrm>
          <a:prstGeom prst="rect">
            <a:avLst/>
          </a:prstGeom>
        </p:spPr>
      </p:pic>
      <p:pic>
        <p:nvPicPr>
          <p:cNvPr id="8" name="Picture 2" descr="A chart showing BP’s forecast for oil demand growth between 2020 and 2040.">
            <a:extLst>
              <a:ext uri="{FF2B5EF4-FFF2-40B4-BE49-F238E27FC236}">
                <a16:creationId xmlns:a16="http://schemas.microsoft.com/office/drawing/2014/main" id="{D1235E09-7592-9D45-A5E8-D40DD799D2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51"/>
          <a:stretch/>
        </p:blipFill>
        <p:spPr bwMode="auto">
          <a:xfrm>
            <a:off x="1736656" y="805457"/>
            <a:ext cx="10343195" cy="597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E82800F-219A-CF43-99A7-28BB1D15527B}"/>
              </a:ext>
            </a:extLst>
          </p:cNvPr>
          <p:cNvSpPr txBox="1"/>
          <p:nvPr/>
        </p:nvSpPr>
        <p:spPr>
          <a:xfrm>
            <a:off x="9031458" y="6027003"/>
            <a:ext cx="31605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hlinkClick r:id="rId4"/>
              </a:rPr>
              <a:t>https://www.vox.com/energy-and-environment/21419505/oil-gas-price-plastics-peak-climate-change</a:t>
            </a:r>
            <a:r>
              <a:rPr lang="en-US" sz="1600" dirty="0"/>
              <a:t> </a:t>
            </a:r>
          </a:p>
        </p:txBody>
      </p:sp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83252695-CC29-FF4C-B112-49163E982A31}"/>
              </a:ext>
            </a:extLst>
          </p:cNvPr>
          <p:cNvSpPr/>
          <p:nvPr/>
        </p:nvSpPr>
        <p:spPr>
          <a:xfrm>
            <a:off x="4074235" y="1414501"/>
            <a:ext cx="1522990" cy="1011478"/>
          </a:xfrm>
          <a:prstGeom prst="wedgeRoundRectCallout">
            <a:avLst>
              <a:gd name="adj1" fmla="val -65170"/>
              <a:gd name="adj2" fmla="val 16603"/>
              <a:gd name="adj3" fmla="val 16667"/>
            </a:avLst>
          </a:prstGeom>
          <a:solidFill>
            <a:schemeClr val="bg1"/>
          </a:solidFill>
          <a:ln w="28575">
            <a:solidFill>
              <a:srgbClr val="043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95% of growth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70EBA4-EE02-0940-A49B-2BD07288254A}"/>
              </a:ext>
            </a:extLst>
          </p:cNvPr>
          <p:cNvSpPr txBox="1"/>
          <p:nvPr/>
        </p:nvSpPr>
        <p:spPr>
          <a:xfrm>
            <a:off x="228601" y="1920240"/>
            <a:ext cx="168460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a great deal of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energy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must be used to convert oil to plastic.</a:t>
            </a:r>
          </a:p>
        </p:txBody>
      </p:sp>
    </p:spTree>
    <p:extLst>
      <p:ext uri="{BB962C8B-B14F-4D97-AF65-F5344CB8AC3E}">
        <p14:creationId xmlns:p14="http://schemas.microsoft.com/office/powerpoint/2010/main" val="4116140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77453"/>
            <a:ext cx="45255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Module 5. Oil and gas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38754" y="2785570"/>
            <a:ext cx="7818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800" b="1" dirty="0">
                <a:latin typeface="Verdana" panose="020B0604030504040204" pitchFamily="34" charset="0"/>
                <a:cs typeface="Verdana" panose="020B0604030504040204" pitchFamily="34" charset="0"/>
              </a:rPr>
              <a:t>5.3: Why are oil and gas so special?</a:t>
            </a:r>
            <a:endParaRPr lang="is-IS" sz="2800" b="1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E2C607-205A-764C-B72A-66A7F98144B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77437" y="49316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284311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77453"/>
            <a:ext cx="9376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But plastics may not be the answer for big oil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0DDB20-A8B6-364B-9E39-A0B1E95F3F6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050827" y="49317"/>
            <a:ext cx="628093" cy="5847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E82800F-219A-CF43-99A7-28BB1D15527B}"/>
              </a:ext>
            </a:extLst>
          </p:cNvPr>
          <p:cNvSpPr txBox="1"/>
          <p:nvPr/>
        </p:nvSpPr>
        <p:spPr>
          <a:xfrm>
            <a:off x="228601" y="6209883"/>
            <a:ext cx="11963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hlinkClick r:id="rId3"/>
              </a:rPr>
              <a:t>https://www.vox.com/energy-and-environment/21419505/oil-gas-price-plastics-peak-climate-change</a:t>
            </a:r>
            <a:endParaRPr lang="en-US" sz="1600" dirty="0"/>
          </a:p>
          <a:p>
            <a:r>
              <a:rPr lang="en-US" sz="1600" dirty="0">
                <a:hlinkClick r:id="rId4"/>
              </a:rPr>
              <a:t>https://www.npr.org/2019/07/09/735848489/plastic-has-a-big-carbon-footprint-but-that-isnt-the-whole-story</a:t>
            </a:r>
            <a:r>
              <a:rPr lang="en-US" sz="1600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70EBA4-EE02-0940-A49B-2BD07288254A}"/>
              </a:ext>
            </a:extLst>
          </p:cNvPr>
          <p:cNvSpPr txBox="1"/>
          <p:nvPr/>
        </p:nvSpPr>
        <p:spPr>
          <a:xfrm>
            <a:off x="341142" y="819525"/>
            <a:ext cx="117430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 Plastics cause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carbon emissions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 a time when the issue has become critical.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 tons CO2 / ton of plastic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That’s doubles the carbon yield of oil.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if the plastic is burned for disposal (much is) the emissions from no to 2050 would equal 56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Gtons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&gt;50X  annual emissions of all US coal-fired power plants.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C73703-2267-6D4B-854E-573018A147C4}"/>
              </a:ext>
            </a:extLst>
          </p:cNvPr>
          <p:cNvSpPr txBox="1"/>
          <p:nvPr/>
        </p:nvSpPr>
        <p:spPr>
          <a:xfrm>
            <a:off x="341142" y="2645981"/>
            <a:ext cx="117430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Plastics’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external costs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are nearly equal to its market value.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Mainly emissions, sorting, pollution, microplastics; estimated ~ $1,000 / ton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59A5E6-8D57-644C-8C08-4D5E248FB4E8}"/>
              </a:ext>
            </a:extLst>
          </p:cNvPr>
          <p:cNvSpPr txBox="1"/>
          <p:nvPr/>
        </p:nvSpPr>
        <p:spPr>
          <a:xfrm>
            <a:off x="338797" y="3569727"/>
            <a:ext cx="117430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 Plastics is a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wasteful industry.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36% single-use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40% mismanaged – ends up as pollution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20% sent for recycling but only 5% is actually recycled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Without design and production guidelines, little can be recycled.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EAC684-9530-6448-ABC7-E975D4FF5734}"/>
              </a:ext>
            </a:extLst>
          </p:cNvPr>
          <p:cNvSpPr txBox="1"/>
          <p:nvPr/>
        </p:nvSpPr>
        <p:spPr>
          <a:xfrm>
            <a:off x="338797" y="5335411"/>
            <a:ext cx="117430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 The public is becoming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aware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the downsides of plastic and voting it off the island.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Polls show that 70-80% want to reduce plastics, particularly single-use.</a:t>
            </a:r>
          </a:p>
        </p:txBody>
      </p:sp>
    </p:spTree>
    <p:extLst>
      <p:ext uri="{BB962C8B-B14F-4D97-AF65-F5344CB8AC3E}">
        <p14:creationId xmlns:p14="http://schemas.microsoft.com/office/powerpoint/2010/main" val="639330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77453"/>
            <a:ext cx="79768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High energy density and a ‘clean’ burn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599" y="758662"/>
            <a:ext cx="11506591" cy="189981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Why have oil and gas become such </a:t>
            </a: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dominant forms 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of primary energy?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High energy density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Cleaner burning than coal 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(less CO</a:t>
            </a:r>
            <a:r>
              <a:rPr lang="en-US" sz="2000" baseline="-25000" dirty="0">
                <a:latin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/energy unit)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Ease of transport and use (universal infrastructure)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Abundant and cheap</a:t>
            </a:r>
          </a:p>
        </p:txBody>
      </p:sp>
      <p:pic>
        <p:nvPicPr>
          <p:cNvPr id="2" name="Picture 1" descr="Scanbot Oct 2, 2017 9.20 PM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18" b="1511"/>
          <a:stretch/>
        </p:blipFill>
        <p:spPr>
          <a:xfrm rot="16200000">
            <a:off x="3856082" y="-856465"/>
            <a:ext cx="4037665" cy="112926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C1235D-DD17-8143-94A6-D55E1525267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07098" y="49317"/>
            <a:ext cx="628093" cy="5847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99859" y="1896293"/>
            <a:ext cx="23921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Energy Systems and Sustainability, 2/e, Chapter 7 </a:t>
            </a:r>
          </a:p>
        </p:txBody>
      </p:sp>
    </p:spTree>
    <p:extLst>
      <p:ext uri="{BB962C8B-B14F-4D97-AF65-F5344CB8AC3E}">
        <p14:creationId xmlns:p14="http://schemas.microsoft.com/office/powerpoint/2010/main" val="20211136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62174" y="6558547"/>
            <a:ext cx="93962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Verdana" panose="020B0604030504040204" pitchFamily="34" charset="0"/>
                <a:cs typeface="Verdana" panose="020B0604030504040204" pitchFamily="34" charset="0"/>
              </a:rPr>
              <a:t>Energy Systems &amp; Sustainability, 2/e, Chapter 7; https://</a:t>
            </a:r>
            <a:r>
              <a:rPr lang="en-US" sz="1200" dirty="0" err="1">
                <a:latin typeface="Verdana" panose="020B0604030504040204" pitchFamily="34" charset="0"/>
                <a:cs typeface="Verdana" panose="020B0604030504040204" pitchFamily="34" charset="0"/>
              </a:rPr>
              <a:t>en.wikipedia.org</a:t>
            </a:r>
            <a:r>
              <a:rPr lang="en-US" sz="1200" dirty="0">
                <a:latin typeface="Verdana" panose="020B0604030504040204" pitchFamily="34" charset="0"/>
                <a:cs typeface="Verdana" panose="020B0604030504040204" pitchFamily="34" charset="0"/>
              </a:rPr>
              <a:t>/wiki/</a:t>
            </a:r>
            <a:r>
              <a:rPr lang="en-US" sz="1200" dirty="0" err="1">
                <a:latin typeface="Verdana" panose="020B0604030504040204" pitchFamily="34" charset="0"/>
                <a:cs typeface="Verdana" panose="020B0604030504040204" pitchFamily="34" charset="0"/>
              </a:rPr>
              <a:t>Energy_returned_on_energy_invested</a:t>
            </a:r>
            <a:r>
              <a:rPr lang="en-US" sz="1200" dirty="0"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599" y="807704"/>
            <a:ext cx="11492523" cy="178510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Energy return on energy investment (EROEI):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i="1" dirty="0">
                <a:latin typeface="Verdana" panose="020B0604030504040204" pitchFamily="34" charset="0"/>
                <a:cs typeface="Verdana" panose="020B0604030504040204" pitchFamily="34" charset="0"/>
              </a:rPr>
              <a:t>a measure of how much energy a fuel will produce vs the amount of energy it took to create that fuel, from harvest through processing (and sometimes distribution) </a:t>
            </a:r>
          </a:p>
          <a:p>
            <a:endParaRPr lang="en-US" sz="1000" dirty="0"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	EROEI = __________</a:t>
            </a:r>
            <a:r>
              <a:rPr lang="en-US" sz="2000" u="sng" dirty="0">
                <a:latin typeface="Verdana" panose="020B0604030504040204" pitchFamily="34" charset="0"/>
                <a:cs typeface="Verdana" panose="020B0604030504040204" pitchFamily="34" charset="0"/>
              </a:rPr>
              <a:t>energy delivered________</a:t>
            </a:r>
          </a:p>
          <a:p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			  energy required to deliver the energy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" y="77453"/>
            <a:ext cx="14558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schemeClr val="bg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EROEI</a:t>
            </a:r>
          </a:p>
        </p:txBody>
      </p:sp>
      <p:pic>
        <p:nvPicPr>
          <p:cNvPr id="2" name="Picture 1" descr="578px-EROI_-_Ratio_of_Energy_Returned_on_Energy_Invested_-_USA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30" y="2656308"/>
            <a:ext cx="5163914" cy="3877403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6461761" y="3108959"/>
          <a:ext cx="4567311" cy="27502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914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79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7908">
                  <a:extLst>
                    <a:ext uri="{9D8B030D-6E8A-4147-A177-3AD203B41FA5}">
                      <a16:colId xmlns:a16="http://schemas.microsoft.com/office/drawing/2014/main" val="4079459693"/>
                    </a:ext>
                  </a:extLst>
                </a:gridCol>
              </a:tblGrid>
              <a:tr h="690390">
                <a:tc>
                  <a:txBody>
                    <a:bodyPr/>
                    <a:lstStyle/>
                    <a:p>
                      <a:r>
                        <a:rPr lang="en-US" sz="2000" b="1" i="0" dirty="0">
                          <a:solidFill>
                            <a:srgbClr val="FFFF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fossil fuel</a:t>
                      </a:r>
                    </a:p>
                  </a:txBody>
                  <a:tcP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i="0" dirty="0">
                          <a:solidFill>
                            <a:srgbClr val="FFFF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EROEI</a:t>
                      </a:r>
                    </a:p>
                  </a:txBody>
                  <a:tcP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i="0" dirty="0">
                          <a:solidFill>
                            <a:srgbClr val="FFFF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EROEI</a:t>
                      </a:r>
                    </a:p>
                    <a:p>
                      <a:pPr algn="r"/>
                      <a:r>
                        <a:rPr lang="en-US" sz="2000" b="1" i="0" dirty="0">
                          <a:solidFill>
                            <a:srgbClr val="FFFF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2020*</a:t>
                      </a:r>
                    </a:p>
                  </a:txBody>
                  <a:tcPr>
                    <a:solidFill>
                      <a:srgbClr val="66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0221">
                <a:tc>
                  <a:txBody>
                    <a:bodyPr/>
                    <a:lstStyle/>
                    <a:p>
                      <a:r>
                        <a:rPr lang="en-US" sz="20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i="0" dirty="0">
                          <a:solidFill>
                            <a:srgbClr val="6666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6 - 8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4235">
                <a:tc>
                  <a:txBody>
                    <a:bodyPr/>
                    <a:lstStyle/>
                    <a:p>
                      <a:r>
                        <a:rPr lang="en-US" sz="20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oil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12 - 35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2000" b="0" i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221">
                <a:tc>
                  <a:txBody>
                    <a:bodyPr/>
                    <a:lstStyle/>
                    <a:p>
                      <a:r>
                        <a:rPr lang="en-US" sz="20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2000" b="0" i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7483">
                <a:tc>
                  <a:txBody>
                    <a:bodyPr/>
                    <a:lstStyle/>
                    <a:p>
                      <a:r>
                        <a:rPr lang="en-US" sz="20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shale oil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2000" b="0" i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5138">
                <a:tc>
                  <a:txBody>
                    <a:bodyPr/>
                    <a:lstStyle/>
                    <a:p>
                      <a:r>
                        <a:rPr lang="en-US" sz="20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tar</a:t>
                      </a:r>
                      <a:r>
                        <a:rPr lang="en-US" sz="2000" baseline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sands</a:t>
                      </a:r>
                      <a:endParaRPr lang="en-US" sz="20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000" b="0" i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5718A697-B45E-0E42-9EE2-3B4B774D149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093030" y="49316"/>
            <a:ext cx="628093" cy="584776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82DE307-177A-EA45-994A-B07BF2AE6689}"/>
              </a:ext>
            </a:extLst>
          </p:cNvPr>
          <p:cNvCxnSpPr/>
          <p:nvPr/>
        </p:nvCxnSpPr>
        <p:spPr>
          <a:xfrm>
            <a:off x="10578905" y="4265193"/>
            <a:ext cx="0" cy="1446290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8BC5EBA3-B32C-0048-B9FE-3A075ABF58D8}"/>
              </a:ext>
            </a:extLst>
          </p:cNvPr>
          <p:cNvSpPr/>
          <p:nvPr/>
        </p:nvSpPr>
        <p:spPr>
          <a:xfrm>
            <a:off x="1941341" y="3108959"/>
            <a:ext cx="281354" cy="28991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702B103-A8F6-B849-9139-31552D245738}"/>
              </a:ext>
            </a:extLst>
          </p:cNvPr>
          <p:cNvSpPr/>
          <p:nvPr/>
        </p:nvSpPr>
        <p:spPr>
          <a:xfrm>
            <a:off x="9805182" y="2912012"/>
            <a:ext cx="1547446" cy="309608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933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reitohal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9" y="464234"/>
            <a:ext cx="9847873" cy="652740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530471" y="5963618"/>
            <a:ext cx="25771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Verdana" panose="020B0604030504040204" pitchFamily="34" charset="0"/>
                <a:cs typeface="Verdana" panose="020B0604030504040204" pitchFamily="34" charset="0"/>
              </a:rPr>
              <a:t>Energy Systems and Sustainability, 2/e, Chapter 7; </a:t>
            </a:r>
            <a:r>
              <a:rPr lang="en-US" sz="1200" dirty="0">
                <a:latin typeface="Verdana" panose="020B0604030504040204" pitchFamily="34" charset="0"/>
                <a:cs typeface="Verdana" panose="020B0604030504040204" pitchFamily="34" charset="0"/>
                <a:hlinkClick r:id="rId3"/>
              </a:rPr>
              <a:t>http://euanmearns.com/eroei-for-beginners/</a:t>
            </a:r>
            <a:r>
              <a:rPr lang="en-US" sz="1200" dirty="0">
                <a:latin typeface="Verdana" panose="020B0604030504040204" pitchFamily="34" charset="0"/>
                <a:cs typeface="Verdana" panose="020B0604030504040204" pitchFamily="34" charset="0"/>
              </a:rPr>
              <a:t>; Prieto and Hall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599" y="807703"/>
            <a:ext cx="11548793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In essence, EROEI balances the cost of producing energy with its benefits.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" y="77453"/>
            <a:ext cx="49808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schemeClr val="bg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Factors affecting EROEI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DC2700-406B-FE4E-9814-7B3621B9026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49300" y="49317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6886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645748" y="5977686"/>
            <a:ext cx="25462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Verdana" panose="020B0604030504040204" pitchFamily="34" charset="0"/>
                <a:cs typeface="Verdana" panose="020B0604030504040204" pitchFamily="34" charset="0"/>
              </a:rPr>
              <a:t>Energy Systems and Sustainability, 2/e, Chapter 7; </a:t>
            </a:r>
            <a:r>
              <a:rPr lang="en-US" sz="1200" dirty="0">
                <a:latin typeface="Verdana" panose="020B0604030504040204" pitchFamily="34" charset="0"/>
                <a:cs typeface="Verdana" panose="020B0604030504040204" pitchFamily="34" charset="0"/>
                <a:hlinkClick r:id="rId2"/>
              </a:rPr>
              <a:t>http://euanmearns.com/eroei-for-beginners/</a:t>
            </a:r>
            <a:endParaRPr lang="en-US" sz="1200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63385"/>
            <a:ext cx="65229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schemeClr val="bg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Will we fall off the energy cliff?</a:t>
            </a:r>
          </a:p>
        </p:txBody>
      </p:sp>
      <p:pic>
        <p:nvPicPr>
          <p:cNvPr id="5" name="Picture 4" descr="netenergyall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" y="669935"/>
            <a:ext cx="8777069" cy="61880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7FF0E8-1B0B-754E-9B09-C97C80F2359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49301" y="49317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433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179870" y="5557203"/>
            <a:ext cx="18902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Verdana" panose="020B0604030504040204" pitchFamily="34" charset="0"/>
                <a:cs typeface="Verdana" panose="020B0604030504040204" pitchFamily="34" charset="0"/>
              </a:rPr>
              <a:t>Energy Systems and Sustainability, 2/e, Chapter 7; </a:t>
            </a:r>
            <a:r>
              <a:rPr lang="en-US" sz="1200" dirty="0">
                <a:latin typeface="Verdana" panose="020B0604030504040204" pitchFamily="34" charset="0"/>
                <a:cs typeface="Verdana" panose="020B0604030504040204" pitchFamily="34" charset="0"/>
                <a:hlinkClick r:id="rId2"/>
              </a:rPr>
              <a:t>http://euanmearns.com/eroei-for-beginners/</a:t>
            </a:r>
            <a:endParaRPr lang="en-US" sz="1200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599" y="756904"/>
            <a:ext cx="11785209" cy="70788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Net energy cliff hypothesis 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contends that when EROEI falls too low, energy costs too much relative to the benefits it provides society.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1" y="63385"/>
            <a:ext cx="40847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schemeClr val="bg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EROEI energy cliff?</a:t>
            </a:r>
          </a:p>
        </p:txBody>
      </p:sp>
      <p:pic>
        <p:nvPicPr>
          <p:cNvPr id="2" name="Picture 1" descr="netenerycliff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089" y="1462080"/>
            <a:ext cx="7653500" cy="53959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101049-5087-B144-AC26-97E7C8EDCD1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994556" y="49317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9994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62684"/>
            <a:ext cx="45592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Avenir Heavy"/>
              </a:rPr>
              <a:t>LCOE: US projections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E61953-99DC-4B4E-94FD-8C9E37AF1E0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335307" y="64064"/>
            <a:ext cx="628093" cy="58477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12973" y="5353766"/>
            <a:ext cx="12278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hlinkClick r:id="rId3"/>
              </a:rPr>
              <a:t>https://www.eia.gov/outlooks/aeo/pdf/electricity_generation.pdf</a:t>
            </a:r>
            <a:r>
              <a:rPr lang="en-US" sz="1400" dirty="0">
                <a:latin typeface="Verdana" panose="020B0604030504040204" pitchFamily="34" charset="0"/>
              </a:rPr>
              <a:t> </a:t>
            </a: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5D72298A-F54D-1343-BD7F-8E6581D3DD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8891" y="748484"/>
            <a:ext cx="10204365" cy="610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5825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77027"/>
            <a:ext cx="45255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Module 5. Oil and gas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33684" y="3167390"/>
            <a:ext cx="8524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800" b="1" dirty="0">
                <a:latin typeface="Verdana" panose="020B0604030504040204" pitchFamily="34" charset="0"/>
                <a:cs typeface="Verdana" panose="020B0604030504040204" pitchFamily="34" charset="0"/>
              </a:rPr>
              <a:t>5.4: Finding and producing petroleum</a:t>
            </a:r>
            <a:endParaRPr lang="is-IS" sz="2800" b="1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6CDC51-9BDC-ED4A-A2C9-E4B8F164AC7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335307" y="49317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1576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81216"/>
            <a:ext cx="45255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Module 5. Oil and gas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33684" y="2951946"/>
            <a:ext cx="85246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800" b="1" dirty="0">
                <a:latin typeface="Verdana" panose="020B0604030504040204" pitchFamily="34" charset="0"/>
                <a:cs typeface="Verdana" panose="020B0604030504040204" pitchFamily="34" charset="0"/>
              </a:rPr>
              <a:t>5.1: Origins and geology of petroleum</a:t>
            </a:r>
          </a:p>
          <a:p>
            <a:pPr marL="1374775" lvl="1"/>
            <a:r>
              <a:rPr lang="en-US" sz="2800" b="1" dirty="0">
                <a:latin typeface="Verdana" panose="020B0604030504040204" pitchFamily="34" charset="0"/>
                <a:cs typeface="Verdana" panose="020B0604030504040204" pitchFamily="34" charset="0"/>
              </a:rPr>
              <a:t>and today’s oil and gas industry</a:t>
            </a:r>
            <a:endParaRPr lang="is-IS" sz="2800" b="1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FE2349-3854-E04C-B200-D42DB27C60C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335307" y="36447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7784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77027"/>
            <a:ext cx="32464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Oil prospecting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0383" y="846303"/>
            <a:ext cx="8367143" cy="399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Modern survey methods make drilling the last step.</a:t>
            </a:r>
            <a:endParaRPr lang="en-US" sz="2000" u="sng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07" y="6473196"/>
            <a:ext cx="4811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Energy Systems and Sustainability, 2/e, Chapter 7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273" b="10675"/>
          <a:stretch/>
        </p:blipFill>
        <p:spPr>
          <a:xfrm>
            <a:off x="4738378" y="1593306"/>
            <a:ext cx="7359720" cy="519795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8600" y="1557853"/>
            <a:ext cx="4374188" cy="1076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Gravimetric survey:</a:t>
            </a:r>
          </a:p>
          <a:p>
            <a:pPr>
              <a:lnSpc>
                <a:spcPct val="110000"/>
              </a:lnSpc>
            </a:pPr>
            <a:r>
              <a:rPr lang="en-US" sz="2000" i="1" dirty="0">
                <a:latin typeface="Verdana" panose="020B0604030504040204" pitchFamily="34" charset="0"/>
                <a:cs typeface="Verdana" panose="020B0604030504040204" pitchFamily="34" charset="0"/>
              </a:rPr>
              <a:t>oil-bearing rock is less dense than most rock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1667" y="3012747"/>
            <a:ext cx="4374188" cy="1753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Geomagnetic survey:</a:t>
            </a:r>
          </a:p>
          <a:p>
            <a:pPr>
              <a:lnSpc>
                <a:spcPct val="110000"/>
              </a:lnSpc>
            </a:pPr>
            <a:r>
              <a:rPr lang="en-US" sz="2000" i="1" dirty="0">
                <a:latin typeface="Verdana" panose="020B0604030504040204" pitchFamily="34" charset="0"/>
                <a:cs typeface="Verdana" panose="020B0604030504040204" pitchFamily="34" charset="0"/>
              </a:rPr>
              <a:t>looks for variation in magnetic field. 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Sedimentary rock is iron-poor and not magnetic.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4734" y="5114179"/>
            <a:ext cx="4374188" cy="1076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Seismic survey:</a:t>
            </a:r>
          </a:p>
          <a:p>
            <a:pPr>
              <a:lnSpc>
                <a:spcPct val="110000"/>
              </a:lnSpc>
            </a:pPr>
            <a:r>
              <a:rPr lang="en-US" sz="2000" i="1" dirty="0">
                <a:latin typeface="Verdana" panose="020B0604030504040204" pitchFamily="34" charset="0"/>
                <a:cs typeface="Verdana" panose="020B0604030504040204" pitchFamily="34" charset="0"/>
              </a:rPr>
              <a:t>reflection and refraction of waves may reveal pockets of oil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1ADFD07-B592-8247-AB7A-5F45EA93404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233707" y="49317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930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wn Arrow 1">
            <a:extLst>
              <a:ext uri="{FF2B5EF4-FFF2-40B4-BE49-F238E27FC236}">
                <a16:creationId xmlns:a16="http://schemas.microsoft.com/office/drawing/2014/main" id="{9398CCD1-2702-4C45-8F22-EC43B6340B3D}"/>
              </a:ext>
            </a:extLst>
          </p:cNvPr>
          <p:cNvSpPr/>
          <p:nvPr/>
        </p:nvSpPr>
        <p:spPr>
          <a:xfrm>
            <a:off x="738757" y="1717956"/>
            <a:ext cx="1436375" cy="5046523"/>
          </a:xfrm>
          <a:prstGeom prst="downArrow">
            <a:avLst/>
          </a:prstGeom>
          <a:noFill/>
          <a:ln w="28575">
            <a:solidFill>
              <a:srgbClr val="66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77027"/>
            <a:ext cx="19094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Oil wells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8601" y="908636"/>
            <a:ext cx="62276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Wells as deep as </a:t>
            </a: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4500 m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 are possible depending on geology.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8601" y="1876687"/>
            <a:ext cx="6227617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If the initial well finds oil, more</a:t>
            </a:r>
          </a:p>
          <a:p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appraisal wells 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are drilled to assess the size and shape of the deposit or oil field.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8601" y="5056081"/>
            <a:ext cx="622761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Finally, </a:t>
            </a: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production wells 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are drilled used to extract maximum amounts of oil.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4912"/>
          <a:stretch/>
        </p:blipFill>
        <p:spPr>
          <a:xfrm>
            <a:off x="6691746" y="729119"/>
            <a:ext cx="5441772" cy="606825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8601" y="3514987"/>
            <a:ext cx="6227617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Deviation wells 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can be drilled from a single platform to extract oil from a larger area.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Used in the North Sea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C6F143A-1E48-DD48-A4E7-D51811217C1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219852" y="49317"/>
            <a:ext cx="628093" cy="5847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20166" y="6489595"/>
            <a:ext cx="481157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Energy Systems and Sustainability, 2/e, Chapter 7 </a:t>
            </a:r>
          </a:p>
        </p:txBody>
      </p:sp>
    </p:spTree>
    <p:extLst>
      <p:ext uri="{BB962C8B-B14F-4D97-AF65-F5344CB8AC3E}">
        <p14:creationId xmlns:p14="http://schemas.microsoft.com/office/powerpoint/2010/main" val="2299015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77027"/>
            <a:ext cx="58576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Offshore oil well technology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700990" y="5639132"/>
            <a:ext cx="140788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Energy Systems and Sustainability, 2/e, Chapter 7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8601" y="812393"/>
            <a:ext cx="11810999" cy="1102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After depleting easily harvested oil, we’ve developed </a:t>
            </a: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technology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 that allows us to drill for oil in more challenging conditions.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“Necessity is the mother of invention.”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0333"/>
          <a:stretch/>
        </p:blipFill>
        <p:spPr>
          <a:xfrm>
            <a:off x="529594" y="1940662"/>
            <a:ext cx="10069136" cy="48541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DA8155-7393-7146-8C32-AC5814D9D5D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66472" y="49317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3604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211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96093"/>
            <a:ext cx="8384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The three ‘Ps’ of the oil and gas industry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7802" y="6448030"/>
            <a:ext cx="4811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Energy Systems and Sustainability, 2/e, Chapter 7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7802" y="789895"/>
            <a:ext cx="4811574" cy="3446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Oil and gas exploration is a form of </a:t>
            </a: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informed gambling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>
              <a:lnSpc>
                <a:spcPct val="110000"/>
              </a:lnSpc>
            </a:pPr>
            <a:endParaRPr lang="en-US" sz="2000" dirty="0"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How lucky to you feel?</a:t>
            </a:r>
          </a:p>
          <a:p>
            <a:pPr>
              <a:lnSpc>
                <a:spcPct val="110000"/>
              </a:lnSpc>
            </a:pPr>
            <a:endParaRPr lang="en-US" sz="2000" dirty="0"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1P = 90%</a:t>
            </a:r>
          </a:p>
          <a:p>
            <a:pPr>
              <a:lnSpc>
                <a:spcPct val="110000"/>
              </a:lnSpc>
            </a:pPr>
            <a:endParaRPr lang="en-US" sz="2000" dirty="0"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2P = 50%</a:t>
            </a:r>
          </a:p>
          <a:p>
            <a:pPr>
              <a:lnSpc>
                <a:spcPct val="110000"/>
              </a:lnSpc>
            </a:pPr>
            <a:endParaRPr lang="en-US" sz="2000" dirty="0"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3P = 10%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8049"/>
          <a:stretch/>
        </p:blipFill>
        <p:spPr>
          <a:xfrm>
            <a:off x="5333051" y="743119"/>
            <a:ext cx="6610566" cy="60456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7E4EFC-48A7-5F4D-B021-FC507F63AE5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66472" y="55723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5649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77027"/>
            <a:ext cx="30460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Oil production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1" y="6448030"/>
            <a:ext cx="4811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Energy Systems and Sustainability, 2/e, Chapter 7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8601" y="812393"/>
            <a:ext cx="11722201" cy="764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Primary recovery: </a:t>
            </a:r>
            <a:r>
              <a:rPr lang="en-US" sz="2000" i="1" dirty="0">
                <a:latin typeface="Verdana" panose="020B0604030504040204" pitchFamily="34" charset="0"/>
                <a:cs typeface="Verdana" panose="020B0604030504040204" pitchFamily="34" charset="0"/>
              </a:rPr>
              <a:t>pumping oil from freshly drilled and capped wells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Initial high well pressure makes this simple.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5574" y="1681866"/>
            <a:ext cx="11392244" cy="1415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Secondary recovery: </a:t>
            </a:r>
            <a:r>
              <a:rPr lang="en-US" sz="2000" i="1" dirty="0">
                <a:latin typeface="Verdana" panose="020B0604030504040204" pitchFamily="34" charset="0"/>
                <a:cs typeface="Verdana" panose="020B0604030504040204" pitchFamily="34" charset="0"/>
              </a:rPr>
              <a:t>becomes necessary after well pressure falls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Pressure is increased by pumping in NG or water.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Secondary recovery may be very slow.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Saudi Arabia pumps seawater across the desert.</a:t>
            </a:r>
          </a:p>
        </p:txBody>
      </p:sp>
      <p:sp>
        <p:nvSpPr>
          <p:cNvPr id="7" name="Right Bracket 6"/>
          <p:cNvSpPr/>
          <p:nvPr/>
        </p:nvSpPr>
        <p:spPr>
          <a:xfrm>
            <a:off x="9410524" y="883632"/>
            <a:ext cx="193536" cy="2210207"/>
          </a:xfrm>
          <a:prstGeom prst="rightBracket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38698" y="1620597"/>
            <a:ext cx="1372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Verdana" panose="020B0604030504040204" pitchFamily="34" charset="0"/>
              </a:rPr>
              <a:t>30 – 50%</a:t>
            </a:r>
          </a:p>
          <a:p>
            <a:r>
              <a:rPr lang="en-US" dirty="0">
                <a:solidFill>
                  <a:srgbClr val="0000FF"/>
                </a:solidFill>
                <a:latin typeface="Verdana" panose="020B0604030504040204" pitchFamily="34" charset="0"/>
              </a:rPr>
              <a:t>recovery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8600" y="3294765"/>
            <a:ext cx="11392244" cy="1441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Tertiary recovery 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(aka enhanced oil recovery): </a:t>
            </a:r>
            <a:r>
              <a:rPr lang="en-US" sz="2000" i="1" dirty="0">
                <a:latin typeface="Verdana" panose="020B0604030504040204" pitchFamily="34" charset="0"/>
                <a:cs typeface="Verdana" panose="020B0604030504040204" pitchFamily="34" charset="0"/>
              </a:rPr>
              <a:t>more extreme 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i="1" dirty="0">
                <a:latin typeface="Verdana" panose="020B0604030504040204" pitchFamily="34" charset="0"/>
                <a:cs typeface="Verdana" panose="020B0604030504040204" pitchFamily="34" charset="0"/>
              </a:rPr>
              <a:t>Injecting steam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Injecting CO</a:t>
            </a:r>
            <a:r>
              <a:rPr lang="en-US" sz="2000" baseline="-25000" dirty="0">
                <a:latin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 or N</a:t>
            </a:r>
            <a:r>
              <a:rPr lang="en-US" sz="2000" baseline="-25000" dirty="0">
                <a:latin typeface="Verdana" panose="020B0604030504040204" pitchFamily="34" charset="0"/>
                <a:cs typeface="Verdana" panose="020B0604030504040204" pitchFamily="34" charset="0"/>
              </a:rPr>
              <a:t>2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Energy intensive &amp; slow</a:t>
            </a:r>
          </a:p>
        </p:txBody>
      </p:sp>
      <p:sp>
        <p:nvSpPr>
          <p:cNvPr id="13" name="Right Bracket 12"/>
          <p:cNvSpPr/>
          <p:nvPr/>
        </p:nvSpPr>
        <p:spPr>
          <a:xfrm>
            <a:off x="3952012" y="3631795"/>
            <a:ext cx="215900" cy="1102866"/>
          </a:xfrm>
          <a:prstGeom prst="rightBracket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29813" y="3856836"/>
            <a:ext cx="11865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Verdana" panose="020B0604030504040204" pitchFamily="34" charset="0"/>
              </a:rPr>
              <a:t>5 – 15%</a:t>
            </a:r>
          </a:p>
          <a:p>
            <a:r>
              <a:rPr lang="en-US" dirty="0">
                <a:solidFill>
                  <a:srgbClr val="0000FF"/>
                </a:solidFill>
                <a:latin typeface="Verdana" panose="020B0604030504040204" pitchFamily="34" charset="0"/>
              </a:rPr>
              <a:t>recovery</a:t>
            </a:r>
          </a:p>
        </p:txBody>
      </p:sp>
      <p:pic>
        <p:nvPicPr>
          <p:cNvPr id="6" name="Picture 5" descr="Scanbot Oct 2, 2017 9.15 P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246134" y="2910395"/>
            <a:ext cx="2985128" cy="47665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3333C65-8883-0645-92D2-89265FB2534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335306" y="49317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168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 animBg="1"/>
      <p:bldP spid="10" grpId="0"/>
      <p:bldP spid="12" grpId="0"/>
      <p:bldP spid="13" grpId="0" animBg="1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77027"/>
            <a:ext cx="45255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Module 5. Oil and gas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01191" y="2518284"/>
            <a:ext cx="6989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800" b="1" dirty="0">
                <a:latin typeface="Verdana" panose="020B0604030504040204" pitchFamily="34" charset="0"/>
                <a:cs typeface="Verdana" panose="020B0604030504040204" pitchFamily="34" charset="0"/>
              </a:rPr>
              <a:t>5.5: Oil refining and products</a:t>
            </a:r>
            <a:endParaRPr lang="is-IS" sz="2800" b="1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E49C3F-012E-3F4D-8B59-D574E1B15DA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22870" y="49316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4126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94473"/>
            <a:ext cx="3809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What is crude oil?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94863" y="6285464"/>
            <a:ext cx="4916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Energy Systems and Sustainability, 2/e, Chapter 7; https://</a:t>
            </a:r>
            <a:r>
              <a:rPr lang="en-US" sz="1400" dirty="0" err="1">
                <a:latin typeface="Verdana" panose="020B0604030504040204" pitchFamily="34" charset="0"/>
                <a:cs typeface="Verdana" panose="020B0604030504040204" pitchFamily="34" charset="0"/>
              </a:rPr>
              <a:t>en.wikipedia.org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/wiki/Petroleum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8600" y="812393"/>
            <a:ext cx="11782777" cy="764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Crude oil: </a:t>
            </a:r>
            <a:r>
              <a:rPr lang="en-US" sz="2000" i="1" dirty="0">
                <a:latin typeface="Verdana" panose="020B0604030504040204" pitchFamily="34" charset="0"/>
                <a:cs typeface="Verdana" panose="020B0604030504040204" pitchFamily="34" charset="0"/>
              </a:rPr>
              <a:t>a mixture of hydrocarbon molecules, of varying carbon number (chain length) and structure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7574615"/>
              </p:ext>
            </p:extLst>
          </p:nvPr>
        </p:nvGraphicFramePr>
        <p:xfrm>
          <a:off x="7094863" y="1795346"/>
          <a:ext cx="3536448" cy="314203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682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82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1647">
                <a:tc>
                  <a:txBody>
                    <a:bodyPr/>
                    <a:lstStyle/>
                    <a:p>
                      <a:r>
                        <a:rPr lang="en-US" b="0" i="0" dirty="0">
                          <a:solidFill>
                            <a:srgbClr val="FFFFFF"/>
                          </a:solidFill>
                          <a:latin typeface="Verdana" panose="020B0604030504040204" pitchFamily="34" charset="0"/>
                        </a:rPr>
                        <a:t>element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i="0" dirty="0">
                          <a:solidFill>
                            <a:srgbClr val="FFFFFF"/>
                          </a:solidFill>
                          <a:latin typeface="Verdana" panose="020B0604030504040204" pitchFamily="34" charset="0"/>
                        </a:rPr>
                        <a:t>% by mass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748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Verdana" panose="020B0604030504040204" pitchFamily="34" charset="0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i="0" dirty="0">
                          <a:latin typeface="Verdana" panose="020B0604030504040204" pitchFamily="34" charset="0"/>
                        </a:rPr>
                        <a:t>83 - 85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748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Verdana" panose="020B0604030504040204" pitchFamily="34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i="0" dirty="0">
                          <a:latin typeface="Verdana" panose="020B0604030504040204" pitchFamily="34" charset="0"/>
                        </a:rPr>
                        <a:t>10 -</a:t>
                      </a:r>
                      <a:r>
                        <a:rPr lang="en-US" baseline="0" dirty="0"/>
                        <a:t> 14</a:t>
                      </a:r>
                      <a:endParaRPr lang="en-US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748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Verdana" panose="020B0604030504040204" pitchFamily="34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i="0" dirty="0">
                          <a:latin typeface="Verdana" panose="020B0604030504040204" pitchFamily="34" charset="0"/>
                        </a:rPr>
                        <a:t>0.1 - 2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1647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Verdana" panose="020B0604030504040204" pitchFamily="34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i="0" dirty="0">
                          <a:latin typeface="Verdana" panose="020B0604030504040204" pitchFamily="34" charset="0"/>
                        </a:rPr>
                        <a:t>0.05 – 1.5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1748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Verdana" panose="020B0604030504040204" pitchFamily="34" charset="0"/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i="0" dirty="0">
                          <a:latin typeface="Verdana" panose="020B0604030504040204" pitchFamily="34" charset="0"/>
                        </a:rPr>
                        <a:t>0.05 - 6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748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Verdana" panose="020B0604030504040204" pitchFamily="34" charset="0"/>
                        </a:rPr>
                        <a:t>metals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i="0" dirty="0">
                          <a:latin typeface="Verdana" panose="020B0604030504040204" pitchFamily="34" charset="0"/>
                        </a:rPr>
                        <a:t>&lt;0.1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5784295"/>
              </p:ext>
            </p:extLst>
          </p:nvPr>
        </p:nvGraphicFramePr>
        <p:xfrm>
          <a:off x="628348" y="1798168"/>
          <a:ext cx="5128986" cy="21343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096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96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96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26481">
                <a:tc>
                  <a:txBody>
                    <a:bodyPr/>
                    <a:lstStyle/>
                    <a:p>
                      <a:r>
                        <a:rPr lang="en-US" b="0" i="0" dirty="0">
                          <a:solidFill>
                            <a:srgbClr val="FFFFFF"/>
                          </a:solidFill>
                          <a:latin typeface="Verdana" panose="020B0604030504040204" pitchFamily="34" charset="0"/>
                        </a:rPr>
                        <a:t>hydrocarbon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rgbClr val="FFFFFF"/>
                          </a:solidFill>
                          <a:latin typeface="Verdana" panose="020B0604030504040204" pitchFamily="34" charset="0"/>
                        </a:rPr>
                        <a:t>average %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i="0" dirty="0">
                          <a:solidFill>
                            <a:srgbClr val="FFFFFF"/>
                          </a:solidFill>
                          <a:latin typeface="Verdana" panose="020B0604030504040204" pitchFamily="34" charset="0"/>
                        </a:rPr>
                        <a:t>range %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2961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Verdana" panose="020B0604030504040204" pitchFamily="34" charset="0"/>
                        </a:rPr>
                        <a:t>alkanes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Verdana" panose="020B0604030504040204" pitchFamily="34" charset="0"/>
                        </a:rPr>
                        <a:t>30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i="0" dirty="0">
                          <a:latin typeface="Verdana" panose="020B0604030504040204" pitchFamily="34" charset="0"/>
                        </a:rPr>
                        <a:t>15 - 60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633">
                <a:tc>
                  <a:txBody>
                    <a:bodyPr/>
                    <a:lstStyle/>
                    <a:p>
                      <a:r>
                        <a:rPr lang="en-US" b="0" i="0" dirty="0" err="1">
                          <a:latin typeface="Verdana" panose="020B0604030504040204" pitchFamily="34" charset="0"/>
                        </a:rPr>
                        <a:t>naphthenes</a:t>
                      </a:r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Verdana" panose="020B0604030504040204" pitchFamily="34" charset="0"/>
                        </a:rPr>
                        <a:t>49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i="0" dirty="0">
                          <a:latin typeface="Verdana" panose="020B0604030504040204" pitchFamily="34" charset="0"/>
                        </a:rPr>
                        <a:t>30</a:t>
                      </a:r>
                      <a:r>
                        <a:rPr lang="en-US" baseline="0" dirty="0"/>
                        <a:t> - 60</a:t>
                      </a:r>
                      <a:endParaRPr lang="en-US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2961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Verdana" panose="020B0604030504040204" pitchFamily="34" charset="0"/>
                        </a:rPr>
                        <a:t>aromatics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Verdana" panose="020B0604030504040204" pitchFamily="34" charset="0"/>
                        </a:rPr>
                        <a:t>15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i="0" dirty="0">
                          <a:latin typeface="Verdana" panose="020B0604030504040204" pitchFamily="34" charset="0"/>
                        </a:rPr>
                        <a:t>3 -</a:t>
                      </a:r>
                      <a:r>
                        <a:rPr lang="en-US" baseline="0" dirty="0"/>
                        <a:t> 30</a:t>
                      </a:r>
                      <a:endParaRPr lang="en-US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2961">
                <a:tc>
                  <a:txBody>
                    <a:bodyPr/>
                    <a:lstStyle/>
                    <a:p>
                      <a:r>
                        <a:rPr lang="en-US" b="0" i="0" dirty="0" err="1">
                          <a:latin typeface="Verdana" panose="020B0604030504040204" pitchFamily="34" charset="0"/>
                        </a:rPr>
                        <a:t>asphaltics</a:t>
                      </a:r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Verdana" panose="020B0604030504040204" pitchFamily="34" charset="0"/>
                        </a:rPr>
                        <a:t>6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i="0" dirty="0">
                          <a:latin typeface="Verdana" panose="020B0604030504040204" pitchFamily="34" charset="0"/>
                        </a:rPr>
                        <a:t>remainder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28599" y="5242779"/>
            <a:ext cx="11963401" cy="737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Properties like color, density, viscosity, heat value </a:t>
            </a:r>
            <a:r>
              <a:rPr lang="en-US" sz="2000" u="sng" dirty="0">
                <a:latin typeface="Verdana" panose="020B0604030504040204" pitchFamily="34" charset="0"/>
                <a:cs typeface="Verdana" panose="020B0604030504040204" pitchFamily="34" charset="0"/>
              </a:rPr>
              <a:t>vary greatly depending on composition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S content may be regulated by governments because it leads to pollution.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11607A0-1A19-7B49-A4DC-0B27A98EB2A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43396" y="49316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348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70583"/>
            <a:ext cx="43685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Products of crude oil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1" y="6448030"/>
            <a:ext cx="46079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Energy Systems &amp; Sustainability, 2/e, Chapter 7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0149" y="4135652"/>
            <a:ext cx="11035158" cy="737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Useful products can be created from crude oil by separating and transforming oil molecules by the process of </a:t>
            </a: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fractional distillation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, based on boiling points.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6928094"/>
              </p:ext>
            </p:extLst>
          </p:nvPr>
        </p:nvGraphicFramePr>
        <p:xfrm>
          <a:off x="7293518" y="855078"/>
          <a:ext cx="4041789" cy="2682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629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8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5438">
                <a:tc>
                  <a:txBody>
                    <a:bodyPr/>
                    <a:lstStyle/>
                    <a:p>
                      <a:r>
                        <a:rPr lang="en-US" sz="1600" b="1" i="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</a:rPr>
                        <a:t>distilled fraction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i="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</a:rPr>
                        <a:t>boiling</a:t>
                      </a:r>
                      <a:r>
                        <a:rPr lang="en-US" sz="1600" b="1" baseline="0" dirty="0">
                          <a:solidFill>
                            <a:schemeClr val="bg1"/>
                          </a:solidFill>
                        </a:rPr>
                        <a:t> range (°C)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438"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Verdana" panose="020B0604030504040204" pitchFamily="34" charset="0"/>
                        </a:rPr>
                        <a:t>liquid</a:t>
                      </a:r>
                      <a:r>
                        <a:rPr lang="en-US" sz="1600" baseline="0" dirty="0"/>
                        <a:t> petroleum gas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dirty="0">
                          <a:latin typeface="Verdana" panose="020B0604030504040204" pitchFamily="34" charset="0"/>
                        </a:rPr>
                        <a:t>- 40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5438"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Verdana" panose="020B0604030504040204" pitchFamily="34" charset="0"/>
                        </a:rPr>
                        <a:t>butane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dirty="0">
                          <a:latin typeface="Verdana" panose="020B0604030504040204" pitchFamily="34" charset="0"/>
                        </a:rPr>
                        <a:t>- 12</a:t>
                      </a:r>
                      <a:r>
                        <a:rPr lang="en-US" sz="1600" baseline="0" dirty="0"/>
                        <a:t>  -  -1</a:t>
                      </a:r>
                      <a:endParaRPr lang="en-US" sz="16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5438"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Verdana" panose="020B0604030504040204" pitchFamily="34" charset="0"/>
                        </a:rPr>
                        <a:t>Gasoline (octane)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dirty="0">
                          <a:latin typeface="Verdana" panose="020B0604030504040204" pitchFamily="34" charset="0"/>
                        </a:rPr>
                        <a:t>-1 -</a:t>
                      </a:r>
                      <a:r>
                        <a:rPr lang="en-US" sz="1600" baseline="0" dirty="0"/>
                        <a:t> 110</a:t>
                      </a:r>
                      <a:endParaRPr lang="en-US" sz="16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5438"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Verdana" panose="020B0604030504040204" pitchFamily="34" charset="0"/>
                        </a:rPr>
                        <a:t>jet</a:t>
                      </a:r>
                      <a:r>
                        <a:rPr lang="en-US" sz="1600" baseline="0" dirty="0"/>
                        <a:t> fuel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dirty="0">
                          <a:latin typeface="Verdana" panose="020B0604030504040204" pitchFamily="34" charset="0"/>
                        </a:rPr>
                        <a:t>150</a:t>
                      </a:r>
                      <a:r>
                        <a:rPr lang="en-US" sz="1600" baseline="0" dirty="0"/>
                        <a:t> - 205</a:t>
                      </a:r>
                      <a:endParaRPr lang="en-US" sz="16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5438"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Verdana" panose="020B0604030504040204" pitchFamily="34" charset="0"/>
                        </a:rPr>
                        <a:t>kerosene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dirty="0">
                          <a:latin typeface="Verdana" panose="020B0604030504040204" pitchFamily="34" charset="0"/>
                        </a:rPr>
                        <a:t>205 - 260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5438"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Verdana" panose="020B0604030504040204" pitchFamily="34" charset="0"/>
                        </a:rPr>
                        <a:t>fuel oil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dirty="0">
                          <a:latin typeface="Verdana" panose="020B0604030504040204" pitchFamily="34" charset="0"/>
                        </a:rPr>
                        <a:t>205</a:t>
                      </a:r>
                      <a:r>
                        <a:rPr lang="en-US" sz="1600" baseline="0" dirty="0"/>
                        <a:t> - 290</a:t>
                      </a:r>
                      <a:endParaRPr lang="en-US" sz="16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5438"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Verdana" panose="020B0604030504040204" pitchFamily="34" charset="0"/>
                        </a:rPr>
                        <a:t>diesel</a:t>
                      </a:r>
                      <a:r>
                        <a:rPr lang="en-US" sz="1600" baseline="0" dirty="0"/>
                        <a:t> fuel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dirty="0">
                          <a:latin typeface="Verdana" panose="020B0604030504040204" pitchFamily="34" charset="0"/>
                        </a:rPr>
                        <a:t>260 - 315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228600" y="6448029"/>
            <a:ext cx="7809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Energy Systems &amp; Sustainability, 2/e, Chapter 7; https://</a:t>
            </a:r>
            <a:r>
              <a:rPr lang="en-US" sz="1400" dirty="0" err="1">
                <a:latin typeface="Verdana" panose="020B0604030504040204" pitchFamily="34" charset="0"/>
                <a:cs typeface="Verdana" panose="020B0604030504040204" pitchFamily="34" charset="0"/>
              </a:rPr>
              <a:t>en.wikipedia.org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/wiki/Petroleum</a:t>
            </a: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0428304"/>
              </p:ext>
            </p:extLst>
          </p:nvPr>
        </p:nvGraphicFramePr>
        <p:xfrm>
          <a:off x="228602" y="855078"/>
          <a:ext cx="6140191" cy="22591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08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24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862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427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6006">
                <a:tc>
                  <a:txBody>
                    <a:bodyPr/>
                    <a:lstStyle/>
                    <a:p>
                      <a:r>
                        <a:rPr lang="en-US" sz="1600" b="1" i="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</a:rPr>
                        <a:t>alkane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i="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</a:rPr>
                        <a:t>formula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i="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</a:rPr>
                        <a:t>boiling point</a:t>
                      </a:r>
                      <a:r>
                        <a:rPr lang="en-US" sz="1600" b="1" baseline="0" dirty="0">
                          <a:solidFill>
                            <a:schemeClr val="bg1"/>
                          </a:solidFill>
                        </a:rPr>
                        <a:t> (°C)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i="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</a:rPr>
                        <a:t>heat value (MJ/kg)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6006"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Verdana" panose="020B0604030504040204" pitchFamily="34" charset="0"/>
                        </a:rPr>
                        <a:t>methane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dirty="0">
                          <a:latin typeface="Verdana" panose="020B0604030504040204" pitchFamily="34" charset="0"/>
                        </a:rPr>
                        <a:t>CH</a:t>
                      </a:r>
                      <a:r>
                        <a:rPr lang="en-US" sz="1600" baseline="-25000" dirty="0"/>
                        <a:t>4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dirty="0">
                          <a:latin typeface="Verdana" panose="020B0604030504040204" pitchFamily="34" charset="0"/>
                        </a:rPr>
                        <a:t>-162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dirty="0">
                          <a:latin typeface="Verdana" panose="020B0604030504040204" pitchFamily="34" charset="0"/>
                        </a:rPr>
                        <a:t>55.5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6006"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Verdana" panose="020B0604030504040204" pitchFamily="34" charset="0"/>
                        </a:rPr>
                        <a:t>ethane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baseline="0" dirty="0">
                          <a:latin typeface="Verdana" panose="020B0604030504040204" pitchFamily="34" charset="0"/>
                        </a:rPr>
                        <a:t>C</a:t>
                      </a:r>
                      <a:r>
                        <a:rPr lang="en-US" sz="1600" baseline="-25000" dirty="0"/>
                        <a:t>2</a:t>
                      </a:r>
                      <a:r>
                        <a:rPr lang="en-US" sz="1600" baseline="0" dirty="0"/>
                        <a:t>H</a:t>
                      </a:r>
                      <a:r>
                        <a:rPr lang="en-US" sz="1600" baseline="-25000" dirty="0"/>
                        <a:t>6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dirty="0">
                          <a:latin typeface="Verdana" panose="020B0604030504040204" pitchFamily="34" charset="0"/>
                        </a:rPr>
                        <a:t>-89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dirty="0">
                          <a:latin typeface="Verdana" panose="020B0604030504040204" pitchFamily="34" charset="0"/>
                        </a:rPr>
                        <a:t>51.9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6006"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Verdana" panose="020B0604030504040204" pitchFamily="34" charset="0"/>
                        </a:rPr>
                        <a:t>propane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dirty="0">
                          <a:latin typeface="Verdana" panose="020B0604030504040204" pitchFamily="34" charset="0"/>
                        </a:rPr>
                        <a:t>C</a:t>
                      </a:r>
                      <a:r>
                        <a:rPr lang="en-US" sz="1600" baseline="-25000" dirty="0"/>
                        <a:t>3</a:t>
                      </a:r>
                      <a:r>
                        <a:rPr lang="en-US" sz="1600" dirty="0"/>
                        <a:t>H</a:t>
                      </a:r>
                      <a:r>
                        <a:rPr lang="en-US" sz="1600" baseline="-25000" dirty="0"/>
                        <a:t>8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dirty="0">
                          <a:latin typeface="Verdana" panose="020B0604030504040204" pitchFamily="34" charset="0"/>
                        </a:rPr>
                        <a:t>-42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dirty="0">
                          <a:latin typeface="Verdana" panose="020B0604030504040204" pitchFamily="34" charset="0"/>
                        </a:rPr>
                        <a:t>50.4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6006"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Verdana" panose="020B0604030504040204" pitchFamily="34" charset="0"/>
                        </a:rPr>
                        <a:t>butane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dirty="0">
                          <a:latin typeface="Verdana" panose="020B0604030504040204" pitchFamily="34" charset="0"/>
                        </a:rPr>
                        <a:t>C</a:t>
                      </a:r>
                      <a:r>
                        <a:rPr lang="en-US" sz="1600" baseline="-25000" dirty="0"/>
                        <a:t>4</a:t>
                      </a:r>
                      <a:r>
                        <a:rPr lang="en-US" sz="1600" dirty="0"/>
                        <a:t>H</a:t>
                      </a:r>
                      <a:r>
                        <a:rPr lang="en-US" sz="1600" baseline="-25000" dirty="0"/>
                        <a:t>10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dirty="0">
                          <a:latin typeface="Verdana" panose="020B0604030504040204" pitchFamily="34" charset="0"/>
                        </a:rPr>
                        <a:t>-0.5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dirty="0">
                          <a:latin typeface="Verdana" panose="020B0604030504040204" pitchFamily="34" charset="0"/>
                        </a:rPr>
                        <a:t>49.5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6006"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Verdana" panose="020B0604030504040204" pitchFamily="34" charset="0"/>
                        </a:rPr>
                        <a:t>octane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dirty="0">
                          <a:latin typeface="Verdana" panose="020B0604030504040204" pitchFamily="34" charset="0"/>
                        </a:rPr>
                        <a:t>C</a:t>
                      </a:r>
                      <a:r>
                        <a:rPr lang="en-US" sz="1600" baseline="-25000" dirty="0"/>
                        <a:t>8</a:t>
                      </a:r>
                      <a:r>
                        <a:rPr lang="en-US" sz="1600" dirty="0"/>
                        <a:t>H</a:t>
                      </a:r>
                      <a:r>
                        <a:rPr lang="en-US" sz="1600" baseline="-25000" dirty="0"/>
                        <a:t>18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dirty="0">
                          <a:latin typeface="Verdana" panose="020B0604030504040204" pitchFamily="34" charset="0"/>
                        </a:rPr>
                        <a:t>125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dirty="0">
                          <a:latin typeface="Verdana" panose="020B0604030504040204" pitchFamily="34" charset="0"/>
                        </a:rPr>
                        <a:t>47.1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300149" y="5234533"/>
            <a:ext cx="10194186" cy="907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Light: </a:t>
            </a:r>
            <a:r>
              <a:rPr lang="en-US" sz="2000" i="1" dirty="0">
                <a:latin typeface="Verdana" panose="020B0604030504040204" pitchFamily="34" charset="0"/>
                <a:cs typeface="Verdana" panose="020B0604030504040204" pitchFamily="34" charset="0"/>
              </a:rPr>
              <a:t>crude with large amounts of light molecules (gases)</a:t>
            </a:r>
          </a:p>
          <a:p>
            <a:pPr>
              <a:lnSpc>
                <a:spcPct val="110000"/>
              </a:lnSpc>
            </a:pPr>
            <a:endParaRPr lang="en-US" sz="1000" dirty="0"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Sweet: </a:t>
            </a:r>
            <a:r>
              <a:rPr lang="en-US" sz="2000" i="1" dirty="0">
                <a:latin typeface="Verdana" panose="020B0604030504040204" pitchFamily="34" charset="0"/>
                <a:cs typeface="Verdana" panose="020B0604030504040204" pitchFamily="34" charset="0"/>
              </a:rPr>
              <a:t>low levels of sulfur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2F0173D-8DF0-9B42-AA62-A82367789A9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335307" y="49316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5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81216"/>
            <a:ext cx="6920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Oil refining: fractional distillation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1" y="6448030"/>
            <a:ext cx="4811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Energy Systems and Sustainability, 2/e, Chapter 7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8601" y="812393"/>
            <a:ext cx="7341780" cy="2600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Fractionation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 (aka cracking): </a:t>
            </a:r>
            <a:r>
              <a:rPr lang="en-US" sz="2000" i="1" dirty="0">
                <a:latin typeface="Verdana" panose="020B0604030504040204" pitchFamily="34" charset="0"/>
                <a:cs typeface="Verdana" panose="020B0604030504040204" pitchFamily="34" charset="0"/>
              </a:rPr>
              <a:t>a process that breaks long hydrocarbon chains down into smaller chains that are then separated by fractional distillation. </a:t>
            </a:r>
          </a:p>
          <a:p>
            <a:pPr>
              <a:lnSpc>
                <a:spcPct val="110000"/>
              </a:lnSpc>
            </a:pPr>
            <a:endParaRPr lang="en-US" sz="1000" dirty="0"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The process uses: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Heat;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steam; and/or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catalysts.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7058"/>
          <a:stretch/>
        </p:blipFill>
        <p:spPr>
          <a:xfrm>
            <a:off x="7776666" y="812394"/>
            <a:ext cx="4330270" cy="59434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8600" y="3871164"/>
            <a:ext cx="7341780" cy="1876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Lighter molecules 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separate at lower temperatures.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u="sng" dirty="0">
                <a:latin typeface="Verdana" panose="020B0604030504040204" pitchFamily="34" charset="0"/>
                <a:cs typeface="Verdana" panose="020B0604030504040204" pitchFamily="34" charset="0"/>
              </a:rPr>
              <a:t>Light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: gas; jet fuel; kerosene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u="sng" dirty="0">
                <a:latin typeface="Verdana" panose="020B0604030504040204" pitchFamily="34" charset="0"/>
                <a:cs typeface="Verdana" panose="020B0604030504040204" pitchFamily="34" charset="0"/>
              </a:rPr>
              <a:t>Middle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: diesel; heating oil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u="sng" dirty="0">
                <a:latin typeface="Verdana" panose="020B0604030504040204" pitchFamily="34" charset="0"/>
                <a:cs typeface="Verdana" panose="020B0604030504040204" pitchFamily="34" charset="0"/>
              </a:rPr>
              <a:t>Heavy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: semi-solid; heavy diesel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AF5C7B-B176-D048-AAFD-0E61BD28920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335306" y="49316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774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70583"/>
            <a:ext cx="44678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The many uses of oil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058940" y="6237084"/>
            <a:ext cx="2968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Energy Systems and Sustainability, 2/e, Chapter 7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569021-DCA1-494F-A61B-6ABED4B4572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91177" y="49317"/>
            <a:ext cx="628093" cy="5847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F3FF05-8102-5C4E-A5AB-564EF5D08CBB}"/>
              </a:ext>
            </a:extLst>
          </p:cNvPr>
          <p:cNvSpPr txBox="1"/>
          <p:nvPr/>
        </p:nvSpPr>
        <p:spPr>
          <a:xfrm>
            <a:off x="228600" y="738965"/>
            <a:ext cx="4341573" cy="61093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natural gas and energy gases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aviation fuel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vehicle fuel</a:t>
            </a:r>
          </a:p>
          <a:p>
            <a:endParaRPr lang="en-US" sz="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petrochemical feedstock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industrial solvent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paint thinner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dry cleaner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lamps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heating stoves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ship’s fuel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power station fuel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lubricating oil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waxes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bitumen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petroleum coke for graphite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8701FDB-4653-C74E-9A5F-0DB869AFC505}"/>
              </a:ext>
            </a:extLst>
          </p:cNvPr>
          <p:cNvSpPr/>
          <p:nvPr/>
        </p:nvSpPr>
        <p:spPr>
          <a:xfrm>
            <a:off x="6262648" y="1315166"/>
            <a:ext cx="2476588" cy="541770"/>
          </a:xfrm>
          <a:prstGeom prst="roundRect">
            <a:avLst/>
          </a:prstGeom>
          <a:noFill/>
          <a:ln w="38100">
            <a:solidFill>
              <a:srgbClr val="043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transportation</a:t>
            </a:r>
            <a:endParaRPr lang="en-US" b="1" dirty="0">
              <a:solidFill>
                <a:srgbClr val="0432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F319C7F-5531-AF46-923B-F9B8492CF79A}"/>
              </a:ext>
            </a:extLst>
          </p:cNvPr>
          <p:cNvCxnSpPr>
            <a:stCxn id="6" idx="1"/>
          </p:cNvCxnSpPr>
          <p:nvPr/>
        </p:nvCxnSpPr>
        <p:spPr>
          <a:xfrm flipH="1" flipV="1">
            <a:off x="2560320" y="1434905"/>
            <a:ext cx="3702328" cy="151146"/>
          </a:xfrm>
          <a:prstGeom prst="straightConnector1">
            <a:avLst/>
          </a:prstGeom>
          <a:ln w="38100">
            <a:solidFill>
              <a:srgbClr val="0432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801A074-45D9-4D4B-AC24-C541199E590C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2227026" y="1586051"/>
            <a:ext cx="4035622" cy="119739"/>
          </a:xfrm>
          <a:prstGeom prst="straightConnector1">
            <a:avLst/>
          </a:prstGeom>
          <a:ln w="38100">
            <a:solidFill>
              <a:srgbClr val="0432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8BF5D65-9564-3F46-A914-6347AAD26158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2060378" y="1586051"/>
            <a:ext cx="4202270" cy="2929678"/>
          </a:xfrm>
          <a:prstGeom prst="straightConnector1">
            <a:avLst/>
          </a:prstGeom>
          <a:ln w="38100">
            <a:solidFill>
              <a:srgbClr val="0432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41D3C30-C511-7C42-A89D-6DCA7568EB41}"/>
              </a:ext>
            </a:extLst>
          </p:cNvPr>
          <p:cNvSpPr/>
          <p:nvPr/>
        </p:nvSpPr>
        <p:spPr>
          <a:xfrm>
            <a:off x="6655171" y="4563770"/>
            <a:ext cx="1691543" cy="541770"/>
          </a:xfrm>
          <a:prstGeom prst="roundRect">
            <a:avLst/>
          </a:prstGeom>
          <a:noFill/>
          <a:ln w="38100">
            <a:solidFill>
              <a:srgbClr val="043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electricity</a:t>
            </a:r>
            <a:endParaRPr lang="en-US" b="1" dirty="0">
              <a:solidFill>
                <a:srgbClr val="0432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3A7B390-47AF-AD4D-85E8-3786496ABCE4}"/>
              </a:ext>
            </a:extLst>
          </p:cNvPr>
          <p:cNvCxnSpPr>
            <a:cxnSpLocks/>
            <a:stCxn id="19" idx="1"/>
          </p:cNvCxnSpPr>
          <p:nvPr/>
        </p:nvCxnSpPr>
        <p:spPr>
          <a:xfrm flipH="1">
            <a:off x="3110947" y="4834655"/>
            <a:ext cx="3544224" cy="59869"/>
          </a:xfrm>
          <a:prstGeom prst="straightConnector1">
            <a:avLst/>
          </a:prstGeom>
          <a:ln w="38100">
            <a:solidFill>
              <a:srgbClr val="0432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49979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90882"/>
            <a:ext cx="55867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Introduction to oil and gas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9658" y="749318"/>
            <a:ext cx="8006924" cy="1876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Petroleum: </a:t>
            </a:r>
            <a:r>
              <a:rPr lang="en-US" sz="2000" i="1" dirty="0">
                <a:latin typeface="Verdana" panose="020B0604030504040204" pitchFamily="34" charset="0"/>
                <a:cs typeface="Verdana" panose="020B0604030504040204" pitchFamily="34" charset="0"/>
              </a:rPr>
              <a:t>all hydrocarbons deposited in the Earth’s crust 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Crude oil (liquid)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Natural gas (gaseous)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dirty="0" err="1">
                <a:latin typeface="Verdana" panose="020B0604030504040204" pitchFamily="34" charset="0"/>
                <a:cs typeface="Verdana" panose="020B0604030504040204" pitchFamily="34" charset="0"/>
              </a:rPr>
              <a:t>Bitumens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 (coal; solids)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1" y="6448030"/>
            <a:ext cx="4811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Energy Systems and Sustainability, 2/e, Chapter 7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4122" b="3698"/>
          <a:stretch/>
        </p:blipFill>
        <p:spPr>
          <a:xfrm>
            <a:off x="8506035" y="712244"/>
            <a:ext cx="3457364" cy="610410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9657" y="2953216"/>
            <a:ext cx="8186377" cy="1211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Formed by </a:t>
            </a: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decomposition of marine organics 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followed by time, heat and pressure. (Coal + more time and pressure?)</a:t>
            </a:r>
          </a:p>
          <a:p>
            <a:pPr>
              <a:lnSpc>
                <a:spcPct val="110000"/>
              </a:lnSpc>
            </a:pPr>
            <a:endParaRPr lang="en-US" sz="800" dirty="0"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Abundant where marine strata accumulated.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9658" y="4558233"/>
            <a:ext cx="8006924" cy="1685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Traps: </a:t>
            </a:r>
            <a:r>
              <a:rPr lang="en-US" sz="2000" i="1" dirty="0">
                <a:latin typeface="Verdana" panose="020B0604030504040204" pitchFamily="34" charset="0"/>
                <a:cs typeface="Verdana" panose="020B0604030504040204" pitchFamily="34" charset="0"/>
              </a:rPr>
              <a:t>geologic formations where hydrocarbons accumulate</a:t>
            </a:r>
          </a:p>
          <a:p>
            <a:pPr>
              <a:lnSpc>
                <a:spcPct val="110000"/>
              </a:lnSpc>
            </a:pPr>
            <a:endParaRPr lang="en-US" sz="800" i="1" dirty="0"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u="sng" dirty="0">
                <a:latin typeface="Verdana" panose="020B0604030504040204" pitchFamily="34" charset="0"/>
                <a:cs typeface="Verdana" panose="020B0604030504040204" pitchFamily="34" charset="0"/>
              </a:rPr>
              <a:t>Geologic traps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: porous, permeable reservoir rock; high pressure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endParaRPr lang="en-US" sz="800" dirty="0"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u="sng" dirty="0">
                <a:latin typeface="Verdana" panose="020B0604030504040204" pitchFamily="34" charset="0"/>
                <a:cs typeface="Verdana" panose="020B0604030504040204" pitchFamily="34" charset="0"/>
              </a:rPr>
              <a:t>Structural traps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: anticline, fault trap, salt dome</a:t>
            </a:r>
            <a:endParaRPr lang="en-US" sz="2000" u="sng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FBD279-C227-504F-A96D-BA6738805FD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335306" y="49317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345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70583"/>
            <a:ext cx="45255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Module 5. Oil and gas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74135" y="3167390"/>
            <a:ext cx="9643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800" b="1" dirty="0">
                <a:latin typeface="Verdana" panose="020B0604030504040204" pitchFamily="34" charset="0"/>
                <a:cs typeface="Verdana" panose="020B0604030504040204" pitchFamily="34" charset="0"/>
              </a:rPr>
              <a:t>5.6: Oil consumption and production today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BDB516-BA6A-8146-A477-60BF5747094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335307" y="49317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231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744989" y="838201"/>
            <a:ext cx="229678" cy="174518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81216"/>
            <a:ext cx="7917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Quick review of units of oil production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5821" y="6469007"/>
            <a:ext cx="4811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Energy Systems and Sustainability, 2/e, Chapter 7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8600" y="838201"/>
            <a:ext cx="7935063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1 metric </a:t>
            </a:r>
            <a:r>
              <a:rPr lang="en-US" sz="2000" dirty="0" err="1">
                <a:latin typeface="Verdana" panose="020B0604030504040204" pitchFamily="34" charset="0"/>
                <a:cs typeface="Verdana" panose="020B0604030504040204" pitchFamily="34" charset="0"/>
              </a:rPr>
              <a:t>tonne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 = 7.3 barrels = 42 GJ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7039" y="1632613"/>
            <a:ext cx="7935063" cy="155940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1 million barrels per day (bpd) = 0.365 billion barrels / year</a:t>
            </a:r>
          </a:p>
          <a:p>
            <a:pPr>
              <a:lnSpc>
                <a:spcPct val="120000"/>
              </a:lnSpc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							     = 50 million </a:t>
            </a:r>
            <a:r>
              <a:rPr lang="en-US" sz="2000" dirty="0" err="1">
                <a:latin typeface="Verdana" panose="020B0604030504040204" pitchFamily="34" charset="0"/>
                <a:cs typeface="Verdana" panose="020B0604030504040204" pitchFamily="34" charset="0"/>
              </a:rPr>
              <a:t>tonne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 / year</a:t>
            </a:r>
          </a:p>
          <a:p>
            <a:pPr>
              <a:lnSpc>
                <a:spcPct val="120000"/>
              </a:lnSpc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							     = 2.1 EJ / year</a:t>
            </a:r>
          </a:p>
          <a:p>
            <a:pPr>
              <a:lnSpc>
                <a:spcPct val="120000"/>
              </a:lnSpc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							     = 2 quads / year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9DD753-3E4D-8346-A810-465B67D40E0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80544" y="49316"/>
            <a:ext cx="628093" cy="58477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49C081F-F9CB-674C-9405-570E36ADE438}"/>
              </a:ext>
            </a:extLst>
          </p:cNvPr>
          <p:cNvSpPr txBox="1"/>
          <p:nvPr/>
        </p:nvSpPr>
        <p:spPr>
          <a:xfrm>
            <a:off x="247039" y="5126895"/>
            <a:ext cx="7935063" cy="42248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Global oil use in 2019: 100 million barrels per day</a:t>
            </a:r>
          </a:p>
        </p:txBody>
      </p:sp>
    </p:spTree>
    <p:extLst>
      <p:ext uri="{BB962C8B-B14F-4D97-AF65-F5344CB8AC3E}">
        <p14:creationId xmlns:p14="http://schemas.microsoft.com/office/powerpoint/2010/main" val="17360011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744989" y="838201"/>
            <a:ext cx="229678" cy="174518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70583"/>
            <a:ext cx="101361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Geographical distribution of petroleum resources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2D38B1A-3D7A-B64E-B59F-CE141199518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223075" y="49317"/>
            <a:ext cx="628093" cy="58477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416BB6E-63DE-D744-A2DA-EA94363D66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78" r="1404"/>
          <a:stretch/>
        </p:blipFill>
        <p:spPr>
          <a:xfrm>
            <a:off x="111021" y="942535"/>
            <a:ext cx="12032350" cy="573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1320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744989" y="838201"/>
            <a:ext cx="229678" cy="174518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70583"/>
            <a:ext cx="101361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Geographical distribution of petroleum resources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2D38B1A-3D7A-B64E-B59F-CE141199518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223075" y="49317"/>
            <a:ext cx="628093" cy="5847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32994A-2EAD-4C40-87C6-55CF0DEF39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214" y="725685"/>
            <a:ext cx="10154210" cy="6103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7528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744989" y="838201"/>
            <a:ext cx="229678" cy="174518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70583"/>
            <a:ext cx="98940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Geographical distribution of petroleum reserves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2D38B1A-3D7A-B64E-B59F-CE141199518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223075" y="49317"/>
            <a:ext cx="628093" cy="58477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0D9F795-5589-4C46-8739-4719B192A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7784" y="732234"/>
            <a:ext cx="8926117" cy="612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2079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744989" y="838201"/>
            <a:ext cx="229678" cy="174518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49317"/>
            <a:ext cx="35814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R/P ratios for oil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7310" y="5709306"/>
            <a:ext cx="36151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  <a:hlinkClick r:id="rId2"/>
              </a:rPr>
              <a:t>https://www.bp.com/en/global/corporate/energy-economics/statistical-review-of-world-energy/natural-gas.html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6698" y="838201"/>
            <a:ext cx="3199681" cy="163121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Even with up-to-date data, R/P ratios for oil are low in North America, Europe and Asia.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FD9BB26-8417-2B41-B45B-88AA67CBCD5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91504" y="26331"/>
            <a:ext cx="628093" cy="584776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0B634939-0D28-0642-A8DE-315F2640B8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32" y="26331"/>
            <a:ext cx="6580619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EE2177-49B8-CE4B-8EB2-F470B942C1F3}"/>
              </a:ext>
            </a:extLst>
          </p:cNvPr>
          <p:cNvSpPr txBox="1"/>
          <p:nvPr/>
        </p:nvSpPr>
        <p:spPr>
          <a:xfrm rot="16200000">
            <a:off x="10279245" y="3471557"/>
            <a:ext cx="8829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years</a:t>
            </a:r>
          </a:p>
        </p:txBody>
      </p:sp>
    </p:spTree>
    <p:extLst>
      <p:ext uri="{BB962C8B-B14F-4D97-AF65-F5344CB8AC3E}">
        <p14:creationId xmlns:p14="http://schemas.microsoft.com/office/powerpoint/2010/main" val="21700740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744989" y="838201"/>
            <a:ext cx="229678" cy="174518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81216"/>
            <a:ext cx="69429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Global oil demand (consumption)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5821" y="6469007"/>
            <a:ext cx="50454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https://</a:t>
            </a:r>
            <a:r>
              <a:rPr lang="en-US" sz="1400" dirty="0" err="1">
                <a:latin typeface="Verdana" panose="020B0604030504040204" pitchFamily="34" charset="0"/>
                <a:cs typeface="Verdana" panose="020B0604030504040204" pitchFamily="34" charset="0"/>
              </a:rPr>
              <a:t>www.iea.org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/reports/oil-information-overview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9DD753-3E4D-8346-A810-465B67D40E0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80544" y="49316"/>
            <a:ext cx="628093" cy="584776"/>
          </a:xfrm>
          <a:prstGeom prst="rect">
            <a:avLst/>
          </a:prstGeom>
        </p:spPr>
      </p:pic>
      <p:pic>
        <p:nvPicPr>
          <p:cNvPr id="6" name="Picture 5" descr="A picture containing screenshot, sitting, large, plane&#10;&#10;Description automatically generated">
            <a:extLst>
              <a:ext uri="{FF2B5EF4-FFF2-40B4-BE49-F238E27FC236}">
                <a16:creationId xmlns:a16="http://schemas.microsoft.com/office/drawing/2014/main" id="{DAC98BEE-1FAB-DF4E-8D49-D4175BF483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83" y="922609"/>
            <a:ext cx="12041424" cy="543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8276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744989" y="838201"/>
            <a:ext cx="229678" cy="174518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81216"/>
            <a:ext cx="72923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Global oil consumption (GJ/capita)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9DD753-3E4D-8346-A810-465B67D40E0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80544" y="49316"/>
            <a:ext cx="628093" cy="584776"/>
          </a:xfrm>
          <a:prstGeom prst="rect">
            <a:avLst/>
          </a:prstGeom>
        </p:spPr>
      </p:pic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A9F56E0F-8038-BD44-ACD4-89F2B2AAE8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228" y="728588"/>
            <a:ext cx="10897772" cy="61286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2431" y="3756075"/>
            <a:ext cx="294093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  <a:hlinkClick r:id="rId4"/>
              </a:rPr>
              <a:t>https://www.bp.com/en/global/corporate/energy-economics/statistical-review-of-world-energy/natural-gas.html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496999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744989" y="838201"/>
            <a:ext cx="229678" cy="174518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81216"/>
            <a:ext cx="45127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Global oil production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9DD753-3E4D-8346-A810-465B67D40E0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80544" y="49316"/>
            <a:ext cx="628093" cy="5847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6395" y="5958927"/>
            <a:ext cx="42308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  <a:hlinkClick r:id="rId3"/>
              </a:rPr>
              <a:t>https://www.bp.com/en/global/corporate/energy-economics/statistical-review-of-world-energy/natural-gas.html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CA6655E1-038F-E849-8174-2B63DC1657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1694" y="211016"/>
            <a:ext cx="6618849" cy="66188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4DB808-B7E5-B345-AACE-33841B469BAE}"/>
              </a:ext>
            </a:extLst>
          </p:cNvPr>
          <p:cNvSpPr txBox="1"/>
          <p:nvPr/>
        </p:nvSpPr>
        <p:spPr>
          <a:xfrm rot="16200000">
            <a:off x="10083801" y="3428773"/>
            <a:ext cx="25935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million barrels/day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696E5A-EB67-4D4D-B38E-0160A97C4690}"/>
              </a:ext>
            </a:extLst>
          </p:cNvPr>
          <p:cNvSpPr txBox="1"/>
          <p:nvPr/>
        </p:nvSpPr>
        <p:spPr>
          <a:xfrm>
            <a:off x="332918" y="879265"/>
            <a:ext cx="40843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Note the apparent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leveling off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production even before COVID.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916713-7A24-6D41-9E92-3244087A9695}"/>
              </a:ext>
            </a:extLst>
          </p:cNvPr>
          <p:cNvSpPr txBox="1"/>
          <p:nvPr/>
        </p:nvSpPr>
        <p:spPr>
          <a:xfrm>
            <a:off x="341144" y="2039115"/>
            <a:ext cx="40843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Sanctions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06199A-D15E-7A46-B5D8-B3456E43A575}"/>
              </a:ext>
            </a:extLst>
          </p:cNvPr>
          <p:cNvSpPr txBox="1"/>
          <p:nvPr/>
        </p:nvSpPr>
        <p:spPr>
          <a:xfrm>
            <a:off x="332917" y="2592374"/>
            <a:ext cx="40843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OPEC slowdowns to prevent price declines</a:t>
            </a:r>
          </a:p>
        </p:txBody>
      </p:sp>
    </p:spTree>
    <p:extLst>
      <p:ext uri="{BB962C8B-B14F-4D97-AF65-F5344CB8AC3E}">
        <p14:creationId xmlns:p14="http://schemas.microsoft.com/office/powerpoint/2010/main" val="34181498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744989" y="838201"/>
            <a:ext cx="229678" cy="174518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81216"/>
            <a:ext cx="36679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Global oil trading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9DD753-3E4D-8346-A810-465B67D40E0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80544" y="49316"/>
            <a:ext cx="628093" cy="5847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4DB808-B7E5-B345-AACE-33841B469BAE}"/>
              </a:ext>
            </a:extLst>
          </p:cNvPr>
          <p:cNvSpPr txBox="1"/>
          <p:nvPr/>
        </p:nvSpPr>
        <p:spPr>
          <a:xfrm rot="16200000">
            <a:off x="10083801" y="3428773"/>
            <a:ext cx="25935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million barrels/day</a:t>
            </a:r>
          </a:p>
        </p:txBody>
      </p:sp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B6A7E957-3F8C-D448-B203-6CEF039DF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286" y="735116"/>
            <a:ext cx="10952714" cy="60751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898" y="3288323"/>
            <a:ext cx="23627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  <a:hlinkClick r:id="rId4"/>
              </a:rPr>
              <a:t>https://www.bp.com/en/global/corporate/energy-economics/statistical-review-of-world-energy/natural-gas.html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579850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fig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53" y="1726486"/>
            <a:ext cx="4973146" cy="513644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77027"/>
            <a:ext cx="75777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Use of ‘surface’ petroleum is ancient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" y="793673"/>
            <a:ext cx="11517347" cy="1102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Early use of petroleum depended on </a:t>
            </a: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easy access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: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u="sng" dirty="0">
                <a:latin typeface="Verdana" panose="020B0604030504040204" pitchFamily="34" charset="0"/>
                <a:cs typeface="Verdana" panose="020B0604030504040204" pitchFamily="34" charset="0"/>
              </a:rPr>
              <a:t>Surface seepage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; or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Topographical features allowing easy access.</a:t>
            </a:r>
            <a:endParaRPr lang="en-US" sz="2000" u="sng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71865" y="6448030"/>
            <a:ext cx="4811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Energy Systems and Sustainability, 2/e, Chapter 7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9908" y="5937769"/>
            <a:ext cx="4973146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</a:rPr>
              <a:t>Oil seep in CA after Northridge</a:t>
            </a:r>
          </a:p>
          <a:p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</a:rPr>
              <a:t> earthquake (USGS)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16184" y="2690104"/>
            <a:ext cx="6523419" cy="1753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Petroleum’s many ancient uses</a:t>
            </a:r>
          </a:p>
          <a:p>
            <a:pPr>
              <a:lnSpc>
                <a:spcPct val="110000"/>
              </a:lnSpc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From the Babylonians onward, surface petroleum was used as a lamp fuel, an adhesive, for caulking boats, medicines and </a:t>
            </a:r>
            <a:r>
              <a:rPr lang="is-IS" sz="2000" dirty="0">
                <a:latin typeface="Verdana" panose="020B0604030504040204" pitchFamily="34" charset="0"/>
                <a:cs typeface="Verdana" panose="020B0604030504040204" pitchFamily="34" charset="0"/>
              </a:rPr>
              <a:t>… myriad other uses</a:t>
            </a:r>
            <a:endParaRPr lang="en-US" sz="2000" u="sng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3298FCA-B09D-0C44-A99D-4A0EA469725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17854" y="49317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502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744989" y="838201"/>
            <a:ext cx="229678" cy="174518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77453"/>
            <a:ext cx="49199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Refinery output growth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1992" y="6411215"/>
            <a:ext cx="7804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www.iea.org</a:t>
            </a:r>
            <a:r>
              <a:rPr lang="en-US" dirty="0"/>
              <a:t>/reports/oil-information-overview</a:t>
            </a:r>
            <a:endParaRPr lang="en-US" sz="1400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EDB649-1EC5-AF46-9E54-52D49F73282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335306" y="49317"/>
            <a:ext cx="628093" cy="584776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D0CFDAFB-A55F-5D4D-8305-B97E367423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38" b="19794"/>
          <a:stretch/>
        </p:blipFill>
        <p:spPr>
          <a:xfrm>
            <a:off x="246184" y="1172287"/>
            <a:ext cx="11699631" cy="5238928"/>
          </a:xfrm>
          <a:prstGeom prst="rect">
            <a:avLst/>
          </a:prstGeom>
        </p:spPr>
      </p:pic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8F0CADF9-30DB-2142-B433-77803FD642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4241" r="59021" b="-163"/>
          <a:stretch/>
        </p:blipFill>
        <p:spPr>
          <a:xfrm>
            <a:off x="3089035" y="1019886"/>
            <a:ext cx="885678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2136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341340CC-E2E5-564A-B43C-0CEF200F71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829"/>
          <a:stretch/>
        </p:blipFill>
        <p:spPr>
          <a:xfrm>
            <a:off x="1669564" y="1055077"/>
            <a:ext cx="10293835" cy="567495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744989" y="838201"/>
            <a:ext cx="229678" cy="174518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77453"/>
            <a:ext cx="109392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Impacts of COVID?  Demand in 2020 relative to 2019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1" y="4749222"/>
            <a:ext cx="234578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https://www.iea.org/data-and-statistics/charts/change-in-monthly-oil-demand-in-selected-countries-2020-relative-to-2019</a:t>
            </a:r>
            <a:r>
              <a:rPr lang="en-US" dirty="0"/>
              <a:t> </a:t>
            </a:r>
            <a:endParaRPr lang="en-US" sz="1400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EDB649-1EC5-AF46-9E54-52D49F73282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335306" y="49317"/>
            <a:ext cx="628093" cy="584776"/>
          </a:xfrm>
          <a:prstGeom prst="rect">
            <a:avLst/>
          </a:prstGeom>
        </p:spPr>
      </p:pic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D6CE2557-228B-CD48-89B7-EADF87CB6D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4116" r="47350" b="718"/>
          <a:stretch/>
        </p:blipFill>
        <p:spPr>
          <a:xfrm>
            <a:off x="4391967" y="1589649"/>
            <a:ext cx="6383885" cy="43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3819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744989" y="838201"/>
            <a:ext cx="229678" cy="174518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77453"/>
            <a:ext cx="56060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Oil prices: recently volatile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1" y="4749222"/>
            <a:ext cx="234578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https://www.iea.org/data-and-statistics/charts/change-in-monthly-oil-demand-in-selected-countries-2020-relative-to-2019</a:t>
            </a:r>
            <a:r>
              <a:rPr lang="en-US" dirty="0"/>
              <a:t> </a:t>
            </a:r>
            <a:endParaRPr lang="en-US" sz="1400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EDB649-1EC5-AF46-9E54-52D49F73282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335306" y="49317"/>
            <a:ext cx="628093" cy="584776"/>
          </a:xfrm>
          <a:prstGeom prst="rect">
            <a:avLst/>
          </a:prstGeom>
        </p:spPr>
      </p:pic>
      <p:pic>
        <p:nvPicPr>
          <p:cNvPr id="7" name="Picture 6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CED24BD1-1EEE-8D4C-8F47-AC054662EF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015"/>
          <a:stretch/>
        </p:blipFill>
        <p:spPr>
          <a:xfrm>
            <a:off x="4064754" y="713218"/>
            <a:ext cx="7673115" cy="6179873"/>
          </a:xfrm>
          <a:prstGeom prst="rect">
            <a:avLst/>
          </a:prstGeom>
        </p:spPr>
      </p:pic>
      <p:pic>
        <p:nvPicPr>
          <p:cNvPr id="12" name="Picture 11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B6069F66-AD15-7645-876E-003E3322CE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1617" r="44818" b="446"/>
          <a:stretch/>
        </p:blipFill>
        <p:spPr>
          <a:xfrm>
            <a:off x="306019" y="3252078"/>
            <a:ext cx="5528604" cy="711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9627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0311" y="715333"/>
            <a:ext cx="8020888" cy="624883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744989" y="838201"/>
            <a:ext cx="229678" cy="174518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70583"/>
            <a:ext cx="8170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US oil production: driven by technology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196622" y="6031885"/>
            <a:ext cx="19150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Energy Systems and Sustainability, 2/e, Chapter 7 </a:t>
            </a:r>
          </a:p>
        </p:txBody>
      </p:sp>
      <p:sp>
        <p:nvSpPr>
          <p:cNvPr id="2" name="Rectangular Callout 1"/>
          <p:cNvSpPr/>
          <p:nvPr/>
        </p:nvSpPr>
        <p:spPr>
          <a:xfrm>
            <a:off x="3479888" y="2765942"/>
            <a:ext cx="2766060" cy="914400"/>
          </a:xfrm>
          <a:prstGeom prst="wedgeRectCallout">
            <a:avLst>
              <a:gd name="adj1" fmla="val 47854"/>
              <a:gd name="adj2" fmla="val 156944"/>
            </a:avLst>
          </a:prstGeom>
          <a:solidFill>
            <a:srgbClr val="FFFF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rgbClr val="0000FF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Development of automobiles and planes spurred early growth.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DFA672-1AB0-9543-AFFE-CE80B37F6D0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335307" y="38117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0041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6993" y="704489"/>
            <a:ext cx="8278804" cy="653793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70583"/>
            <a:ext cx="68146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Peak oil will occur but is delayed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7772" y="6264811"/>
            <a:ext cx="3067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Energy Systems and Sustainability, 2/e, Chapter 7 </a:t>
            </a:r>
          </a:p>
        </p:txBody>
      </p:sp>
      <p:sp>
        <p:nvSpPr>
          <p:cNvPr id="9" name="Rectangular Callout 8"/>
          <p:cNvSpPr/>
          <p:nvPr/>
        </p:nvSpPr>
        <p:spPr>
          <a:xfrm>
            <a:off x="8035623" y="877181"/>
            <a:ext cx="4049789" cy="687003"/>
          </a:xfrm>
          <a:prstGeom prst="wedgeRectCallout">
            <a:avLst>
              <a:gd name="adj1" fmla="val -34974"/>
              <a:gd name="adj2" fmla="val 215277"/>
            </a:avLst>
          </a:prstGeom>
          <a:solidFill>
            <a:schemeClr val="bg1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00FF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Note that US production figures support </a:t>
            </a:r>
            <a:r>
              <a:rPr lang="en-US" dirty="0" err="1">
                <a:solidFill>
                  <a:srgbClr val="0000FF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Hubbert’s</a:t>
            </a:r>
            <a:r>
              <a:rPr lang="en-US" dirty="0">
                <a:solidFill>
                  <a:srgbClr val="0000FF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 hypothesis.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621E491-5399-EE4A-B715-1C99D43CE4B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335306" y="49317"/>
            <a:ext cx="628093" cy="5847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EE9C51-1A8A-994A-9159-92EC56729000}"/>
              </a:ext>
            </a:extLst>
          </p:cNvPr>
          <p:cNvSpPr txBox="1"/>
          <p:nvPr/>
        </p:nvSpPr>
        <p:spPr>
          <a:xfrm>
            <a:off x="330231" y="1846590"/>
            <a:ext cx="330571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Why is peak delayed?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Technology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Policy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Growth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Inertia</a:t>
            </a:r>
          </a:p>
        </p:txBody>
      </p:sp>
    </p:spTree>
    <p:extLst>
      <p:ext uri="{BB962C8B-B14F-4D97-AF65-F5344CB8AC3E}">
        <p14:creationId xmlns:p14="http://schemas.microsoft.com/office/powerpoint/2010/main" val="6941606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49317"/>
            <a:ext cx="89979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US production appears to be defying peak?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210281" y="6024240"/>
            <a:ext cx="18848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Energy Systems and Sustainability, 2/e, Chapter 7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772727"/>
            <a:ext cx="10744200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Many have noted that US oil production appears to be defying peak predictions.</a:t>
            </a:r>
          </a:p>
        </p:txBody>
      </p:sp>
      <p:pic>
        <p:nvPicPr>
          <p:cNvPr id="9" name="Picture 8" descr="Hubbert_US_Lower_48_Gas_Prediction_-_196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15" y="1172837"/>
            <a:ext cx="7835704" cy="571794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754274" y="2857022"/>
            <a:ext cx="29120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Verdana" panose="020B0604030504040204" pitchFamily="34" charset="0"/>
                <a:cs typeface="Verdana" panose="020B0604030504040204" pitchFamily="34" charset="0"/>
              </a:rPr>
              <a:t>While we can probably shift the timing of the peak extraction and conversion won’t make a finite resource endless.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9FCE6B0-736C-4B48-B873-809BABDC336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07098" y="49317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545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70583"/>
            <a:ext cx="93185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Example? Fracking boosted US oil production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621E491-5399-EE4A-B715-1C99D43CE4B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335306" y="49317"/>
            <a:ext cx="628093" cy="5847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9F4F27-625C-A94A-9091-BD1C9C15B5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3223" y="685800"/>
            <a:ext cx="8525553" cy="619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9238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77453"/>
            <a:ext cx="5711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Revised fossil fuel reserves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599" y="6041883"/>
            <a:ext cx="20820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Energy Systems and Sustainability, 2/e, Chapter 7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599" y="744593"/>
            <a:ext cx="11686735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While reserves figures are revised upwards, only a tiny fraction is new discoveries.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8599" y="2500686"/>
            <a:ext cx="4223238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Verdana" panose="020B0604030504040204" pitchFamily="34" charset="0"/>
                <a:cs typeface="Verdana" panose="020B0604030504040204" pitchFamily="34" charset="0"/>
              </a:rPr>
              <a:t>Because fossil fuel reserves and revenues are critical to the stability of many governments, fossil fuels ‘data’ may be subject to political influence or revision.</a:t>
            </a:r>
          </a:p>
          <a:p>
            <a:endParaRPr lang="en-US" sz="1000" dirty="0"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b="1" dirty="0">
                <a:latin typeface="Verdana" panose="020B0604030504040204" pitchFamily="34" charset="0"/>
                <a:cs typeface="Verdana" panose="020B0604030504040204" pitchFamily="34" charset="0"/>
              </a:rPr>
              <a:t>Reserves</a:t>
            </a:r>
            <a:br>
              <a:rPr lang="en-US" b="1" dirty="0">
                <a:latin typeface="Verdana" panose="020B0604030504040204" pitchFamily="34" charset="0"/>
                <a:cs typeface="Verdana" panose="020B0604030504040204" pitchFamily="34" charset="0"/>
              </a:rPr>
            </a:br>
            <a:r>
              <a:rPr lang="en-US" b="1" dirty="0">
                <a:latin typeface="Verdana" panose="020B0604030504040204" pitchFamily="34" charset="0"/>
                <a:cs typeface="Verdana" panose="020B0604030504040204" pitchFamily="34" charset="0"/>
              </a:rPr>
              <a:t> = political stability</a:t>
            </a:r>
          </a:p>
        </p:txBody>
      </p:sp>
      <p:pic>
        <p:nvPicPr>
          <p:cNvPr id="2" name="Picture 1" descr="Revisions_to_US_Oil_Reserves_2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837" y="1144702"/>
            <a:ext cx="7043791" cy="57132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1E400D-7431-9544-AC61-7EE950B8C81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21166" y="49317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7436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744989" y="838201"/>
            <a:ext cx="229678" cy="174518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77453"/>
            <a:ext cx="6599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Planning to move away from oil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1" y="6476166"/>
            <a:ext cx="9426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http://</a:t>
            </a:r>
            <a:r>
              <a:rPr lang="en-US" sz="1400" dirty="0" err="1">
                <a:latin typeface="Verdana" panose="020B0604030504040204" pitchFamily="34" charset="0"/>
                <a:cs typeface="Verdana" panose="020B0604030504040204" pitchFamily="34" charset="0"/>
              </a:rPr>
              <a:t>money.cnn.com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/2017/07/26/autos/countries-that-are-banning-gas-cars-for-electric/</a:t>
            </a:r>
            <a:r>
              <a:rPr lang="en-US" sz="1400" dirty="0" err="1">
                <a:latin typeface="Verdana" panose="020B0604030504040204" pitchFamily="34" charset="0"/>
                <a:cs typeface="Verdana" panose="020B0604030504040204" pitchFamily="34" charset="0"/>
              </a:rPr>
              <a:t>index.html</a:t>
            </a:r>
            <a:endParaRPr lang="en-US" sz="1400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6699" y="838201"/>
            <a:ext cx="116967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By 2017, several </a:t>
            </a:r>
            <a:r>
              <a:rPr lang="en-US" sz="2000" u="sng" dirty="0">
                <a:latin typeface="Verdana" panose="020B0604030504040204" pitchFamily="34" charset="0"/>
                <a:cs typeface="Verdana" panose="020B0604030504040204" pitchFamily="34" charset="0"/>
              </a:rPr>
              <a:t>European countries 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have pledged to either:</a:t>
            </a:r>
          </a:p>
          <a:p>
            <a:endParaRPr lang="en-US" sz="1000" dirty="0"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Stop producing and selling petro fueled cars…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India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France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Britain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Norway</a:t>
            </a:r>
          </a:p>
          <a:p>
            <a:pPr lvl="1"/>
            <a:endParaRPr lang="en-US" sz="1000" dirty="0"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…or are planning to increase to percentage of electric cars in their fleet.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Austria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China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Denmark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Germany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Ireland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Japan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the Netherlands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Portugal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Korea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Spain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EDB649-1EC5-AF46-9E54-52D49F73282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335306" y="49317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7110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744989" y="838201"/>
            <a:ext cx="229678" cy="174518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77453"/>
            <a:ext cx="62504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Has peak use already passed?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EDB649-1EC5-AF46-9E54-52D49F73282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335306" y="49317"/>
            <a:ext cx="628093" cy="584776"/>
          </a:xfrm>
          <a:prstGeom prst="rect">
            <a:avLst/>
          </a:prstGeom>
        </p:spPr>
      </p:pic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5BF44B19-C582-7249-9D1F-33686E53E3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5409" y="679485"/>
            <a:ext cx="8415508" cy="624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166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77027"/>
            <a:ext cx="67922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Modern use started with lighting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36971" y="832448"/>
            <a:ext cx="8392015" cy="737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In the </a:t>
            </a:r>
            <a:r>
              <a:rPr lang="en-US" sz="2000" u="sng" dirty="0">
                <a:latin typeface="Verdana" panose="020B0604030504040204" pitchFamily="34" charset="0"/>
                <a:cs typeface="Verdana" panose="020B0604030504040204" pitchFamily="34" charset="0"/>
              </a:rPr>
              <a:t>1800s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coal gas 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was used to light cities, but was</a:t>
            </a:r>
            <a:b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not available outside of cities. </a:t>
            </a:r>
            <a:endParaRPr lang="en-US" sz="2000" u="sng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5512" y="6351048"/>
            <a:ext cx="4811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Energy Systems and Sustainability, 2/e, Chapter 7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7286" t="2103"/>
          <a:stretch/>
        </p:blipFill>
        <p:spPr>
          <a:xfrm>
            <a:off x="9830980" y="832448"/>
            <a:ext cx="2260627" cy="599414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33883" y="1749160"/>
            <a:ext cx="8392015" cy="1211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In </a:t>
            </a:r>
            <a:r>
              <a:rPr lang="en-US" sz="2000" u="sng" dirty="0">
                <a:latin typeface="Verdana" panose="020B0604030504040204" pitchFamily="34" charset="0"/>
                <a:cs typeface="Verdana" panose="020B0604030504040204" pitchFamily="34" charset="0"/>
              </a:rPr>
              <a:t>1850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, Scottish chemist James ‘Paraffin’ Young patented the distillation of </a:t>
            </a: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coal oil 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and </a:t>
            </a: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paraffin wax 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from coal.</a:t>
            </a:r>
          </a:p>
          <a:p>
            <a:pPr>
              <a:lnSpc>
                <a:spcPct val="110000"/>
              </a:lnSpc>
            </a:pPr>
            <a:endParaRPr lang="en-US" sz="800" dirty="0"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Coal oil became a popular lighting and lubricating oil.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36971" y="3719782"/>
            <a:ext cx="8392015" cy="1685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In </a:t>
            </a:r>
            <a:r>
              <a:rPr lang="en-US" sz="2000" u="sng" dirty="0">
                <a:latin typeface="Verdana" panose="020B0604030504040204" pitchFamily="34" charset="0"/>
                <a:cs typeface="Verdana" panose="020B0604030504040204" pitchFamily="34" charset="0"/>
              </a:rPr>
              <a:t>1859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, Edwin Drake ‘hit’ </a:t>
            </a: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oil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 in Titusville PA.</a:t>
            </a:r>
          </a:p>
          <a:p>
            <a:pPr>
              <a:lnSpc>
                <a:spcPct val="110000"/>
              </a:lnSpc>
            </a:pPr>
            <a:endParaRPr lang="en-US" sz="800" dirty="0"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Early uses focused on distillation of </a:t>
            </a: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lighting oil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>
              <a:lnSpc>
                <a:spcPct val="110000"/>
              </a:lnSpc>
            </a:pPr>
            <a:endParaRPr lang="en-US" sz="800" dirty="0"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Within 40 years, uses were soon found for all fractions produced by distillation of crude oil.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246077-98BF-EF48-BA7F-9EE3C30CDA3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92143" y="49317"/>
            <a:ext cx="628093" cy="584776"/>
          </a:xfrm>
          <a:prstGeom prst="rect">
            <a:avLst/>
          </a:prstGeom>
        </p:spPr>
      </p:pic>
      <p:sp>
        <p:nvSpPr>
          <p:cNvPr id="8" name="Down Arrow Callout 7">
            <a:extLst>
              <a:ext uri="{FF2B5EF4-FFF2-40B4-BE49-F238E27FC236}">
                <a16:creationId xmlns:a16="http://schemas.microsoft.com/office/drawing/2014/main" id="{FC88B9A6-84E0-D143-BBE3-BE3021AB32E6}"/>
              </a:ext>
            </a:extLst>
          </p:cNvPr>
          <p:cNvSpPr/>
          <p:nvPr/>
        </p:nvSpPr>
        <p:spPr>
          <a:xfrm>
            <a:off x="196630" y="912448"/>
            <a:ext cx="1066800" cy="2048647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28458"/>
            </a:avLst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coal</a:t>
            </a:r>
            <a:endParaRPr lang="en-US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Down Arrow Callout 12">
            <a:extLst>
              <a:ext uri="{FF2B5EF4-FFF2-40B4-BE49-F238E27FC236}">
                <a16:creationId xmlns:a16="http://schemas.microsoft.com/office/drawing/2014/main" id="{4D4CEB0A-B705-4C49-A75F-F1F8DDBAFEC0}"/>
              </a:ext>
            </a:extLst>
          </p:cNvPr>
          <p:cNvSpPr/>
          <p:nvPr/>
        </p:nvSpPr>
        <p:spPr>
          <a:xfrm>
            <a:off x="196630" y="3719782"/>
            <a:ext cx="1066800" cy="2048647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28458"/>
            </a:avLst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oil</a:t>
            </a:r>
            <a:endParaRPr lang="en-US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637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77453"/>
            <a:ext cx="45255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Module 5. Oil and gas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52436" y="3167390"/>
            <a:ext cx="4287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800" b="1" dirty="0">
                <a:latin typeface="Verdana" panose="020B0604030504040204" pitchFamily="34" charset="0"/>
                <a:cs typeface="Verdana" panose="020B0604030504040204" pitchFamily="34" charset="0"/>
              </a:rPr>
              <a:t>5.7: Natural gas</a:t>
            </a:r>
            <a:endParaRPr lang="is-IS" sz="2800" b="1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651010-4CAE-7B4B-957D-059A325979C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21165" y="49317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8259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63385"/>
            <a:ext cx="19175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NG units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10086" y="6488643"/>
            <a:ext cx="4811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Energy Systems and Sustainability, 2/e, Chapter 7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" y="871203"/>
            <a:ext cx="8750316" cy="70788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UK units:</a:t>
            </a:r>
          </a:p>
          <a:p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1 </a:t>
            </a:r>
            <a:r>
              <a:rPr lang="en-US" sz="2000" dirty="0" err="1">
                <a:latin typeface="Verdana" panose="020B0604030504040204" pitchFamily="34" charset="0"/>
                <a:cs typeface="Verdana" panose="020B0604030504040204" pitchFamily="34" charset="0"/>
              </a:rPr>
              <a:t>therm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 = 100,000 BTU = 29.3 kWh = 105.5 MJ = 2.7 m</a:t>
            </a:r>
            <a:r>
              <a:rPr lang="en-US" sz="2000" baseline="30000" dirty="0">
                <a:latin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 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8600" y="1938979"/>
            <a:ext cx="10294034" cy="70788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US units:</a:t>
            </a:r>
          </a:p>
          <a:p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1 MMBTU = 1,000,000 BTU = 293 kWh = 1.055 GJ = 27 m</a:t>
            </a:r>
            <a:r>
              <a:rPr lang="en-US" sz="2000" baseline="30000" dirty="0">
                <a:latin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 = 1E3 ft</a:t>
            </a:r>
            <a:r>
              <a:rPr lang="en-US" sz="2000" baseline="30000" dirty="0">
                <a:latin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 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8600" y="3006753"/>
            <a:ext cx="8750316" cy="70788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International:</a:t>
            </a:r>
          </a:p>
          <a:p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1000 m</a:t>
            </a:r>
            <a:r>
              <a:rPr lang="en-US" sz="2000" baseline="30000" dirty="0">
                <a:latin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 NG = 39 GJ = 10.8 </a:t>
            </a:r>
            <a:r>
              <a:rPr lang="en-US" sz="2000" dirty="0" err="1">
                <a:latin typeface="Verdana" panose="020B0604030504040204" pitchFamily="34" charset="0"/>
                <a:cs typeface="Verdana" panose="020B0604030504040204" pitchFamily="34" charset="0"/>
              </a:rPr>
              <a:t>MWh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 = 0.93 </a:t>
            </a:r>
            <a:r>
              <a:rPr lang="en-US" sz="2000" dirty="0" err="1">
                <a:latin typeface="Verdana" panose="020B0604030504040204" pitchFamily="34" charset="0"/>
                <a:cs typeface="Verdana" panose="020B0604030504040204" pitchFamily="34" charset="0"/>
              </a:rPr>
              <a:t>tonnes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 of oil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8600" y="4074528"/>
            <a:ext cx="8750316" cy="70788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‘Roundly’:</a:t>
            </a:r>
          </a:p>
          <a:p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1000 m</a:t>
            </a:r>
            <a:r>
              <a:rPr lang="en-US" sz="2000" baseline="30000" dirty="0">
                <a:latin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 NG = 40 GJ = 10 MWh = 1 </a:t>
            </a:r>
            <a:r>
              <a:rPr lang="en-US" sz="2000" dirty="0" err="1">
                <a:latin typeface="Verdana" panose="020B0604030504040204" pitchFamily="34" charset="0"/>
                <a:cs typeface="Verdana" panose="020B0604030504040204" pitchFamily="34" charset="0"/>
              </a:rPr>
              <a:t>tonnes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 of oil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AA2E05B-5C2D-DE41-A52C-15FB6D9993E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050827" y="61580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40216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63386"/>
            <a:ext cx="81547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Processing NG: ‘scrubbing’ by-products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227330" y="6486837"/>
            <a:ext cx="4811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Energy Systems and Sustainability, 2/e, Chapter 7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1" y="854955"/>
            <a:ext cx="7139081" cy="233839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Natural gas (CH</a:t>
            </a:r>
            <a:r>
              <a:rPr lang="en-US" sz="2000" baseline="-25000" dirty="0">
                <a:latin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) is contaminated with other gases: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Ethane (C</a:t>
            </a:r>
            <a:r>
              <a:rPr lang="en-US" sz="2000" baseline="-25000" dirty="0">
                <a:latin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H</a:t>
            </a:r>
            <a:r>
              <a:rPr lang="en-US" sz="2000" baseline="-25000" dirty="0">
                <a:latin typeface="Verdana" panose="020B0604030504040204" pitchFamily="34" charset="0"/>
                <a:cs typeface="Verdana" panose="020B0604030504040204" pitchFamily="34" charset="0"/>
              </a:rPr>
              <a:t>6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He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H</a:t>
            </a:r>
            <a:r>
              <a:rPr lang="en-US" sz="2000" baseline="-25000" dirty="0">
                <a:latin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S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CO</a:t>
            </a:r>
            <a:r>
              <a:rPr lang="en-US" sz="2000" baseline="-25000" dirty="0">
                <a:latin typeface="Verdana" panose="020B0604030504040204" pitchFamily="34" charset="0"/>
                <a:cs typeface="Verdana" panose="020B0604030504040204" pitchFamily="34" charset="0"/>
              </a:rPr>
              <a:t>2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616787" y="1670567"/>
            <a:ext cx="889000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505787" y="1495437"/>
            <a:ext cx="2811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Verdana" panose="020B0604030504040204" pitchFamily="34" charset="0"/>
              </a:rPr>
              <a:t>plastics manufacturing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405200" y="2063932"/>
            <a:ext cx="889000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330267" y="1900197"/>
            <a:ext cx="4860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Verdana" panose="020B0604030504040204" pitchFamily="34" charset="0"/>
              </a:rPr>
              <a:t>medical uses; superconducting magnets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405200" y="2546058"/>
            <a:ext cx="889000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337865" y="2383831"/>
            <a:ext cx="2422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Verdana" panose="020B0604030504040204" pitchFamily="34" charset="0"/>
              </a:rPr>
              <a:t>S used in fertilizers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1405200" y="2998764"/>
            <a:ext cx="889000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294200" y="2824020"/>
            <a:ext cx="4932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Verdana" panose="020B0604030504040204" pitchFamily="34" charset="0"/>
              </a:rPr>
              <a:t>re-injected to flush more NG out of wells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28600" y="3693236"/>
            <a:ext cx="8750316" cy="422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NG with low levels of contaminants is called ‘</a:t>
            </a: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sweet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’.</a:t>
            </a:r>
            <a:endParaRPr lang="en-US" sz="2000" baseline="-25000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Right Bracket 23"/>
          <p:cNvSpPr/>
          <p:nvPr/>
        </p:nvSpPr>
        <p:spPr>
          <a:xfrm>
            <a:off x="7367682" y="1425000"/>
            <a:ext cx="169462" cy="1818213"/>
          </a:xfrm>
          <a:prstGeom prst="rightBracket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610283" y="1922166"/>
            <a:ext cx="4353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Verdana" panose="020B0604030504040204" pitchFamily="34" charset="0"/>
                <a:cs typeface="Verdana" panose="020B0604030504040204" pitchFamily="34" charset="0"/>
              </a:rPr>
              <a:t>These gases are ‘scrubbed’ out of NG using amine chemistry.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5E12759-8256-7343-9C0B-1907D3F2821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77436" y="49317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617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  <p:bldP spid="20" grpId="0"/>
      <p:bldP spid="22" grpId="0"/>
      <p:bldP spid="23" grpId="0"/>
      <p:bldP spid="24" grpId="0" animBg="1"/>
      <p:bldP spid="2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77453"/>
            <a:ext cx="79880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Natural gas: ‘cleaner’ than oil and coal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05851" y="6485844"/>
            <a:ext cx="4811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Energy Systems and Sustainability, 2/e, Chapter 7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599" y="871204"/>
            <a:ext cx="11714871" cy="101566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Natural gas is mostly methane (CH</a:t>
            </a:r>
            <a:r>
              <a:rPr lang="en-US" sz="2000" baseline="-25000" dirty="0">
                <a:latin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) but contains small amounts of other hydrocarbon gases when extracted: ethane (2 carbons); propane (3 carbons); and butane (4 carbons).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04067" y="1800487"/>
            <a:ext cx="5876325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CH</a:t>
            </a:r>
            <a:r>
              <a:rPr lang="en-US" sz="2000" baseline="-25000" dirty="0">
                <a:latin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 + 2O</a:t>
            </a:r>
            <a:r>
              <a:rPr lang="en-US" sz="2000" baseline="-25000" dirty="0">
                <a:latin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  <a:sym typeface="Wingdings"/>
              </a:rPr>
              <a:t>  CO</a:t>
            </a:r>
            <a:r>
              <a:rPr lang="en-US" sz="2000" baseline="-25000" dirty="0">
                <a:latin typeface="Verdana" panose="020B0604030504040204" pitchFamily="34" charset="0"/>
                <a:cs typeface="Verdana" panose="020B0604030504040204" pitchFamily="34" charset="0"/>
                <a:sym typeface="Wingdings"/>
              </a:rPr>
              <a:t>2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  <a:sym typeface="Wingdings"/>
              </a:rPr>
              <a:t>  + 2H</a:t>
            </a:r>
            <a:r>
              <a:rPr lang="en-US" sz="2000" baseline="-25000" dirty="0">
                <a:latin typeface="Verdana" panose="020B0604030504040204" pitchFamily="34" charset="0"/>
                <a:cs typeface="Verdana" panose="020B0604030504040204" pitchFamily="34" charset="0"/>
                <a:sym typeface="Wingdings"/>
              </a:rPr>
              <a:t>2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  <a:sym typeface="Wingdings"/>
              </a:rPr>
              <a:t>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68486" y="2159730"/>
            <a:ext cx="5063908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mass   16       64          44       36</a:t>
            </a:r>
            <a:endParaRPr lang="en-US" sz="2000" dirty="0">
              <a:latin typeface="Verdana" panose="020B0604030504040204" pitchFamily="34" charset="0"/>
              <a:cs typeface="Verdana" panose="020B0604030504040204" pitchFamily="34" charset="0"/>
              <a:sym typeface="Wingding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13748" y="1800488"/>
            <a:ext cx="3889993" cy="70788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000" u="sng" dirty="0">
                <a:latin typeface="Verdana" panose="020B0604030504040204" pitchFamily="34" charset="0"/>
                <a:cs typeface="Verdana" panose="020B0604030504040204" pitchFamily="34" charset="0"/>
              </a:rPr>
              <a:t>CO</a:t>
            </a:r>
            <a:r>
              <a:rPr lang="en-US" sz="2000" u="sng" baseline="-25000" dirty="0">
                <a:latin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2000" baseline="-25000" dirty="0"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 =		</a:t>
            </a:r>
            <a:r>
              <a:rPr lang="en-US" sz="2000" u="sng" dirty="0">
                <a:latin typeface="Verdana" panose="020B0604030504040204" pitchFamily="34" charset="0"/>
                <a:cs typeface="Verdana" panose="020B0604030504040204" pitchFamily="34" charset="0"/>
              </a:rPr>
              <a:t>44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  =  2.75</a:t>
            </a:r>
            <a:endParaRPr lang="en-US" sz="2000" u="sng" dirty="0"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fuel		16</a:t>
            </a:r>
            <a:endParaRPr lang="en-US" sz="2000" dirty="0">
              <a:latin typeface="Verdana" panose="020B0604030504040204" pitchFamily="34" charset="0"/>
              <a:cs typeface="Verdana" panose="020B0604030504040204" pitchFamily="34" charset="0"/>
              <a:sym typeface="Wingding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8599" y="3072650"/>
            <a:ext cx="11562861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Propane is (C</a:t>
            </a:r>
            <a:r>
              <a:rPr lang="en-US" sz="2000" baseline="-25000" dirty="0">
                <a:latin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H</a:t>
            </a:r>
            <a:r>
              <a:rPr lang="en-US" sz="2000" baseline="-25000" dirty="0">
                <a:latin typeface="Verdana" panose="020B0604030504040204" pitchFamily="34" charset="0"/>
                <a:cs typeface="Verdana" panose="020B0604030504040204" pitchFamily="34" charset="0"/>
              </a:rPr>
              <a:t>8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) and is separated from natural gas during processing.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01722" y="3624032"/>
            <a:ext cx="5876325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en-US" sz="2000" baseline="-25000" dirty="0">
                <a:latin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H</a:t>
            </a:r>
            <a:r>
              <a:rPr lang="en-US" sz="2000" baseline="-25000" dirty="0">
                <a:latin typeface="Verdana" panose="020B0604030504040204" pitchFamily="34" charset="0"/>
                <a:cs typeface="Verdana" panose="020B0604030504040204" pitchFamily="34" charset="0"/>
              </a:rPr>
              <a:t>8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 + 5O</a:t>
            </a:r>
            <a:r>
              <a:rPr lang="en-US" sz="2000" baseline="-25000" dirty="0">
                <a:latin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  <a:sym typeface="Wingdings"/>
              </a:rPr>
              <a:t>  3CO</a:t>
            </a:r>
            <a:r>
              <a:rPr lang="en-US" sz="2000" baseline="-25000" dirty="0">
                <a:latin typeface="Verdana" panose="020B0604030504040204" pitchFamily="34" charset="0"/>
                <a:cs typeface="Verdana" panose="020B0604030504040204" pitchFamily="34" charset="0"/>
                <a:sym typeface="Wingdings"/>
              </a:rPr>
              <a:t>2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  <a:sym typeface="Wingdings"/>
              </a:rPr>
              <a:t>  + 4H</a:t>
            </a:r>
            <a:r>
              <a:rPr lang="en-US" sz="2000" baseline="-25000" dirty="0">
                <a:latin typeface="Verdana" panose="020B0604030504040204" pitchFamily="34" charset="0"/>
                <a:cs typeface="Verdana" panose="020B0604030504040204" pitchFamily="34" charset="0"/>
                <a:sym typeface="Wingdings"/>
              </a:rPr>
              <a:t>2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  <a:sym typeface="Wingdings"/>
              </a:rPr>
              <a:t>O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68486" y="3983275"/>
            <a:ext cx="5063908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mass     44     160        132         72</a:t>
            </a:r>
            <a:endParaRPr lang="en-US" sz="2000" dirty="0">
              <a:latin typeface="Verdana" panose="020B0604030504040204" pitchFamily="34" charset="0"/>
              <a:cs typeface="Verdana" panose="020B0604030504040204" pitchFamily="34" charset="0"/>
              <a:sym typeface="Wingding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05553" y="3624033"/>
            <a:ext cx="4014028" cy="70788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000" u="sng" dirty="0">
                <a:latin typeface="Verdana" panose="020B0604030504040204" pitchFamily="34" charset="0"/>
                <a:cs typeface="Verdana" panose="020B0604030504040204" pitchFamily="34" charset="0"/>
              </a:rPr>
              <a:t>CO</a:t>
            </a:r>
            <a:r>
              <a:rPr lang="en-US" sz="2000" u="sng" baseline="-25000" dirty="0">
                <a:latin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2000" baseline="-25000" dirty="0"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 =  	</a:t>
            </a:r>
            <a:r>
              <a:rPr lang="en-US" sz="2000" u="sng" dirty="0">
                <a:latin typeface="Verdana" panose="020B0604030504040204" pitchFamily="34" charset="0"/>
                <a:cs typeface="Verdana" panose="020B0604030504040204" pitchFamily="34" charset="0"/>
              </a:rPr>
              <a:t>132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  =  3.0</a:t>
            </a:r>
            <a:endParaRPr lang="en-US" sz="2000" u="sng" dirty="0"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fuel	  	44</a:t>
            </a:r>
            <a:endParaRPr lang="en-US" sz="2000" dirty="0">
              <a:latin typeface="Verdana" panose="020B0604030504040204" pitchFamily="34" charset="0"/>
              <a:cs typeface="Verdana" panose="020B0604030504040204" pitchFamily="34" charset="0"/>
              <a:sym typeface="Wingding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3805" y="4852995"/>
            <a:ext cx="115120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It is often said that NG is a </a:t>
            </a: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‘cleaner’ fuel 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than oil or coal and produces less CO</a:t>
            </a:r>
            <a:r>
              <a:rPr lang="en-US" sz="2000" baseline="-25000" dirty="0">
                <a:latin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. </a:t>
            </a:r>
          </a:p>
          <a:p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Why &amp; how?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Hydrogen ‘burns’ without producing CO</a:t>
            </a:r>
            <a:r>
              <a:rPr lang="en-US" sz="2000" baseline="-25000" dirty="0">
                <a:latin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. The more hydrogen a fuel has, the less CO</a:t>
            </a:r>
            <a:r>
              <a:rPr lang="en-US" sz="2000" baseline="-25000" dirty="0">
                <a:latin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 it produces.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So, to identify ‘clean’ fuels look for a high H:C ratio.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E2C0C6B-608F-E94E-A196-B3D25926DB4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63368" y="40491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20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77453"/>
            <a:ext cx="5176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NG: lower CO</a:t>
            </a:r>
            <a:r>
              <a:rPr lang="en-US" sz="2800" b="1" baseline="-25000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 emissions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599" y="871203"/>
            <a:ext cx="11616397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Natural gas has lower carbon dioxide emissions because of its high H:C ratio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3436" y="6464331"/>
            <a:ext cx="97044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Energy Systems and Sustainability, 2/e, Chapter 7; https://</a:t>
            </a:r>
            <a:r>
              <a:rPr lang="en-US" sz="1400" dirty="0" err="1">
                <a:latin typeface="Verdana" panose="020B0604030504040204" pitchFamily="34" charset="0"/>
                <a:cs typeface="Verdana" panose="020B0604030504040204" pitchFamily="34" charset="0"/>
              </a:rPr>
              <a:t>www.eia.gov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/tools/</a:t>
            </a:r>
            <a:r>
              <a:rPr lang="en-US" sz="1400" dirty="0" err="1">
                <a:latin typeface="Verdana" panose="020B0604030504040204" pitchFamily="34" charset="0"/>
                <a:cs typeface="Verdana" panose="020B0604030504040204" pitchFamily="34" charset="0"/>
              </a:rPr>
              <a:t>faqs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en-US" sz="1400" dirty="0" err="1">
                <a:latin typeface="Verdana" panose="020B0604030504040204" pitchFamily="34" charset="0"/>
                <a:cs typeface="Verdana" panose="020B0604030504040204" pitchFamily="34" charset="0"/>
              </a:rPr>
              <a:t>faq.php?id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=73&amp;t=11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562597"/>
              </p:ext>
            </p:extLst>
          </p:nvPr>
        </p:nvGraphicFramePr>
        <p:xfrm>
          <a:off x="1589649" y="1737454"/>
          <a:ext cx="8748238" cy="31792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909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31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541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6848">
                <a:tc>
                  <a:txBody>
                    <a:bodyPr/>
                    <a:lstStyle/>
                    <a:p>
                      <a:r>
                        <a:rPr lang="en-US" sz="2000" b="1" i="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fossil</a:t>
                      </a:r>
                      <a:r>
                        <a:rPr lang="en-US" sz="2000" b="1" baseline="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fuel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i="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H:C ratio</a:t>
                      </a:r>
                    </a:p>
                  </a:txBody>
                  <a:tcP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i="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pounds</a:t>
                      </a:r>
                      <a:r>
                        <a:rPr lang="en-US" sz="2000" b="1" baseline="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CO</a:t>
                      </a:r>
                      <a:r>
                        <a:rPr lang="en-US" sz="2000" b="1" baseline="-2500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</a:t>
                      </a:r>
                      <a:r>
                        <a:rPr lang="en-US" sz="2000" b="1" baseline="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/ </a:t>
                      </a:r>
                      <a:r>
                        <a:rPr lang="en-US" sz="2000" b="1" baseline="0" dirty="0" err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MBtu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solidFill>
                      <a:srgbClr val="66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9836">
                <a:tc>
                  <a:txBody>
                    <a:bodyPr/>
                    <a:lstStyle/>
                    <a:p>
                      <a:r>
                        <a:rPr lang="en-US" sz="20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coal (anthracite)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  <a:r>
                        <a:rPr lang="en-US" sz="2000" baseline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– 0.3:1</a:t>
                      </a:r>
                      <a:endParaRPr lang="en-US" sz="20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228.6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9836">
                <a:tc>
                  <a:txBody>
                    <a:bodyPr/>
                    <a:lstStyle/>
                    <a:p>
                      <a:r>
                        <a:rPr lang="en-US" sz="20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coal (bituminous)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0.8:1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205.7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9836">
                <a:tc>
                  <a:txBody>
                    <a:bodyPr/>
                    <a:lstStyle/>
                    <a:p>
                      <a:r>
                        <a:rPr lang="en-US" sz="20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coal (lignite)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1:1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215.4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4916">
                <a:tc>
                  <a:txBody>
                    <a:bodyPr/>
                    <a:lstStyle/>
                    <a:p>
                      <a:r>
                        <a:rPr lang="en-US" sz="20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diesel fuel / heating fuel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2.27:1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161.3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9836">
                <a:tc>
                  <a:txBody>
                    <a:bodyPr/>
                    <a:lstStyle/>
                    <a:p>
                      <a:r>
                        <a:rPr lang="en-US" sz="20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gasoline</a:t>
                      </a:r>
                      <a:r>
                        <a:rPr lang="en-US" sz="2000" baseline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(no ethanol)</a:t>
                      </a:r>
                      <a:endParaRPr lang="en-US" sz="20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2.25:1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157.2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9836">
                <a:tc>
                  <a:txBody>
                    <a:bodyPr/>
                    <a:lstStyle/>
                    <a:p>
                      <a:r>
                        <a:rPr lang="en-US" sz="20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propane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2.67: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139.0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9836">
                <a:tc>
                  <a:txBody>
                    <a:bodyPr/>
                    <a:lstStyle/>
                    <a:p>
                      <a:r>
                        <a:rPr lang="en-US" sz="20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natural</a:t>
                      </a:r>
                      <a:r>
                        <a:rPr lang="en-US" sz="2000" baseline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gas</a:t>
                      </a:r>
                      <a:endParaRPr lang="en-US" sz="20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4:1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117.0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C2C8385D-52CD-5F43-B5DF-10D3C70A51F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07098" y="8524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64864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63385"/>
            <a:ext cx="6817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Domestic condensing gas boilers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7053" y="6486838"/>
            <a:ext cx="4811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Energy Systems and Sustainability, 2/e, Chapter 7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599" y="1025949"/>
            <a:ext cx="4540349" cy="163121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Because NG burn cleanly, water vapor produced by combustion can be condensed allowing </a:t>
            </a:r>
            <a:r>
              <a:rPr lang="en-US" sz="2000" u="sng" dirty="0">
                <a:latin typeface="Verdana" panose="020B0604030504040204" pitchFamily="34" charset="0"/>
                <a:cs typeface="Verdana" panose="020B0604030504040204" pitchFamily="34" charset="0"/>
              </a:rPr>
              <a:t>recovery of the latent heat of vaporization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4509" y="3448617"/>
            <a:ext cx="47085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40°C return water cools flue gases below 50°C, increasing recovery of heat from the flue gases by 11%, the difference between HHV and LHV.</a:t>
            </a:r>
          </a:p>
          <a:p>
            <a:endParaRPr lang="en-US" sz="2000" dirty="0"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Increases boiler efficiency to &gt;90%.</a:t>
            </a:r>
          </a:p>
        </p:txBody>
      </p:sp>
      <p:pic>
        <p:nvPicPr>
          <p:cNvPr id="6" name="Picture 5" descr="Scanbot Oct 2, 2017 9.18 PM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2" t="3119" r="3197" b="3734"/>
          <a:stretch/>
        </p:blipFill>
        <p:spPr>
          <a:xfrm rot="16200000">
            <a:off x="5900275" y="137651"/>
            <a:ext cx="5333370" cy="70522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8C6665-7790-2446-AA7C-3D4BD017702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219640" y="49317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382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744989" y="838201"/>
            <a:ext cx="229678" cy="174518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63385"/>
            <a:ext cx="67665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Natural gas: a ‘recent’ fossil fuel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6698" y="838201"/>
            <a:ext cx="119253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While the US started using NG in the </a:t>
            </a: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1920s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, European countries did not.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6698" y="1263711"/>
            <a:ext cx="119253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In </a:t>
            </a: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1959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, a huge non-associated NG field was discovered in the Netherlands; later, off-shore NG fields in the </a:t>
            </a: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North Sea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pic>
        <p:nvPicPr>
          <p:cNvPr id="2" name="Picture 1" descr="Nseama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923" y="1793764"/>
            <a:ext cx="2950633" cy="394120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64138" y="6549374"/>
            <a:ext cx="9283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Verdana" panose="020B0604030504040204" pitchFamily="34" charset="0"/>
                <a:cs typeface="Verdana" panose="020B0604030504040204" pitchFamily="34" charset="0"/>
              </a:rPr>
              <a:t>Energy Systems &amp; Sustainability, 2/e, Chapter 7; https://</a:t>
            </a:r>
            <a:r>
              <a:rPr lang="en-US" sz="1200" dirty="0" err="1">
                <a:latin typeface="Verdana" panose="020B0604030504040204" pitchFamily="34" charset="0"/>
                <a:cs typeface="Verdana" panose="020B0604030504040204" pitchFamily="34" charset="0"/>
              </a:rPr>
              <a:t>en.wikipedia.org</a:t>
            </a:r>
            <a:r>
              <a:rPr lang="en-US" sz="1200" dirty="0">
                <a:latin typeface="Verdana" panose="020B0604030504040204" pitchFamily="34" charset="0"/>
                <a:cs typeface="Verdana" panose="020B0604030504040204" pitchFamily="34" charset="0"/>
              </a:rPr>
              <a:t>/wiki/</a:t>
            </a:r>
            <a:r>
              <a:rPr lang="en-US" sz="1200" dirty="0" err="1">
                <a:latin typeface="Verdana" panose="020B0604030504040204" pitchFamily="34" charset="0"/>
                <a:cs typeface="Verdana" panose="020B0604030504040204" pitchFamily="34" charset="0"/>
              </a:rPr>
              <a:t>North_Sea</a:t>
            </a:r>
            <a:r>
              <a:rPr lang="en-US" sz="1200" dirty="0">
                <a:latin typeface="Verdana" panose="020B0604030504040204" pitchFamily="34" charset="0"/>
                <a:cs typeface="Verdana" panose="020B0604030504040204" pitchFamily="34" charset="0"/>
              </a:rPr>
              <a:t>#/media/</a:t>
            </a:r>
            <a:r>
              <a:rPr lang="en-US" sz="1200" dirty="0" err="1">
                <a:latin typeface="Verdana" panose="020B0604030504040204" pitchFamily="34" charset="0"/>
                <a:cs typeface="Verdana" panose="020B0604030504040204" pitchFamily="34" charset="0"/>
              </a:rPr>
              <a:t>File:Nseamap.gif</a:t>
            </a:r>
            <a:r>
              <a:rPr lang="en-US" sz="1200" dirty="0"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8598" y="5835236"/>
            <a:ext cx="11734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In the UK, conversion from coal gas to NG </a:t>
            </a: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took a decade and cost £564 m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Pricing lower than coal gas incentivized customers to switch.</a:t>
            </a:r>
          </a:p>
        </p:txBody>
      </p:sp>
      <p:pic>
        <p:nvPicPr>
          <p:cNvPr id="7" name="Picture 6" descr="Scanbot Oct 2, 2017 9.17 PM - 2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5" t="7386" b="6873"/>
          <a:stretch/>
        </p:blipFill>
        <p:spPr>
          <a:xfrm rot="16200000">
            <a:off x="2727961" y="-305732"/>
            <a:ext cx="3607571" cy="84738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1EA9CFA-36D9-4141-95BB-D0D8957D755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335307" y="49317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986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K Transmission map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83"/>
          <a:stretch/>
        </p:blipFill>
        <p:spPr>
          <a:xfrm>
            <a:off x="7782835" y="1631853"/>
            <a:ext cx="4314987" cy="50547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744989" y="838201"/>
            <a:ext cx="229678" cy="174518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77453"/>
            <a:ext cx="784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Lessons learned while switching fuels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4178" y="6295620"/>
            <a:ext cx="10584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Energy Systems and Sustainability, 2/e, Chapter 7; </a:t>
            </a:r>
            <a:b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http://www2.nationalgrid.com/</a:t>
            </a:r>
            <a:r>
              <a:rPr lang="en-US" sz="1400" dirty="0" err="1">
                <a:latin typeface="Verdana" panose="020B0604030504040204" pitchFamily="34" charset="0"/>
                <a:cs typeface="Verdana" panose="020B0604030504040204" pitchFamily="34" charset="0"/>
              </a:rPr>
              <a:t>uploadedImages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/Resources/</a:t>
            </a:r>
            <a:r>
              <a:rPr lang="en-US" sz="1400" dirty="0" err="1">
                <a:latin typeface="Verdana" panose="020B0604030504040204" pitchFamily="34" charset="0"/>
                <a:cs typeface="Verdana" panose="020B0604030504040204" pitchFamily="34" charset="0"/>
              </a:rPr>
              <a:t>Image_library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/Maps/UK%20Transmission%20maps.jpg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8599" y="778680"/>
            <a:ext cx="116452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In the UK, conversion from coal gas to NG took a </a:t>
            </a:r>
            <a:r>
              <a:rPr lang="en-US" sz="2000" u="sng" dirty="0">
                <a:latin typeface="Verdana" panose="020B0604030504040204" pitchFamily="34" charset="0"/>
                <a:cs typeface="Verdana" panose="020B0604030504040204" pitchFamily="34" charset="0"/>
              </a:rPr>
              <a:t>decade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 and </a:t>
            </a:r>
            <a:r>
              <a:rPr lang="en-US" sz="2000" u="sng" dirty="0">
                <a:latin typeface="Verdana" panose="020B0604030504040204" pitchFamily="34" charset="0"/>
                <a:cs typeface="Verdana" panose="020B0604030504040204" pitchFamily="34" charset="0"/>
              </a:rPr>
              <a:t>cost £564 m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0906" y="1299245"/>
            <a:ext cx="116329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NG has </a:t>
            </a: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2X the energy content of coal gas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; </a:t>
            </a:r>
            <a:r>
              <a:rPr lang="en-US" sz="2000" u="sng" dirty="0">
                <a:latin typeface="Verdana" panose="020B0604030504040204" pitchFamily="34" charset="0"/>
                <a:cs typeface="Verdana" panose="020B0604030504040204" pitchFamily="34" charset="0"/>
              </a:rPr>
              <a:t>retrofitting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 was needed.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13 m customers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40 m appliances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0906" y="2706753"/>
            <a:ext cx="874606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00" dirty="0"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2007: 92% of homes have central heat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u="sng" dirty="0">
                <a:latin typeface="Verdana" panose="020B0604030504040204" pitchFamily="34" charset="0"/>
                <a:cs typeface="Verdana" panose="020B0604030504040204" pitchFamily="34" charset="0"/>
              </a:rPr>
              <a:t>75% are heated with NG</a:t>
            </a:r>
            <a:b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</a:br>
            <a:endParaRPr lang="en-US" sz="2000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0906" y="2067828"/>
            <a:ext cx="116329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Pricing NG lower than coal gas incentivized the switch.</a:t>
            </a:r>
          </a:p>
          <a:p>
            <a:endParaRPr lang="en-US" sz="1000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0907" y="3806001"/>
            <a:ext cx="87460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2000: </a:t>
            </a:r>
            <a:r>
              <a:rPr lang="en-US" sz="2000" u="sng" dirty="0">
                <a:latin typeface="Verdana" panose="020B0604030504040204" pitchFamily="34" charset="0"/>
                <a:cs typeface="Verdana" panose="020B0604030504040204" pitchFamily="34" charset="0"/>
              </a:rPr>
              <a:t>40% of electricity from NG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Generated with CCGTs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40907" y="4603566"/>
            <a:ext cx="874606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To meet peak winter demands,</a:t>
            </a:r>
            <a:b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3% of annual NG demand is stored by </a:t>
            </a:r>
            <a:b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injection into depleted offshore wells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Some large users have interruptible</a:t>
            </a:r>
            <a:b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contracts and have secondary energy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AD2B208-FEFF-9146-91E4-15AB638F5EE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245785" y="70378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295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49317"/>
            <a:ext cx="7917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Global geographical distribution of 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81E910-4DE4-D44A-9AD9-082A56F4B1E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335306" y="36900"/>
            <a:ext cx="628093" cy="584776"/>
          </a:xfrm>
          <a:prstGeom prst="rect">
            <a:avLst/>
          </a:prstGeom>
        </p:spPr>
      </p:pic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C9E11AA0-E68E-164D-A62C-6CC3E003C0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1" y="735117"/>
            <a:ext cx="10869637" cy="60842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46153" y="5671986"/>
            <a:ext cx="40111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https://</a:t>
            </a:r>
            <a:r>
              <a:rPr lang="en-US" sz="1400" dirty="0" err="1">
                <a:latin typeface="Verdana" panose="020B0604030504040204" pitchFamily="34" charset="0"/>
                <a:cs typeface="Verdana" panose="020B0604030504040204" pitchFamily="34" charset="0"/>
              </a:rPr>
              <a:t>www.worldenergy.org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/assets/images/imported/2016/10/World-Energy-Resources-Full-report-2016.10.03.pdf</a:t>
            </a:r>
          </a:p>
        </p:txBody>
      </p:sp>
    </p:spTree>
    <p:extLst>
      <p:ext uri="{BB962C8B-B14F-4D97-AF65-F5344CB8AC3E}">
        <p14:creationId xmlns:p14="http://schemas.microsoft.com/office/powerpoint/2010/main" val="66002152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49317"/>
            <a:ext cx="102290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NG reserves: a point of friction for Qatar and Iran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6162" y="4437990"/>
            <a:ext cx="2855742" cy="23544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  <a:hlinkClick r:id="rId2"/>
              </a:rPr>
              <a:t>https://www.aljazeera.com/indepth/interactive/2017/06/qatar-north-dome-iran-south-pars-glance-lng-gas-field-170614131849685.html</a:t>
            </a:r>
            <a:endParaRPr lang="en-US" sz="1400" dirty="0"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700" dirty="0"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  <a:hlinkClick r:id="rId3"/>
              </a:rPr>
              <a:t>https://www.haaretz.com/middle-east-news/the-qatar-iran-gas-field-behind-the-diplomatic-war-in-the-middle-east-1.5480343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 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81E910-4DE4-D44A-9AD9-082A56F4B1E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335306" y="36900"/>
            <a:ext cx="628093" cy="584776"/>
          </a:xfrm>
          <a:prstGeom prst="rect">
            <a:avLst/>
          </a:prstGeom>
        </p:spPr>
      </p:pic>
      <p:pic>
        <p:nvPicPr>
          <p:cNvPr id="10" name="Picture 9" descr="A close up of a map&#10;&#10;Description automatically generated">
            <a:extLst>
              <a:ext uri="{FF2B5EF4-FFF2-40B4-BE49-F238E27FC236}">
                <a16:creationId xmlns:a16="http://schemas.microsoft.com/office/drawing/2014/main" id="{253BB67D-8210-0E43-BEA2-955C5E3F1D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8285" y="716897"/>
            <a:ext cx="9137552" cy="61833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6162" y="857135"/>
            <a:ext cx="6497517" cy="70788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”The Qatar-Iran Gas Field Behind the Diplomatic War in the Middle East.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”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4324B3-A3E2-A64A-82ED-E0C4917BA1EA}"/>
              </a:ext>
            </a:extLst>
          </p:cNvPr>
          <p:cNvSpPr txBox="1"/>
          <p:nvPr/>
        </p:nvSpPr>
        <p:spPr>
          <a:xfrm>
            <a:off x="86163" y="1592715"/>
            <a:ext cx="2882122" cy="286232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Verdana" panose="020B0604030504040204" pitchFamily="34" charset="0"/>
                <a:cs typeface="Verdana" panose="020B0604030504040204" pitchFamily="34" charset="0"/>
              </a:rPr>
              <a:t>Qatargas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, the world's largest exporter of liquefied natural gas, reassures Japan, the world's largest importer, that Gulf state rift will not effect supply…”</a:t>
            </a:r>
          </a:p>
        </p:txBody>
      </p:sp>
    </p:spTree>
    <p:extLst>
      <p:ext uri="{BB962C8B-B14F-4D97-AF65-F5344CB8AC3E}">
        <p14:creationId xmlns:p14="http://schemas.microsoft.com/office/powerpoint/2010/main" val="3389228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77027"/>
            <a:ext cx="8371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... And quickly dominated transportation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9654" y="832448"/>
            <a:ext cx="11872345" cy="737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energy density 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and </a:t>
            </a: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liquid state 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of heavy and light fractions of petroleum made it an attractive alternative to coal for transportation.</a:t>
            </a:r>
            <a:endParaRPr lang="en-US" sz="2000" u="sng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80425" y="6494803"/>
            <a:ext cx="4811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Energy Systems and Sustainability, 2/e, Chapter 7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1970" y="2269136"/>
            <a:ext cx="11872345" cy="399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1903: The Wright brothers’ first </a:t>
            </a: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flight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 was fueled with gasoline.</a:t>
            </a:r>
            <a:endParaRPr lang="en-US" sz="2000" u="sng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1970" y="2868884"/>
            <a:ext cx="11321265" cy="399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1908: British navy used oil-fired steam turbines for its </a:t>
            </a: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lightest and fastest ships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en-US" sz="2000" u="sng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1970" y="1713508"/>
            <a:ext cx="11872345" cy="399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1890: The </a:t>
            </a: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Diesel engine 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developed for peanut oil, but was able to use petroleum.</a:t>
            </a:r>
            <a:endParaRPr lang="en-US" sz="2000" u="sng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1970" y="3599939"/>
            <a:ext cx="11872345" cy="399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1930: </a:t>
            </a: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Half of all global shipping 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was powered by oil.</a:t>
            </a:r>
            <a:endParaRPr lang="en-US" sz="2000" u="sng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1970" y="4201419"/>
            <a:ext cx="11872345" cy="399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After 1950: Diesel engines replace steam turbines in shipping.</a:t>
            </a:r>
            <a:endParaRPr lang="en-US" sz="2000" u="sng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1970" y="4898732"/>
            <a:ext cx="11872345" cy="399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1970s: international </a:t>
            </a: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conflicts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 increase price and decrease global supply of petroleum.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59896" y="5635257"/>
            <a:ext cx="11872345" cy="399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Nonetheless, the world becomes </a:t>
            </a: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firmly addicted 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to petroleum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17BF001-9E66-F549-AAAC-34B78060946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335306" y="49317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68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49317"/>
            <a:ext cx="49119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Global NG consumption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24154" y="6495021"/>
            <a:ext cx="45465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https://</a:t>
            </a:r>
            <a:r>
              <a:rPr lang="en-US" sz="1400" dirty="0" err="1">
                <a:latin typeface="Verdana" panose="020B0604030504040204" pitchFamily="34" charset="0"/>
                <a:cs typeface="Verdana" panose="020B0604030504040204" pitchFamily="34" charset="0"/>
              </a:rPr>
              <a:t>www.iea.org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/fuels-and-technologies/gas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81E910-4DE4-D44A-9AD9-082A56F4B1E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335306" y="36900"/>
            <a:ext cx="628093" cy="584776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763E19B4-CECA-EB40-8151-795712C09C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" y="863699"/>
            <a:ext cx="12065000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49569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49317"/>
            <a:ext cx="73949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Global NG consumption (GJ/capita)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81E910-4DE4-D44A-9AD9-082A56F4B1E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335306" y="36900"/>
            <a:ext cx="628093" cy="584776"/>
          </a:xfrm>
          <a:prstGeom prst="rect">
            <a:avLst/>
          </a:prstGeom>
        </p:spPr>
      </p:pic>
      <p:pic>
        <p:nvPicPr>
          <p:cNvPr id="6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1087F45D-7752-7B45-A00E-70694F35E3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6092" y="702154"/>
            <a:ext cx="10872330" cy="61699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8756" y="3857450"/>
            <a:ext cx="297122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  <a:hlinkClick r:id="rId4"/>
              </a:rPr>
              <a:t>https://www.bp.com/en/global/corporate/energy-economics/statistical-review-of-world-energy/natural-gas.html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0290332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49317"/>
            <a:ext cx="44919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Global NG production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1" y="5894363"/>
            <a:ext cx="4112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  <a:hlinkClick r:id="rId2"/>
              </a:rPr>
              <a:t>https://www.bp.com/en/global/corporate/energy-economics/statistical-review-of-world-energy/natural-gas.html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81E910-4DE4-D44A-9AD9-082A56F4B1E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335306" y="36900"/>
            <a:ext cx="628093" cy="584776"/>
          </a:xfrm>
          <a:prstGeom prst="rect">
            <a:avLst/>
          </a:prstGeom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4164F636-F572-A742-A402-D59AD2D09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9354" y="0"/>
            <a:ext cx="6599027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20AD4E-D737-5740-82AB-486E9C60E270}"/>
              </a:ext>
            </a:extLst>
          </p:cNvPr>
          <p:cNvSpPr txBox="1"/>
          <p:nvPr/>
        </p:nvSpPr>
        <p:spPr>
          <a:xfrm rot="16200000">
            <a:off x="10692474" y="3418449"/>
            <a:ext cx="1306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billion m</a:t>
            </a:r>
            <a:r>
              <a:rPr lang="en-US" sz="2400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endParaRPr lang="en-US" baseline="30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07572F-BF85-4242-9C84-F7643F1CF729}"/>
              </a:ext>
            </a:extLst>
          </p:cNvPr>
          <p:cNvSpPr txBox="1"/>
          <p:nvPr/>
        </p:nvSpPr>
        <p:spPr>
          <a:xfrm>
            <a:off x="618978" y="1448972"/>
            <a:ext cx="262604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Production is up.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Asia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Australia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China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Middle East</a:t>
            </a:r>
          </a:p>
        </p:txBody>
      </p:sp>
    </p:spTree>
    <p:extLst>
      <p:ext uri="{BB962C8B-B14F-4D97-AF65-F5344CB8AC3E}">
        <p14:creationId xmlns:p14="http://schemas.microsoft.com/office/powerpoint/2010/main" val="161667677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77453"/>
            <a:ext cx="86453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2018 was a record year for NG – forecast?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81E910-4DE4-D44A-9AD9-082A56F4B1E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335306" y="36900"/>
            <a:ext cx="628093" cy="5847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91440" y="6480953"/>
            <a:ext cx="45465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https://</a:t>
            </a:r>
            <a:r>
              <a:rPr lang="en-US" sz="1400" dirty="0" err="1">
                <a:latin typeface="Verdana" panose="020B0604030504040204" pitchFamily="34" charset="0"/>
                <a:cs typeface="Verdana" panose="020B0604030504040204" pitchFamily="34" charset="0"/>
              </a:rPr>
              <a:t>www.iea.org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/fuels-and-technologies/gas</a:t>
            </a: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E82861FB-0D82-2542-8898-64CF41AE2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031" y="1543927"/>
            <a:ext cx="6982945" cy="52943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6FBA2B-42EC-1142-992A-22DF7C3E8D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468" y="935164"/>
            <a:ext cx="9821784" cy="813133"/>
          </a:xfrm>
          <a:prstGeom prst="rect">
            <a:avLst/>
          </a:prstGeom>
        </p:spPr>
      </p:pic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E7951DF7-6618-CF48-9315-72647D6FC94C}"/>
              </a:ext>
            </a:extLst>
          </p:cNvPr>
          <p:cNvSpPr/>
          <p:nvPr/>
        </p:nvSpPr>
        <p:spPr>
          <a:xfrm>
            <a:off x="7140976" y="2320509"/>
            <a:ext cx="3010428" cy="716185"/>
          </a:xfrm>
          <a:prstGeom prst="wedgeRoundRectCallout">
            <a:avLst>
              <a:gd name="adj1" fmla="val -103079"/>
              <a:gd name="adj2" fmla="val 65981"/>
              <a:gd name="adj3" fmla="val 16667"/>
            </a:avLst>
          </a:prstGeom>
          <a:noFill/>
          <a:ln w="38100">
            <a:solidFill>
              <a:srgbClr val="043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Sustainable planning</a:t>
            </a:r>
          </a:p>
        </p:txBody>
      </p:sp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7A1ED4FD-AF9D-FD45-A5B6-2CFD72633311}"/>
              </a:ext>
            </a:extLst>
          </p:cNvPr>
          <p:cNvSpPr/>
          <p:nvPr/>
        </p:nvSpPr>
        <p:spPr>
          <a:xfrm>
            <a:off x="8171723" y="1390204"/>
            <a:ext cx="1404386" cy="716185"/>
          </a:xfrm>
          <a:prstGeom prst="wedgeRoundRectCallout">
            <a:avLst>
              <a:gd name="adj1" fmla="val -439649"/>
              <a:gd name="adj2" fmla="val 115087"/>
              <a:gd name="adj3" fmla="val 16667"/>
            </a:avLst>
          </a:prstGeom>
          <a:noFill/>
          <a:ln w="38100">
            <a:solidFill>
              <a:srgbClr val="043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forecast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7C4500-A0EE-9C41-BDBF-35422E7F223C}"/>
              </a:ext>
            </a:extLst>
          </p:cNvPr>
          <p:cNvSpPr txBox="1"/>
          <p:nvPr/>
        </p:nvSpPr>
        <p:spPr>
          <a:xfrm>
            <a:off x="7284605" y="3672503"/>
            <a:ext cx="4735592" cy="20306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NG use increased 4.6% in 2018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½ of new energy demand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US: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fracking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China: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economic growth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Middle East: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diversification</a:t>
            </a:r>
          </a:p>
        </p:txBody>
      </p:sp>
    </p:spTree>
    <p:extLst>
      <p:ext uri="{BB962C8B-B14F-4D97-AF65-F5344CB8AC3E}">
        <p14:creationId xmlns:p14="http://schemas.microsoft.com/office/powerpoint/2010/main" val="2776297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5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49317"/>
            <a:ext cx="94644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While valuable, much NG is flared and wasted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81E910-4DE4-D44A-9AD9-082A56F4B1E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335306" y="36900"/>
            <a:ext cx="628093" cy="584776"/>
          </a:xfrm>
          <a:prstGeom prst="rect">
            <a:avLst/>
          </a:prstGeom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49D4C73C-AE4E-D141-9647-A33474DBBF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26" b="29819"/>
          <a:stretch/>
        </p:blipFill>
        <p:spPr>
          <a:xfrm>
            <a:off x="197735" y="735117"/>
            <a:ext cx="8246216" cy="5961105"/>
          </a:xfrm>
          <a:prstGeom prst="rect">
            <a:avLst/>
          </a:prstGeom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9D627A98-DBCC-7B4A-9D44-725608DA4F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0864"/>
          <a:stretch/>
        </p:blipFill>
        <p:spPr>
          <a:xfrm>
            <a:off x="1154722" y="858128"/>
            <a:ext cx="8090420" cy="685799"/>
          </a:xfrm>
          <a:prstGeom prst="rect">
            <a:avLst/>
          </a:prstGeom>
        </p:spPr>
      </p:pic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E7951DF7-6618-CF48-9315-72647D6FC94C}"/>
              </a:ext>
            </a:extLst>
          </p:cNvPr>
          <p:cNvSpPr/>
          <p:nvPr/>
        </p:nvSpPr>
        <p:spPr>
          <a:xfrm>
            <a:off x="7987385" y="4460997"/>
            <a:ext cx="4006880" cy="1048566"/>
          </a:xfrm>
          <a:prstGeom prst="wedgeRoundRectCallout">
            <a:avLst>
              <a:gd name="adj1" fmla="val -89295"/>
              <a:gd name="adj2" fmla="val 62995"/>
              <a:gd name="adj3" fmla="val 16667"/>
            </a:avLst>
          </a:prstGeom>
          <a:noFill/>
          <a:ln w="38100">
            <a:solidFill>
              <a:srgbClr val="043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Flaring and waste drop here in sustainable development scenarios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91440" y="6480953"/>
            <a:ext cx="45465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https://</a:t>
            </a:r>
            <a:r>
              <a:rPr lang="en-US" sz="1400" dirty="0" err="1">
                <a:latin typeface="Verdana" panose="020B0604030504040204" pitchFamily="34" charset="0"/>
                <a:cs typeface="Verdana" panose="020B0604030504040204" pitchFamily="34" charset="0"/>
              </a:rPr>
              <a:t>www.iea.org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/fuels-and-technologies/gas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83D87A-B738-D64D-BE7A-9041793F56D8}"/>
              </a:ext>
            </a:extLst>
          </p:cNvPr>
          <p:cNvSpPr txBox="1"/>
          <p:nvPr/>
        </p:nvSpPr>
        <p:spPr>
          <a:xfrm>
            <a:off x="8187782" y="1491004"/>
            <a:ext cx="3899786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Why flare it?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Difficult (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ie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expensive) to: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capture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Store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Transport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Technology fix needed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penalty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But GCC requires a fix</a:t>
            </a:r>
          </a:p>
        </p:txBody>
      </p:sp>
    </p:spTree>
    <p:extLst>
      <p:ext uri="{BB962C8B-B14F-4D97-AF65-F5344CB8AC3E}">
        <p14:creationId xmlns:p14="http://schemas.microsoft.com/office/powerpoint/2010/main" val="4164328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49317"/>
            <a:ext cx="78886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COVID dramatically decreased NG use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81E910-4DE4-D44A-9AD9-082A56F4B1E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335306" y="36900"/>
            <a:ext cx="628093" cy="5847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91440" y="6480953"/>
            <a:ext cx="45465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https://</a:t>
            </a:r>
            <a:r>
              <a:rPr lang="en-US" sz="1400" dirty="0" err="1">
                <a:latin typeface="Verdana" panose="020B0604030504040204" pitchFamily="34" charset="0"/>
                <a:cs typeface="Verdana" panose="020B0604030504040204" pitchFamily="34" charset="0"/>
              </a:rPr>
              <a:t>www.iea.org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/fuels-and-technologies/gas</a:t>
            </a:r>
          </a:p>
        </p:txBody>
      </p:sp>
      <p:pic>
        <p:nvPicPr>
          <p:cNvPr id="7" name="Picture 6" descr="A picture containing pencil&#10;&#10;Description automatically generated">
            <a:extLst>
              <a:ext uri="{FF2B5EF4-FFF2-40B4-BE49-F238E27FC236}">
                <a16:creationId xmlns:a16="http://schemas.microsoft.com/office/drawing/2014/main" id="{CEC164F4-6DC5-E54C-AE64-D3715A5E9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94" y="715165"/>
            <a:ext cx="7917683" cy="60735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998B86-E42D-4E4A-8123-4856FB0D2F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3538" y="4410154"/>
            <a:ext cx="8949688" cy="65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58400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49317"/>
            <a:ext cx="9656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US NG prices have fallen: recession and supply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81E910-4DE4-D44A-9AD9-082A56F4B1E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335306" y="36900"/>
            <a:ext cx="628093" cy="584776"/>
          </a:xfrm>
          <a:prstGeom prst="rect">
            <a:avLst/>
          </a:prstGeom>
        </p:spPr>
      </p:pic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E6F78A46-2D1F-D340-A8BC-5D89DA3B0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1" y="722700"/>
            <a:ext cx="11347938" cy="61349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03877" y="1107110"/>
            <a:ext cx="39850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  <a:hlinkClick r:id="rId4"/>
              </a:rPr>
              <a:t>https://www.bp.com/en/global/corporate/energy-economics/statistical-review-of-world-energy/natural-gas.html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491EA1-ABDE-DF45-948C-FED552C1E9B9}"/>
              </a:ext>
            </a:extLst>
          </p:cNvPr>
          <p:cNvSpPr txBox="1"/>
          <p:nvPr/>
        </p:nvSpPr>
        <p:spPr>
          <a:xfrm rot="16200000">
            <a:off x="11107981" y="3897558"/>
            <a:ext cx="13372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$/MMBtu</a:t>
            </a:r>
          </a:p>
        </p:txBody>
      </p:sp>
    </p:spTree>
    <p:extLst>
      <p:ext uri="{BB962C8B-B14F-4D97-AF65-F5344CB8AC3E}">
        <p14:creationId xmlns:p14="http://schemas.microsoft.com/office/powerpoint/2010/main" val="388986852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77453"/>
            <a:ext cx="36840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R/P ratios for 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2543" y="5784236"/>
            <a:ext cx="33137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  <a:hlinkClick r:id="rId2"/>
              </a:rPr>
              <a:t>https://www.bp.com/en/global/corporate/energy-economics/statistical-review-of-world-energy/natural-gas.html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AD5242-578A-D847-9D03-CAE8730CED9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233707" y="49317"/>
            <a:ext cx="628093" cy="584776"/>
          </a:xfrm>
          <a:prstGeom prst="rect">
            <a:avLst/>
          </a:prstGeom>
        </p:spPr>
      </p:pic>
      <p:pic>
        <p:nvPicPr>
          <p:cNvPr id="8" name="Picture 7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20B91ECA-A4E3-9544-936A-9E968D0B05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2622" y="0"/>
            <a:ext cx="64210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41077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63385"/>
            <a:ext cx="56861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Transporting NG? Pipelines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255348" y="5997752"/>
            <a:ext cx="17877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Energy Systems and </a:t>
            </a:r>
            <a:r>
              <a:rPr lang="en-US" sz="1400" dirty="0" err="1">
                <a:latin typeface="Verdana" panose="020B0604030504040204" pitchFamily="34" charset="0"/>
                <a:cs typeface="Verdana" panose="020B0604030504040204" pitchFamily="34" charset="0"/>
              </a:rPr>
              <a:t>Sustaiability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, 2/e, Chapter 7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" y="820404"/>
            <a:ext cx="11963400" cy="101566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High-pressure pipeline 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transports natural gas from NG storage depots to communities and industries.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Pipelines can transport the equivalent of </a:t>
            </a: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gigawatts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 of power.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6565"/>
          <a:stretch/>
        </p:blipFill>
        <p:spPr>
          <a:xfrm>
            <a:off x="585002" y="1844663"/>
            <a:ext cx="9642953" cy="49711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16532C-EAB2-0C43-A390-BC1CD1CD904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335306" y="49317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79407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9317"/>
            <a:ext cx="53174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Transporting NG? LNG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5976" y="6410523"/>
            <a:ext cx="4811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Energy Systems and Sustainability, 2/e, Chapter 7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" y="871204"/>
            <a:ext cx="11855548" cy="70788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LNG, </a:t>
            </a:r>
            <a:r>
              <a:rPr lang="en-US" sz="2000" b="1" dirty="0" err="1">
                <a:latin typeface="Verdana" panose="020B0604030504040204" pitchFamily="34" charset="0"/>
                <a:cs typeface="Verdana" panose="020B0604030504040204" pitchFamily="34" charset="0"/>
              </a:rPr>
              <a:t>liquified</a:t>
            </a: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 natural gas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, is produced by compressing natural gas. Increased energy density allows economical </a:t>
            </a:r>
            <a:r>
              <a:rPr lang="en-US" sz="2000" u="sng" dirty="0">
                <a:latin typeface="Verdana" panose="020B0604030504040204" pitchFamily="34" charset="0"/>
                <a:cs typeface="Verdana" panose="020B0604030504040204" pitchFamily="34" charset="0"/>
              </a:rPr>
              <a:t>long-distance transportation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104" t="2280" r="52103" b="22942"/>
          <a:stretch/>
        </p:blipFill>
        <p:spPr>
          <a:xfrm>
            <a:off x="338405" y="1619250"/>
            <a:ext cx="5823395" cy="43675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51904" t="2280" r="1555" b="22942"/>
          <a:stretch/>
        </p:blipFill>
        <p:spPr>
          <a:xfrm>
            <a:off x="6242628" y="2327035"/>
            <a:ext cx="5823395" cy="43912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0A6C3A-B86E-094E-AB3E-EB98154BA27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233707" y="49317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3192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63172"/>
            <a:ext cx="5724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The natural gas industry	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" y="832447"/>
            <a:ext cx="11734800" cy="764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Natural gas 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can be found </a:t>
            </a:r>
            <a:r>
              <a:rPr lang="en-US" sz="2000" u="sng" dirty="0">
                <a:latin typeface="Verdana" panose="020B0604030504040204" pitchFamily="34" charset="0"/>
                <a:cs typeface="Verdana" panose="020B0604030504040204" pitchFamily="34" charset="0"/>
              </a:rPr>
              <a:t>associated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 with oil or </a:t>
            </a:r>
            <a:r>
              <a:rPr lang="en-US" sz="2000" u="sng" dirty="0">
                <a:latin typeface="Verdana" panose="020B0604030504040204" pitchFamily="34" charset="0"/>
                <a:cs typeface="Verdana" panose="020B0604030504040204" pitchFamily="34" charset="0"/>
              </a:rPr>
              <a:t>non-associated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The latter may have developed from fresh-water plant material.</a:t>
            </a:r>
            <a:endParaRPr lang="en-US" sz="2000" u="sng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26654" y="5583511"/>
            <a:ext cx="490451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Energy Systems and Sustainability, 2/e, Chapter 7</a:t>
            </a:r>
          </a:p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  <a:hlinkClick r:id="rId2"/>
              </a:rPr>
              <a:t>https://www.bp.com/content/dam/bp/business-sites/en/global/corporate/pdfs/energy-economics/statistical-review/bp-stats-review-2019-full-report.pdf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 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28600" y="1693739"/>
            <a:ext cx="11734800" cy="399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Natural gas is often </a:t>
            </a:r>
            <a:r>
              <a:rPr lang="en-US" sz="2000" u="sng" dirty="0">
                <a:latin typeface="Verdana" panose="020B0604030504040204" pitchFamily="34" charset="0"/>
                <a:cs typeface="Verdana" panose="020B0604030504040204" pitchFamily="34" charset="0"/>
              </a:rPr>
              <a:t>contaminated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 with water, condensate or natural gas liquids.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19100" y="2284867"/>
            <a:ext cx="11734800" cy="399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u="sng" dirty="0">
                <a:latin typeface="Verdana" panose="020B0604030504040204" pitchFamily="34" charset="0"/>
                <a:cs typeface="Verdana" panose="020B0604030504040204" pitchFamily="34" charset="0"/>
              </a:rPr>
              <a:t>Condensate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 is a light oil (C</a:t>
            </a:r>
            <a:r>
              <a:rPr lang="en-US" sz="2000" baseline="-25000" dirty="0">
                <a:latin typeface="Verdana" panose="020B0604030504040204" pitchFamily="34" charset="0"/>
                <a:cs typeface="Verdana" panose="020B0604030504040204" pitchFamily="34" charset="0"/>
              </a:rPr>
              <a:t>5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H</a:t>
            </a:r>
            <a:r>
              <a:rPr lang="en-US" sz="2000" baseline="-25000" dirty="0">
                <a:latin typeface="Verdana" panose="020B0604030504040204" pitchFamily="34" charset="0"/>
                <a:cs typeface="Verdana" panose="020B0604030504040204" pitchFamily="34" charset="0"/>
              </a:rPr>
              <a:t>12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).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96364" y="2741802"/>
            <a:ext cx="11734800" cy="737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u="sng" dirty="0">
                <a:latin typeface="Verdana" panose="020B0604030504040204" pitchFamily="34" charset="0"/>
                <a:cs typeface="Verdana" panose="020B0604030504040204" pitchFamily="34" charset="0"/>
              </a:rPr>
              <a:t>Natural gas liquids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 are lighter hydrocarbons like propane (C</a:t>
            </a:r>
            <a:r>
              <a:rPr lang="en-US" sz="2000" baseline="-25000" dirty="0">
                <a:latin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H</a:t>
            </a:r>
            <a:r>
              <a:rPr lang="en-US" sz="2000" baseline="-25000" dirty="0">
                <a:latin typeface="Verdana" panose="020B0604030504040204" pitchFamily="34" charset="0"/>
                <a:cs typeface="Verdana" panose="020B0604030504040204" pitchFamily="34" charset="0"/>
              </a:rPr>
              <a:t>8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) &amp; butane (C</a:t>
            </a:r>
            <a:r>
              <a:rPr lang="en-US" sz="2000" baseline="-25000" dirty="0">
                <a:latin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H</a:t>
            </a:r>
            <a:r>
              <a:rPr lang="en-US" sz="2000" baseline="-25000" dirty="0">
                <a:latin typeface="Verdana" panose="020B0604030504040204" pitchFamily="34" charset="0"/>
                <a:cs typeface="Verdana" panose="020B0604030504040204" pitchFamily="34" charset="0"/>
              </a:rPr>
              <a:t>10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).</a:t>
            </a:r>
          </a:p>
          <a:p>
            <a:pPr marL="800100" lvl="1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 err="1">
                <a:latin typeface="Verdana" panose="020B0604030504040204" pitchFamily="34" charset="0"/>
                <a:cs typeface="Verdana" panose="020B0604030504040204" pitchFamily="34" charset="0"/>
              </a:rPr>
              <a:t>Liquified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 using high pressure and sold as liquid petroleum gas (LPG).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28600" y="3593270"/>
            <a:ext cx="11734800" cy="1876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Until recently, NG was flared (burned off) as a waste.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1920s: NG used in US as heating and power station fuel.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Post-WWII Europe: transformed energy economies came to rely on NG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Russia supplies Europe by with NG by pipeline.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28600" y="5643397"/>
            <a:ext cx="11734800" cy="764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2020: NG = 23.8% of global primary energy</a:t>
            </a:r>
          </a:p>
          <a:p>
            <a:pPr marL="1257300" lvl="2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40% of UK primary energy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7B99FA0-2E07-8E41-8A23-2FEEF5F4708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335307" y="49317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256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77453"/>
            <a:ext cx="66575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Europe is now dependent on 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604750" y="5854576"/>
            <a:ext cx="15872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Energy Systems and Sustainability, 2/e, Chapter 7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9699" y="871203"/>
            <a:ext cx="39399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Russia exports NG to Europe from Siberia through </a:t>
            </a:r>
            <a:r>
              <a:rPr lang="en-US" sz="2000" u="sng" dirty="0">
                <a:latin typeface="Verdana" panose="020B0604030504040204" pitchFamily="34" charset="0"/>
                <a:cs typeface="Verdana" panose="020B0604030504040204" pitchFamily="34" charset="0"/>
              </a:rPr>
              <a:t>long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 pipelines.</a:t>
            </a:r>
          </a:p>
        </p:txBody>
      </p:sp>
      <p:pic>
        <p:nvPicPr>
          <p:cNvPr id="6" name="Picture 5" descr="Scanbot Oct 2, 2017 9.19 PM - 1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6" t="2206" r="1277" b="2238"/>
          <a:stretch/>
        </p:blipFill>
        <p:spPr>
          <a:xfrm rot="16200000">
            <a:off x="4458120" y="662053"/>
            <a:ext cx="6073313" cy="62199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0030" y="5734828"/>
            <a:ext cx="3689600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</a:rPr>
              <a:t>Note that NG from Russia</a:t>
            </a:r>
            <a:br>
              <a:rPr lang="en-US" dirty="0">
                <a:solidFill>
                  <a:schemeClr val="bg1"/>
                </a:solidFill>
                <a:latin typeface="Verdana" panose="020B060403050404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</a:rPr>
              <a:t>must cross Ukraine &amp; Belarus.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9699" y="1959105"/>
            <a:ext cx="39399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00" dirty="0"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Pipeline pressure is boosted by in-pipe gas turbines powered by adding O</a:t>
            </a:r>
            <a:r>
              <a:rPr lang="en-US" sz="2000" baseline="-25000" dirty="0">
                <a:latin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5630" y="3541543"/>
            <a:ext cx="393993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00" dirty="0"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Europe’s energy security is </a:t>
            </a:r>
            <a:r>
              <a:rPr lang="en-US" sz="2000" u="sng" dirty="0">
                <a:latin typeface="Verdana" panose="020B0604030504040204" pitchFamily="34" charset="0"/>
                <a:cs typeface="Verdana" panose="020B0604030504040204" pitchFamily="34" charset="0"/>
              </a:rPr>
              <a:t>not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 boosted.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013FC6-9748-2E47-8EAC-2E439D7ECF1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07098" y="49317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104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  <p:bldP spid="11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77453"/>
            <a:ext cx="47083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And NG trade is global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8083" y="4749222"/>
            <a:ext cx="15872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  <a:hlinkClick r:id="rId2"/>
              </a:rPr>
              <a:t>https://www.bp.com/en/global/corporate/energy-economics/statistical-review-of-world-energy/natural-gas.html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013FC6-9748-2E47-8EAC-2E439D7ECF1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07098" y="49317"/>
            <a:ext cx="628093" cy="584776"/>
          </a:xfrm>
          <a:prstGeom prst="rect">
            <a:avLst/>
          </a:prstGeom>
        </p:spPr>
      </p:pic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A399E026-C99A-6442-8AA3-44AC623D54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3717" y="715812"/>
            <a:ext cx="10290000" cy="608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1876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63385"/>
            <a:ext cx="45255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Module 5. Oil and gas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10497" y="3167390"/>
            <a:ext cx="71710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800" b="1" dirty="0">
                <a:latin typeface="Verdana" panose="020B0604030504040204" pitchFamily="34" charset="0"/>
                <a:cs typeface="Verdana" panose="020B0604030504040204" pitchFamily="34" charset="0"/>
              </a:rPr>
              <a:t>5.8: Methane leaks and GCC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00E8C9-7159-9248-9149-9E201D29479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07098" y="63385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29221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63385"/>
            <a:ext cx="74478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Methane’s global warming potential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3320" y="853646"/>
            <a:ext cx="118967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A number of atmospheric gases have global warming potentials (GWP): can hold heat in the earth’s atmosphere. GWP values are measured relative carbon dioxide (CO</a:t>
            </a:r>
            <a:r>
              <a:rPr lang="en-US" sz="2000" baseline="-25000" dirty="0">
                <a:latin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), given an arbitrary GWP of one.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CO</a:t>
            </a:r>
            <a:r>
              <a:rPr lang="en-US" sz="2000" baseline="-25000" dirty="0">
                <a:latin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 has an atmospheric lifetime of thousands of years.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58FB46-7A39-6D46-8610-C1333E34D5C2}"/>
              </a:ext>
            </a:extLst>
          </p:cNvPr>
          <p:cNvSpPr txBox="1"/>
          <p:nvPr/>
        </p:nvSpPr>
        <p:spPr>
          <a:xfrm>
            <a:off x="1659927" y="6548541"/>
            <a:ext cx="89710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Verdana" panose="020B0604030504040204" pitchFamily="34" charset="0"/>
                <a:cs typeface="Verdana" panose="020B0604030504040204" pitchFamily="34" charset="0"/>
                <a:hlinkClick r:id="rId2"/>
              </a:rPr>
              <a:t>https://www.epa.gov/ghgemissions/understanding-global-warming-potentials#Learn%20why</a:t>
            </a:r>
            <a:endParaRPr lang="en-US" sz="1100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4604A3-0A02-FA44-8881-50F3E6FBAA58}"/>
              </a:ext>
            </a:extLst>
          </p:cNvPr>
          <p:cNvSpPr txBox="1"/>
          <p:nvPr/>
        </p:nvSpPr>
        <p:spPr>
          <a:xfrm>
            <a:off x="173320" y="2526457"/>
            <a:ext cx="11348120" cy="2822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Methane (CH</a:t>
            </a:r>
            <a:r>
              <a:rPr lang="en-US" sz="2000" b="1" baseline="-25000" dirty="0">
                <a:latin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; natural gas) has a much higher GWP than CO</a:t>
            </a:r>
            <a:r>
              <a:rPr lang="en-US" sz="2000" b="1" baseline="-25000" dirty="0">
                <a:latin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CH</a:t>
            </a:r>
            <a:r>
              <a:rPr lang="en-US" sz="2000" baseline="-25000" dirty="0">
                <a:latin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 has a shorter atmospheric lifespan, about 10 years.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But CH</a:t>
            </a:r>
            <a:r>
              <a:rPr lang="en-US" sz="2000" baseline="-25000" dirty="0">
                <a:latin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 absorbs much more energy than CO</a:t>
            </a:r>
            <a:r>
              <a:rPr lang="en-US" sz="2000" baseline="-25000" dirty="0">
                <a:latin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And methane is converted into ozone, also a GHG.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Over a 100-year period, methane’s GWP is 28 - 36</a:t>
            </a:r>
            <a:b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             20-year 							     84 - 87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5017E46-D18E-B746-9A6F-1AAB8D494C6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91503" y="49317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006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77453"/>
            <a:ext cx="66062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Perspective: methane as a GWP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3320" y="853647"/>
            <a:ext cx="12018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Methane is a significant contributor to annual global carbon emissions.</a:t>
            </a:r>
            <a:endParaRPr lang="en-US" dirty="0">
              <a:latin typeface="Verdana" panose="020B0604030504040204" pitchFamily="34" charset="0"/>
            </a:endParaRPr>
          </a:p>
          <a:p>
            <a:endParaRPr lang="en-US" sz="2000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686340-CC3D-3749-9801-DF4AFD9BC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589" y="1277929"/>
            <a:ext cx="9288262" cy="55729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0DDB20-A8B6-364B-9E39-A0B1E95F3F6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050827" y="49317"/>
            <a:ext cx="628093" cy="58477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5D329FC-6CED-0243-BDBA-380D610E0784}"/>
              </a:ext>
            </a:extLst>
          </p:cNvPr>
          <p:cNvSpPr/>
          <p:nvPr/>
        </p:nvSpPr>
        <p:spPr>
          <a:xfrm>
            <a:off x="5148777" y="5480011"/>
            <a:ext cx="1434904" cy="104868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48442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77453"/>
            <a:ext cx="100046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Methane emissions rising even as CO</a:t>
            </a:r>
            <a:r>
              <a:rPr lang="en-US" sz="2800" b="1" baseline="-25000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 may peak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3320" y="853647"/>
            <a:ext cx="12018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Verdana" panose="020B0604030504040204" pitchFamily="34" charset="0"/>
                <a:cs typeface="Verdana" panose="020B0604030504040204" pitchFamily="34" charset="0"/>
              </a:rPr>
              <a:t>“Global emissions of methane, a potent greenhouse gas, soared to a </a:t>
            </a:r>
            <a:r>
              <a:rPr lang="en-US" sz="2000" b="1" i="1" dirty="0">
                <a:latin typeface="Verdana" panose="020B0604030504040204" pitchFamily="34" charset="0"/>
                <a:cs typeface="Verdana" panose="020B0604030504040204" pitchFamily="34" charset="0"/>
              </a:rPr>
              <a:t>record high in 2017</a:t>
            </a:r>
            <a:r>
              <a:rPr lang="en-US" sz="2000" i="1" dirty="0">
                <a:latin typeface="Verdana" panose="020B0604030504040204" pitchFamily="34" charset="0"/>
                <a:cs typeface="Verdana" panose="020B0604030504040204" pitchFamily="34" charset="0"/>
              </a:rPr>
              <a:t>”, 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our most recent data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0DDB20-A8B6-364B-9E39-A0B1E95F3F6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050827" y="49317"/>
            <a:ext cx="628093" cy="5847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E3EAC7-DFE8-7043-9D77-A1D79974A723}"/>
              </a:ext>
            </a:extLst>
          </p:cNvPr>
          <p:cNvSpPr txBox="1"/>
          <p:nvPr/>
        </p:nvSpPr>
        <p:spPr>
          <a:xfrm>
            <a:off x="214533" y="6471136"/>
            <a:ext cx="10668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www.nytimes.com</a:t>
            </a:r>
            <a:r>
              <a:rPr lang="en-US" dirty="0"/>
              <a:t>/2020/07/14/climate/</a:t>
            </a:r>
            <a:r>
              <a:rPr lang="en-US" dirty="0" err="1"/>
              <a:t>methane-emissions-record.html?auth</a:t>
            </a:r>
            <a:r>
              <a:rPr lang="en-US" dirty="0"/>
              <a:t>=</a:t>
            </a:r>
            <a:r>
              <a:rPr lang="en-US" dirty="0" err="1"/>
              <a:t>login-email&amp;login</a:t>
            </a:r>
            <a:r>
              <a:rPr lang="en-US" dirty="0"/>
              <a:t>=email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A5DD36-A5E8-0A45-96F7-9171EF46708D}"/>
              </a:ext>
            </a:extLst>
          </p:cNvPr>
          <p:cNvSpPr txBox="1"/>
          <p:nvPr/>
        </p:nvSpPr>
        <p:spPr>
          <a:xfrm>
            <a:off x="611454" y="1781466"/>
            <a:ext cx="92389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Methane emissions are driven by fossil fuel </a:t>
            </a: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leaks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 and </a:t>
            </a: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agriculture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F9CA18-B618-1F4C-AB10-6C6B142F6110}"/>
              </a:ext>
            </a:extLst>
          </p:cNvPr>
          <p:cNvSpPr txBox="1"/>
          <p:nvPr/>
        </p:nvSpPr>
        <p:spPr>
          <a:xfrm>
            <a:off x="242669" y="3657357"/>
            <a:ext cx="116726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Verdana" panose="020B0604030504040204" pitchFamily="34" charset="0"/>
                <a:cs typeface="Verdana" panose="020B0604030504040204" pitchFamily="34" charset="0"/>
              </a:rPr>
              <a:t>“There’s a hint that we might be able to reach peak carbon dioxide emissions very soon. But </a:t>
            </a:r>
            <a:r>
              <a:rPr lang="en-US" sz="2000" b="1" i="1" dirty="0">
                <a:latin typeface="Verdana" panose="020B0604030504040204" pitchFamily="34" charset="0"/>
                <a:cs typeface="Verdana" panose="020B0604030504040204" pitchFamily="34" charset="0"/>
              </a:rPr>
              <a:t>we don’t appear to be even close to peak methane,</a:t>
            </a:r>
            <a:r>
              <a:rPr lang="en-US" sz="2000" i="1" dirty="0">
                <a:latin typeface="Verdana" panose="020B0604030504040204" pitchFamily="34" charset="0"/>
                <a:cs typeface="Verdana" panose="020B0604030504040204" pitchFamily="34" charset="0"/>
              </a:rPr>
              <a:t>” 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said Rob Jackson, an earth scientist at Stanford University who heads the Global Carbon Project, which conducted the research. </a:t>
            </a:r>
            <a:r>
              <a:rPr lang="en-US" sz="2000" i="1" dirty="0">
                <a:latin typeface="Verdana" panose="020B0604030504040204" pitchFamily="34" charset="0"/>
                <a:cs typeface="Verdana" panose="020B0604030504040204" pitchFamily="34" charset="0"/>
              </a:rPr>
              <a:t>“It isn’t going down in agriculture it isn’t going down with fossil fuel use.”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9A4A82-C18F-D947-A6B5-EA9698DE326C}"/>
              </a:ext>
            </a:extLst>
          </p:cNvPr>
          <p:cNvSpPr txBox="1"/>
          <p:nvPr/>
        </p:nvSpPr>
        <p:spPr>
          <a:xfrm>
            <a:off x="611454" y="2455309"/>
            <a:ext cx="92389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Global methane emissions are </a:t>
            </a: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up 9 percent 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from the early 2000s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Human activity is responsible for &gt;50% those emissions.</a:t>
            </a:r>
          </a:p>
        </p:txBody>
      </p:sp>
    </p:spTree>
    <p:extLst>
      <p:ext uri="{BB962C8B-B14F-4D97-AF65-F5344CB8AC3E}">
        <p14:creationId xmlns:p14="http://schemas.microsoft.com/office/powerpoint/2010/main" val="3443855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7183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70270"/>
            <a:ext cx="84257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Satellite detection of methane emissions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3320" y="747987"/>
            <a:ext cx="11632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Harvesting fossil fuels releases methane into the atmosphere as </a:t>
            </a: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leaks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58FB46-7A39-6D46-8610-C1333E34D5C2}"/>
              </a:ext>
            </a:extLst>
          </p:cNvPr>
          <p:cNvSpPr txBox="1"/>
          <p:nvPr/>
        </p:nvSpPr>
        <p:spPr>
          <a:xfrm>
            <a:off x="135927" y="6442502"/>
            <a:ext cx="89710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Verdana" panose="020B0604030504040204" pitchFamily="34" charset="0"/>
                <a:cs typeface="Verdana" panose="020B0604030504040204" pitchFamily="34" charset="0"/>
                <a:hlinkClick r:id="rId2"/>
              </a:rPr>
              <a:t>https://www.nasa.gov/feature/jpl/nasa-led-study-solves-a-methane-puzzle</a:t>
            </a:r>
            <a:endParaRPr lang="en-US" sz="1050" dirty="0"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050" dirty="0">
                <a:latin typeface="Verdana" panose="020B0604030504040204" pitchFamily="34" charset="0"/>
                <a:cs typeface="Verdana" panose="020B0604030504040204" pitchFamily="34" charset="0"/>
                <a:hlinkClick r:id="rId3"/>
              </a:rPr>
              <a:t>https://www.nasa.gov/press/2014/october/satellite-data-shows-us-methane-hot-spot-bigger-than-expected</a:t>
            </a:r>
            <a:endParaRPr lang="en-US" sz="1050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D31AA22-6B31-154F-B5E8-C486FDBC99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4770" y="1572515"/>
            <a:ext cx="8317005" cy="486998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A5B1C7D-806B-684E-8856-812A88A0F75D}"/>
              </a:ext>
            </a:extLst>
          </p:cNvPr>
          <p:cNvSpPr txBox="1"/>
          <p:nvPr/>
        </p:nvSpPr>
        <p:spPr>
          <a:xfrm>
            <a:off x="173320" y="1202455"/>
            <a:ext cx="8797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Satellite imaging is essential for finding and resolving leaks.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157CDA9-B623-484C-A9A5-C872FAD2183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77436" y="42134"/>
            <a:ext cx="628093" cy="584776"/>
          </a:xfrm>
          <a:prstGeom prst="rect">
            <a:avLst/>
          </a:prstGeom>
        </p:spPr>
      </p:pic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3091E4FD-CFD5-FA48-96F2-36AC104B69B9}"/>
              </a:ext>
            </a:extLst>
          </p:cNvPr>
          <p:cNvSpPr/>
          <p:nvPr/>
        </p:nvSpPr>
        <p:spPr>
          <a:xfrm>
            <a:off x="250225" y="2508439"/>
            <a:ext cx="3133259" cy="3251184"/>
          </a:xfrm>
          <a:prstGeom prst="wedgeRoundRectCallout">
            <a:avLst>
              <a:gd name="adj1" fmla="val 130473"/>
              <a:gd name="adj2" fmla="val -674"/>
              <a:gd name="adj3" fmla="val 16667"/>
            </a:avLst>
          </a:prstGeom>
          <a:solidFill>
            <a:schemeClr val="bg1"/>
          </a:solidFill>
          <a:ln w="28575">
            <a:solidFill>
              <a:srgbClr val="043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0432FF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The four-corners CH</a:t>
            </a:r>
            <a:r>
              <a:rPr lang="en-US" sz="2000" baseline="-25000" dirty="0">
                <a:solidFill>
                  <a:srgbClr val="0432FF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4 </a:t>
            </a:r>
            <a:r>
              <a:rPr lang="en-US" sz="2000" dirty="0">
                <a:solidFill>
                  <a:srgbClr val="0432FF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hotspot is due to poor recovery of coal-seam methane.</a:t>
            </a:r>
          </a:p>
          <a:p>
            <a:endParaRPr lang="en-US" sz="1050" dirty="0">
              <a:solidFill>
                <a:srgbClr val="0432FF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432FF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2,500 mi</a:t>
            </a:r>
            <a:r>
              <a:rPr lang="en-US" sz="2000" baseline="30000" dirty="0">
                <a:solidFill>
                  <a:srgbClr val="0432FF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2</a:t>
            </a:r>
          </a:p>
          <a:p>
            <a:endParaRPr lang="en-US" sz="1050" dirty="0">
              <a:solidFill>
                <a:srgbClr val="0432FF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432FF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½ CT</a:t>
            </a:r>
          </a:p>
          <a:p>
            <a:endParaRPr lang="en-US" sz="1050" dirty="0">
              <a:solidFill>
                <a:srgbClr val="0432FF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432FF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released 0.59 </a:t>
            </a:r>
            <a:r>
              <a:rPr lang="en-US" sz="2000" dirty="0" err="1">
                <a:solidFill>
                  <a:srgbClr val="0432FF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tonne</a:t>
            </a:r>
            <a:r>
              <a:rPr lang="en-US" sz="2000" dirty="0">
                <a:solidFill>
                  <a:srgbClr val="0432FF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/year</a:t>
            </a:r>
          </a:p>
        </p:txBody>
      </p:sp>
    </p:spTree>
    <p:extLst>
      <p:ext uri="{BB962C8B-B14F-4D97-AF65-F5344CB8AC3E}">
        <p14:creationId xmlns:p14="http://schemas.microsoft.com/office/powerpoint/2010/main" val="3856513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77453"/>
            <a:ext cx="47548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Methane storage leaks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3AF603-899C-CB48-AA9D-132AF72D570F}"/>
              </a:ext>
            </a:extLst>
          </p:cNvPr>
          <p:cNvSpPr txBox="1"/>
          <p:nvPr/>
        </p:nvSpPr>
        <p:spPr>
          <a:xfrm>
            <a:off x="179175" y="825631"/>
            <a:ext cx="8519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Verdana" panose="020B0604030504040204" pitchFamily="34" charset="0"/>
                <a:cs typeface="Verdana" panose="020B0604030504040204" pitchFamily="34" charset="0"/>
              </a:rPr>
              <a:t>Methane leak from </a:t>
            </a:r>
            <a:r>
              <a:rPr lang="en-US" b="1" dirty="0">
                <a:latin typeface="Verdana" panose="020B0604030504040204" pitchFamily="34" charset="0"/>
                <a:cs typeface="Verdana" panose="020B0604030504040204" pitchFamily="34" charset="0"/>
              </a:rPr>
              <a:t>underground NG storage facility </a:t>
            </a:r>
            <a:r>
              <a:rPr lang="en-US" dirty="0">
                <a:latin typeface="Verdana" panose="020B0604030504040204" pitchFamily="34" charset="0"/>
                <a:cs typeface="Verdana" panose="020B0604030504040204" pitchFamily="34" charset="0"/>
              </a:rPr>
              <a:t>in southern CA.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89516B-989C-854A-9D86-BA49446DC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599" y="1290187"/>
            <a:ext cx="7737230" cy="55678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058FB46-7A39-6D46-8610-C1333E34D5C2}"/>
              </a:ext>
            </a:extLst>
          </p:cNvPr>
          <p:cNvSpPr txBox="1"/>
          <p:nvPr/>
        </p:nvSpPr>
        <p:spPr>
          <a:xfrm>
            <a:off x="9636369" y="6142166"/>
            <a:ext cx="236889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latin typeface="Verdana" panose="020B0604030504040204" pitchFamily="34" charset="0"/>
                <a:cs typeface="Verdana" panose="020B0604030504040204" pitchFamily="34" charset="0"/>
                <a:hlinkClick r:id="rId3"/>
              </a:rPr>
              <a:t>https://earthobservatory.nasa.gov/images/88245/imaging-a-methane-leak-from-spac</a:t>
            </a:r>
            <a:r>
              <a:rPr lang="en-US" sz="1050" dirty="0">
                <a:latin typeface="Verdana" panose="020B0604030504040204" pitchFamily="34" charset="0"/>
                <a:cs typeface="Verdana" panose="020B0604030504040204" pitchFamily="34" charset="0"/>
              </a:rPr>
              <a:t>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304342-5CDC-CB4F-A98A-91F3AB81241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07098" y="49316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36751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77453"/>
            <a:ext cx="47548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Methane storage leaks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3AF603-899C-CB48-AA9D-132AF72D570F}"/>
              </a:ext>
            </a:extLst>
          </p:cNvPr>
          <p:cNvSpPr txBox="1"/>
          <p:nvPr/>
        </p:nvSpPr>
        <p:spPr>
          <a:xfrm>
            <a:off x="966966" y="3090817"/>
            <a:ext cx="118260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Verdana" panose="020B0604030504040204" pitchFamily="34" charset="0"/>
                <a:cs typeface="Verdana" panose="020B0604030504040204" pitchFamily="34" charset="0"/>
                <a:hlinkClick r:id="rId2"/>
              </a:rPr>
              <a:t>https://www.nytimes.com/interactive/2019/12/12/climate/texas-methane-super-emitters.html?action=click&amp;module=RelatedLinks&amp;pgtype=Article</a:t>
            </a:r>
            <a:r>
              <a:rPr lang="en-US" dirty="0"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304342-5CDC-CB4F-A98A-91F3AB81241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07098" y="49316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01302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77453"/>
            <a:ext cx="48766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Methane fracking leaks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3AF603-899C-CB48-AA9D-132AF72D570F}"/>
              </a:ext>
            </a:extLst>
          </p:cNvPr>
          <p:cNvSpPr txBox="1"/>
          <p:nvPr/>
        </p:nvSpPr>
        <p:spPr>
          <a:xfrm>
            <a:off x="179175" y="735999"/>
            <a:ext cx="8519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Verdana" panose="020B0604030504040204" pitchFamily="34" charset="0"/>
                <a:cs typeface="Verdana" panose="020B0604030504040204" pitchFamily="34" charset="0"/>
              </a:rPr>
              <a:t>Road monitoring of methane levels finds leaks from the ground.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58FB46-7A39-6D46-8610-C1333E34D5C2}"/>
              </a:ext>
            </a:extLst>
          </p:cNvPr>
          <p:cNvSpPr txBox="1"/>
          <p:nvPr/>
        </p:nvSpPr>
        <p:spPr>
          <a:xfrm>
            <a:off x="10452295" y="6006905"/>
            <a:ext cx="16271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latin typeface="Verdana" panose="020B0604030504040204" pitchFamily="34" charset="0"/>
                <a:cs typeface="Verdana" panose="020B0604030504040204" pitchFamily="34" charset="0"/>
                <a:hlinkClick r:id="rId2"/>
              </a:rPr>
              <a:t>https://news.psu.edu/photo/338850/2014/12/17/methanemapbarkley</a:t>
            </a:r>
            <a:endParaRPr lang="en-US" sz="1050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3AD8D9-3E7F-7A4F-9CBE-3AAECBE34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358" y="1105331"/>
            <a:ext cx="10132338" cy="5675216"/>
          </a:xfrm>
          <a:prstGeom prst="rect">
            <a:avLst/>
          </a:prstGeom>
        </p:spPr>
      </p:pic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A8597871-670F-574D-9907-396873394858}"/>
              </a:ext>
            </a:extLst>
          </p:cNvPr>
          <p:cNvSpPr/>
          <p:nvPr/>
        </p:nvSpPr>
        <p:spPr>
          <a:xfrm>
            <a:off x="7668769" y="4632960"/>
            <a:ext cx="1397823" cy="926592"/>
          </a:xfrm>
          <a:prstGeom prst="wedgeRoundRectCallout">
            <a:avLst>
              <a:gd name="adj1" fmla="val -73938"/>
              <a:gd name="adj2" fmla="val -100658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432FF"/>
                </a:solidFill>
                <a:latin typeface="Verdana" panose="020B0604030504040204" pitchFamily="34" charset="0"/>
              </a:rPr>
              <a:t>NG compressor station</a:t>
            </a: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85CFDC06-9126-E842-86E5-EA60478FE93C}"/>
              </a:ext>
            </a:extLst>
          </p:cNvPr>
          <p:cNvSpPr/>
          <p:nvPr/>
        </p:nvSpPr>
        <p:spPr>
          <a:xfrm>
            <a:off x="3755136" y="4901184"/>
            <a:ext cx="1166224" cy="522266"/>
          </a:xfrm>
          <a:prstGeom prst="wedgeRoundRectCallout">
            <a:avLst>
              <a:gd name="adj1" fmla="val -87893"/>
              <a:gd name="adj2" fmla="val -95395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432FF"/>
                </a:solidFill>
                <a:latin typeface="Verdana" panose="020B0604030504040204" pitchFamily="34" charset="0"/>
              </a:rPr>
              <a:t>NG wells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51D89E-39DD-1541-BD88-604B340B6D5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63368" y="49316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7817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0" y="0"/>
            <a:ext cx="10668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52600" y="49317"/>
            <a:ext cx="25907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5. Oil &amp; gas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10848" y="3167390"/>
            <a:ext cx="8970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800" b="1" dirty="0">
                <a:latin typeface="Verdana" panose="020B0604030504040204" pitchFamily="34" charset="0"/>
                <a:cs typeface="Verdana" panose="020B0604030504040204" pitchFamily="34" charset="0"/>
              </a:rPr>
              <a:t>5.2: Case study - North Sea oil and gas</a:t>
            </a:r>
            <a:endParaRPr lang="is-IS" sz="2800" b="1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CC9671-7EE9-6944-833C-1BC2318EEC1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248761" y="49317"/>
            <a:ext cx="628093" cy="58477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58B6AAE-B8FF-E841-872F-5834186B8A96}"/>
              </a:ext>
            </a:extLst>
          </p:cNvPr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E8C870-4143-0045-AD84-9A2A6FCC4108}"/>
              </a:ext>
            </a:extLst>
          </p:cNvPr>
          <p:cNvSpPr txBox="1"/>
          <p:nvPr/>
        </p:nvSpPr>
        <p:spPr>
          <a:xfrm>
            <a:off x="228600" y="35249"/>
            <a:ext cx="51427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Module 5. Oil and gas</a:t>
            </a:r>
          </a:p>
        </p:txBody>
      </p:sp>
    </p:spTree>
    <p:extLst>
      <p:ext uri="{BB962C8B-B14F-4D97-AF65-F5344CB8AC3E}">
        <p14:creationId xmlns:p14="http://schemas.microsoft.com/office/powerpoint/2010/main" val="414872100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77453"/>
            <a:ext cx="7116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Ocean methane hydrates melting?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3320" y="736079"/>
            <a:ext cx="11713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Methane hydrates 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lie frozen deep in the oceans.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58FB46-7A39-6D46-8610-C1333E34D5C2}"/>
              </a:ext>
            </a:extLst>
          </p:cNvPr>
          <p:cNvSpPr txBox="1"/>
          <p:nvPr/>
        </p:nvSpPr>
        <p:spPr>
          <a:xfrm>
            <a:off x="3786626" y="6526631"/>
            <a:ext cx="83476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Verdana" panose="020B0604030504040204" pitchFamily="34" charset="0"/>
                <a:cs typeface="Verdana" panose="020B0604030504040204" pitchFamily="34" charset="0"/>
                <a:hlinkClick r:id="rId2"/>
              </a:rPr>
              <a:t>http://arctic-news.blogspot.com/2012/05/striking-increase-of-methane-in-arctic.html</a:t>
            </a:r>
            <a:endParaRPr lang="en-US" sz="1100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17049C-940D-294A-8986-B288B1B14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6626" y="1974007"/>
            <a:ext cx="7908324" cy="45119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AB004E-C7FA-4149-BCAB-40D9837156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279" y="1974007"/>
            <a:ext cx="3027081" cy="434581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079A0BC-A97C-F841-ABB5-9E6C722B9CAE}"/>
              </a:ext>
            </a:extLst>
          </p:cNvPr>
          <p:cNvSpPr txBox="1"/>
          <p:nvPr/>
        </p:nvSpPr>
        <p:spPr>
          <a:xfrm>
            <a:off x="182275" y="1164660"/>
            <a:ext cx="11713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But as the ocean’s warm hydrates seem to be </a:t>
            </a: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melting and releasing methane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; correlation with warming temperatures!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79E1D9-F542-D742-BF6C-D954AA122D4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21166" y="49316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264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77453"/>
            <a:ext cx="73821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Permafrost methane … also leaking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3320" y="811443"/>
            <a:ext cx="118123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permafrost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 is </a:t>
            </a:r>
            <a:r>
              <a:rPr lang="en-US" sz="2000" dirty="0">
                <a:latin typeface="Verdana" panose="020B0604030504040204" pitchFamily="34" charset="0"/>
              </a:rPr>
              <a:t>a thick subsurface layer of soil that remains frozen throughout the year, occurring chiefly in polar regions.</a:t>
            </a:r>
          </a:p>
          <a:p>
            <a:endParaRPr lang="en-US" sz="2000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58FB46-7A39-6D46-8610-C1333E34D5C2}"/>
              </a:ext>
            </a:extLst>
          </p:cNvPr>
          <p:cNvSpPr txBox="1"/>
          <p:nvPr/>
        </p:nvSpPr>
        <p:spPr>
          <a:xfrm>
            <a:off x="942946" y="6511520"/>
            <a:ext cx="109751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Verdana" panose="020B0604030504040204" pitchFamily="34" charset="0"/>
                <a:cs typeface="Verdana" panose="020B0604030504040204" pitchFamily="34" charset="0"/>
                <a:hlinkClick r:id="rId2"/>
              </a:rPr>
              <a:t>https://www.nytimes.com/2011/12/17/science/earth/warming-arctic-permafrost-fuels-climate-change-worries.html</a:t>
            </a:r>
            <a:endParaRPr lang="en-US" sz="1100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1CF3C2D-9139-F14C-9759-A13D91E54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015" y="2102653"/>
            <a:ext cx="6546214" cy="436414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013A02D-70C5-A94F-881D-8F331CC51ED8}"/>
              </a:ext>
            </a:extLst>
          </p:cNvPr>
          <p:cNvSpPr txBox="1"/>
          <p:nvPr/>
        </p:nvSpPr>
        <p:spPr>
          <a:xfrm>
            <a:off x="173320" y="1538241"/>
            <a:ext cx="118123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It’s estimated that the permafrost contains </a:t>
            </a: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twice the carbon 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now in the atmosphere.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208749-946E-EE49-945C-1839C9BA0C5F}"/>
              </a:ext>
            </a:extLst>
          </p:cNvPr>
          <p:cNvSpPr txBox="1"/>
          <p:nvPr/>
        </p:nvSpPr>
        <p:spPr>
          <a:xfrm>
            <a:off x="6968836" y="1991252"/>
            <a:ext cx="47663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Warming temperatures could cause permafrost to release 15-33% of current carbon emissions.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52F3DE4-423A-4A44-A4D8-E6D8D874BB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9032" y="3016973"/>
            <a:ext cx="4526813" cy="33992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B8942C-73CB-024D-917D-38069B0B09F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07097" y="49317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20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77453"/>
            <a:ext cx="52950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Undersea methane leaks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3320" y="811443"/>
            <a:ext cx="12018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A July 2020 study has found cracks in huge craters under the Barents sea </a:t>
            </a: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‘gushing’ methane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 into sea water. This is an old fault system.</a:t>
            </a:r>
            <a:endParaRPr lang="en-US" dirty="0">
              <a:latin typeface="Verdan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0DDB20-A8B6-364B-9E39-A0B1E95F3F6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050827" y="49317"/>
            <a:ext cx="628093" cy="5847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449875-C8CD-C34A-BF4F-6B442C987A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1" y="1700430"/>
            <a:ext cx="8128000" cy="4737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D65508-F4F5-FE4E-A000-4AFB23978E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6299" y="4158370"/>
            <a:ext cx="3467100" cy="2349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6A1AFD-B138-D04F-9511-25A6412DE146}"/>
              </a:ext>
            </a:extLst>
          </p:cNvPr>
          <p:cNvSpPr txBox="1"/>
          <p:nvPr/>
        </p:nvSpPr>
        <p:spPr>
          <a:xfrm>
            <a:off x="8707318" y="1350512"/>
            <a:ext cx="3356700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Study raises many questions: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Destabilized by drilling?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700" dirty="0"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Will large amounts of methane be released to the atmosphere?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Effects on GCC?</a:t>
            </a:r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82800F-219A-CF43-99A7-28BB1D15527B}"/>
              </a:ext>
            </a:extLst>
          </p:cNvPr>
          <p:cNvSpPr txBox="1"/>
          <p:nvPr/>
        </p:nvSpPr>
        <p:spPr>
          <a:xfrm>
            <a:off x="506437" y="6499197"/>
            <a:ext cx="5316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www.nature.com</a:t>
            </a:r>
            <a:r>
              <a:rPr lang="en-US" dirty="0"/>
              <a:t>/articles/s41598-020-65018-9</a:t>
            </a:r>
          </a:p>
        </p:txBody>
      </p:sp>
    </p:spTree>
    <p:extLst>
      <p:ext uri="{BB962C8B-B14F-4D97-AF65-F5344CB8AC3E}">
        <p14:creationId xmlns:p14="http://schemas.microsoft.com/office/powerpoint/2010/main" val="391325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0" y="0"/>
            <a:ext cx="10668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52600" y="49317"/>
            <a:ext cx="25907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5. Oil &amp; gas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36996" y="3167390"/>
            <a:ext cx="7518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800" b="1" dirty="0">
                <a:latin typeface="Verdana" panose="020B0604030504040204" pitchFamily="34" charset="0"/>
                <a:cs typeface="Verdana" panose="020B0604030504040204" pitchFamily="34" charset="0"/>
              </a:rPr>
              <a:t>5.9: Unconventional oil and gas</a:t>
            </a:r>
            <a:endParaRPr lang="is-IS" sz="2800" b="1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D3CE79-22C0-1A4B-9416-92CCF537FB3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972015" y="49317"/>
            <a:ext cx="628093" cy="58477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5719953-AD20-D847-8D15-C13B668D5AE1}"/>
              </a:ext>
            </a:extLst>
          </p:cNvPr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92215B-E30C-7642-93F6-21F852EA28CF}"/>
              </a:ext>
            </a:extLst>
          </p:cNvPr>
          <p:cNvSpPr txBox="1"/>
          <p:nvPr/>
        </p:nvSpPr>
        <p:spPr>
          <a:xfrm>
            <a:off x="228600" y="77453"/>
            <a:ext cx="45255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Module 5. Oil and gas</a:t>
            </a:r>
          </a:p>
        </p:txBody>
      </p:sp>
    </p:spTree>
    <p:extLst>
      <p:ext uri="{BB962C8B-B14F-4D97-AF65-F5344CB8AC3E}">
        <p14:creationId xmlns:p14="http://schemas.microsoft.com/office/powerpoint/2010/main" val="397746429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27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77580"/>
            <a:ext cx="54841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Heavy and extra-heavy oil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6610" y="5826313"/>
            <a:ext cx="43328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Energy Systems and Sustainability, 2/e, Chapter 7; </a:t>
            </a:r>
            <a:b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https://</a:t>
            </a:r>
            <a:r>
              <a:rPr lang="en-US" sz="1400" dirty="0" err="1">
                <a:latin typeface="Verdana" panose="020B0604030504040204" pitchFamily="34" charset="0"/>
                <a:cs typeface="Verdana" panose="020B0604030504040204" pitchFamily="34" charset="0"/>
              </a:rPr>
              <a:t>en.wikipedia.org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/wiki/</a:t>
            </a:r>
            <a:r>
              <a:rPr lang="en-US" sz="1400" dirty="0" err="1">
                <a:latin typeface="Verdana" panose="020B0604030504040204" pitchFamily="34" charset="0"/>
                <a:cs typeface="Verdana" panose="020B0604030504040204" pitchFamily="34" charset="0"/>
              </a:rPr>
              <a:t>Orinoco_Belt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#/media/</a:t>
            </a:r>
            <a:r>
              <a:rPr lang="en-US" sz="1400" dirty="0" err="1">
                <a:latin typeface="Verdana" panose="020B0604030504040204" pitchFamily="34" charset="0"/>
                <a:cs typeface="Verdana" panose="020B0604030504040204" pitchFamily="34" charset="0"/>
              </a:rPr>
              <a:t>File:Orinoco_USGS.jpg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871331"/>
            <a:ext cx="11743006" cy="70788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Oil that is so thick and viscous that it will not flow to the surface without </a:t>
            </a:r>
            <a:r>
              <a:rPr lang="en-US" sz="2000" u="sng" dirty="0">
                <a:latin typeface="Verdana" panose="020B0604030504040204" pitchFamily="34" charset="0"/>
                <a:cs typeface="Verdana" panose="020B0604030504040204" pitchFamily="34" charset="0"/>
              </a:rPr>
              <a:t>injection of steam 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into the well to heat the oil and add enough pressure to force it to the surface.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6700" y="1715835"/>
            <a:ext cx="117430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Venezuela’s Orinoco basin has </a:t>
            </a: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500 billion barrels of reserve of heavy oil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, more oil than Saudi Arabia.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High levels of S.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Difficult to harvest and refine.</a:t>
            </a:r>
          </a:p>
        </p:txBody>
      </p:sp>
      <p:pic>
        <p:nvPicPr>
          <p:cNvPr id="2" name="Picture 1" descr="Orinoco_USG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29"/>
          <a:stretch/>
        </p:blipFill>
        <p:spPr>
          <a:xfrm>
            <a:off x="4846960" y="2183186"/>
            <a:ext cx="7209054" cy="46112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F6904D-1021-8C42-8578-9664BF51A2B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63369" y="60870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74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27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77580"/>
            <a:ext cx="19159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Shale oil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341" y="5616756"/>
            <a:ext cx="302455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Energy Systems and Sustainability, 2/e, Chapter 7; </a:t>
            </a:r>
            <a:b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https://</a:t>
            </a:r>
            <a:r>
              <a:rPr lang="en-US" sz="1400" dirty="0" err="1">
                <a:latin typeface="Verdana" panose="020B0604030504040204" pitchFamily="34" charset="0"/>
                <a:cs typeface="Verdana" panose="020B0604030504040204" pitchFamily="34" charset="0"/>
              </a:rPr>
              <a:t>slowair.wordpress.com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/category/experiments-research/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871331"/>
            <a:ext cx="11757074" cy="101566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Shale oil: </a:t>
            </a:r>
            <a:r>
              <a:rPr lang="en-US" sz="2000" i="1" dirty="0">
                <a:latin typeface="Verdana" panose="020B0604030504040204" pitchFamily="34" charset="0"/>
                <a:cs typeface="Verdana" panose="020B0604030504040204" pitchFamily="34" charset="0"/>
              </a:rPr>
              <a:t>an </a:t>
            </a:r>
            <a:r>
              <a:rPr lang="en-US" sz="2000" b="1" i="1" dirty="0">
                <a:latin typeface="Verdana" panose="020B0604030504040204" pitchFamily="34" charset="0"/>
                <a:cs typeface="Verdana" panose="020B0604030504040204" pitchFamily="34" charset="0"/>
              </a:rPr>
              <a:t>‘immature’ hydrocarbon </a:t>
            </a:r>
            <a:r>
              <a:rPr lang="en-US" sz="2000" i="1" dirty="0">
                <a:latin typeface="Verdana" panose="020B0604030504040204" pitchFamily="34" charset="0"/>
                <a:cs typeface="Verdana" panose="020B0604030504040204" pitchFamily="34" charset="0"/>
              </a:rPr>
              <a:t>trapped or embedded in rock as a waxy substance called kerogen.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Energy content of raw shale oil = 5 – 15 GJ/</a:t>
            </a:r>
            <a:r>
              <a:rPr lang="en-US" sz="2000" dirty="0" err="1">
                <a:latin typeface="Verdana" panose="020B0604030504040204" pitchFamily="34" charset="0"/>
                <a:cs typeface="Verdana" panose="020B0604030504040204" pitchFamily="34" charset="0"/>
              </a:rPr>
              <a:t>tonne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 (like poor lignite).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6700" y="2313887"/>
            <a:ext cx="68234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Shale oil was produced </a:t>
            </a: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commercially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 in Scotland (1880 – 1940), Estonia (1920s – present), China and Brazil.</a:t>
            </a:r>
          </a:p>
        </p:txBody>
      </p:sp>
      <p:pic>
        <p:nvPicPr>
          <p:cNvPr id="6" name="Picture 5" descr="niddrie-bing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680" y="2072398"/>
            <a:ext cx="4699027" cy="469902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74064" y="6416161"/>
            <a:ext cx="3292889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Verdana" panose="020B0604030504040204" pitchFamily="34" charset="0"/>
              </a:rPr>
              <a:t>Shale oil ‘bings’ (Scotland)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6700" y="3825164"/>
            <a:ext cx="65578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Concerns?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Environmental: the extraction process expands the volume of the rock, creating huge ‘</a:t>
            </a:r>
            <a:r>
              <a:rPr lang="en-US" sz="2000" u="sng" dirty="0">
                <a:latin typeface="Verdana" panose="020B0604030504040204" pitchFamily="34" charset="0"/>
                <a:cs typeface="Verdana" panose="020B0604030504040204" pitchFamily="34" charset="0"/>
              </a:rPr>
              <a:t>bings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’.</a:t>
            </a:r>
          </a:p>
          <a:p>
            <a:endParaRPr lang="en-US" sz="2000" dirty="0"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EROI is poor: 2.5 - &gt; 10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3E0CA0C-32DB-B346-9D88-CACC6C931C4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63369" y="4944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126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1039052-8908881cedc7d4e742b1b754aec6635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304" y="1308293"/>
            <a:ext cx="8026006" cy="580995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77453"/>
            <a:ext cx="45865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Oil sands or tar sands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9691" y="6282439"/>
            <a:ext cx="50434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Energy Systems &amp; Sustainability, 2/e, Chapter 7; </a:t>
            </a:r>
          </a:p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https://</a:t>
            </a:r>
            <a:r>
              <a:rPr lang="en-US" sz="1400" dirty="0" err="1">
                <a:latin typeface="Verdana" panose="020B0604030504040204" pitchFamily="34" charset="0"/>
                <a:cs typeface="Verdana" panose="020B0604030504040204" pitchFamily="34" charset="0"/>
              </a:rPr>
              <a:t>infograph.venngage.com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/p/232326/oil-sands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871204"/>
            <a:ext cx="11963400" cy="163121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Oil sands 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(aka tar sands): </a:t>
            </a:r>
            <a:r>
              <a:rPr lang="en-US" sz="2000" i="1" dirty="0">
                <a:latin typeface="Verdana" panose="020B0604030504040204" pitchFamily="34" charset="0"/>
                <a:cs typeface="Verdana" panose="020B0604030504040204" pitchFamily="34" charset="0"/>
              </a:rPr>
              <a:t>mature </a:t>
            </a:r>
            <a:r>
              <a:rPr lang="en-US" sz="2000" i="1" dirty="0" err="1">
                <a:latin typeface="Verdana" panose="020B0604030504040204" pitchFamily="34" charset="0"/>
                <a:cs typeface="Verdana" panose="020B0604030504040204" pitchFamily="34" charset="0"/>
              </a:rPr>
              <a:t>bitumens</a:t>
            </a:r>
            <a:r>
              <a:rPr lang="en-US" sz="2000" i="1" dirty="0">
                <a:latin typeface="Verdana" panose="020B0604030504040204" pitchFamily="34" charset="0"/>
                <a:cs typeface="Verdana" panose="020B0604030504040204" pitchFamily="34" charset="0"/>
              </a:rPr>
              <a:t> binding together loose rock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Easier recovery than shale oil.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Huge reserves of 27 billion </a:t>
            </a:r>
            <a:r>
              <a:rPr lang="en-US" sz="2000" dirty="0" err="1">
                <a:latin typeface="Verdana" panose="020B0604030504040204" pitchFamily="34" charset="0"/>
                <a:cs typeface="Verdana" panose="020B0604030504040204" pitchFamily="34" charset="0"/>
              </a:rPr>
              <a:t>tonnes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 in the Athabasca (northern Alberta)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16 billion </a:t>
            </a:r>
            <a:r>
              <a:rPr lang="en-US" sz="2000" dirty="0" err="1">
                <a:latin typeface="Verdana" panose="020B0604030504040204" pitchFamily="34" charset="0"/>
                <a:cs typeface="Verdana" panose="020B0604030504040204" pitchFamily="34" charset="0"/>
              </a:rPr>
              <a:t>tonnes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 can be surface mined.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2007 production was 75 million </a:t>
            </a:r>
            <a:r>
              <a:rPr lang="en-US" sz="2000" dirty="0" err="1">
                <a:latin typeface="Verdana" panose="020B0604030504040204" pitchFamily="34" charset="0"/>
                <a:cs typeface="Verdana" panose="020B0604030504040204" pitchFamily="34" charset="0"/>
              </a:rPr>
              <a:t>tonnes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6A0D344-919F-3743-B26B-B02ED9E949D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205571" y="52589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82767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77453"/>
            <a:ext cx="43332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Tar sands extraction</a:t>
            </a:r>
          </a:p>
        </p:txBody>
      </p:sp>
      <p:pic>
        <p:nvPicPr>
          <p:cNvPr id="2" name="Picture 1" descr="Screen Shot 2017-10-08 at 2.38.2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693856"/>
            <a:ext cx="9927828" cy="61641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38000" y="762744"/>
            <a:ext cx="3855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Verdana" panose="020B0604030504040204" pitchFamily="34" charset="0"/>
              </a:rPr>
              <a:t>Up to 90% recovery of bitumen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CE527A-EDAB-3A4F-B58A-2D1B7E7A519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093030" y="49317"/>
            <a:ext cx="628093" cy="5847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38000" y="6285463"/>
            <a:ext cx="50434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Energy Systems &amp; Sustainability, 2/e, Chapter 7; </a:t>
            </a:r>
          </a:p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https://</a:t>
            </a:r>
            <a:r>
              <a:rPr lang="en-US" sz="1400" dirty="0" err="1">
                <a:latin typeface="Verdana" panose="020B0604030504040204" pitchFamily="34" charset="0"/>
                <a:cs typeface="Verdana" panose="020B0604030504040204" pitchFamily="34" charset="0"/>
              </a:rPr>
              <a:t>infograph.venngage.com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/p/232326/oil-sands </a:t>
            </a:r>
          </a:p>
        </p:txBody>
      </p:sp>
    </p:spTree>
    <p:extLst>
      <p:ext uri="{BB962C8B-B14F-4D97-AF65-F5344CB8AC3E}">
        <p14:creationId xmlns:p14="http://schemas.microsoft.com/office/powerpoint/2010/main" val="389540124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77453"/>
            <a:ext cx="64684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Tar sands challenges and costs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9693" y="5840088"/>
            <a:ext cx="58228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Energy Systems &amp; Sustainability, 2/e, Chapter 7; </a:t>
            </a:r>
          </a:p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  <a:hlinkClick r:id="rId2"/>
              </a:rPr>
              <a:t>https://en.wikipedia.org/wiki/Oil_sands</a:t>
            </a:r>
            <a:endParaRPr lang="en-US" sz="1400" dirty="0"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https://</a:t>
            </a:r>
            <a:r>
              <a:rPr lang="en-US" sz="1400" dirty="0" err="1">
                <a:latin typeface="Verdana" panose="020B0604030504040204" pitchFamily="34" charset="0"/>
                <a:cs typeface="Verdana" panose="020B0604030504040204" pitchFamily="34" charset="0"/>
              </a:rPr>
              <a:t>insideclimatenews.org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/news/22022017/</a:t>
            </a:r>
            <a:r>
              <a:rPr lang="en-US" sz="1400" dirty="0" err="1">
                <a:latin typeface="Verdana" panose="020B0604030504040204" pitchFamily="34" charset="0"/>
                <a:cs typeface="Verdana" panose="020B0604030504040204" pitchFamily="34" charset="0"/>
              </a:rPr>
              <a:t>exxon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-</a:t>
            </a:r>
            <a:r>
              <a:rPr lang="en-US" sz="1400" dirty="0" err="1">
                <a:latin typeface="Verdana" panose="020B0604030504040204" pitchFamily="34" charset="0"/>
                <a:cs typeface="Verdana" panose="020B0604030504040204" pitchFamily="34" charset="0"/>
              </a:rPr>
              <a:t>mobil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-tar-sands-</a:t>
            </a:r>
            <a:r>
              <a:rPr lang="en-US" sz="1400" dirty="0" err="1">
                <a:latin typeface="Verdana" panose="020B0604030504040204" pitchFamily="34" charset="0"/>
                <a:cs typeface="Verdana" panose="020B0604030504040204" pitchFamily="34" charset="0"/>
              </a:rPr>
              <a:t>alberta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-</a:t>
            </a:r>
            <a:r>
              <a:rPr lang="en-US" sz="1400" dirty="0" err="1">
                <a:latin typeface="Verdana" panose="020B0604030504040204" pitchFamily="34" charset="0"/>
                <a:cs typeface="Verdana" panose="020B0604030504040204" pitchFamily="34" charset="0"/>
              </a:rPr>
              <a:t>canada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-climate-change-oil-prices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" y="871203"/>
            <a:ext cx="11731848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Tar sands 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extraction has significant challenges and costs.</a:t>
            </a:r>
          </a:p>
        </p:txBody>
      </p:sp>
      <p:pic>
        <p:nvPicPr>
          <p:cNvPr id="7" name="Picture 6" descr="Screen Shot 2017-10-08 at 2.48.55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"/>
          <a:stretch/>
        </p:blipFill>
        <p:spPr>
          <a:xfrm>
            <a:off x="6264382" y="3024554"/>
            <a:ext cx="5813385" cy="37841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4791" y="1310726"/>
            <a:ext cx="11683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Huge requirement for </a:t>
            </a: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clean water use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: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~ 500 – 1000 gallons / </a:t>
            </a:r>
            <a:r>
              <a:rPr lang="en-US" sz="2000" dirty="0" err="1">
                <a:latin typeface="Verdana" panose="020B0604030504040204" pitchFamily="34" charset="0"/>
                <a:cs typeface="Verdana" panose="020B0604030504040204" pitchFamily="34" charset="0"/>
              </a:rPr>
              <a:t>tonne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 of bitumen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8281" y="2118550"/>
            <a:ext cx="116833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High energy inputs of heat and steam 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the remove bitumen from the rock: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Energy input: 1 – 1.25 GJ / barrel of bitumen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Energy return: 6.12 GJ / barrel of bitumen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Mainly from 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4791" y="3512882"/>
            <a:ext cx="18053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EROI ~ 5-6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4792" y="4046213"/>
            <a:ext cx="52645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Low cost of oil 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(2017)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Exxon ‘delisted’ 3.5 billion barrels of tar sands oil in Canada in 2017.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8281" y="5212611"/>
            <a:ext cx="5264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Environmental destruction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F1E7049-4200-5542-88EE-25421EC4C3F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63368" y="49317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76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63385"/>
            <a:ext cx="7143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Tar sands: environmental changes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9691" y="6087249"/>
            <a:ext cx="59963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Energy Systems &amp; Sustainability, 2/e, Chapter 7; </a:t>
            </a:r>
          </a:p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http://e360.yale.edu/features/</a:t>
            </a:r>
            <a:r>
              <a:rPr lang="en-US" sz="1400" dirty="0" err="1">
                <a:latin typeface="Verdana" panose="020B0604030504040204" pitchFamily="34" charset="0"/>
                <a:cs typeface="Verdana" panose="020B0604030504040204" pitchFamily="34" charset="0"/>
              </a:rPr>
              <a:t>on_ravaged_tar_sands_lands_big_challenges_for_reclamation</a:t>
            </a:r>
            <a:endParaRPr lang="en-US" sz="1400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1882315"/>
            <a:ext cx="11671300" cy="163121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Following tar sands extraction, reclamation must create ecosystems on stripped lands. As of 2014, reclamation focused on </a:t>
            </a: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ecosystems that could cope with the salts, metals and acids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 released by tar sands operations.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Shrub land marshes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Upland forests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8600" y="733879"/>
            <a:ext cx="118555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Much of the </a:t>
            </a: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Athabasca land 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mined for tar sands was a complex, </a:t>
            </a:r>
            <a:r>
              <a:rPr lang="en-US" sz="2000" u="sng" dirty="0">
                <a:latin typeface="Verdana" panose="020B0604030504040204" pitchFamily="34" charset="0"/>
                <a:cs typeface="Verdana" panose="020B0604030504040204" pitchFamily="34" charset="0"/>
              </a:rPr>
              <a:t>boreal forest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 or </a:t>
            </a:r>
            <a:r>
              <a:rPr lang="en-US" sz="2000" dirty="0" err="1">
                <a:latin typeface="Verdana" panose="020B0604030504040204" pitchFamily="34" charset="0"/>
                <a:cs typeface="Verdana" panose="020B0604030504040204" pitchFamily="34" charset="0"/>
              </a:rPr>
              <a:t>peatland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 fens ecosystem (50% of land area) that </a:t>
            </a: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sequestered a great deal of CO</a:t>
            </a:r>
            <a:r>
              <a:rPr lang="en-US" sz="2000" b="1" baseline="-25000" dirty="0">
                <a:latin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At 54,000 square miles mining could </a:t>
            </a: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release 11.4 – 47.3 million </a:t>
            </a:r>
            <a:r>
              <a:rPr lang="en-US" sz="2000" b="1" dirty="0" err="1">
                <a:latin typeface="Verdana" panose="020B0604030504040204" pitchFamily="34" charset="0"/>
                <a:cs typeface="Verdana" panose="020B0604030504040204" pitchFamily="34" charset="0"/>
              </a:rPr>
              <a:t>tonnes</a:t>
            </a: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 of CO</a:t>
            </a:r>
            <a:r>
              <a:rPr lang="en-US" sz="2000" b="1" baseline="-25000" dirty="0">
                <a:latin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8032" y="3596566"/>
            <a:ext cx="49270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These reclaimed ecosystems are less </a:t>
            </a:r>
            <a:b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complex and </a:t>
            </a: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sequester less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- 7.2 million </a:t>
            </a:r>
            <a:r>
              <a:rPr lang="en-US" sz="2000" dirty="0" err="1">
                <a:latin typeface="Verdana" panose="020B0604030504040204" pitchFamily="34" charset="0"/>
                <a:cs typeface="Verdana" panose="020B0604030504040204" pitchFamily="34" charset="0"/>
              </a:rPr>
              <a:t>tonnes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 CO</a:t>
            </a:r>
            <a:r>
              <a:rPr lang="en-US" sz="2000" baseline="-25000" dirty="0">
                <a:latin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 / year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92100" y="4694082"/>
            <a:ext cx="4476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Biodiversity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 has been reduced.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2100" y="5165350"/>
            <a:ext cx="5630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Massive use of </a:t>
            </a:r>
            <a:r>
              <a:rPr lang="en-US" sz="2000" dirty="0" err="1">
                <a:latin typeface="Verdana" panose="020B0604030504040204" pitchFamily="34" charset="0"/>
                <a:cs typeface="Verdana" panose="020B0604030504040204" pitchFamily="34" charset="0"/>
              </a:rPr>
              <a:t>Athbasca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 River water and</a:t>
            </a:r>
            <a:b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u="sng" dirty="0">
                <a:latin typeface="Verdana" panose="020B0604030504040204" pitchFamily="34" charset="0"/>
                <a:cs typeface="Verdana" panose="020B0604030504040204" pitchFamily="34" charset="0"/>
              </a:rPr>
              <a:t>contamination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 with tar sands chemicals.</a:t>
            </a:r>
          </a:p>
        </p:txBody>
      </p:sp>
      <p:pic>
        <p:nvPicPr>
          <p:cNvPr id="2" name="Picture 1" descr="Athabasca_oil_sand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9" r="21528" b="58542"/>
          <a:stretch/>
        </p:blipFill>
        <p:spPr>
          <a:xfrm>
            <a:off x="6096000" y="2697360"/>
            <a:ext cx="5953633" cy="41570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1D8D75-242B-8844-9FDA-7A4F3B5BD8A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63369" y="49317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7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77453"/>
            <a:ext cx="4398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Oil and gas are finite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38222" y="6486838"/>
            <a:ext cx="4811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Energy Systems and Sustainability, 2/e, Chapter 7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871204"/>
            <a:ext cx="11757074" cy="70788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North Sea oil and gas have benefitted the UK, Norway, Denmark and  the Netherlands.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But the benefit won’t last</a:t>
            </a:r>
            <a:r>
              <a:rPr lang="is-IS" sz="2000" dirty="0">
                <a:latin typeface="Verdana" panose="020B0604030504040204" pitchFamily="34" charset="0"/>
                <a:cs typeface="Verdana" panose="020B0604030504040204" pitchFamily="34" charset="0"/>
              </a:rPr>
              <a:t>…</a:t>
            </a:r>
            <a:endParaRPr lang="en-US" sz="2000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8" descr="Scanbot Oct 2, 2017 9.19 PM - 2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09"/>
          <a:stretch/>
        </p:blipFill>
        <p:spPr>
          <a:xfrm rot="16200000">
            <a:off x="3840967" y="-1769327"/>
            <a:ext cx="4367978" cy="116767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93310" y="5606187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Verdana" panose="020B0604030504040204" pitchFamily="34" charset="0"/>
              </a:rPr>
              <a:t>1969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19396" y="5617464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Verdana" panose="020B0604030504040204" pitchFamily="34" charset="0"/>
              </a:rPr>
              <a:t>1975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47171" y="5610871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Verdana" panose="020B0604030504040204" pitchFamily="34" charset="0"/>
              </a:rPr>
              <a:t>2000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A3729D6-C974-304D-8CAE-046C35DBBAF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093030" y="49317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99247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63385"/>
            <a:ext cx="83183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Hydraulic fracturing – now conventional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612" y="6063665"/>
            <a:ext cx="19042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Energy Systems and Sustainability, 2/e, Chapter 7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599" y="871203"/>
            <a:ext cx="3907303" cy="132343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Verdana" panose="020B0604030504040204" pitchFamily="34" charset="0"/>
                <a:cs typeface="Verdana" panose="020B0604030504040204" pitchFamily="34" charset="0"/>
              </a:rPr>
              <a:t>Fracking</a:t>
            </a: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allows production of </a:t>
            </a:r>
            <a:r>
              <a:rPr lang="en-US" sz="2000" u="sng" dirty="0">
                <a:latin typeface="Verdana" panose="020B0604030504040204" pitchFamily="34" charset="0"/>
                <a:cs typeface="Verdana" panose="020B0604030504040204" pitchFamily="34" charset="0"/>
              </a:rPr>
              <a:t>tight gas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 trapped in sandstone and </a:t>
            </a:r>
            <a:r>
              <a:rPr lang="en-US" sz="2000" u="sng" dirty="0">
                <a:latin typeface="Verdana" panose="020B0604030504040204" pitchFamily="34" charset="0"/>
                <a:cs typeface="Verdana" panose="020B0604030504040204" pitchFamily="34" charset="0"/>
              </a:rPr>
              <a:t>shale gas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 trapped in shale formations.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8864" y="697478"/>
            <a:ext cx="7515073" cy="61165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32914F-7D34-6141-85D2-AC20792E0EB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07097" y="49317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54271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63385"/>
            <a:ext cx="3802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Costs of </a:t>
            </a:r>
            <a:r>
              <a:rPr lang="en-US" sz="2800" b="1" dirty="0" err="1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fracking</a:t>
            </a:r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599" y="6055951"/>
            <a:ext cx="865198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Energy Systems &amp; Sustainability, 2/e, Chapter 7</a:t>
            </a:r>
          </a:p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  <a:hlinkClick r:id="rId2"/>
              </a:rPr>
              <a:t>https://news.yale.edu/2016/01/06/toxins-found-fracking-fluids-and-wastewater-study-shows</a:t>
            </a:r>
            <a:endParaRPr lang="en-US" sz="1400" dirty="0"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http://</a:t>
            </a:r>
            <a:r>
              <a:rPr lang="en-US" sz="1400" dirty="0" err="1">
                <a:latin typeface="Verdana" panose="020B0604030504040204" pitchFamily="34" charset="0"/>
                <a:cs typeface="Verdana" panose="020B0604030504040204" pitchFamily="34" charset="0"/>
              </a:rPr>
              <a:t>www.pbs.org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en-US" sz="1400" dirty="0" err="1">
                <a:latin typeface="Verdana" panose="020B0604030504040204" pitchFamily="34" charset="0"/>
                <a:cs typeface="Verdana" panose="020B0604030504040204" pitchFamily="34" charset="0"/>
              </a:rPr>
              <a:t>newshour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/rundown/earthquakes-triggered-by-</a:t>
            </a:r>
            <a:r>
              <a:rPr lang="en-US" sz="1400" dirty="0" err="1">
                <a:latin typeface="Verdana" panose="020B0604030504040204" pitchFamily="34" charset="0"/>
                <a:cs typeface="Verdana" panose="020B0604030504040204" pitchFamily="34" charset="0"/>
              </a:rPr>
              <a:t>fracking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/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599" y="871203"/>
            <a:ext cx="11785209" cy="378565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In order to pressurize </a:t>
            </a:r>
            <a:r>
              <a:rPr lang="en-US" sz="2000" dirty="0" err="1">
                <a:latin typeface="Verdana" panose="020B0604030504040204" pitchFamily="34" charset="0"/>
                <a:cs typeface="Verdana" panose="020B0604030504040204" pitchFamily="34" charset="0"/>
              </a:rPr>
              <a:t>fracking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 wells and force out gas, </a:t>
            </a:r>
            <a:r>
              <a:rPr lang="en-US" sz="2000" b="1" dirty="0" err="1">
                <a:latin typeface="Verdana" panose="020B0604030504040204" pitchFamily="34" charset="0"/>
                <a:cs typeface="Verdana" panose="020B0604030504040204" pitchFamily="34" charset="0"/>
              </a:rPr>
              <a:t>fracking</a:t>
            </a: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 fluids 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are pumped into the wells at high pressure.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Scientists at Yale analyzed over 1000 chemicals found in </a:t>
            </a:r>
            <a:r>
              <a:rPr lang="en-US" sz="2000" dirty="0" err="1">
                <a:latin typeface="Verdana" panose="020B0604030504040204" pitchFamily="34" charset="0"/>
                <a:cs typeface="Verdana" panose="020B0604030504040204" pitchFamily="34" charset="0"/>
              </a:rPr>
              <a:t>fracking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 fluid.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Good data on 240 showed that 157 are associated with developmental or reproductive toxicity. </a:t>
            </a:r>
          </a:p>
          <a:p>
            <a:pPr marL="1257300" lvl="2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67 were already chemicals of concern.</a:t>
            </a:r>
          </a:p>
          <a:p>
            <a:pPr marL="1257300" lvl="2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Included: arsenic, benzene, cadmium, lead, formaldehyde, chlorine, and mercury</a:t>
            </a:r>
          </a:p>
          <a:p>
            <a:pPr marL="800100" lvl="1" indent="-342900">
              <a:buFont typeface="Arial"/>
              <a:buChar char="•"/>
            </a:pPr>
            <a:endParaRPr lang="en-US" sz="2000" dirty="0"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000" b="1" dirty="0" err="1">
                <a:latin typeface="Verdana" panose="020B0604030504040204" pitchFamily="34" charset="0"/>
                <a:cs typeface="Verdana" panose="020B0604030504040204" pitchFamily="34" charset="0"/>
              </a:rPr>
              <a:t>Fracking</a:t>
            </a: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 chemicals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 often enter groundwater when fractures extend from gas wells into water-bearing rock.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This contaminates drinking water supplies.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29922" y="4842258"/>
            <a:ext cx="71710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Earthquakes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 are caused by: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lang="en-US" sz="2000" dirty="0" err="1">
                <a:latin typeface="Verdana" panose="020B0604030504040204" pitchFamily="34" charset="0"/>
                <a:cs typeface="Verdana" panose="020B0604030504040204" pitchFamily="34" charset="0"/>
              </a:rPr>
              <a:t>fracking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 process itself; and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Injection of </a:t>
            </a:r>
            <a:r>
              <a:rPr lang="en-US" sz="2000" dirty="0" err="1">
                <a:latin typeface="Verdana" panose="020B0604030504040204" pitchFamily="34" charset="0"/>
                <a:cs typeface="Verdana" panose="020B0604030504040204" pitchFamily="34" charset="0"/>
              </a:rPr>
              <a:t>fracking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 fluid waste into deep wells.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7533440-5887-4545-A563-BE918903A15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63369" y="49317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566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77453"/>
            <a:ext cx="5795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Some have banned </a:t>
            </a:r>
            <a:r>
              <a:rPr lang="en-US" sz="2800" b="1" dirty="0" err="1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fracking</a:t>
            </a:r>
            <a:endParaRPr lang="en-US" sz="2800" b="1" dirty="0">
              <a:solidFill>
                <a:prstClr val="white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500906"/>
            <a:ext cx="4811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Energy Systems and Sustainability, 2/e, Chapter 7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" y="871204"/>
            <a:ext cx="8750316" cy="326172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A number of countries and states have </a:t>
            </a: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banned fracking: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Scotland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Ireland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France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The Netherlands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Germany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Tunisia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99453" y="1353530"/>
            <a:ext cx="2304458" cy="1876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Vermont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New York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Maryland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Quebec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3B8E96F-DFCB-A844-B4E8-5EA19619DFC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21166" y="4760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11449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28" y="697574"/>
            <a:ext cx="8901865" cy="672320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718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53035"/>
            <a:ext cx="87398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 err="1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Fracking</a:t>
            </a:r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 (et al.) will extend oil production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13797" y="6451747"/>
            <a:ext cx="4811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Energy Systems and Sustainability, 2/e, Chapter 7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19445" y="4964248"/>
            <a:ext cx="5738639" cy="101566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Verdana" panose="020B0604030504040204" pitchFamily="34" charset="0"/>
                <a:cs typeface="Verdana" panose="020B0604030504040204" pitchFamily="34" charset="0"/>
              </a:rPr>
              <a:t>Fracking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 technology is allowing us to extract oil not previously seen as reserves.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Redefining resources vs. reserves.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7DF07F-A0D4-B049-A1EF-8A8FB7DCD0F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248014" y="5303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17366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63385"/>
            <a:ext cx="63065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The impact of </a:t>
            </a:r>
            <a:r>
              <a:rPr lang="en-US" sz="2800" b="1" dirty="0" err="1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fracking</a:t>
            </a:r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 is huge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250658" y="6106567"/>
            <a:ext cx="19413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Energy Systems and Sustainability, 2/e, Chapter 7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08" y="693857"/>
            <a:ext cx="9191328" cy="67760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7D967F-97AD-BC46-9AA6-59F01957F94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064894" y="49317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58687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77453"/>
            <a:ext cx="79015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US NG reserves and production are up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276578" y="6070019"/>
            <a:ext cx="18298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Energy Systems and Sustainability, 2/e, Chapter 7 </a:t>
            </a:r>
          </a:p>
        </p:txBody>
      </p:sp>
      <p:pic>
        <p:nvPicPr>
          <p:cNvPr id="13" name="Picture 12" descr="fig_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1" y="711200"/>
            <a:ext cx="8049845" cy="61780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887BED-C0B4-5A4B-87BD-3F6CD1458AE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91504" y="49317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96436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63385"/>
            <a:ext cx="52341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US NG export is booming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1908" y="6038187"/>
            <a:ext cx="21178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Energy Systems and Sustainability, 2/e, Chapter 7 </a:t>
            </a:r>
          </a:p>
        </p:txBody>
      </p:sp>
      <p:pic>
        <p:nvPicPr>
          <p:cNvPr id="7" name="Picture 6" descr="chart (2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426" y="2985849"/>
            <a:ext cx="6232574" cy="4157191"/>
          </a:xfrm>
          <a:prstGeom prst="rect">
            <a:avLst/>
          </a:prstGeom>
        </p:spPr>
      </p:pic>
      <p:pic>
        <p:nvPicPr>
          <p:cNvPr id="2" name="Picture 1" descr="chart (1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3901"/>
            <a:ext cx="5959426" cy="397499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721754" y="5730410"/>
            <a:ext cx="23583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b="1" dirty="0">
                <a:solidFill>
                  <a:srgbClr val="0000FF"/>
                </a:solidFill>
                <a:latin typeface="Verdana" panose="020B0604030504040204" pitchFamily="34" charset="0"/>
              </a:rPr>
              <a:t>…</a:t>
            </a:r>
            <a:r>
              <a:rPr lang="en-US" sz="1400" b="1" dirty="0">
                <a:solidFill>
                  <a:srgbClr val="0000FF"/>
                </a:solidFill>
                <a:latin typeface="Verdana" panose="020B0604030504040204" pitchFamily="34" charset="0"/>
              </a:rPr>
              <a:t>to Canada &amp; Mexico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BAB0D1-341A-4843-B6B5-6825B12F51D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064895" y="49317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856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719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532" y="67104"/>
            <a:ext cx="8401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Are unconventional sources the answer?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4408" y="6483119"/>
            <a:ext cx="4811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Energy Systems and Sustainability, 2/e, Chapter 7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" y="903059"/>
            <a:ext cx="8750316" cy="224676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Let’s look at some numbers:</a:t>
            </a:r>
          </a:p>
          <a:p>
            <a:endParaRPr lang="en-US" sz="2000" dirty="0"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Canadian oil sands:				4.6 million barrels per day</a:t>
            </a:r>
          </a:p>
          <a:p>
            <a:endParaRPr lang="en-US" sz="2000" dirty="0"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Venezuelan extra heavy oil:		2.3 million barrels per day</a:t>
            </a:r>
          </a:p>
          <a:p>
            <a:endParaRPr lang="en-US" sz="2000" dirty="0"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World shale oil:					0.5 million barrels per day</a:t>
            </a:r>
          </a:p>
        </p:txBody>
      </p:sp>
      <p:sp>
        <p:nvSpPr>
          <p:cNvPr id="6" name="Right Bracket 5"/>
          <p:cNvSpPr/>
          <p:nvPr/>
        </p:nvSpPr>
        <p:spPr>
          <a:xfrm>
            <a:off x="8371254" y="1606655"/>
            <a:ext cx="45719" cy="1543172"/>
          </a:xfrm>
          <a:prstGeom prst="rightBracket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05571" y="1900514"/>
            <a:ext cx="18341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11% current world oil production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4800" y="3678513"/>
            <a:ext cx="11765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Unconventional sources of petro-fuels appear to be extending – or </a:t>
            </a: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postponing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 – peak oil, but these sources are also </a:t>
            </a: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finite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6F2F15-E609-474A-B3B4-18AA4ACF9EB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77437" y="53035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461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12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719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81172"/>
            <a:ext cx="80810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Reserves of unconventional fossil fuels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279004" y="6085878"/>
            <a:ext cx="19129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Energy Systems and Sustainability, 2/e, Chapter 7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734245"/>
            <a:ext cx="11692808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Increasingly, our reserves of petro-fuels will trend </a:t>
            </a:r>
            <a:r>
              <a:rPr lang="en-US" sz="2000" b="1" dirty="0">
                <a:latin typeface="Verdana" panose="020B0604030504040204" pitchFamily="34" charset="0"/>
                <a:cs typeface="Verdana" panose="020B0604030504040204" pitchFamily="34" charset="0"/>
              </a:rPr>
              <a:t>‘unconventional’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pic>
        <p:nvPicPr>
          <p:cNvPr id="2" name="Picture 1" descr="Scanbot Oct 2, 2017 9.26 PM - 1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7"/>
          <a:stretch/>
        </p:blipFill>
        <p:spPr>
          <a:xfrm rot="16200000">
            <a:off x="2831219" y="-539015"/>
            <a:ext cx="5642473" cy="89892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480177-C654-ED42-BB3B-099D62F3313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293315" y="53036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05100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63385"/>
            <a:ext cx="45704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Summary: oil and gas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" y="871203"/>
            <a:ext cx="11292840" cy="479291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u="sng" dirty="0">
                <a:latin typeface="Verdana" panose="020B0604030504040204" pitchFamily="34" charset="0"/>
                <a:cs typeface="Verdana" panose="020B0604030504040204" pitchFamily="34" charset="0"/>
              </a:rPr>
              <a:t>Upsides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:</a:t>
            </a:r>
            <a:endParaRPr lang="en-US" sz="2000" u="sng" dirty="0"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Relatively inexpensive and readily available;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Convenient and easy use – existing infrastructure supports oil and gas;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‘Cleaner’ than coal;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Easy to distribute, store and transport;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High density: </a:t>
            </a:r>
          </a:p>
          <a:p>
            <a:pPr marL="800100" lvl="1" indent="-342900">
              <a:lnSpc>
                <a:spcPct val="120000"/>
              </a:lnSpc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40 MJ/L; </a:t>
            </a:r>
          </a:p>
          <a:p>
            <a:pPr marL="800100" lvl="1" indent="-342900">
              <a:lnSpc>
                <a:spcPct val="120000"/>
              </a:lnSpc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125,000 Btu/gallon</a:t>
            </a:r>
          </a:p>
          <a:p>
            <a:pPr marL="800100" lvl="1" indent="-342900">
              <a:buFont typeface="Arial"/>
              <a:buChar char="•"/>
            </a:pPr>
            <a:endParaRPr lang="en-US" sz="2000" dirty="0"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000" u="sng" dirty="0">
                <a:latin typeface="Verdana" panose="020B0604030504040204" pitchFamily="34" charset="0"/>
                <a:cs typeface="Verdana" panose="020B0604030504040204" pitchFamily="34" charset="0"/>
              </a:rPr>
              <a:t>Downsides</a:t>
            </a: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: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Extraction also has environmental impacts;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Carbon dioxide emissions and GCC;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cs typeface="Verdana" panose="020B0604030504040204" pitchFamily="34" charset="0"/>
              </a:rPr>
              <a:t>Petroleum is a finite resources.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9313" y="6486838"/>
            <a:ext cx="47490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Energy Systems and Sustainability, 2/e, Chapter 7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E88F56-AAC2-B44D-9816-DD79B5D8EC0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022691" y="49316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4160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17383</TotalTime>
  <Words>7846</Words>
  <Application>Microsoft Macintosh PowerPoint</Application>
  <PresentationFormat>Widescreen</PresentationFormat>
  <Paragraphs>917</Paragraphs>
  <Slides>120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120</vt:i4>
      </vt:variant>
    </vt:vector>
  </HeadingPairs>
  <TitlesOfParts>
    <vt:vector size="125" baseType="lpstr">
      <vt:lpstr>Arial</vt:lpstr>
      <vt:lpstr>Calibri</vt:lpstr>
      <vt:lpstr>Verdana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Joan Richmond-Hall</dc:creator>
  <cp:lastModifiedBy>Joan Richmond-Hall</cp:lastModifiedBy>
  <cp:revision>769</cp:revision>
  <cp:lastPrinted>2020-09-20T22:40:19Z</cp:lastPrinted>
  <dcterms:created xsi:type="dcterms:W3CDTF">2017-04-06T15:35:17Z</dcterms:created>
  <dcterms:modified xsi:type="dcterms:W3CDTF">2020-09-20T22:42:55Z</dcterms:modified>
</cp:coreProperties>
</file>