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82" r:id="rId3"/>
    <p:sldId id="259" r:id="rId4"/>
    <p:sldId id="28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0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D6F5-0DD3-AE4E-BA13-90616E403C76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E35B-1668-0746-A1A8-F5818AC45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0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D6F5-0DD3-AE4E-BA13-90616E403C76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E35B-1668-0746-A1A8-F5818AC45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6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D6F5-0DD3-AE4E-BA13-90616E403C76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E35B-1668-0746-A1A8-F5818AC45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7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D6F5-0DD3-AE4E-BA13-90616E403C76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E35B-1668-0746-A1A8-F5818AC45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23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D6F5-0DD3-AE4E-BA13-90616E403C76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E35B-1668-0746-A1A8-F5818AC45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398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D6F5-0DD3-AE4E-BA13-90616E403C76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E35B-1668-0746-A1A8-F5818AC45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51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D6F5-0DD3-AE4E-BA13-90616E403C76}" type="datetimeFigureOut">
              <a:rPr lang="en-US" smtClean="0"/>
              <a:t>9/20/19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E35B-1668-0746-A1A8-F5818AC45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7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D6F5-0DD3-AE4E-BA13-90616E403C76}" type="datetimeFigureOut">
              <a:rPr lang="en-US" smtClean="0"/>
              <a:t>9/20/19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E35B-1668-0746-A1A8-F5818AC45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5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D6F5-0DD3-AE4E-BA13-90616E403C76}" type="datetimeFigureOut">
              <a:rPr lang="en-US" smtClean="0"/>
              <a:t>9/20/19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E35B-1668-0746-A1A8-F5818AC45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68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D6F5-0DD3-AE4E-BA13-90616E403C76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E35B-1668-0746-A1A8-F5818AC45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15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D6F5-0DD3-AE4E-BA13-90616E403C76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9E35B-1668-0746-A1A8-F5818AC45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71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9D6F5-0DD3-AE4E-BA13-90616E403C76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9E35B-1668-0746-A1A8-F5818AC45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39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84048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SSC 2030: Energy Systems &amp; Sustainability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46257" y="714084"/>
            <a:ext cx="5481180" cy="56507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latin typeface="Avenir Black"/>
                <a:cs typeface="Avenir Black"/>
              </a:rPr>
              <a:t>5. Oil </a:t>
            </a:r>
            <a:r>
              <a:rPr lang="en-US" sz="2800">
                <a:latin typeface="Avenir Black"/>
                <a:cs typeface="Avenir Black"/>
              </a:rPr>
              <a:t>and natural </a:t>
            </a:r>
            <a:r>
              <a:rPr lang="en-US" sz="2800" dirty="0">
                <a:latin typeface="Avenir Black"/>
                <a:cs typeface="Avenir Black"/>
              </a:rPr>
              <a:t>gas</a:t>
            </a:r>
          </a:p>
          <a:p>
            <a:pPr>
              <a:lnSpc>
                <a:spcPct val="120000"/>
              </a:lnSpc>
            </a:pPr>
            <a:endParaRPr lang="en-US" sz="1000" dirty="0">
              <a:latin typeface="Avenir Black"/>
              <a:cs typeface="Avenir Black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5.1:  </a:t>
            </a:r>
            <a:r>
              <a:rPr lang="en-US" sz="2400" dirty="0">
                <a:latin typeface="Avenir Medium"/>
                <a:cs typeface="Avenir Medium"/>
              </a:rPr>
              <a:t>Origins &amp; geology of petroleum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5.2:  </a:t>
            </a:r>
            <a:r>
              <a:rPr lang="en-US" sz="2400" dirty="0">
                <a:latin typeface="Avenir Medium"/>
                <a:cs typeface="Avenir Medium"/>
              </a:rPr>
              <a:t>Origins of oil &amp; gas industries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5.3:  </a:t>
            </a:r>
            <a:r>
              <a:rPr lang="en-US" sz="2400" dirty="0">
                <a:latin typeface="Avenir Medium"/>
                <a:cs typeface="Avenir Medium"/>
              </a:rPr>
              <a:t>Finding &amp; producing petroleum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5.4:  </a:t>
            </a:r>
            <a:r>
              <a:rPr lang="en-US" sz="2400" dirty="0">
                <a:latin typeface="Avenir Medium"/>
                <a:cs typeface="Avenir Medium"/>
              </a:rPr>
              <a:t>Petroleum refining &amp; products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5.5:  </a:t>
            </a:r>
            <a:r>
              <a:rPr lang="en-US" sz="2400" dirty="0">
                <a:latin typeface="Avenir Medium"/>
                <a:cs typeface="Avenir Medium"/>
              </a:rPr>
              <a:t>Oil today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5.6:  </a:t>
            </a:r>
            <a:r>
              <a:rPr lang="en-US" sz="2400" dirty="0">
                <a:latin typeface="Avenir Medium"/>
                <a:cs typeface="Avenir Medium"/>
              </a:rPr>
              <a:t>Natural gas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5.7:  </a:t>
            </a:r>
            <a:r>
              <a:rPr lang="en-US" sz="2400" dirty="0">
                <a:latin typeface="Avenir Medium"/>
                <a:cs typeface="Avenir Medium"/>
              </a:rPr>
              <a:t>Rise &amp; fall of North Sea oil &amp; gas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5.8:  </a:t>
            </a:r>
            <a:r>
              <a:rPr lang="en-US" sz="2400" dirty="0">
                <a:latin typeface="Avenir Medium"/>
                <a:cs typeface="Avenir Medium"/>
              </a:rPr>
              <a:t>Why are oil &amp; gas so special?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5.9:  </a:t>
            </a:r>
            <a:r>
              <a:rPr lang="en-US" sz="2400" dirty="0">
                <a:latin typeface="Avenir Medium"/>
                <a:cs typeface="Avenir Medium"/>
              </a:rPr>
              <a:t>Conversion technologies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5.10:  </a:t>
            </a:r>
            <a:r>
              <a:rPr lang="en-US" sz="2400" dirty="0">
                <a:latin typeface="Avenir Medium"/>
                <a:cs typeface="Avenir Medium"/>
              </a:rPr>
              <a:t>Unconventional oil &amp; gas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5.11:  </a:t>
            </a:r>
            <a:r>
              <a:rPr lang="en-US" sz="2400" dirty="0">
                <a:latin typeface="Avenir Medium"/>
                <a:cs typeface="Avenir Medium"/>
              </a:rPr>
              <a:t>Methane leaks and GCC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1E1A3D6-5394-9945-9206-C43AA4CA421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96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24338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5. Oil &amp; gas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2518284"/>
            <a:ext cx="8524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2800" i="1" dirty="0">
                <a:latin typeface="Avenir Black"/>
                <a:cs typeface="Avenir Black"/>
              </a:rPr>
              <a:t>5.1: Origins &amp; geology of petroleum</a:t>
            </a:r>
            <a:endParaRPr lang="is-IS" sz="2800" i="1" dirty="0">
              <a:latin typeface="Avenir Black"/>
              <a:cs typeface="Avenir Black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FE2349-3854-E04C-B200-D42DB27C60C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215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48656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Introduction to oil &amp; 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9658" y="832447"/>
            <a:ext cx="5331490" cy="1779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Black"/>
                <a:cs typeface="Avenir Black"/>
              </a:rPr>
              <a:t>Petroleum</a:t>
            </a:r>
            <a:r>
              <a:rPr lang="en-US" sz="2000" dirty="0">
                <a:latin typeface="Avenir Medium"/>
                <a:cs typeface="Avenir Medium"/>
              </a:rPr>
              <a:t> (rock oil):</a:t>
            </a:r>
            <a:r>
              <a:rPr lang="en-US" sz="2000" dirty="0">
                <a:latin typeface="Avenir Black"/>
                <a:cs typeface="Avenir Black"/>
              </a:rPr>
              <a:t> </a:t>
            </a:r>
            <a:r>
              <a:rPr lang="en-US" sz="2000" dirty="0">
                <a:latin typeface="Avenir Medium"/>
                <a:cs typeface="Avenir Medium"/>
              </a:rPr>
              <a:t>all hydrocarbons deposited in the Earth’s crust 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Crude oil (liquid)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Natural gas (gaseous)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 err="1">
                <a:latin typeface="Avenir Medium"/>
                <a:cs typeface="Avenir Medium"/>
              </a:rPr>
              <a:t>Bitumens</a:t>
            </a:r>
            <a:r>
              <a:rPr lang="en-US" sz="2000" dirty="0">
                <a:latin typeface="Avenir Medium"/>
                <a:cs typeface="Avenir Medium"/>
              </a:rPr>
              <a:t> (coal; solids)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6448029"/>
            <a:ext cx="4041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7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4122" b="3698"/>
          <a:stretch/>
        </p:blipFill>
        <p:spPr>
          <a:xfrm>
            <a:off x="5525574" y="693856"/>
            <a:ext cx="3457364" cy="610410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19658" y="2897795"/>
            <a:ext cx="5331490" cy="1441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Black"/>
                <a:cs typeface="Avenir Black"/>
              </a:rPr>
              <a:t>Formed </a:t>
            </a:r>
            <a:r>
              <a:rPr lang="en-US" sz="2000" dirty="0">
                <a:latin typeface="Avenir Medium"/>
                <a:cs typeface="Avenir Medium"/>
              </a:rPr>
              <a:t>by decomposition of marine organics followed by time, heat &amp; pressure.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Abundant where marine strata accumulated.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9658" y="4558233"/>
            <a:ext cx="5331490" cy="1779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Black"/>
                <a:cs typeface="Avenir Black"/>
              </a:rPr>
              <a:t>Traps: </a:t>
            </a:r>
            <a:r>
              <a:rPr lang="en-US" sz="2000" dirty="0">
                <a:latin typeface="Avenir Medium"/>
                <a:cs typeface="Avenir Medium"/>
              </a:rPr>
              <a:t>Where hydrocarbons accumulate: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u="sng" dirty="0">
                <a:latin typeface="Avenir Medium"/>
                <a:cs typeface="Avenir Medium"/>
              </a:rPr>
              <a:t>Geologic traps</a:t>
            </a:r>
            <a:r>
              <a:rPr lang="en-US" sz="2000" dirty="0">
                <a:latin typeface="Avenir Medium"/>
                <a:cs typeface="Avenir Medium"/>
              </a:rPr>
              <a:t>: porous, permeable reservoir rock; high pressure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u="sng" dirty="0">
                <a:latin typeface="Avenir Medium"/>
                <a:cs typeface="Avenir Medium"/>
              </a:rPr>
              <a:t>Structural traps</a:t>
            </a:r>
            <a:r>
              <a:rPr lang="en-US" sz="2000" dirty="0">
                <a:latin typeface="Avenir Medium"/>
                <a:cs typeface="Avenir Medium"/>
              </a:rPr>
              <a:t>: anticline, fault trap, salt dome</a:t>
            </a:r>
            <a:endParaRPr lang="en-US" sz="2000" u="sng" dirty="0">
              <a:latin typeface="Avenir Medium"/>
              <a:cs typeface="Avenir Medium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CFBD279-C227-504F-A96D-BA6738805FD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12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48656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Introduction to oil &amp; 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85964" y="832447"/>
            <a:ext cx="5331490" cy="764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Black"/>
                <a:cs typeface="Avenir Black"/>
              </a:rPr>
              <a:t>Anticline: </a:t>
            </a:r>
            <a:r>
              <a:rPr lang="en-US" sz="2000" dirty="0">
                <a:latin typeface="Avenir Medium"/>
                <a:cs typeface="Avenir Medium"/>
              </a:rPr>
              <a:t>formed by folds in the crust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Most common = 80%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04526" y="6491319"/>
            <a:ext cx="4041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7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4122" b="3698"/>
          <a:stretch/>
        </p:blipFill>
        <p:spPr>
          <a:xfrm>
            <a:off x="69859" y="725035"/>
            <a:ext cx="3457364" cy="610410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685964" y="2897795"/>
            <a:ext cx="5331490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Black"/>
                <a:cs typeface="Avenir Black"/>
              </a:rPr>
              <a:t>Fault trap</a:t>
            </a:r>
            <a:endParaRPr lang="en-US" sz="2000" dirty="0">
              <a:latin typeface="Avenir Medium"/>
              <a:cs typeface="Avenir Medium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85964" y="4933413"/>
            <a:ext cx="5331490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Black"/>
                <a:cs typeface="Avenir Black"/>
              </a:rPr>
              <a:t>Salt dome</a:t>
            </a:r>
            <a:endParaRPr lang="en-US" sz="2000" u="sng" dirty="0">
              <a:latin typeface="Avenir Medium"/>
              <a:cs typeface="Avenir Medium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6C8C91D-CA5A-0D44-A803-8E6067CB7B7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509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221</Words>
  <Application>Microsoft Macintosh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2019-09-20T23:12:29Z</dcterms:created>
  <dcterms:modified xsi:type="dcterms:W3CDTF">2019-09-20T23:13:13Z</dcterms:modified>
</cp:coreProperties>
</file>