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319" r:id="rId3"/>
    <p:sldId id="330" r:id="rId4"/>
    <p:sldId id="331" r:id="rId5"/>
    <p:sldId id="320" r:id="rId6"/>
    <p:sldId id="334" r:id="rId7"/>
    <p:sldId id="335" r:id="rId8"/>
    <p:sldId id="336" r:id="rId9"/>
    <p:sldId id="277" r:id="rId10"/>
    <p:sldId id="341" r:id="rId11"/>
    <p:sldId id="340" r:id="rId12"/>
    <p:sldId id="323" r:id="rId13"/>
    <p:sldId id="278" r:id="rId14"/>
    <p:sldId id="303" r:id="rId15"/>
    <p:sldId id="342" r:id="rId16"/>
    <p:sldId id="345" r:id="rId17"/>
    <p:sldId id="346" r:id="rId18"/>
    <p:sldId id="344" r:id="rId19"/>
    <p:sldId id="347" r:id="rId20"/>
    <p:sldId id="349" r:id="rId21"/>
    <p:sldId id="350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0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9EAE-EC36-9A49-9FF6-E92000F41684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D28D-FAFA-A844-A67E-121E73E4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91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9EAE-EC36-9A49-9FF6-E92000F41684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D28D-FAFA-A844-A67E-121E73E4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9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9EAE-EC36-9A49-9FF6-E92000F41684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D28D-FAFA-A844-A67E-121E73E4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6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9EAE-EC36-9A49-9FF6-E92000F41684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D28D-FAFA-A844-A67E-121E73E4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3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9EAE-EC36-9A49-9FF6-E92000F41684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D28D-FAFA-A844-A67E-121E73E4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40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9EAE-EC36-9A49-9FF6-E92000F41684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D28D-FAFA-A844-A67E-121E73E4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4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9EAE-EC36-9A49-9FF6-E92000F41684}" type="datetimeFigureOut">
              <a:rPr lang="en-US" smtClean="0"/>
              <a:t>9/20/19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D28D-FAFA-A844-A67E-121E73E4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9EAE-EC36-9A49-9FF6-E92000F41684}" type="datetimeFigureOut">
              <a:rPr lang="en-US" smtClean="0"/>
              <a:t>9/20/19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D28D-FAFA-A844-A67E-121E73E4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1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9EAE-EC36-9A49-9FF6-E92000F41684}" type="datetimeFigureOut">
              <a:rPr lang="en-US" smtClean="0"/>
              <a:t>9/20/19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D28D-FAFA-A844-A67E-121E73E4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3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9EAE-EC36-9A49-9FF6-E92000F41684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D28D-FAFA-A844-A67E-121E73E4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89EAE-EC36-9A49-9FF6-E92000F41684}" type="datetimeFigureOut">
              <a:rPr lang="en-US" smtClean="0"/>
              <a:t>9/20/19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4D28D-FAFA-A844-A67E-121E73E4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9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89EAE-EC36-9A49-9FF6-E92000F41684}" type="datetimeFigureOut">
              <a:rPr lang="en-US" smtClean="0"/>
              <a:t>9/20/19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4D28D-FAFA-A844-A67E-121E73E46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2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news.yale.edu/2016/01/06/toxins-found-fracking-fluids-and-wastewater-study-shows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n.wikipedia.org/wiki/Oil_sand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4048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SSC 2030: Energy Systems &amp; Sustainability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46257" y="714084"/>
            <a:ext cx="5481180" cy="56507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Avenir Black"/>
                <a:cs typeface="Avenir Black"/>
              </a:rPr>
              <a:t>5. Oil and natural gas</a:t>
            </a:r>
          </a:p>
          <a:p>
            <a:pPr>
              <a:lnSpc>
                <a:spcPct val="120000"/>
              </a:lnSpc>
            </a:pPr>
            <a:endParaRPr lang="en-US" sz="1000" dirty="0">
              <a:latin typeface="Avenir Black"/>
              <a:cs typeface="Avenir Black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5.1:  </a:t>
            </a:r>
            <a:r>
              <a:rPr lang="en-US" sz="2400" dirty="0">
                <a:latin typeface="Avenir Medium"/>
                <a:cs typeface="Avenir Medium"/>
              </a:rPr>
              <a:t>Origins &amp; geology of petroleum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5.2:  </a:t>
            </a:r>
            <a:r>
              <a:rPr lang="en-US" sz="2400" dirty="0">
                <a:latin typeface="Avenir Medium"/>
                <a:cs typeface="Avenir Medium"/>
              </a:rPr>
              <a:t>Origins of oil &amp; gas industries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5.3:  </a:t>
            </a:r>
            <a:r>
              <a:rPr lang="en-US" sz="2400" dirty="0">
                <a:latin typeface="Avenir Medium"/>
                <a:cs typeface="Avenir Medium"/>
              </a:rPr>
              <a:t>Finding &amp; producing petroleum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5.4:  </a:t>
            </a:r>
            <a:r>
              <a:rPr lang="en-US" sz="2400" dirty="0">
                <a:latin typeface="Avenir Medium"/>
                <a:cs typeface="Avenir Medium"/>
              </a:rPr>
              <a:t>Petroleum refining &amp; products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5.5:  </a:t>
            </a:r>
            <a:r>
              <a:rPr lang="en-US" sz="2400" dirty="0">
                <a:latin typeface="Avenir Medium"/>
                <a:cs typeface="Avenir Medium"/>
              </a:rPr>
              <a:t>Oil today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5.6:  </a:t>
            </a:r>
            <a:r>
              <a:rPr lang="en-US" sz="2400" dirty="0">
                <a:latin typeface="Avenir Medium"/>
                <a:cs typeface="Avenir Medium"/>
              </a:rPr>
              <a:t>Natural gas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5.7:  </a:t>
            </a:r>
            <a:r>
              <a:rPr lang="en-US" sz="2400" dirty="0">
                <a:latin typeface="Avenir Medium"/>
                <a:cs typeface="Avenir Medium"/>
              </a:rPr>
              <a:t>Rise &amp; fall of North Sea oil &amp; gas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5.8:  </a:t>
            </a:r>
            <a:r>
              <a:rPr lang="en-US" sz="2400" dirty="0">
                <a:latin typeface="Avenir Medium"/>
                <a:cs typeface="Avenir Medium"/>
              </a:rPr>
              <a:t>Why are oil &amp; gas so special?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5.9:  </a:t>
            </a:r>
            <a:r>
              <a:rPr lang="en-US" sz="2400" dirty="0">
                <a:latin typeface="Avenir Medium"/>
                <a:cs typeface="Avenir Medium"/>
              </a:rPr>
              <a:t>Conversion technologies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5.10:  </a:t>
            </a:r>
            <a:r>
              <a:rPr lang="en-US" sz="2400" dirty="0">
                <a:latin typeface="Avenir Medium"/>
                <a:cs typeface="Avenir Medium"/>
              </a:rPr>
              <a:t>Unconventional oil &amp; gas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Avenir Black" panose="02000503020000020003" pitchFamily="2" charset="0"/>
                <a:cs typeface="Avenir Medium"/>
              </a:rPr>
              <a:t>5.11:  </a:t>
            </a:r>
            <a:r>
              <a:rPr lang="en-US" sz="2400" dirty="0">
                <a:latin typeface="Avenir Medium"/>
                <a:cs typeface="Avenir Medium"/>
              </a:rPr>
              <a:t>Methane leaks and GCC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E1A3D6-5394-9945-9206-C43AA4CA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00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6341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Costs of </a:t>
            </a:r>
            <a:r>
              <a:rPr lang="en-US" sz="3200" dirty="0" err="1">
                <a:solidFill>
                  <a:prstClr val="white"/>
                </a:solidFill>
                <a:latin typeface="Avenir Heavy"/>
                <a:cs typeface="Avenir Heavy"/>
              </a:rPr>
              <a:t>fracking</a:t>
            </a:r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6018" y="6100671"/>
            <a:ext cx="76514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</a:t>
            </a:r>
          </a:p>
          <a:p>
            <a:r>
              <a:rPr lang="en-US" sz="1400" dirty="0">
                <a:latin typeface="Avenir Medium"/>
                <a:cs typeface="Avenir Medium"/>
                <a:hlinkClick r:id="rId2"/>
              </a:rPr>
              <a:t>https://news.yale.edu/2016/01/06/toxins-found-fracking-fluids-and-wastewater-study-shows</a:t>
            </a:r>
            <a:endParaRPr lang="en-US" sz="1400" dirty="0">
              <a:latin typeface="Avenir Medium"/>
              <a:cs typeface="Avenir Medium"/>
            </a:endParaRPr>
          </a:p>
          <a:p>
            <a:r>
              <a:rPr lang="en-US" sz="1400" dirty="0">
                <a:latin typeface="Avenir Medium"/>
                <a:cs typeface="Avenir Medium"/>
              </a:rPr>
              <a:t>http://</a:t>
            </a:r>
            <a:r>
              <a:rPr lang="en-US" sz="1400" dirty="0" err="1">
                <a:latin typeface="Avenir Medium"/>
                <a:cs typeface="Avenir Medium"/>
              </a:rPr>
              <a:t>www.pbs.org</a:t>
            </a:r>
            <a:r>
              <a:rPr lang="en-US" sz="1400" dirty="0">
                <a:latin typeface="Avenir Medium"/>
                <a:cs typeface="Avenir Medium"/>
              </a:rPr>
              <a:t>/</a:t>
            </a:r>
            <a:r>
              <a:rPr lang="en-US" sz="1400" dirty="0" err="1">
                <a:latin typeface="Avenir Medium"/>
                <a:cs typeface="Avenir Medium"/>
              </a:rPr>
              <a:t>newshour</a:t>
            </a:r>
            <a:r>
              <a:rPr lang="en-US" sz="1400" dirty="0">
                <a:latin typeface="Avenir Medium"/>
                <a:cs typeface="Avenir Medium"/>
              </a:rPr>
              <a:t>/rundown/earthquakes-triggered-by-</a:t>
            </a:r>
            <a:r>
              <a:rPr lang="en-US" sz="1400" dirty="0" err="1">
                <a:latin typeface="Avenir Medium"/>
                <a:cs typeface="Avenir Medium"/>
              </a:rPr>
              <a:t>fracking</a:t>
            </a:r>
            <a:r>
              <a:rPr lang="en-US" sz="1400" dirty="0">
                <a:latin typeface="Avenir Medium"/>
                <a:cs typeface="Avenir Medium"/>
              </a:rPr>
              <a:t>/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871203"/>
            <a:ext cx="8750316" cy="378565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In order to pressurize </a:t>
            </a:r>
            <a:r>
              <a:rPr lang="en-US" sz="2000" dirty="0" err="1">
                <a:latin typeface="Avenir Medium"/>
                <a:cs typeface="Avenir Medium"/>
              </a:rPr>
              <a:t>fracking</a:t>
            </a:r>
            <a:r>
              <a:rPr lang="en-US" sz="2000" dirty="0">
                <a:latin typeface="Avenir Medium"/>
                <a:cs typeface="Avenir Medium"/>
              </a:rPr>
              <a:t> wells and force out gas, </a:t>
            </a:r>
            <a:r>
              <a:rPr lang="en-US" sz="2000" dirty="0" err="1">
                <a:latin typeface="Avenir Black"/>
                <a:cs typeface="Avenir Black"/>
              </a:rPr>
              <a:t>fracking</a:t>
            </a:r>
            <a:r>
              <a:rPr lang="en-US" sz="2000" dirty="0">
                <a:latin typeface="Avenir Black"/>
                <a:cs typeface="Avenir Black"/>
              </a:rPr>
              <a:t> fluids </a:t>
            </a:r>
            <a:r>
              <a:rPr lang="en-US" sz="2000" dirty="0">
                <a:latin typeface="Avenir Medium"/>
                <a:cs typeface="Avenir Medium"/>
              </a:rPr>
              <a:t>are pumped into the wells at high pressure.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Scientists at Yale analyzed over 1000 chemicals found in </a:t>
            </a:r>
            <a:r>
              <a:rPr lang="en-US" sz="2000" dirty="0" err="1">
                <a:latin typeface="Avenir Medium"/>
                <a:cs typeface="Avenir Medium"/>
              </a:rPr>
              <a:t>fracking</a:t>
            </a:r>
            <a:r>
              <a:rPr lang="en-US" sz="2000" dirty="0">
                <a:latin typeface="Avenir Medium"/>
                <a:cs typeface="Avenir Medium"/>
              </a:rPr>
              <a:t> fluid.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Good data on 240 showed that 157 are associated with developmental or reproductive toxicity. 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67 were already chemicals of concern.</a:t>
            </a:r>
          </a:p>
          <a:p>
            <a:pPr marL="1257300" lvl="2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Included: arsenic, benzene, cadmium, lead, formaldehyde, chlorine, &amp; mercury</a:t>
            </a: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Avenir Medium"/>
              <a:cs typeface="Avenir Medium"/>
            </a:endParaRPr>
          </a:p>
          <a:p>
            <a:r>
              <a:rPr lang="en-US" sz="2000" dirty="0" err="1">
                <a:latin typeface="Avenir Medium"/>
                <a:cs typeface="Avenir Medium"/>
              </a:rPr>
              <a:t>Fracking</a:t>
            </a:r>
            <a:r>
              <a:rPr lang="en-US" sz="2000" dirty="0">
                <a:latin typeface="Avenir Medium"/>
                <a:cs typeface="Avenir Medium"/>
              </a:rPr>
              <a:t> chemicals often enter groundwater when fractures extend from gas wells into water-bearing rock.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This </a:t>
            </a:r>
            <a:r>
              <a:rPr lang="en-US" sz="2000" dirty="0">
                <a:latin typeface="Avenir Black"/>
                <a:cs typeface="Avenir Black"/>
              </a:rPr>
              <a:t>contaminates drinking water</a:t>
            </a:r>
            <a:r>
              <a:rPr lang="en-US" sz="2000" dirty="0">
                <a:latin typeface="Avenir Medium"/>
                <a:cs typeface="Avenir Medium"/>
              </a:rPr>
              <a:t> supplies.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4960603"/>
            <a:ext cx="8750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Earthquakes</a:t>
            </a:r>
            <a:r>
              <a:rPr lang="en-US" sz="2000" dirty="0">
                <a:latin typeface="Avenir Medium"/>
                <a:cs typeface="Avenir Medium"/>
              </a:rPr>
              <a:t> are caused by: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The </a:t>
            </a:r>
            <a:r>
              <a:rPr lang="en-US" sz="2000" dirty="0" err="1">
                <a:latin typeface="Avenir Medium"/>
                <a:cs typeface="Avenir Medium"/>
              </a:rPr>
              <a:t>fracking</a:t>
            </a:r>
            <a:r>
              <a:rPr lang="en-US" sz="2000" dirty="0">
                <a:latin typeface="Avenir Medium"/>
                <a:cs typeface="Avenir Medium"/>
              </a:rPr>
              <a:t> process itself; and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Injection of </a:t>
            </a:r>
            <a:r>
              <a:rPr lang="en-US" sz="2000" dirty="0" err="1">
                <a:latin typeface="Avenir Medium"/>
                <a:cs typeface="Avenir Medium"/>
              </a:rPr>
              <a:t>fracking</a:t>
            </a:r>
            <a:r>
              <a:rPr lang="en-US" sz="2000" dirty="0">
                <a:latin typeface="Avenir Medium"/>
                <a:cs typeface="Avenir Medium"/>
              </a:rPr>
              <a:t> fluid waste into deep wells.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533440-5887-4545-A563-BE918903A1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65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5193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Some have banned </a:t>
            </a:r>
            <a:r>
              <a:rPr lang="en-US" sz="3200" dirty="0" err="1">
                <a:solidFill>
                  <a:prstClr val="white"/>
                </a:solidFill>
                <a:latin typeface="Avenir Heavy"/>
                <a:cs typeface="Avenir Heavy"/>
              </a:rPr>
              <a:t>fracking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7126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871203"/>
            <a:ext cx="8750316" cy="224676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An number of countries and states have banned </a:t>
            </a:r>
            <a:r>
              <a:rPr lang="en-US" sz="2000" dirty="0" err="1">
                <a:latin typeface="Avenir Medium"/>
                <a:cs typeface="Avenir Medium"/>
              </a:rPr>
              <a:t>fracking</a:t>
            </a:r>
            <a:r>
              <a:rPr lang="en-US" sz="2000" dirty="0">
                <a:latin typeface="Avenir Medium"/>
                <a:cs typeface="Avenir Medium"/>
              </a:rPr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Scotland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Ireland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France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The Netherlands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Germany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Tunisia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99453" y="1184717"/>
            <a:ext cx="23044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Vermont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New York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Maryland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Quebec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B8E96F-DFCB-A844-B4E8-5EA19619DF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41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9" y="693856"/>
            <a:ext cx="8026328" cy="60619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1961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err="1">
                <a:solidFill>
                  <a:prstClr val="white"/>
                </a:solidFill>
                <a:latin typeface="Avenir Heavy"/>
                <a:cs typeface="Avenir Heavy"/>
              </a:rPr>
              <a:t>Fracking</a:t>
            </a:r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 (et al.) will extend oil production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7126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7821" y="4504315"/>
            <a:ext cx="4903803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venir Medium"/>
                <a:cs typeface="Avenir Medium"/>
              </a:rPr>
              <a:t>Fracking</a:t>
            </a:r>
            <a:r>
              <a:rPr lang="en-US" dirty="0">
                <a:latin typeface="Avenir Medium"/>
                <a:cs typeface="Avenir Medium"/>
              </a:rPr>
              <a:t> technology is allowing us to extract oil not previously seen as reserves.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venir Medium"/>
                <a:cs typeface="Avenir Medium"/>
              </a:rPr>
              <a:t>Redefining resources vs. reserves.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7DF07F-A0D4-B049-A1EF-8A8FB7DCD0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30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9908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The impact of </a:t>
            </a:r>
            <a:r>
              <a:rPr lang="en-US" sz="3200" dirty="0" err="1">
                <a:solidFill>
                  <a:prstClr val="white"/>
                </a:solidFill>
                <a:latin typeface="Avenir Heavy"/>
                <a:cs typeface="Avenir Heavy"/>
              </a:rPr>
              <a:t>fracking</a:t>
            </a:r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 is huge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13326" y="65369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693856"/>
            <a:ext cx="8029092" cy="5919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7D967F-97AD-BC46-9AA6-59F01957F94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509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6093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US NG reserves and production are 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7126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pic>
        <p:nvPicPr>
          <p:cNvPr id="13" name="Picture 12" descr="fig_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711200"/>
            <a:ext cx="7496175" cy="5753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887BED-C0B4-5A4B-87BD-3F6CD1458A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5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1381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US NG export is booming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7126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pic>
        <p:nvPicPr>
          <p:cNvPr id="7" name="Picture 6" descr="chart (2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2985848"/>
            <a:ext cx="5219700" cy="3481594"/>
          </a:xfrm>
          <a:prstGeom prst="rect">
            <a:avLst/>
          </a:prstGeom>
        </p:spPr>
      </p:pic>
      <p:pic>
        <p:nvPicPr>
          <p:cNvPr id="2" name="Picture 1" descr="chart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900"/>
            <a:ext cx="4937126" cy="32931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00800" y="2985848"/>
            <a:ext cx="1794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400" dirty="0">
                <a:solidFill>
                  <a:srgbClr val="0000FF"/>
                </a:solidFill>
              </a:rPr>
              <a:t>…</a:t>
            </a:r>
            <a:r>
              <a:rPr lang="en-US" sz="1400" dirty="0">
                <a:solidFill>
                  <a:srgbClr val="0000FF"/>
                </a:solidFill>
              </a:rPr>
              <a:t>to Canada &amp; Mexico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BAB0D1-341A-4843-B6B5-6825B12F51D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49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4886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Methane hydrates: the last fossil fuel?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9094" y="6532358"/>
            <a:ext cx="8084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7; https://</a:t>
            </a:r>
            <a:r>
              <a:rPr lang="en-US" sz="1400" dirty="0" err="1">
                <a:latin typeface="Avenir Medium"/>
                <a:cs typeface="Avenir Medium"/>
              </a:rPr>
              <a:t>en.wikipedia.org</a:t>
            </a:r>
            <a:r>
              <a:rPr lang="en-US" sz="1400" dirty="0">
                <a:latin typeface="Avenir Medium"/>
                <a:cs typeface="Avenir Medium"/>
              </a:rPr>
              <a:t>/wiki/</a:t>
            </a:r>
            <a:r>
              <a:rPr lang="en-US" sz="1400" dirty="0" err="1">
                <a:latin typeface="Avenir Medium"/>
                <a:cs typeface="Avenir Medium"/>
              </a:rPr>
              <a:t>Methane_clathrate</a:t>
            </a:r>
            <a:r>
              <a:rPr lang="en-US" sz="1400" dirty="0">
                <a:latin typeface="Avenir Medium"/>
                <a:cs typeface="Avenir Medium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871203"/>
            <a:ext cx="8750316" cy="116955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Methane hydrates </a:t>
            </a:r>
            <a:r>
              <a:rPr lang="en-US" sz="2000" dirty="0">
                <a:latin typeface="Avenir Medium"/>
                <a:cs typeface="Avenir Medium"/>
              </a:rPr>
              <a:t>form at the high pressures (hundreds of </a:t>
            </a:r>
            <a:r>
              <a:rPr lang="en-US" sz="2000" dirty="0" err="1">
                <a:latin typeface="Avenir Medium"/>
                <a:cs typeface="Avenir Medium"/>
              </a:rPr>
              <a:t>atm</a:t>
            </a:r>
            <a:r>
              <a:rPr lang="en-US" sz="2000" dirty="0">
                <a:latin typeface="Avenir Medium"/>
                <a:cs typeface="Avenir Medium"/>
              </a:rPr>
              <a:t>) &amp; cold temperatures (1-2°C) below the sea floor at 300 – 500 m depth.</a:t>
            </a:r>
          </a:p>
          <a:p>
            <a:endParaRPr lang="en-US" sz="1000" dirty="0">
              <a:latin typeface="Avenir Medium"/>
              <a:cs typeface="Avenir Medium"/>
            </a:endParaRPr>
          </a:p>
          <a:p>
            <a:r>
              <a:rPr lang="en-US" sz="2000" dirty="0">
                <a:latin typeface="Avenir Medium"/>
                <a:cs typeface="Avenir Medium"/>
              </a:rPr>
              <a:t>		4 CH</a:t>
            </a:r>
            <a:r>
              <a:rPr lang="en-US" sz="2000" baseline="-25000" dirty="0">
                <a:latin typeface="Avenir Medium"/>
                <a:cs typeface="Avenir Medium"/>
              </a:rPr>
              <a:t>4</a:t>
            </a:r>
            <a:r>
              <a:rPr lang="en-US" sz="2000" dirty="0">
                <a:latin typeface="Avenir Medium"/>
                <a:cs typeface="Avenir Medium"/>
              </a:rPr>
              <a:t>  + 23 H</a:t>
            </a:r>
            <a:r>
              <a:rPr lang="en-US" sz="2000" baseline="-25000" dirty="0">
                <a:latin typeface="Avenir Medium"/>
                <a:cs typeface="Avenir Medium"/>
              </a:rPr>
              <a:t>2</a:t>
            </a:r>
            <a:r>
              <a:rPr lang="en-US" sz="2000" dirty="0">
                <a:latin typeface="Avenir Medium"/>
                <a:cs typeface="Avenir Medium"/>
              </a:rPr>
              <a:t>O  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  4CH</a:t>
            </a:r>
            <a:r>
              <a:rPr lang="en-US" sz="2000" baseline="-25000" dirty="0">
                <a:latin typeface="Avenir Medium"/>
                <a:cs typeface="Avenir Medium"/>
                <a:sym typeface="Wingdings"/>
              </a:rPr>
              <a:t>4</a:t>
            </a:r>
            <a:r>
              <a:rPr lang="en-US" sz="20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23H</a:t>
            </a:r>
            <a:r>
              <a:rPr lang="en-US" sz="2000" baseline="-25000" dirty="0">
                <a:latin typeface="Avenir Medium"/>
                <a:cs typeface="Avenir Medium"/>
                <a:sym typeface="Wingdings"/>
              </a:rPr>
              <a:t>2</a:t>
            </a:r>
            <a:r>
              <a:rPr lang="en-US" sz="2000" dirty="0">
                <a:latin typeface="Avenir Medium"/>
                <a:cs typeface="Avenir Medium"/>
                <a:sym typeface="Wingdings"/>
              </a:rPr>
              <a:t>O (methyl hydrate)</a:t>
            </a:r>
            <a:endParaRPr lang="en-US" sz="2000" dirty="0">
              <a:latin typeface="Avenir Medium"/>
              <a:cs typeface="Avenir Medium"/>
            </a:endParaRPr>
          </a:p>
        </p:txBody>
      </p:sp>
      <p:pic>
        <p:nvPicPr>
          <p:cNvPr id="6" name="Picture 5" descr="Burning_hydrate_inlay_US_Office_Naval_Resear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16" y="2155429"/>
            <a:ext cx="2959100" cy="429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2116713"/>
            <a:ext cx="55848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Ice-like crystalline compound</a:t>
            </a:r>
          </a:p>
          <a:p>
            <a:endParaRPr lang="en-US" sz="1000" dirty="0">
              <a:latin typeface="Avenir Medium"/>
              <a:cs typeface="Avenir 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Global estimates of 1,000 – 5,000 trillion cubic meters of methane hydrate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Equivalent to all conventional NG reserves or more</a:t>
            </a:r>
          </a:p>
        </p:txBody>
      </p:sp>
      <p:pic>
        <p:nvPicPr>
          <p:cNvPr id="10" name="Picture 9" descr="GasHydratesGlobally_UNE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3920393"/>
            <a:ext cx="5080000" cy="26246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2CA85C-CAE1-0240-A402-F0A597924D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18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6926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Methane hydrates: promise or danger?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9094" y="6532358"/>
            <a:ext cx="8084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7; https://</a:t>
            </a:r>
            <a:r>
              <a:rPr lang="en-US" sz="1400" dirty="0" err="1">
                <a:latin typeface="Avenir Medium"/>
                <a:cs typeface="Avenir Medium"/>
              </a:rPr>
              <a:t>en.wikipedia.org</a:t>
            </a:r>
            <a:r>
              <a:rPr lang="en-US" sz="1400" dirty="0">
                <a:latin typeface="Avenir Medium"/>
                <a:cs typeface="Avenir Medium"/>
              </a:rPr>
              <a:t>/wiki/</a:t>
            </a:r>
            <a:r>
              <a:rPr lang="en-US" sz="1400" dirty="0" err="1">
                <a:latin typeface="Avenir Medium"/>
                <a:cs typeface="Avenir Medium"/>
              </a:rPr>
              <a:t>Methane_clathrate</a:t>
            </a:r>
            <a:r>
              <a:rPr lang="en-US" sz="1400" dirty="0">
                <a:latin typeface="Avenir Medium"/>
                <a:cs typeface="Avenir Medium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871203"/>
            <a:ext cx="8750316" cy="255454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Can methane hydrates be harvested without accidental release of massive amounts of methane into the atmosphere?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Japan &amp; China are experimenting with drilling &amp; harvest now.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It’s possible to force methane out of methane hydrates by replacing the methane with carbon dioxide gas; sequestration.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Methane has 27-times the GHG potential of carbon dioxide.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Recently, ‘fountains’ of methane have been observed bubbling up from the Arctic seabed. Is the warming ocean melting methane hydrates?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2100" y="3855703"/>
            <a:ext cx="87503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Would the successful harvesting and combustion of methane hydrates cause a </a:t>
            </a:r>
            <a:r>
              <a:rPr lang="en-US" sz="2000" u="sng" dirty="0">
                <a:latin typeface="Avenir Medium"/>
                <a:cs typeface="Avenir Medium"/>
              </a:rPr>
              <a:t>huge increase in global warming</a:t>
            </a:r>
            <a:r>
              <a:rPr lang="en-US" sz="2000" dirty="0">
                <a:latin typeface="Avenir Medium"/>
                <a:cs typeface="Avenir Medium"/>
              </a:rPr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Using the huge volume of methane hydrates would certainly increase atmospheric CO</a:t>
            </a:r>
            <a:r>
              <a:rPr lang="en-US" sz="2000" baseline="-25000" dirty="0">
                <a:latin typeface="Avenir Medium"/>
                <a:cs typeface="Avenir Medium"/>
              </a:rPr>
              <a:t>2</a:t>
            </a:r>
            <a:r>
              <a:rPr lang="en-US" sz="2000" dirty="0">
                <a:latin typeface="Avenir Medium"/>
                <a:cs typeface="Avenir Medium"/>
              </a:rPr>
              <a:t> levels.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Should we harvest them to prevent global climate change from releasing them?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2B3E673-EB47-C54B-867F-5DBA2122F1E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88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9129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Are unconventional sources the answer?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7126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871203"/>
            <a:ext cx="8750316" cy="224676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Let’s look at some numbers:</a:t>
            </a:r>
          </a:p>
          <a:p>
            <a:endParaRPr lang="en-US" sz="2000" dirty="0">
              <a:latin typeface="Avenir Medium"/>
              <a:cs typeface="Avenir Medium"/>
            </a:endParaRPr>
          </a:p>
          <a:p>
            <a:r>
              <a:rPr lang="en-US" sz="2000" dirty="0">
                <a:latin typeface="Avenir Medium"/>
                <a:cs typeface="Avenir Medium"/>
              </a:rPr>
              <a:t>Canadian oil sands:				4.6 million barrels per day</a:t>
            </a:r>
          </a:p>
          <a:p>
            <a:endParaRPr lang="en-US" sz="2000" dirty="0">
              <a:latin typeface="Avenir Medium"/>
              <a:cs typeface="Avenir Medium"/>
            </a:endParaRPr>
          </a:p>
          <a:p>
            <a:r>
              <a:rPr lang="en-US" sz="2000" dirty="0">
                <a:latin typeface="Avenir Medium"/>
                <a:cs typeface="Avenir Medium"/>
              </a:rPr>
              <a:t>Venezuelan extra heavy oil:		2.3 million barrels per day</a:t>
            </a:r>
          </a:p>
          <a:p>
            <a:endParaRPr lang="en-US" sz="2000" dirty="0">
              <a:latin typeface="Avenir Medium"/>
              <a:cs typeface="Avenir Medium"/>
            </a:endParaRPr>
          </a:p>
          <a:p>
            <a:r>
              <a:rPr lang="en-US" sz="2000" dirty="0">
                <a:latin typeface="Avenir Medium"/>
                <a:cs typeface="Avenir Medium"/>
              </a:rPr>
              <a:t>World shale oil:					0.5 million barrels per day</a:t>
            </a:r>
          </a:p>
        </p:txBody>
      </p:sp>
      <p:sp>
        <p:nvSpPr>
          <p:cNvPr id="6" name="Right Bracket 5"/>
          <p:cNvSpPr/>
          <p:nvPr/>
        </p:nvSpPr>
        <p:spPr>
          <a:xfrm>
            <a:off x="7175500" y="1574800"/>
            <a:ext cx="45719" cy="1543172"/>
          </a:xfrm>
          <a:prstGeom prst="rightBracket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09817" y="1868658"/>
            <a:ext cx="1834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11% current world oil production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3646658"/>
            <a:ext cx="850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Unconventional sources of petro-fuels appear to be extending – or </a:t>
            </a:r>
            <a:r>
              <a:rPr lang="en-US" sz="2000" dirty="0">
                <a:latin typeface="Avenir Black"/>
                <a:cs typeface="Avenir Black"/>
              </a:rPr>
              <a:t>postponing</a:t>
            </a:r>
            <a:r>
              <a:rPr lang="en-US" sz="2000" dirty="0">
                <a:latin typeface="Avenir Medium"/>
                <a:cs typeface="Avenir Medium"/>
              </a:rPr>
              <a:t> – peak oil, but these sources are also finite.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6F2F15-E609-474A-B3B4-18AA4ACF9EB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23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5629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Reserves of unconventional fossil fuels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7126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871203"/>
            <a:ext cx="8750316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Increasingly, our reserves of petro-fuels will trend ‘unconventional.’</a:t>
            </a:r>
          </a:p>
        </p:txBody>
      </p:sp>
      <p:pic>
        <p:nvPicPr>
          <p:cNvPr id="2" name="Picture 1" descr="Scanbot Oct 2, 2017 9.26 PM - 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7"/>
          <a:stretch/>
        </p:blipFill>
        <p:spPr>
          <a:xfrm rot="16200000">
            <a:off x="2007367" y="-218127"/>
            <a:ext cx="5141390" cy="8190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480177-C654-ED42-BB3B-099D62F3313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7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2436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5. Oil &amp; gas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560816"/>
            <a:ext cx="852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 dirty="0">
                <a:latin typeface="Avenir Black"/>
                <a:cs typeface="Avenir Black"/>
              </a:rPr>
              <a:t>5.10: Unconventional oil &amp; gas</a:t>
            </a:r>
            <a:endParaRPr lang="is-IS" sz="2800" i="1" dirty="0">
              <a:latin typeface="Avenir Black"/>
              <a:cs typeface="Avenir Black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D3CE79-22C0-1A4B-9416-92CCF537FB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37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19102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Peak oil?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7126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871203"/>
            <a:ext cx="8750316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Many have noted that US oil production appears to be defying peak predictions.</a:t>
            </a:r>
          </a:p>
        </p:txBody>
      </p:sp>
      <p:pic>
        <p:nvPicPr>
          <p:cNvPr id="9" name="Picture 8" descr="Hubbert_US_Lower_48_Gas_Prediction_-_196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05010"/>
            <a:ext cx="6896100" cy="50322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2535878"/>
            <a:ext cx="15875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Medium"/>
                <a:cs typeface="Avenir Medium"/>
              </a:rPr>
              <a:t>While we can probably shift the timing of the peak extraction &amp; conversion won’t make a finite resource endless.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FCE6B0-736C-4B48-B873-809BABDC336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59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3297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Revised fossil fuel reserves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7126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871203"/>
            <a:ext cx="8750316" cy="70788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While reserves figures are revised upwards, only a tiny fraction is new discoveries.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2040578"/>
            <a:ext cx="21971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Medium"/>
                <a:cs typeface="Avenir Medium"/>
              </a:rPr>
              <a:t>Because fossil fuel reserves &amp; revenues are critical to the stability of many governments, fossil fuels ‘data’ may be subject to political influence or revision.</a:t>
            </a:r>
          </a:p>
          <a:p>
            <a:endParaRPr lang="en-US" sz="1000" dirty="0">
              <a:latin typeface="Avenir Medium"/>
              <a:cs typeface="Avenir Medium"/>
            </a:endParaRPr>
          </a:p>
          <a:p>
            <a:r>
              <a:rPr lang="en-US" dirty="0">
                <a:latin typeface="Avenir Medium"/>
                <a:cs typeface="Avenir Medium"/>
              </a:rPr>
              <a:t>Reserves</a:t>
            </a:r>
            <a:br>
              <a:rPr lang="en-US" dirty="0">
                <a:latin typeface="Avenir Medium"/>
                <a:cs typeface="Avenir Medium"/>
              </a:rPr>
            </a:br>
            <a:r>
              <a:rPr lang="en-US" dirty="0">
                <a:latin typeface="Avenir Medium"/>
                <a:cs typeface="Avenir Medium"/>
              </a:rPr>
              <a:t> = political stability</a:t>
            </a:r>
          </a:p>
        </p:txBody>
      </p:sp>
      <p:pic>
        <p:nvPicPr>
          <p:cNvPr id="2" name="Picture 1" descr="Revisions_to_US_Oil_Reserves_20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374732"/>
            <a:ext cx="6254750" cy="507329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594100" y="3479800"/>
            <a:ext cx="863600" cy="18542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1E400D-7431-9544-AC61-7EE950B8C81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11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8775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Summary: oil &amp; gas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871203"/>
            <a:ext cx="8750316" cy="528349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Oil &amp; gas are:</a:t>
            </a:r>
          </a:p>
          <a:p>
            <a:endParaRPr lang="en-US" sz="1000" dirty="0">
              <a:latin typeface="Avenir Medium"/>
              <a:cs typeface="Avenir Medium"/>
            </a:endParaRPr>
          </a:p>
          <a:p>
            <a:pPr>
              <a:lnSpc>
                <a:spcPct val="120000"/>
              </a:lnSpc>
            </a:pPr>
            <a:r>
              <a:rPr lang="en-US" sz="2000" u="sng" dirty="0">
                <a:latin typeface="Avenir Medium"/>
                <a:cs typeface="Avenir Medium"/>
              </a:rPr>
              <a:t>Upsides</a:t>
            </a:r>
            <a:r>
              <a:rPr lang="en-US" sz="2000" dirty="0">
                <a:latin typeface="Avenir Medium"/>
                <a:cs typeface="Avenir Medium"/>
              </a:rPr>
              <a:t>:</a:t>
            </a:r>
            <a:endParaRPr lang="en-US" sz="2000" u="sng" dirty="0">
              <a:latin typeface="Avenir Medium"/>
              <a:cs typeface="Avenir Medium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Relatively inexpensive &amp; readily available;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Convenient &amp; easy use – existing infrastructure supports oil &amp; gas;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‘Cleaner’ than coal;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Easy to distribute, store and transport;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High density: 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40 MJ/L; 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125,000 Btu/gallon</a:t>
            </a:r>
          </a:p>
          <a:p>
            <a:pPr marL="800100" lvl="1" indent="-342900">
              <a:buFont typeface="Arial"/>
              <a:buChar char="•"/>
            </a:pPr>
            <a:endParaRPr lang="en-US" sz="2000" dirty="0">
              <a:latin typeface="Avenir Medium"/>
              <a:cs typeface="Avenir Medium"/>
            </a:endParaRPr>
          </a:p>
          <a:p>
            <a:pPr>
              <a:lnSpc>
                <a:spcPct val="120000"/>
              </a:lnSpc>
            </a:pPr>
            <a:r>
              <a:rPr lang="en-US" sz="2000" u="sng" dirty="0">
                <a:latin typeface="Avenir Medium"/>
                <a:cs typeface="Avenir Medium"/>
              </a:rPr>
              <a:t>Downsides</a:t>
            </a:r>
            <a:r>
              <a:rPr lang="en-US" sz="2000" dirty="0">
                <a:latin typeface="Avenir Medium"/>
                <a:cs typeface="Avenir Medium"/>
              </a:rPr>
              <a:t>: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Extraction also has environmental impacts;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Carbon dioxide emissions &amp; GCC;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Petroleum is a finite resources.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7126" y="6448029"/>
            <a:ext cx="409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E88F56-AAC2-B44D-9816-DD79B5D8EC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29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7450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Heavy &amp; extra-heavy oil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334653"/>
            <a:ext cx="6276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7; </a:t>
            </a:r>
            <a:br>
              <a:rPr lang="en-US" sz="1400" dirty="0">
                <a:latin typeface="Avenir Medium"/>
                <a:cs typeface="Avenir Medium"/>
              </a:rPr>
            </a:br>
            <a:r>
              <a:rPr lang="en-US" sz="1400" dirty="0">
                <a:latin typeface="Avenir Medium"/>
                <a:cs typeface="Avenir Medium"/>
              </a:rPr>
              <a:t>https://</a:t>
            </a:r>
            <a:r>
              <a:rPr lang="en-US" sz="1400" dirty="0" err="1">
                <a:latin typeface="Avenir Medium"/>
                <a:cs typeface="Avenir Medium"/>
              </a:rPr>
              <a:t>en.wikipedia.org</a:t>
            </a:r>
            <a:r>
              <a:rPr lang="en-US" sz="1400" dirty="0">
                <a:latin typeface="Avenir Medium"/>
                <a:cs typeface="Avenir Medium"/>
              </a:rPr>
              <a:t>/wiki/</a:t>
            </a:r>
            <a:r>
              <a:rPr lang="en-US" sz="1400" dirty="0" err="1">
                <a:latin typeface="Avenir Medium"/>
                <a:cs typeface="Avenir Medium"/>
              </a:rPr>
              <a:t>Orinoco_Belt</a:t>
            </a:r>
            <a:r>
              <a:rPr lang="en-US" sz="1400" dirty="0">
                <a:latin typeface="Avenir Medium"/>
                <a:cs typeface="Avenir Medium"/>
              </a:rPr>
              <a:t>#/media/</a:t>
            </a:r>
            <a:r>
              <a:rPr lang="en-US" sz="1400" dirty="0" err="1">
                <a:latin typeface="Avenir Medium"/>
                <a:cs typeface="Avenir Medium"/>
              </a:rPr>
              <a:t>File:Orinoco_USGS.jpg</a:t>
            </a:r>
            <a:r>
              <a:rPr lang="en-US" sz="1400" dirty="0">
                <a:latin typeface="Avenir Medium"/>
                <a:cs typeface="Avenir Medium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871203"/>
            <a:ext cx="8750316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Oil that is so </a:t>
            </a:r>
            <a:r>
              <a:rPr lang="en-US" sz="2000" dirty="0">
                <a:latin typeface="Avenir Black"/>
                <a:cs typeface="Avenir Black"/>
              </a:rPr>
              <a:t>thick &amp; viscous </a:t>
            </a:r>
            <a:r>
              <a:rPr lang="en-US" sz="2000" dirty="0">
                <a:latin typeface="Avenir Medium"/>
                <a:cs typeface="Avenir Medium"/>
              </a:rPr>
              <a:t>that it will not flow to the surface without </a:t>
            </a:r>
            <a:r>
              <a:rPr lang="en-US" sz="2000" u="sng" dirty="0">
                <a:latin typeface="Avenir Medium"/>
                <a:cs typeface="Avenir Medium"/>
              </a:rPr>
              <a:t>injection of steam </a:t>
            </a:r>
            <a:r>
              <a:rPr lang="en-US" sz="2000" dirty="0">
                <a:latin typeface="Avenir Medium"/>
                <a:cs typeface="Avenir Medium"/>
              </a:rPr>
              <a:t>into the well to heat the oil and add enough pressure to force it to the surface.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" y="2039266"/>
            <a:ext cx="87503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Venezuela’s Orinoco basin</a:t>
            </a:r>
            <a:r>
              <a:rPr lang="en-US" sz="2000" dirty="0">
                <a:latin typeface="Avenir Medium"/>
                <a:cs typeface="Avenir Medium"/>
              </a:rPr>
              <a:t> has 500 billion barrels of reserve of heavy oil, more oil than Saudi Arabia.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High levels of 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Difficult to harvest &amp;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refine.</a:t>
            </a:r>
          </a:p>
        </p:txBody>
      </p:sp>
      <p:pic>
        <p:nvPicPr>
          <p:cNvPr id="2" name="Picture 1" descr="Orinoco_USG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29"/>
          <a:stretch/>
        </p:blipFill>
        <p:spPr>
          <a:xfrm>
            <a:off x="3383917" y="2775936"/>
            <a:ext cx="5563617" cy="35587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F6904D-1021-8C42-8578-9664BF51A2B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8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18035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Shale oil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334653"/>
            <a:ext cx="5322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7; </a:t>
            </a:r>
            <a:br>
              <a:rPr lang="en-US" sz="1400" dirty="0">
                <a:latin typeface="Avenir Medium"/>
                <a:cs typeface="Avenir Medium"/>
              </a:rPr>
            </a:br>
            <a:r>
              <a:rPr lang="en-US" sz="1400" dirty="0">
                <a:latin typeface="Avenir Medium"/>
                <a:cs typeface="Avenir Medium"/>
              </a:rPr>
              <a:t>https://</a:t>
            </a:r>
            <a:r>
              <a:rPr lang="en-US" sz="1400" dirty="0" err="1">
                <a:latin typeface="Avenir Medium"/>
                <a:cs typeface="Avenir Medium"/>
              </a:rPr>
              <a:t>slowair.wordpress.com</a:t>
            </a:r>
            <a:r>
              <a:rPr lang="en-US" sz="1400" dirty="0">
                <a:latin typeface="Avenir Medium"/>
                <a:cs typeface="Avenir Medium"/>
              </a:rPr>
              <a:t>/category/experiments-research/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871203"/>
            <a:ext cx="8750316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Shale oil </a:t>
            </a:r>
            <a:r>
              <a:rPr lang="en-US" sz="2000" dirty="0">
                <a:latin typeface="Avenir Medium"/>
                <a:cs typeface="Avenir Medium"/>
              </a:rPr>
              <a:t>is an ‘immature’ hydrocarbon trapped or embedded in rock as a waxy substance called </a:t>
            </a:r>
            <a:r>
              <a:rPr lang="en-US" sz="2000" dirty="0" err="1">
                <a:latin typeface="Avenir Black"/>
                <a:cs typeface="Avenir Black"/>
              </a:rPr>
              <a:t>kerogen</a:t>
            </a:r>
            <a:r>
              <a:rPr lang="en-US" sz="2000" dirty="0">
                <a:latin typeface="Avenir Medium"/>
                <a:cs typeface="Avenir Medium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Energy content of raw shale oil = 5 – 15 GJ/</a:t>
            </a:r>
            <a:r>
              <a:rPr lang="en-US" sz="2000" dirty="0" err="1">
                <a:latin typeface="Avenir Medium"/>
                <a:cs typeface="Avenir Medium"/>
              </a:rPr>
              <a:t>tonne</a:t>
            </a:r>
            <a:r>
              <a:rPr lang="en-US" sz="2000" dirty="0">
                <a:latin typeface="Avenir Medium"/>
                <a:cs typeface="Avenir Medium"/>
              </a:rPr>
              <a:t> (like poor lignite).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" y="2039266"/>
            <a:ext cx="8750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Shale oil was produced commercially in Scotland (1880 – 1940), Estonia (1920s – present), China &amp; Brazil.</a:t>
            </a:r>
          </a:p>
        </p:txBody>
      </p:sp>
      <p:pic>
        <p:nvPicPr>
          <p:cNvPr id="6" name="Picture 5" descr="niddrie-bin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30" y="2514600"/>
            <a:ext cx="3987800" cy="3987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27700" y="6134100"/>
            <a:ext cx="2750435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b="1" i="1" dirty="0"/>
              <a:t>Shale oil ‘bings’ (Scotland)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9014" y="3004466"/>
            <a:ext cx="44326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Concerns?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Environmental: the extraction process expands the volume of the rock, creating huge ‘</a:t>
            </a:r>
            <a:r>
              <a:rPr lang="en-US" sz="2000" u="sng" dirty="0">
                <a:latin typeface="Avenir Medium"/>
                <a:cs typeface="Avenir Medium"/>
              </a:rPr>
              <a:t>bings</a:t>
            </a:r>
            <a:r>
              <a:rPr lang="en-US" sz="2000" dirty="0">
                <a:latin typeface="Avenir Medium"/>
                <a:cs typeface="Avenir Medium"/>
              </a:rPr>
              <a:t>’.</a:t>
            </a:r>
          </a:p>
          <a:p>
            <a:endParaRPr lang="en-US" sz="2000" dirty="0">
              <a:latin typeface="Avenir Medium"/>
              <a:cs typeface="Avenir Medium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EROI is poor: 2.5 - &gt; 10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E0CA0C-32DB-B346-9D88-CACC6C931C4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1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039052-8908881cedc7d4e742b1b754aec663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422" y="2629276"/>
            <a:ext cx="5769373" cy="41763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3329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Oil sands or tar sands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691" y="6282439"/>
            <a:ext cx="4461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7; </a:t>
            </a:r>
          </a:p>
          <a:p>
            <a:r>
              <a:rPr lang="en-US" sz="1400" dirty="0">
                <a:latin typeface="Avenir Medium"/>
                <a:cs typeface="Avenir Medium"/>
              </a:rPr>
              <a:t>https://</a:t>
            </a:r>
            <a:r>
              <a:rPr lang="en-US" sz="1400" dirty="0" err="1">
                <a:latin typeface="Avenir Medium"/>
                <a:cs typeface="Avenir Medium"/>
              </a:rPr>
              <a:t>infograph.venngage.com</a:t>
            </a:r>
            <a:r>
              <a:rPr lang="en-US" sz="1400" dirty="0">
                <a:latin typeface="Avenir Medium"/>
                <a:cs typeface="Avenir Medium"/>
              </a:rPr>
              <a:t>/p/232326/oil-sands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871203"/>
            <a:ext cx="8750316" cy="193899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Oil sands (aka tar sands) </a:t>
            </a:r>
            <a:r>
              <a:rPr lang="en-US" sz="2000" dirty="0">
                <a:latin typeface="Avenir Medium"/>
                <a:cs typeface="Avenir Medium"/>
              </a:rPr>
              <a:t>are mature </a:t>
            </a:r>
            <a:r>
              <a:rPr lang="en-US" sz="2000" dirty="0" err="1">
                <a:latin typeface="Avenir Medium"/>
                <a:cs typeface="Avenir Medium"/>
              </a:rPr>
              <a:t>bitumens</a:t>
            </a:r>
            <a:r>
              <a:rPr lang="en-US" sz="2000" dirty="0">
                <a:latin typeface="Avenir Medium"/>
                <a:cs typeface="Avenir Medium"/>
              </a:rPr>
              <a:t> binding together loose rock.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Easier recovery than shale oil.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Huge reserves of 27 billion </a:t>
            </a:r>
            <a:r>
              <a:rPr lang="en-US" sz="2000" dirty="0" err="1">
                <a:latin typeface="Avenir Medium"/>
                <a:cs typeface="Avenir Medium"/>
              </a:rPr>
              <a:t>tonnes</a:t>
            </a:r>
            <a:r>
              <a:rPr lang="en-US" sz="2000" dirty="0">
                <a:latin typeface="Avenir Medium"/>
                <a:cs typeface="Avenir Medium"/>
              </a:rPr>
              <a:t> in the Athabasca (northern Alberta)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16 billion </a:t>
            </a:r>
            <a:r>
              <a:rPr lang="en-US" sz="2000" dirty="0" err="1">
                <a:latin typeface="Avenir Medium"/>
                <a:cs typeface="Avenir Medium"/>
              </a:rPr>
              <a:t>tonnes</a:t>
            </a:r>
            <a:r>
              <a:rPr lang="en-US" sz="2000" dirty="0">
                <a:latin typeface="Avenir Medium"/>
                <a:cs typeface="Avenir Medium"/>
              </a:rPr>
              <a:t> can be surface mined.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2007 production was 75 million </a:t>
            </a:r>
            <a:r>
              <a:rPr lang="en-US" sz="2000" dirty="0" err="1">
                <a:latin typeface="Avenir Medium"/>
                <a:cs typeface="Avenir Medium"/>
              </a:rPr>
              <a:t>tonnes</a:t>
            </a:r>
            <a:r>
              <a:rPr lang="en-US" sz="2000" dirty="0">
                <a:latin typeface="Avenir Medium"/>
                <a:cs typeface="Avenir Medium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A0D344-919F-3743-B26B-B02ED9E949D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45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0268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Tar sands extraction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691" y="6282439"/>
            <a:ext cx="4461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7; </a:t>
            </a:r>
          </a:p>
          <a:p>
            <a:r>
              <a:rPr lang="en-US" sz="1400" dirty="0">
                <a:latin typeface="Avenir Medium"/>
                <a:cs typeface="Avenir Medium"/>
              </a:rPr>
              <a:t>https://</a:t>
            </a:r>
            <a:r>
              <a:rPr lang="en-US" sz="1400" dirty="0" err="1">
                <a:latin typeface="Avenir Medium"/>
                <a:cs typeface="Avenir Medium"/>
              </a:rPr>
              <a:t>infograph.venngage.com</a:t>
            </a:r>
            <a:r>
              <a:rPr lang="en-US" sz="1400" dirty="0">
                <a:latin typeface="Avenir Medium"/>
                <a:cs typeface="Avenir Medium"/>
              </a:rPr>
              <a:t>/p/232326/oil-sands </a:t>
            </a:r>
          </a:p>
        </p:txBody>
      </p:sp>
      <p:pic>
        <p:nvPicPr>
          <p:cNvPr id="2" name="Picture 1" descr="Screen Shot 2017-10-08 at 2.38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0" y="693855"/>
            <a:ext cx="9000843" cy="5588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0100" y="6155438"/>
            <a:ext cx="311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 to 90% recovery of bitumen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CE527A-EDAB-3A4F-B58A-2D1B7E7A519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495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61495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Tar sands challenges &amp; costs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691" y="6079239"/>
            <a:ext cx="91619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7; </a:t>
            </a:r>
          </a:p>
          <a:p>
            <a:r>
              <a:rPr lang="en-US" sz="1400" dirty="0">
                <a:latin typeface="Avenir Medium"/>
                <a:cs typeface="Avenir Medium"/>
                <a:hlinkClick r:id="rId2"/>
              </a:rPr>
              <a:t>https://en.wikipedia.org/wiki/Oil_sands</a:t>
            </a:r>
            <a:endParaRPr lang="en-US" sz="1400" dirty="0">
              <a:latin typeface="Avenir Medium"/>
              <a:cs typeface="Avenir Medium"/>
            </a:endParaRPr>
          </a:p>
          <a:p>
            <a:r>
              <a:rPr lang="en-US" sz="1400" dirty="0">
                <a:latin typeface="Avenir Medium"/>
                <a:cs typeface="Avenir Medium"/>
              </a:rPr>
              <a:t>https://</a:t>
            </a:r>
            <a:r>
              <a:rPr lang="en-US" sz="1400" dirty="0" err="1">
                <a:latin typeface="Avenir Medium"/>
                <a:cs typeface="Avenir Medium"/>
              </a:rPr>
              <a:t>insideclimatenews.org</a:t>
            </a:r>
            <a:r>
              <a:rPr lang="en-US" sz="1400" dirty="0">
                <a:latin typeface="Avenir Medium"/>
                <a:cs typeface="Avenir Medium"/>
              </a:rPr>
              <a:t>/news/22022017/</a:t>
            </a:r>
            <a:r>
              <a:rPr lang="en-US" sz="1400" dirty="0" err="1">
                <a:latin typeface="Avenir Medium"/>
                <a:cs typeface="Avenir Medium"/>
              </a:rPr>
              <a:t>exxon</a:t>
            </a:r>
            <a:r>
              <a:rPr lang="en-US" sz="1400" dirty="0">
                <a:latin typeface="Avenir Medium"/>
                <a:cs typeface="Avenir Medium"/>
              </a:rPr>
              <a:t>-</a:t>
            </a:r>
            <a:r>
              <a:rPr lang="en-US" sz="1400" dirty="0" err="1">
                <a:latin typeface="Avenir Medium"/>
                <a:cs typeface="Avenir Medium"/>
              </a:rPr>
              <a:t>mobil</a:t>
            </a:r>
            <a:r>
              <a:rPr lang="en-US" sz="1400" dirty="0">
                <a:latin typeface="Avenir Medium"/>
                <a:cs typeface="Avenir Medium"/>
              </a:rPr>
              <a:t>-tar-sands-</a:t>
            </a:r>
            <a:r>
              <a:rPr lang="en-US" sz="1400" dirty="0" err="1">
                <a:latin typeface="Avenir Medium"/>
                <a:cs typeface="Avenir Medium"/>
              </a:rPr>
              <a:t>alberta</a:t>
            </a:r>
            <a:r>
              <a:rPr lang="en-US" sz="1400" dirty="0">
                <a:latin typeface="Avenir Medium"/>
                <a:cs typeface="Avenir Medium"/>
              </a:rPr>
              <a:t>-</a:t>
            </a:r>
            <a:r>
              <a:rPr lang="en-US" sz="1400" dirty="0" err="1">
                <a:latin typeface="Avenir Medium"/>
                <a:cs typeface="Avenir Medium"/>
              </a:rPr>
              <a:t>canada</a:t>
            </a:r>
            <a:r>
              <a:rPr lang="en-US" sz="1400" dirty="0">
                <a:latin typeface="Avenir Medium"/>
                <a:cs typeface="Avenir Medium"/>
              </a:rPr>
              <a:t>-climate-change-oil-prices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871203"/>
            <a:ext cx="8750316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Tar sands extraction has significant challenges and costs:</a:t>
            </a:r>
          </a:p>
        </p:txBody>
      </p:sp>
      <p:pic>
        <p:nvPicPr>
          <p:cNvPr id="7" name="Picture 6" descr="Screen Shot 2017-10-08 at 2.48.5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"/>
          <a:stretch/>
        </p:blipFill>
        <p:spPr>
          <a:xfrm>
            <a:off x="4229100" y="3302836"/>
            <a:ext cx="4711699" cy="30669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4790" y="1310726"/>
            <a:ext cx="8714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Huge requirement for </a:t>
            </a:r>
            <a:r>
              <a:rPr lang="en-US" sz="2000" dirty="0">
                <a:latin typeface="Avenir Black"/>
                <a:cs typeface="Avenir Black"/>
              </a:rPr>
              <a:t>clean water </a:t>
            </a:r>
            <a:r>
              <a:rPr lang="en-US" sz="2000" dirty="0">
                <a:latin typeface="Avenir Medium"/>
                <a:cs typeface="Avenir Medium"/>
              </a:rPr>
              <a:t>use: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~ 500 – 1000 gallons / </a:t>
            </a:r>
            <a:r>
              <a:rPr lang="en-US" sz="2000" dirty="0" err="1">
                <a:latin typeface="Avenir Medium"/>
                <a:cs typeface="Avenir Medium"/>
              </a:rPr>
              <a:t>tonne</a:t>
            </a:r>
            <a:r>
              <a:rPr lang="en-US" sz="2000" dirty="0">
                <a:latin typeface="Avenir Medium"/>
                <a:cs typeface="Avenir Medium"/>
              </a:rPr>
              <a:t> of bitumen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8280" y="2118549"/>
            <a:ext cx="8714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High </a:t>
            </a:r>
            <a:r>
              <a:rPr lang="en-US" sz="2000" dirty="0">
                <a:latin typeface="Avenir Black"/>
                <a:cs typeface="Avenir Black"/>
              </a:rPr>
              <a:t>energy</a:t>
            </a:r>
            <a:r>
              <a:rPr lang="en-US" sz="2000" dirty="0">
                <a:latin typeface="Avenir Medium"/>
                <a:cs typeface="Avenir Medium"/>
              </a:rPr>
              <a:t> inputs to heat &amp; steam the bitumen from the rock: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Energy input: 1 – 1.25 GJ / barrel of bitumen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Energy return: 6.12 GJ / barrel of bitumen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Mainly from 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8400" y="2641600"/>
            <a:ext cx="13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EROI ~ 5-6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4791" y="3581976"/>
            <a:ext cx="3926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Low cost of oil </a:t>
            </a:r>
            <a:r>
              <a:rPr lang="en-US" sz="2000" dirty="0">
                <a:latin typeface="Avenir Medium"/>
                <a:cs typeface="Avenir Medium"/>
              </a:rPr>
              <a:t>(2017)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Exxon ‘delisted’ 3.5 billion barrels of tar sands oil in Canada in 2017.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8280" y="5086000"/>
            <a:ext cx="3926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Environmental destruction</a:t>
            </a:r>
            <a:endParaRPr lang="en-US" sz="2000" dirty="0">
              <a:latin typeface="Avenir Medium"/>
              <a:cs typeface="Avenir Medium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1E7049-4200-5542-88EE-25421EC4C3F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21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6330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Tar sands: environmental changes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691" y="6396739"/>
            <a:ext cx="7650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7; </a:t>
            </a:r>
          </a:p>
          <a:p>
            <a:r>
              <a:rPr lang="en-US" sz="1400" dirty="0">
                <a:latin typeface="Avenir Medium"/>
                <a:cs typeface="Avenir Medium"/>
              </a:rPr>
              <a:t>http://e360.yale.edu/features/</a:t>
            </a:r>
            <a:r>
              <a:rPr lang="en-US" sz="1400" dirty="0" err="1">
                <a:latin typeface="Avenir Medium"/>
                <a:cs typeface="Avenir Medium"/>
              </a:rPr>
              <a:t>on_ravaged_tar_sands_lands_big_challenges_for_reclamation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585703"/>
            <a:ext cx="8750316" cy="163121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Following tar sands extraction, </a:t>
            </a:r>
            <a:r>
              <a:rPr lang="en-US" sz="2000" dirty="0">
                <a:latin typeface="Avenir Black"/>
                <a:cs typeface="Avenir Black"/>
              </a:rPr>
              <a:t>reclamation must create ecosystems </a:t>
            </a:r>
            <a:r>
              <a:rPr lang="en-US" sz="2000" dirty="0">
                <a:latin typeface="Avenir Medium"/>
                <a:cs typeface="Avenir Medium"/>
              </a:rPr>
              <a:t>on stripped lands. As of 2014, reclamation focused on ecosystems that could cope with the salts, metals and acids released by tar sands operations.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Shrub land marshes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Upland forests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860490"/>
            <a:ext cx="87503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Much of the Athabasca land mined for tar sands was a complex, </a:t>
            </a:r>
            <a:r>
              <a:rPr lang="en-US" sz="2000" u="sng" dirty="0">
                <a:latin typeface="Avenir Medium"/>
                <a:cs typeface="Avenir Medium"/>
              </a:rPr>
              <a:t>boreal forest</a:t>
            </a:r>
            <a:r>
              <a:rPr lang="en-US" sz="2000" dirty="0">
                <a:latin typeface="Avenir Medium"/>
                <a:cs typeface="Avenir Medium"/>
              </a:rPr>
              <a:t> or </a:t>
            </a:r>
            <a:r>
              <a:rPr lang="en-US" sz="2000" dirty="0" err="1">
                <a:latin typeface="Avenir Black"/>
                <a:cs typeface="Avenir Black"/>
              </a:rPr>
              <a:t>peatland</a:t>
            </a:r>
            <a:r>
              <a:rPr lang="en-US" sz="2000" dirty="0">
                <a:latin typeface="Avenir Black"/>
                <a:cs typeface="Avenir Black"/>
              </a:rPr>
              <a:t> fens ecosystem</a:t>
            </a:r>
            <a:r>
              <a:rPr lang="en-US" sz="2000" dirty="0">
                <a:latin typeface="Avenir Medium"/>
                <a:cs typeface="Avenir Medium"/>
              </a:rPr>
              <a:t> (50% of land area) that sequestered a great deal of CO</a:t>
            </a:r>
            <a:r>
              <a:rPr lang="en-US" sz="2000" baseline="-25000" dirty="0">
                <a:latin typeface="Avenir Medium"/>
                <a:cs typeface="Avenir Medium"/>
              </a:rPr>
              <a:t>2</a:t>
            </a:r>
            <a:r>
              <a:rPr lang="en-US" sz="2000" dirty="0">
                <a:latin typeface="Avenir Medium"/>
                <a:cs typeface="Avenir Medium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Total of 54,000 square miles.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Approved mining could release 11.4 – 47.3 million </a:t>
            </a:r>
            <a:r>
              <a:rPr lang="en-US" sz="2000" dirty="0" err="1">
                <a:latin typeface="Avenir Medium"/>
                <a:cs typeface="Avenir Medium"/>
              </a:rPr>
              <a:t>tonnes</a:t>
            </a:r>
            <a:r>
              <a:rPr lang="en-US" sz="2000" dirty="0">
                <a:latin typeface="Avenir Medium"/>
                <a:cs typeface="Avenir Medium"/>
              </a:rPr>
              <a:t> of CO</a:t>
            </a:r>
            <a:r>
              <a:rPr lang="en-US" sz="2000" baseline="-25000" dirty="0">
                <a:latin typeface="Avenir Medium"/>
                <a:cs typeface="Avenir Medium"/>
              </a:rPr>
              <a:t>2</a:t>
            </a:r>
            <a:r>
              <a:rPr lang="en-US" sz="2000" dirty="0">
                <a:latin typeface="Avenir Medium"/>
                <a:cs typeface="Avenir Medium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2100" y="4229619"/>
            <a:ext cx="8750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These reclaimed ecosystems are less 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dirty="0">
                <a:latin typeface="Avenir Medium"/>
                <a:cs typeface="Avenir Medium"/>
              </a:rPr>
              <a:t>complex &amp; sequester less.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Avenir Medium"/>
                <a:cs typeface="Avenir Medium"/>
              </a:rPr>
              <a:t>- 7.2 million </a:t>
            </a:r>
            <a:r>
              <a:rPr lang="en-US" sz="2000" dirty="0" err="1">
                <a:latin typeface="Avenir Medium"/>
                <a:cs typeface="Avenir Medium"/>
              </a:rPr>
              <a:t>tonnes</a:t>
            </a:r>
            <a:r>
              <a:rPr lang="en-US" sz="2000" dirty="0">
                <a:latin typeface="Avenir Medium"/>
                <a:cs typeface="Avenir Medium"/>
              </a:rPr>
              <a:t> CO</a:t>
            </a:r>
            <a:r>
              <a:rPr lang="en-US" sz="2000" baseline="-25000" dirty="0">
                <a:latin typeface="Avenir Medium"/>
                <a:cs typeface="Avenir Medium"/>
              </a:rPr>
              <a:t>2</a:t>
            </a:r>
            <a:r>
              <a:rPr lang="en-US" sz="2000" dirty="0">
                <a:latin typeface="Avenir Medium"/>
                <a:cs typeface="Avenir Medium"/>
              </a:rPr>
              <a:t> / year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2100" y="5270864"/>
            <a:ext cx="8750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Black"/>
                <a:cs typeface="Avenir Black"/>
              </a:rPr>
              <a:t>Biodiversity</a:t>
            </a:r>
            <a:r>
              <a:rPr lang="en-US" sz="2000" dirty="0">
                <a:latin typeface="Avenir Medium"/>
                <a:cs typeface="Avenir Medium"/>
              </a:rPr>
              <a:t> has been reduced.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2100" y="5728064"/>
            <a:ext cx="8750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/>
                <a:cs typeface="Avenir Medium"/>
              </a:rPr>
              <a:t>Massive use of </a:t>
            </a:r>
            <a:r>
              <a:rPr lang="en-US" sz="2000" dirty="0" err="1">
                <a:latin typeface="Avenir Medium"/>
                <a:cs typeface="Avenir Medium"/>
              </a:rPr>
              <a:t>Athbasca</a:t>
            </a:r>
            <a:r>
              <a:rPr lang="en-US" sz="2000" dirty="0">
                <a:latin typeface="Avenir Medium"/>
                <a:cs typeface="Avenir Medium"/>
              </a:rPr>
              <a:t> River </a:t>
            </a:r>
            <a:r>
              <a:rPr lang="en-US" sz="2000" dirty="0">
                <a:latin typeface="Avenir Black"/>
                <a:cs typeface="Avenir Black"/>
              </a:rPr>
              <a:t>water</a:t>
            </a:r>
            <a:r>
              <a:rPr lang="en-US" sz="2000" dirty="0">
                <a:latin typeface="Avenir Medium"/>
                <a:cs typeface="Avenir Medium"/>
              </a:rPr>
              <a:t> &amp;</a:t>
            </a:r>
            <a:br>
              <a:rPr lang="en-US" sz="2000" dirty="0">
                <a:latin typeface="Avenir Medium"/>
                <a:cs typeface="Avenir Medium"/>
              </a:rPr>
            </a:br>
            <a:r>
              <a:rPr lang="en-US" sz="2000" u="sng" dirty="0">
                <a:latin typeface="Avenir Medium"/>
                <a:cs typeface="Avenir Medium"/>
              </a:rPr>
              <a:t>contamination</a:t>
            </a:r>
            <a:r>
              <a:rPr lang="en-US" sz="2000" dirty="0">
                <a:latin typeface="Avenir Medium"/>
                <a:cs typeface="Avenir Medium"/>
              </a:rPr>
              <a:t> with tar sands chemicals.</a:t>
            </a:r>
          </a:p>
        </p:txBody>
      </p:sp>
      <p:pic>
        <p:nvPicPr>
          <p:cNvPr id="2" name="Picture 1" descr="Athabasca_oil_sand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9" r="21528" b="58542"/>
          <a:stretch/>
        </p:blipFill>
        <p:spPr>
          <a:xfrm>
            <a:off x="5054600" y="3794645"/>
            <a:ext cx="3987816" cy="27844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1D8D75-242B-8844-9FDA-7A4F3B5BD8A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75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9866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Hydraulic fracturing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7126" y="6448029"/>
            <a:ext cx="4041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Energy Systems &amp; Sustainability, 2/e, Chapter 7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871203"/>
            <a:ext cx="1928780" cy="230832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venir Black"/>
                <a:cs typeface="Avenir Black"/>
              </a:rPr>
              <a:t>Fracking</a:t>
            </a:r>
            <a:r>
              <a:rPr lang="en-US" dirty="0">
                <a:latin typeface="Avenir Black"/>
                <a:cs typeface="Avenir Black"/>
              </a:rPr>
              <a:t> </a:t>
            </a:r>
            <a:r>
              <a:rPr lang="en-US" dirty="0">
                <a:latin typeface="Avenir Medium"/>
                <a:cs typeface="Avenir Medium"/>
              </a:rPr>
              <a:t>allows production of </a:t>
            </a:r>
            <a:r>
              <a:rPr lang="en-US" u="sng" dirty="0">
                <a:latin typeface="Avenir Medium"/>
                <a:cs typeface="Avenir Medium"/>
              </a:rPr>
              <a:t>tight gas</a:t>
            </a:r>
            <a:r>
              <a:rPr lang="en-US" dirty="0">
                <a:latin typeface="Avenir Medium"/>
                <a:cs typeface="Avenir Medium"/>
              </a:rPr>
              <a:t> trapped in sandstone and </a:t>
            </a:r>
            <a:r>
              <a:rPr lang="en-US" u="sng" dirty="0">
                <a:latin typeface="Avenir Medium"/>
                <a:cs typeface="Avenir Medium"/>
              </a:rPr>
              <a:t>shale gas</a:t>
            </a:r>
            <a:r>
              <a:rPr lang="en-US" dirty="0">
                <a:latin typeface="Avenir Medium"/>
                <a:cs typeface="Avenir Medium"/>
              </a:rPr>
              <a:t> trapped in shale formations.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380" y="895972"/>
            <a:ext cx="6821536" cy="5552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32914F-7D34-6141-85D2-AC20792E0EB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45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1524</Words>
  <Application>Microsoft Macintosh PowerPoint</Application>
  <PresentationFormat>On-screen Show (4:3)</PresentationFormat>
  <Paragraphs>174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Avenir Black</vt:lpstr>
      <vt:lpstr>Avenir Heavy</vt:lpstr>
      <vt:lpstr>Avenir Medium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2019-09-20T23:20:54Z</dcterms:created>
  <dcterms:modified xsi:type="dcterms:W3CDTF">2019-09-20T23:21:43Z</dcterms:modified>
</cp:coreProperties>
</file>