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351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0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91DB-02EE-8746-8DD5-F2C4A81161F6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32F6-538B-DB42-BA2E-294DCBF1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90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91DB-02EE-8746-8DD5-F2C4A81161F6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32F6-538B-DB42-BA2E-294DCBF1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4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91DB-02EE-8746-8DD5-F2C4A81161F6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32F6-538B-DB42-BA2E-294DCBF1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3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91DB-02EE-8746-8DD5-F2C4A81161F6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32F6-538B-DB42-BA2E-294DCBF1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91DB-02EE-8746-8DD5-F2C4A81161F6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32F6-538B-DB42-BA2E-294DCBF1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1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91DB-02EE-8746-8DD5-F2C4A81161F6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32F6-538B-DB42-BA2E-294DCBF1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9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91DB-02EE-8746-8DD5-F2C4A81161F6}" type="datetimeFigureOut">
              <a:rPr lang="en-US" smtClean="0"/>
              <a:t>9/20/19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32F6-538B-DB42-BA2E-294DCBF1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6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91DB-02EE-8746-8DD5-F2C4A81161F6}" type="datetimeFigureOut">
              <a:rPr lang="en-US" smtClean="0"/>
              <a:t>9/20/19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32F6-538B-DB42-BA2E-294DCBF1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91DB-02EE-8746-8DD5-F2C4A81161F6}" type="datetimeFigureOut">
              <a:rPr lang="en-US" smtClean="0"/>
              <a:t>9/20/19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32F6-538B-DB42-BA2E-294DCBF1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1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91DB-02EE-8746-8DD5-F2C4A81161F6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32F6-538B-DB42-BA2E-294DCBF1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9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91DB-02EE-8746-8DD5-F2C4A81161F6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32F6-538B-DB42-BA2E-294DCBF1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0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C91DB-02EE-8746-8DD5-F2C4A81161F6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F32F6-538B-DB42-BA2E-294DCBF1A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4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pa.gov/ghgemissions/understanding-global-warming-potentials#Learn%20why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press/2014/october/satellite-data-shows-us-methane-hot-spot-bigger-than-expected" TargetMode="External"/><Relationship Id="rId2" Type="http://schemas.openxmlformats.org/officeDocument/2006/relationships/hyperlink" Target="https://www.nasa.gov/feature/jpl/nasa-led-study-solves-a-methane-puzzl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observatory.nasa.gov/images/88245/imaging-a-methane-leak-from-spa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news.psu.edu/photo/338850/2014/12/17/methanemapbarkley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arctic-news.blogspot.com/2012/05/striking-increase-of-methane-in-arctic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nytimes.com/2011/12/17/science/earth/warming-arctic-permafrost-fuels-climate-change-worries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4048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SSC 2030: Energy Systems &amp; Sustainability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6257" y="714084"/>
            <a:ext cx="5481180" cy="5650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Avenir Black"/>
                <a:cs typeface="Avenir Black"/>
              </a:rPr>
              <a:t>5. Oil and natural gas</a:t>
            </a:r>
          </a:p>
          <a:p>
            <a:pPr>
              <a:lnSpc>
                <a:spcPct val="120000"/>
              </a:lnSpc>
            </a:pPr>
            <a:endParaRPr lang="en-US" sz="1000" dirty="0">
              <a:latin typeface="Avenir Black"/>
              <a:cs typeface="Avenir Black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5.1:  </a:t>
            </a:r>
            <a:r>
              <a:rPr lang="en-US" sz="2400" dirty="0">
                <a:latin typeface="Avenir Medium"/>
                <a:cs typeface="Avenir Medium"/>
              </a:rPr>
              <a:t>Origins &amp; geology of petroleum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5.2:  </a:t>
            </a:r>
            <a:r>
              <a:rPr lang="en-US" sz="2400" dirty="0">
                <a:latin typeface="Avenir Medium"/>
                <a:cs typeface="Avenir Medium"/>
              </a:rPr>
              <a:t>Origins of oil &amp; gas industries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5.3:  </a:t>
            </a:r>
            <a:r>
              <a:rPr lang="en-US" sz="2400" dirty="0">
                <a:latin typeface="Avenir Medium"/>
                <a:cs typeface="Avenir Medium"/>
              </a:rPr>
              <a:t>Finding &amp; producing petroleum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5.4:  </a:t>
            </a:r>
            <a:r>
              <a:rPr lang="en-US" sz="2400" dirty="0">
                <a:latin typeface="Avenir Medium"/>
                <a:cs typeface="Avenir Medium"/>
              </a:rPr>
              <a:t>Petroleum refining &amp; products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5.5:  </a:t>
            </a:r>
            <a:r>
              <a:rPr lang="en-US" sz="2400" dirty="0">
                <a:latin typeface="Avenir Medium"/>
                <a:cs typeface="Avenir Medium"/>
              </a:rPr>
              <a:t>Oil today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5.6:  </a:t>
            </a:r>
            <a:r>
              <a:rPr lang="en-US" sz="2400" dirty="0">
                <a:latin typeface="Avenir Medium"/>
                <a:cs typeface="Avenir Medium"/>
              </a:rPr>
              <a:t>Natural gas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5.7:  </a:t>
            </a:r>
            <a:r>
              <a:rPr lang="en-US" sz="2400" dirty="0">
                <a:latin typeface="Avenir Medium"/>
                <a:cs typeface="Avenir Medium"/>
              </a:rPr>
              <a:t>Rise &amp; fall of North Sea oil &amp; gas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5.8:  </a:t>
            </a:r>
            <a:r>
              <a:rPr lang="en-US" sz="2400" dirty="0">
                <a:latin typeface="Avenir Medium"/>
                <a:cs typeface="Avenir Medium"/>
              </a:rPr>
              <a:t>Why are oil &amp; gas so special?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5.9:  </a:t>
            </a:r>
            <a:r>
              <a:rPr lang="en-US" sz="2400" dirty="0">
                <a:latin typeface="Avenir Medium"/>
                <a:cs typeface="Avenir Medium"/>
              </a:rPr>
              <a:t>Conversion technologies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5.10:  </a:t>
            </a:r>
            <a:r>
              <a:rPr lang="en-US" sz="2400" dirty="0">
                <a:latin typeface="Avenir Medium"/>
                <a:cs typeface="Avenir Medium"/>
              </a:rPr>
              <a:t>Unconventional oil &amp; gas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5.11:  </a:t>
            </a:r>
            <a:r>
              <a:rPr lang="en-US" sz="2400" dirty="0">
                <a:latin typeface="Avenir Medium"/>
                <a:cs typeface="Avenir Medium"/>
              </a:rPr>
              <a:t>Methane leaks and GCC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E1A3D6-5394-9945-9206-C43AA4CA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5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206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Sources: atmospheric methane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4" y="742433"/>
            <a:ext cx="8654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20663"/>
            <a:r>
              <a:rPr lang="en-US" sz="1400" dirty="0">
                <a:latin typeface="Avenir Medium" panose="02000503020000020003" pitchFamily="2" charset="0"/>
                <a:cs typeface="Avenir Medium"/>
              </a:rPr>
              <a:t>EPA (</a:t>
            </a:r>
            <a:r>
              <a:rPr lang="en-US" sz="1400" dirty="0" err="1">
                <a:latin typeface="Avenir Medium" panose="02000503020000020003" pitchFamily="2" charset="0"/>
                <a:cs typeface="Avenir Medium"/>
              </a:rPr>
              <a:t>n.d</a:t>
            </a:r>
            <a:r>
              <a:rPr lang="en-US" sz="1400" dirty="0">
                <a:latin typeface="Avenir Medium" panose="02000503020000020003" pitchFamily="2" charset="0"/>
                <a:cs typeface="Avenir Medium"/>
              </a:rPr>
              <a:t>) “Understanding global warming potentials”</a:t>
            </a:r>
            <a:endParaRPr lang="en-US" sz="1400" u="sng" dirty="0">
              <a:latin typeface="Avenir Medium" panose="02000503020000020003" pitchFamily="2" charset="0"/>
              <a:cs typeface="Avenir Medium"/>
            </a:endParaRPr>
          </a:p>
          <a:p>
            <a:pPr marL="231775" indent="-220663"/>
            <a:r>
              <a:rPr lang="en-US" sz="1400" dirty="0">
                <a:latin typeface="Avenir Medium" panose="02000503020000020003" pitchFamily="2" charset="0"/>
                <a:cs typeface="Avenir Medium"/>
              </a:rPr>
              <a:t>	Retrieved from: https://</a:t>
            </a:r>
            <a:r>
              <a:rPr lang="en-US" sz="1400" dirty="0" err="1">
                <a:latin typeface="Avenir Medium" panose="02000503020000020003" pitchFamily="2" charset="0"/>
                <a:cs typeface="Avenir Medium"/>
              </a:rPr>
              <a:t>www.epa.gov</a:t>
            </a:r>
            <a:r>
              <a:rPr lang="en-US" sz="1400" dirty="0">
                <a:latin typeface="Avenir Medium" panose="02000503020000020003" pitchFamily="2" charset="0"/>
                <a:cs typeface="Avenir Medium"/>
              </a:rPr>
              <a:t>/</a:t>
            </a:r>
            <a:r>
              <a:rPr lang="en-US" sz="1400" dirty="0" err="1">
                <a:latin typeface="Avenir Medium" panose="02000503020000020003" pitchFamily="2" charset="0"/>
                <a:cs typeface="Avenir Medium"/>
              </a:rPr>
              <a:t>ghgemissions</a:t>
            </a:r>
            <a:r>
              <a:rPr lang="en-US" sz="1400" dirty="0">
                <a:latin typeface="Avenir Medium" panose="02000503020000020003" pitchFamily="2" charset="0"/>
                <a:cs typeface="Avenir Medium"/>
              </a:rPr>
              <a:t>/understanding-global-warming-potentials#Learn%20why</a:t>
            </a:r>
            <a:endParaRPr lang="en-US" sz="1400" u="sng" dirty="0">
              <a:latin typeface="Avenir Medium" panose="02000503020000020003" pitchFamily="2" charset="0"/>
              <a:cs typeface="Avenir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2E8CD8-92C7-F344-96AD-91854FA222C6}"/>
              </a:ext>
            </a:extLst>
          </p:cNvPr>
          <p:cNvSpPr txBox="1"/>
          <p:nvPr/>
        </p:nvSpPr>
        <p:spPr>
          <a:xfrm>
            <a:off x="283884" y="1555231"/>
            <a:ext cx="8654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20663"/>
            <a:r>
              <a:rPr lang="en-US" sz="1400" dirty="0">
                <a:latin typeface="Avenir Medium" panose="02000503020000020003" pitchFamily="2" charset="0"/>
                <a:cs typeface="Avenir Medium"/>
              </a:rPr>
              <a:t>John Nelson, ed. (3 January 2018) “NASA-led study solves a methane puzzle”</a:t>
            </a:r>
            <a:endParaRPr lang="en-US" sz="1400" u="sng" dirty="0">
              <a:latin typeface="Avenir Medium" panose="02000503020000020003" pitchFamily="2" charset="0"/>
              <a:cs typeface="Avenir Medium"/>
            </a:endParaRPr>
          </a:p>
          <a:p>
            <a:pPr marL="231775" indent="-220663"/>
            <a:r>
              <a:rPr lang="en-US" sz="1400" dirty="0">
                <a:latin typeface="Avenir Medium" panose="02000503020000020003" pitchFamily="2" charset="0"/>
                <a:cs typeface="Avenir Medium"/>
              </a:rPr>
              <a:t>	Retrieved from: https://</a:t>
            </a:r>
            <a:r>
              <a:rPr lang="en-US" sz="1400" dirty="0" err="1">
                <a:latin typeface="Avenir Medium" panose="02000503020000020003" pitchFamily="2" charset="0"/>
                <a:cs typeface="Avenir Medium"/>
              </a:rPr>
              <a:t>www.nasa.gov</a:t>
            </a:r>
            <a:r>
              <a:rPr lang="en-US" sz="1400" dirty="0">
                <a:latin typeface="Avenir Medium" panose="02000503020000020003" pitchFamily="2" charset="0"/>
                <a:cs typeface="Avenir Medium"/>
              </a:rPr>
              <a:t>/feature/</a:t>
            </a:r>
            <a:r>
              <a:rPr lang="en-US" sz="1400" dirty="0" err="1">
                <a:latin typeface="Avenir Medium" panose="02000503020000020003" pitchFamily="2" charset="0"/>
                <a:cs typeface="Avenir Medium"/>
              </a:rPr>
              <a:t>jpl</a:t>
            </a:r>
            <a:r>
              <a:rPr lang="en-US" sz="1400" dirty="0">
                <a:latin typeface="Avenir Medium" panose="02000503020000020003" pitchFamily="2" charset="0"/>
                <a:cs typeface="Avenir Medium"/>
              </a:rPr>
              <a:t>/</a:t>
            </a:r>
            <a:r>
              <a:rPr lang="en-US" sz="1400" dirty="0" err="1">
                <a:latin typeface="Avenir Medium" panose="02000503020000020003" pitchFamily="2" charset="0"/>
                <a:cs typeface="Avenir Medium"/>
              </a:rPr>
              <a:t>nasa</a:t>
            </a:r>
            <a:r>
              <a:rPr lang="en-US" sz="1400" dirty="0">
                <a:latin typeface="Avenir Medium" panose="02000503020000020003" pitchFamily="2" charset="0"/>
                <a:cs typeface="Avenir Medium"/>
              </a:rPr>
              <a:t>-led-study-solves-a-methane-puzzle</a:t>
            </a:r>
            <a:endParaRPr lang="en-US" sz="1400" u="sng" dirty="0">
              <a:latin typeface="Avenir Medium" panose="02000503020000020003" pitchFamily="2" charset="0"/>
              <a:cs typeface="Avenir 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2103C-BF0F-AB4E-8430-DDADCC36EBEA}"/>
              </a:ext>
            </a:extLst>
          </p:cNvPr>
          <p:cNvSpPr txBox="1"/>
          <p:nvPr/>
        </p:nvSpPr>
        <p:spPr>
          <a:xfrm>
            <a:off x="283884" y="2176969"/>
            <a:ext cx="8654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20663"/>
            <a:r>
              <a:rPr lang="en-US" sz="1400" dirty="0">
                <a:latin typeface="Avenir Medium" panose="02000503020000020003" pitchFamily="2" charset="0"/>
                <a:cs typeface="Avenir Medium"/>
              </a:rPr>
              <a:t>Sam </a:t>
            </a:r>
            <a:r>
              <a:rPr lang="en-US" sz="1400" dirty="0" err="1">
                <a:latin typeface="Avenir Medium" panose="02000503020000020003" pitchFamily="2" charset="0"/>
                <a:cs typeface="Avenir Medium"/>
              </a:rPr>
              <a:t>Carana</a:t>
            </a:r>
            <a:r>
              <a:rPr lang="en-US" sz="1400" dirty="0">
                <a:latin typeface="Avenir Medium" panose="02000503020000020003" pitchFamily="2" charset="0"/>
                <a:cs typeface="Avenir Medium"/>
              </a:rPr>
              <a:t> (18 May 2012) “Striking increase of methane in the Arctic”, Arctic News</a:t>
            </a:r>
            <a:endParaRPr lang="en-US" sz="1400" u="sng" dirty="0">
              <a:latin typeface="Avenir Medium" panose="02000503020000020003" pitchFamily="2" charset="0"/>
              <a:cs typeface="Avenir Medium"/>
            </a:endParaRPr>
          </a:p>
          <a:p>
            <a:pPr marL="231775" indent="-220663"/>
            <a:r>
              <a:rPr lang="en-US" sz="1400" dirty="0">
                <a:latin typeface="Avenir Medium" panose="02000503020000020003" pitchFamily="2" charset="0"/>
                <a:cs typeface="Avenir Medium"/>
              </a:rPr>
              <a:t>	Retrieved from: http://arctic-</a:t>
            </a:r>
            <a:r>
              <a:rPr lang="en-US" sz="1400" dirty="0" err="1">
                <a:latin typeface="Avenir Medium" panose="02000503020000020003" pitchFamily="2" charset="0"/>
                <a:cs typeface="Avenir Medium"/>
              </a:rPr>
              <a:t>news.blogspot.com</a:t>
            </a:r>
            <a:r>
              <a:rPr lang="en-US" sz="1400" dirty="0">
                <a:latin typeface="Avenir Medium" panose="02000503020000020003" pitchFamily="2" charset="0"/>
                <a:cs typeface="Avenir Medium"/>
              </a:rPr>
              <a:t>/2012/05/striking-increase-of-methane-in-</a:t>
            </a:r>
            <a:r>
              <a:rPr lang="en-US" sz="1400" dirty="0" err="1">
                <a:latin typeface="Avenir Medium" panose="02000503020000020003" pitchFamily="2" charset="0"/>
                <a:cs typeface="Avenir Medium"/>
              </a:rPr>
              <a:t>arctic.html</a:t>
            </a:r>
            <a:endParaRPr lang="en-US" sz="1400" u="sng" dirty="0">
              <a:latin typeface="Avenir Medium" panose="02000503020000020003" pitchFamily="2" charset="0"/>
              <a:cs typeface="Avenir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D23740-B529-114C-A72E-CE9FFC8A8EDD}"/>
              </a:ext>
            </a:extLst>
          </p:cNvPr>
          <p:cNvSpPr txBox="1"/>
          <p:nvPr/>
        </p:nvSpPr>
        <p:spPr>
          <a:xfrm>
            <a:off x="283884" y="2884051"/>
            <a:ext cx="8654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20663"/>
            <a:r>
              <a:rPr lang="en-US" sz="1400" dirty="0">
                <a:latin typeface="Avenir Medium" panose="02000503020000020003" pitchFamily="2" charset="0"/>
                <a:cs typeface="Avenir Medium"/>
              </a:rPr>
              <a:t>NASA (9 October 2014) “Satellite data shows U.S. methane ‘hot spot’ bigger than expected”, NASA News</a:t>
            </a:r>
            <a:endParaRPr lang="en-US" sz="1400" u="sng" dirty="0">
              <a:latin typeface="Avenir Medium" panose="02000503020000020003" pitchFamily="2" charset="0"/>
              <a:cs typeface="Avenir Medium"/>
            </a:endParaRPr>
          </a:p>
          <a:p>
            <a:pPr marL="231775" indent="-220663"/>
            <a:r>
              <a:rPr lang="en-US" sz="1400" dirty="0">
                <a:latin typeface="Avenir Medium" panose="02000503020000020003" pitchFamily="2" charset="0"/>
                <a:cs typeface="Avenir Medium"/>
              </a:rPr>
              <a:t>	Retrieved from: https://</a:t>
            </a:r>
            <a:r>
              <a:rPr lang="en-US" sz="1400" dirty="0" err="1">
                <a:latin typeface="Avenir Medium" panose="02000503020000020003" pitchFamily="2" charset="0"/>
                <a:cs typeface="Avenir Medium"/>
              </a:rPr>
              <a:t>www.nasa.gov</a:t>
            </a:r>
            <a:r>
              <a:rPr lang="en-US" sz="1400" dirty="0">
                <a:latin typeface="Avenir Medium" panose="02000503020000020003" pitchFamily="2" charset="0"/>
                <a:cs typeface="Avenir Medium"/>
              </a:rPr>
              <a:t>/press/2014/</a:t>
            </a:r>
            <a:r>
              <a:rPr lang="en-US" sz="1400" dirty="0" err="1">
                <a:latin typeface="Avenir Medium" panose="02000503020000020003" pitchFamily="2" charset="0"/>
                <a:cs typeface="Avenir Medium"/>
              </a:rPr>
              <a:t>october</a:t>
            </a:r>
            <a:r>
              <a:rPr lang="en-US" sz="1400" dirty="0">
                <a:latin typeface="Avenir Medium" panose="02000503020000020003" pitchFamily="2" charset="0"/>
                <a:cs typeface="Avenir Medium"/>
              </a:rPr>
              <a:t>/satellite-data-shows-us-methane-hot-spot-bigger-than-expected/</a:t>
            </a:r>
            <a:endParaRPr lang="en-US" sz="1400" u="sng" dirty="0">
              <a:latin typeface="Avenir Medium" panose="02000503020000020003" pitchFamily="2" charset="0"/>
              <a:cs typeface="Avenir Medium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EE3A01-CCEB-334F-A554-CC5688173E65}"/>
              </a:ext>
            </a:extLst>
          </p:cNvPr>
          <p:cNvSpPr txBox="1"/>
          <p:nvPr/>
        </p:nvSpPr>
        <p:spPr>
          <a:xfrm>
            <a:off x="283884" y="3997636"/>
            <a:ext cx="8654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20663"/>
            <a:r>
              <a:rPr lang="en-US" sz="1400" dirty="0">
                <a:latin typeface="Avenir Medium" panose="02000503020000020003" pitchFamily="2" charset="0"/>
                <a:cs typeface="Avenir Medium"/>
              </a:rPr>
              <a:t>Justin Gillis (16 December 2011) “As permafrost thaws, scientists study the risks”, New York Times</a:t>
            </a:r>
            <a:endParaRPr lang="en-US" sz="1400" u="sng" dirty="0">
              <a:latin typeface="Avenir Medium" panose="02000503020000020003" pitchFamily="2" charset="0"/>
              <a:cs typeface="Avenir Medium"/>
            </a:endParaRPr>
          </a:p>
          <a:p>
            <a:pPr marL="231775" indent="-220663"/>
            <a:r>
              <a:rPr lang="en-US" sz="1400" dirty="0">
                <a:latin typeface="Avenir Medium" panose="02000503020000020003" pitchFamily="2" charset="0"/>
                <a:cs typeface="Avenir Medium"/>
              </a:rPr>
              <a:t>	Retrieved from: https://</a:t>
            </a:r>
            <a:r>
              <a:rPr lang="en-US" sz="1400" dirty="0" err="1">
                <a:latin typeface="Avenir Medium" panose="02000503020000020003" pitchFamily="2" charset="0"/>
                <a:cs typeface="Avenir Medium"/>
              </a:rPr>
              <a:t>www.nytimes.com</a:t>
            </a:r>
            <a:r>
              <a:rPr lang="en-US" sz="1400" dirty="0">
                <a:latin typeface="Avenir Medium" panose="02000503020000020003" pitchFamily="2" charset="0"/>
                <a:cs typeface="Avenir Medium"/>
              </a:rPr>
              <a:t>/2011/12/17/science/earth/warming-arctic-permafrost-fuels-climate-change-</a:t>
            </a:r>
            <a:r>
              <a:rPr lang="en-US" sz="1400" dirty="0" err="1">
                <a:latin typeface="Avenir Medium" panose="02000503020000020003" pitchFamily="2" charset="0"/>
                <a:cs typeface="Avenir Medium"/>
              </a:rPr>
              <a:t>worries.html</a:t>
            </a:r>
            <a:endParaRPr lang="en-US" sz="1400" u="sng" dirty="0">
              <a:latin typeface="Avenir Medium" panose="02000503020000020003" pitchFamily="2" charset="0"/>
              <a:cs typeface="Avenir Medium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3629AB-23FE-7D4C-81E2-AE6D34920E21}"/>
              </a:ext>
            </a:extLst>
          </p:cNvPr>
          <p:cNvSpPr txBox="1"/>
          <p:nvPr/>
        </p:nvSpPr>
        <p:spPr>
          <a:xfrm>
            <a:off x="283884" y="4847010"/>
            <a:ext cx="8654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20663"/>
            <a:r>
              <a:rPr lang="en-US" sz="1400" dirty="0">
                <a:latin typeface="Avenir Medium" panose="02000503020000020003" pitchFamily="2" charset="0"/>
                <a:cs typeface="Avenir Medium"/>
              </a:rPr>
              <a:t>Ian Johnston (19 July 2017) “Thawing permafrost poses even greater global warming threat than previously thought, study suggests”, The Independent</a:t>
            </a:r>
            <a:endParaRPr lang="en-US" sz="1400" u="sng" dirty="0">
              <a:latin typeface="Avenir Medium" panose="02000503020000020003" pitchFamily="2" charset="0"/>
              <a:cs typeface="Avenir Medium"/>
            </a:endParaRPr>
          </a:p>
          <a:p>
            <a:pPr marL="231775" indent="-220663"/>
            <a:r>
              <a:rPr lang="en-US" sz="1400" dirty="0">
                <a:latin typeface="Avenir Medium" panose="02000503020000020003" pitchFamily="2" charset="0"/>
                <a:cs typeface="Avenir Medium"/>
              </a:rPr>
              <a:t>	Retrieved from: https://</a:t>
            </a:r>
            <a:r>
              <a:rPr lang="en-US" sz="1400" dirty="0" err="1">
                <a:latin typeface="Avenir Medium" panose="02000503020000020003" pitchFamily="2" charset="0"/>
                <a:cs typeface="Avenir Medium"/>
              </a:rPr>
              <a:t>www.independent.co.uk</a:t>
            </a:r>
            <a:r>
              <a:rPr lang="en-US" sz="1400" dirty="0">
                <a:latin typeface="Avenir Medium" panose="02000503020000020003" pitchFamily="2" charset="0"/>
                <a:cs typeface="Avenir Medium"/>
              </a:rPr>
              <a:t>/news/science/thawing-permafrost-global-warming-climate-change-glaciers-antarctic-threat-mackenzie-delta-a7849211.html</a:t>
            </a:r>
            <a:endParaRPr lang="en-US" sz="1400" u="sng" dirty="0">
              <a:latin typeface="Avenir Medium" panose="02000503020000020003" pitchFamily="2" charset="0"/>
              <a:cs typeface="Avenir Medium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EB68AC-D2F5-6643-A993-120CA9511B01}"/>
              </a:ext>
            </a:extLst>
          </p:cNvPr>
          <p:cNvSpPr txBox="1"/>
          <p:nvPr/>
        </p:nvSpPr>
        <p:spPr>
          <a:xfrm>
            <a:off x="283884" y="5875251"/>
            <a:ext cx="8654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20663"/>
            <a:r>
              <a:rPr lang="en-US" sz="1400" dirty="0">
                <a:latin typeface="Avenir Medium" panose="02000503020000020003" pitchFamily="2" charset="0"/>
                <a:cs typeface="Avenir Medium"/>
              </a:rPr>
              <a:t>Penn State News (18 July 2014) “Results of methane testing along state roads in north-central Pennsylvania”</a:t>
            </a:r>
            <a:endParaRPr lang="en-US" sz="1400" u="sng" dirty="0">
              <a:latin typeface="Avenir Medium" panose="02000503020000020003" pitchFamily="2" charset="0"/>
              <a:cs typeface="Avenir Medium"/>
            </a:endParaRPr>
          </a:p>
          <a:p>
            <a:pPr marL="231775" indent="-220663"/>
            <a:r>
              <a:rPr lang="en-US" sz="1400" dirty="0">
                <a:latin typeface="Avenir Medium" panose="02000503020000020003" pitchFamily="2" charset="0"/>
                <a:cs typeface="Avenir Medium"/>
              </a:rPr>
              <a:t>	Retrieved from: https://</a:t>
            </a:r>
            <a:r>
              <a:rPr lang="en-US" sz="1400" dirty="0" err="1">
                <a:latin typeface="Avenir Medium" panose="02000503020000020003" pitchFamily="2" charset="0"/>
                <a:cs typeface="Avenir Medium"/>
              </a:rPr>
              <a:t>news.psu.edu</a:t>
            </a:r>
            <a:r>
              <a:rPr lang="en-US" sz="1400" dirty="0">
                <a:latin typeface="Avenir Medium" panose="02000503020000020003" pitchFamily="2" charset="0"/>
                <a:cs typeface="Avenir Medium"/>
              </a:rPr>
              <a:t>/photo/338850/2014/12/17/</a:t>
            </a:r>
            <a:r>
              <a:rPr lang="en-US" sz="1400" dirty="0" err="1">
                <a:latin typeface="Avenir Medium" panose="02000503020000020003" pitchFamily="2" charset="0"/>
                <a:cs typeface="Avenir Medium"/>
              </a:rPr>
              <a:t>methanemapbarkley</a:t>
            </a:r>
            <a:endParaRPr lang="en-US" sz="1400" u="sng" dirty="0">
              <a:latin typeface="Avenir Medium" panose="02000503020000020003" pitchFamily="2" charset="0"/>
              <a:cs typeface="Avenir Medium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A30FF4-B8A9-8845-A04B-575C672838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7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436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5. Oil &amp; gas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518284"/>
            <a:ext cx="852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>
                <a:latin typeface="Avenir Black"/>
                <a:cs typeface="Avenir Black"/>
              </a:rPr>
              <a:t>5.11: Methane leaks and GCC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00E8C9-7159-9248-9149-9E201D29479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88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135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Methane’s global warming potential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319" y="853646"/>
            <a:ext cx="8797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  <a:cs typeface="Avenir Medium"/>
              </a:rPr>
              <a:t>A number of atmospheric gases have global warming potentials (GWP): can hold heat in the earth’s atmosphere. GWP values are measured relative </a:t>
            </a:r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carbon dioxide (CO</a:t>
            </a:r>
            <a:r>
              <a:rPr lang="en-US" sz="2000" b="1" baseline="-25000" dirty="0">
                <a:latin typeface="Avenir Black" panose="02000503020000020003" pitchFamily="2" charset="0"/>
                <a:cs typeface="Avenir Medium"/>
              </a:rPr>
              <a:t>2</a:t>
            </a:r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)</a:t>
            </a:r>
            <a:r>
              <a:rPr lang="en-US" sz="2000" dirty="0">
                <a:latin typeface="Avenir Medium" panose="02000503020000020003" pitchFamily="2" charset="0"/>
                <a:cs typeface="Avenir Medium"/>
              </a:rPr>
              <a:t>,</a:t>
            </a:r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 </a:t>
            </a:r>
            <a:r>
              <a:rPr lang="en-US" sz="2000" dirty="0">
                <a:latin typeface="Avenir Medium" panose="02000503020000020003" pitchFamily="2" charset="0"/>
                <a:cs typeface="Avenir Medium"/>
              </a:rPr>
              <a:t>given an arbitrary GWP of one.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  <a:cs typeface="Avenir Medium"/>
              </a:rPr>
              <a:t>CO</a:t>
            </a:r>
            <a:r>
              <a:rPr lang="en-US" sz="2000" baseline="-25000" dirty="0">
                <a:latin typeface="Avenir Medium" panose="02000503020000020003" pitchFamily="2" charset="0"/>
                <a:cs typeface="Avenir Medium"/>
              </a:rPr>
              <a:t>2</a:t>
            </a:r>
            <a:r>
              <a:rPr lang="en-US" sz="2000" dirty="0">
                <a:latin typeface="Avenir Medium" panose="02000503020000020003" pitchFamily="2" charset="0"/>
                <a:cs typeface="Avenir Medium"/>
              </a:rPr>
              <a:t> has an atmospheric lifetime of thousands of years.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58FB46-7A39-6D46-8610-C1333E34D5C2}"/>
              </a:ext>
            </a:extLst>
          </p:cNvPr>
          <p:cNvSpPr txBox="1"/>
          <p:nvPr/>
        </p:nvSpPr>
        <p:spPr>
          <a:xfrm>
            <a:off x="135926" y="6548541"/>
            <a:ext cx="89710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latin typeface="Avenir Medium" panose="02000503020000020003" pitchFamily="2" charset="0"/>
                <a:cs typeface="Avenir Medium"/>
                <a:hlinkClick r:id="rId2"/>
              </a:rPr>
              <a:t>https://www.epa.gov/ghgemissions/understanding-global-warming-potentials#Learn%20why</a:t>
            </a:r>
            <a:endParaRPr lang="en-US" sz="1050" dirty="0">
              <a:latin typeface="Avenir Medium" panose="02000503020000020003" pitchFamily="2" charset="0"/>
              <a:cs typeface="Avenir Mediu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4604A3-0A02-FA44-8881-50F3E6FBAA58}"/>
              </a:ext>
            </a:extLst>
          </p:cNvPr>
          <p:cNvSpPr txBox="1"/>
          <p:nvPr/>
        </p:nvSpPr>
        <p:spPr>
          <a:xfrm>
            <a:off x="173319" y="2526457"/>
            <a:ext cx="8797685" cy="2822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Avenir Medium" panose="02000503020000020003" pitchFamily="2" charset="0"/>
                <a:cs typeface="Avenir Medium"/>
              </a:rPr>
              <a:t>Methane</a:t>
            </a:r>
            <a:r>
              <a:rPr lang="en-US" sz="2000" dirty="0">
                <a:latin typeface="Avenir Medium" panose="02000503020000020003" pitchFamily="2" charset="0"/>
                <a:cs typeface="Avenir Medium"/>
              </a:rPr>
              <a:t> (CH</a:t>
            </a:r>
            <a:r>
              <a:rPr lang="en-US" sz="2000" baseline="-25000" dirty="0">
                <a:latin typeface="Avenir Medium" panose="02000503020000020003" pitchFamily="2" charset="0"/>
                <a:cs typeface="Avenir Medium"/>
              </a:rPr>
              <a:t>4</a:t>
            </a:r>
            <a:r>
              <a:rPr lang="en-US" sz="2000" dirty="0">
                <a:latin typeface="Avenir Medium" panose="02000503020000020003" pitchFamily="2" charset="0"/>
                <a:cs typeface="Avenir Medium"/>
              </a:rPr>
              <a:t>; natural gas) has a much higher GWP than CO</a:t>
            </a:r>
            <a:r>
              <a:rPr lang="en-US" sz="2000" baseline="-25000" dirty="0">
                <a:latin typeface="Avenir Medium" panose="02000503020000020003" pitchFamily="2" charset="0"/>
                <a:cs typeface="Avenir Medium"/>
              </a:rPr>
              <a:t>2</a:t>
            </a:r>
            <a:r>
              <a:rPr lang="en-US" sz="2000" dirty="0">
                <a:latin typeface="Avenir Medium" panose="02000503020000020003" pitchFamily="2" charset="0"/>
                <a:cs typeface="Avenir Medium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  <a:cs typeface="Avenir Medium"/>
              </a:rPr>
              <a:t>CH</a:t>
            </a:r>
            <a:r>
              <a:rPr lang="en-US" sz="2000" baseline="-25000" dirty="0">
                <a:latin typeface="Avenir Medium" panose="02000503020000020003" pitchFamily="2" charset="0"/>
                <a:cs typeface="Avenir Medium"/>
              </a:rPr>
              <a:t>4</a:t>
            </a:r>
            <a:r>
              <a:rPr lang="en-US" sz="2000" dirty="0">
                <a:latin typeface="Avenir Medium" panose="02000503020000020003" pitchFamily="2" charset="0"/>
                <a:cs typeface="Avenir Medium"/>
              </a:rPr>
              <a:t> has a shorter atmospheric lifespan, about 10 years.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  <a:cs typeface="Avenir Medium"/>
              </a:rPr>
              <a:t>But CH</a:t>
            </a:r>
            <a:r>
              <a:rPr lang="en-US" sz="2000" baseline="-25000" dirty="0">
                <a:latin typeface="Avenir Medium" panose="02000503020000020003" pitchFamily="2" charset="0"/>
                <a:cs typeface="Avenir Medium"/>
              </a:rPr>
              <a:t>4</a:t>
            </a:r>
            <a:r>
              <a:rPr lang="en-US" sz="2000" dirty="0">
                <a:latin typeface="Avenir Medium" panose="02000503020000020003" pitchFamily="2" charset="0"/>
                <a:cs typeface="Avenir Medium"/>
              </a:rPr>
              <a:t> absorbs much more energy than CO</a:t>
            </a:r>
            <a:r>
              <a:rPr lang="en-US" sz="2000" baseline="-25000" dirty="0">
                <a:latin typeface="Avenir Medium" panose="02000503020000020003" pitchFamily="2" charset="0"/>
                <a:cs typeface="Avenir Medium"/>
              </a:rPr>
              <a:t>2</a:t>
            </a:r>
            <a:r>
              <a:rPr lang="en-US" sz="2000" dirty="0">
                <a:latin typeface="Avenir Medium" panose="02000503020000020003" pitchFamily="2" charset="0"/>
                <a:cs typeface="Avenir Medium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  <a:cs typeface="Avenir Medium"/>
              </a:rPr>
              <a:t>And methane is converted into ozone, also a GHG.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  <a:cs typeface="Avenir Medium"/>
              </a:rPr>
              <a:t>Over a 100-year period, </a:t>
            </a:r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methane’s GWP is 28 - 36</a:t>
            </a:r>
            <a:br>
              <a:rPr lang="en-US" sz="2000" b="1" dirty="0">
                <a:latin typeface="Avenir Medium" panose="02000503020000020003" pitchFamily="2" charset="0"/>
                <a:cs typeface="Avenir Medium"/>
              </a:rPr>
            </a:br>
            <a:r>
              <a:rPr lang="en-US" sz="2000" b="1" dirty="0">
                <a:latin typeface="Avenir Medium" panose="02000503020000020003" pitchFamily="2" charset="0"/>
                <a:cs typeface="Avenir Medium"/>
              </a:rPr>
              <a:t>             </a:t>
            </a:r>
            <a:r>
              <a:rPr lang="en-US" sz="2000" dirty="0">
                <a:latin typeface="Avenir Medium" panose="02000503020000020003" pitchFamily="2" charset="0"/>
                <a:cs typeface="Avenir Medium"/>
              </a:rPr>
              <a:t>20-year 							     84 - 87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017E46-D18E-B746-9A6F-1AAB8D494C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0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55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Global methane emissions are up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319" y="853646"/>
            <a:ext cx="8797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  <a:cs typeface="Avenir Medium"/>
              </a:rPr>
              <a:t>Harvesting fossil fuels releases methane into the atmosphere </a:t>
            </a:r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as leaks</a:t>
            </a:r>
            <a:r>
              <a:rPr lang="en-US" sz="2000" dirty="0">
                <a:latin typeface="Avenir Medium" panose="02000503020000020003" pitchFamily="2" charset="0"/>
                <a:cs typeface="Avenir Medium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58FB46-7A39-6D46-8610-C1333E34D5C2}"/>
              </a:ext>
            </a:extLst>
          </p:cNvPr>
          <p:cNvSpPr txBox="1"/>
          <p:nvPr/>
        </p:nvSpPr>
        <p:spPr>
          <a:xfrm>
            <a:off x="135926" y="6449685"/>
            <a:ext cx="89710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latin typeface="Avenir Medium" panose="02000503020000020003" pitchFamily="2" charset="0"/>
                <a:cs typeface="Avenir Medium"/>
                <a:hlinkClick r:id="rId2"/>
              </a:rPr>
              <a:t>https://www.nasa.gov/feature/jpl/nasa-led-study-solves-a-methane-puzzle</a:t>
            </a:r>
            <a:endParaRPr lang="en-US" sz="1050" dirty="0">
              <a:latin typeface="Avenir Medium" panose="02000503020000020003" pitchFamily="2" charset="0"/>
              <a:cs typeface="Avenir Medium"/>
            </a:endParaRPr>
          </a:p>
          <a:p>
            <a:pPr algn="r"/>
            <a:r>
              <a:rPr lang="en-US" sz="1050" dirty="0">
                <a:latin typeface="Avenir Medium" panose="02000503020000020003" pitchFamily="2" charset="0"/>
                <a:cs typeface="Avenir Medium"/>
                <a:hlinkClick r:id="rId3"/>
              </a:rPr>
              <a:t>https://www.nasa.gov/press/2014/october/satellite-data-shows-us-methane-hot-spot-bigger-than-expected</a:t>
            </a:r>
            <a:endParaRPr lang="en-US" sz="1050" dirty="0">
              <a:latin typeface="Avenir Medium" panose="02000503020000020003" pitchFamily="2" charset="0"/>
              <a:cs typeface="Avenir Medium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31AA22-6B31-154F-B5E8-C486FDBC9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220" y="2356463"/>
            <a:ext cx="6919784" cy="40518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3AF603-899C-CB48-AA9D-132AF72D570F}"/>
              </a:ext>
            </a:extLst>
          </p:cNvPr>
          <p:cNvSpPr txBox="1"/>
          <p:nvPr/>
        </p:nvSpPr>
        <p:spPr>
          <a:xfrm>
            <a:off x="250226" y="2451665"/>
            <a:ext cx="180099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Medium" panose="02000503020000020003" pitchFamily="2" charset="0"/>
                <a:cs typeface="Avenir Medium"/>
              </a:rPr>
              <a:t>The four-corners CH</a:t>
            </a:r>
            <a:r>
              <a:rPr lang="en-US" baseline="-25000" dirty="0">
                <a:latin typeface="Avenir Medium" panose="02000503020000020003" pitchFamily="2" charset="0"/>
                <a:cs typeface="Avenir Medium"/>
              </a:rPr>
              <a:t>4</a:t>
            </a:r>
            <a:r>
              <a:rPr lang="en-US" dirty="0">
                <a:latin typeface="Avenir Medium" panose="02000503020000020003" pitchFamily="2" charset="0"/>
                <a:cs typeface="Avenir Medium"/>
              </a:rPr>
              <a:t> hotspot is due to poor recovery of coal-seam methane.</a:t>
            </a:r>
          </a:p>
          <a:p>
            <a:endParaRPr lang="en-US" sz="1000" dirty="0">
              <a:latin typeface="Avenir Medium" panose="02000503020000020003" pitchFamily="2" charset="0"/>
              <a:cs typeface="Avenir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Medium" panose="02000503020000020003" pitchFamily="2" charset="0"/>
                <a:cs typeface="Avenir Medium"/>
              </a:rPr>
              <a:t>2,500 mi</a:t>
            </a:r>
            <a:r>
              <a:rPr lang="en-US" baseline="30000" dirty="0">
                <a:latin typeface="Avenir Medium" panose="02000503020000020003" pitchFamily="2" charset="0"/>
                <a:cs typeface="Avenir Medium"/>
              </a:rPr>
              <a:t>2</a:t>
            </a:r>
          </a:p>
          <a:p>
            <a:endParaRPr lang="en-US" sz="1000" dirty="0">
              <a:latin typeface="Avenir Medium" panose="02000503020000020003" pitchFamily="2" charset="0"/>
              <a:cs typeface="Avenir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Medium" panose="02000503020000020003" pitchFamily="2" charset="0"/>
                <a:cs typeface="Avenir Medium"/>
              </a:rPr>
              <a:t>½ CT</a:t>
            </a:r>
          </a:p>
          <a:p>
            <a:endParaRPr lang="en-US" sz="1000" dirty="0">
              <a:latin typeface="Avenir Medium" panose="02000503020000020003" pitchFamily="2" charset="0"/>
              <a:cs typeface="Avenir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Medium" panose="02000503020000020003" pitchFamily="2" charset="0"/>
                <a:cs typeface="Avenir Medium"/>
              </a:rPr>
              <a:t>released 0.59 </a:t>
            </a:r>
            <a:r>
              <a:rPr lang="en-US" dirty="0" err="1">
                <a:latin typeface="Avenir Medium" panose="02000503020000020003" pitchFamily="2" charset="0"/>
                <a:cs typeface="Avenir Medium"/>
              </a:rPr>
              <a:t>tonne</a:t>
            </a:r>
            <a:r>
              <a:rPr lang="en-US" dirty="0">
                <a:latin typeface="Avenir Medium" panose="02000503020000020003" pitchFamily="2" charset="0"/>
                <a:cs typeface="Avenir Medium"/>
              </a:rPr>
              <a:t>/year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5B1C7D-806B-684E-8856-812A88A0F75D}"/>
              </a:ext>
            </a:extLst>
          </p:cNvPr>
          <p:cNvSpPr txBox="1"/>
          <p:nvPr/>
        </p:nvSpPr>
        <p:spPr>
          <a:xfrm>
            <a:off x="173319" y="1364386"/>
            <a:ext cx="8797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Satellite imaging </a:t>
            </a:r>
            <a:r>
              <a:rPr lang="en-US" sz="2000" dirty="0">
                <a:latin typeface="Avenir Medium" panose="02000503020000020003" pitchFamily="2" charset="0"/>
                <a:cs typeface="Avenir Medium"/>
              </a:rPr>
              <a:t>is essential for finding and resolving leaks.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57CDA9-B623-484C-A9A5-C872FAD2183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29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684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Methane storage leaks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3AF603-899C-CB48-AA9D-132AF72D570F}"/>
              </a:ext>
            </a:extLst>
          </p:cNvPr>
          <p:cNvSpPr txBox="1"/>
          <p:nvPr/>
        </p:nvSpPr>
        <p:spPr>
          <a:xfrm>
            <a:off x="179174" y="825631"/>
            <a:ext cx="851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Medium" panose="02000503020000020003" pitchFamily="2" charset="0"/>
                <a:cs typeface="Avenir Medium"/>
              </a:rPr>
              <a:t>Methane leak from underground NG storage facility in southern CA.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89516B-989C-854A-9D86-BA49446DC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04" y="1313728"/>
            <a:ext cx="7648831" cy="5504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58FB46-7A39-6D46-8610-C1333E34D5C2}"/>
              </a:ext>
            </a:extLst>
          </p:cNvPr>
          <p:cNvSpPr txBox="1"/>
          <p:nvPr/>
        </p:nvSpPr>
        <p:spPr>
          <a:xfrm rot="16200000">
            <a:off x="6113178" y="4292245"/>
            <a:ext cx="58076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latin typeface="Avenir Medium" panose="02000503020000020003" pitchFamily="2" charset="0"/>
                <a:cs typeface="Avenir Medium"/>
                <a:hlinkClick r:id="rId3"/>
              </a:rPr>
              <a:t>https://earthobservatory.nasa.gov/images/88245/imaging-a-methane-leak-from-spac</a:t>
            </a:r>
            <a:r>
              <a:rPr lang="en-US" sz="1050" dirty="0">
                <a:latin typeface="Avenir Medium" panose="02000503020000020003" pitchFamily="2" charset="0"/>
                <a:cs typeface="Avenir Medium"/>
              </a:rPr>
              <a:t>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304342-5CDC-CB4F-A98A-91F3AB81241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55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638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Methane fracking leaks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3AF603-899C-CB48-AA9D-132AF72D570F}"/>
              </a:ext>
            </a:extLst>
          </p:cNvPr>
          <p:cNvSpPr txBox="1"/>
          <p:nvPr/>
        </p:nvSpPr>
        <p:spPr>
          <a:xfrm>
            <a:off x="179174" y="820407"/>
            <a:ext cx="8519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Medium" panose="02000503020000020003" pitchFamily="2" charset="0"/>
                <a:cs typeface="Avenir Medium"/>
              </a:rPr>
              <a:t>Road monitoring of methane levels finds leaks from the ground.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58FB46-7A39-6D46-8610-C1333E34D5C2}"/>
              </a:ext>
            </a:extLst>
          </p:cNvPr>
          <p:cNvSpPr txBox="1"/>
          <p:nvPr/>
        </p:nvSpPr>
        <p:spPr>
          <a:xfrm>
            <a:off x="3336325" y="6604084"/>
            <a:ext cx="58076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latin typeface="Avenir Medium" panose="02000503020000020003" pitchFamily="2" charset="0"/>
                <a:cs typeface="Avenir Medium"/>
                <a:hlinkClick r:id="rId2"/>
              </a:rPr>
              <a:t>https://news.psu.edu/photo/338850/2014/12/17/methanemapbarkley</a:t>
            </a:r>
            <a:endParaRPr lang="en-US" sz="1050" dirty="0">
              <a:latin typeface="Avenir Medium" panose="02000503020000020003" pitchFamily="2" charset="0"/>
              <a:cs typeface="Avenir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3AD8D9-3E7F-7A4F-9CBE-3AAECBE34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2164"/>
            <a:ext cx="9144000" cy="5121639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8597871-670F-574D-9907-396873394858}"/>
              </a:ext>
            </a:extLst>
          </p:cNvPr>
          <p:cNvSpPr/>
          <p:nvPr/>
        </p:nvSpPr>
        <p:spPr>
          <a:xfrm>
            <a:off x="7668768" y="4632960"/>
            <a:ext cx="1397823" cy="926592"/>
          </a:xfrm>
          <a:prstGeom prst="wedgeRoundRectCallout">
            <a:avLst>
              <a:gd name="adj1" fmla="val -73938"/>
              <a:gd name="adj2" fmla="val -100658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NG compressor station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85CFDC06-9126-E842-86E5-EA60478FE93C}"/>
              </a:ext>
            </a:extLst>
          </p:cNvPr>
          <p:cNvSpPr/>
          <p:nvPr/>
        </p:nvSpPr>
        <p:spPr>
          <a:xfrm>
            <a:off x="3755136" y="4901184"/>
            <a:ext cx="1166224" cy="522266"/>
          </a:xfrm>
          <a:prstGeom prst="wedgeRoundRectCallout">
            <a:avLst>
              <a:gd name="adj1" fmla="val -87893"/>
              <a:gd name="adj2" fmla="val -9539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NG wells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51D89E-39DD-1541-BD88-604B340B6D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33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801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Ocean methane hydrates melting?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319" y="736079"/>
            <a:ext cx="8797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Methane hydrates </a:t>
            </a:r>
            <a:r>
              <a:rPr lang="en-US" sz="2000" dirty="0">
                <a:latin typeface="Avenir Medium" panose="02000503020000020003" pitchFamily="2" charset="0"/>
                <a:cs typeface="Avenir Medium"/>
              </a:rPr>
              <a:t>lie frozen deep in the oceans and may be a future source of methane for energy.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58FB46-7A39-6D46-8610-C1333E34D5C2}"/>
              </a:ext>
            </a:extLst>
          </p:cNvPr>
          <p:cNvSpPr txBox="1"/>
          <p:nvPr/>
        </p:nvSpPr>
        <p:spPr>
          <a:xfrm rot="16200000">
            <a:off x="6113178" y="4292245"/>
            <a:ext cx="58076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latin typeface="Avenir Medium" panose="02000503020000020003" pitchFamily="2" charset="0"/>
                <a:cs typeface="Avenir Medium"/>
                <a:hlinkClick r:id="rId2"/>
              </a:rPr>
              <a:t>http://arctic-news.blogspot.com/2012/05/striking-increase-of-methane-in-arctic.html</a:t>
            </a:r>
            <a:endParaRPr lang="en-US" sz="1050" dirty="0">
              <a:latin typeface="Avenir Medium" panose="02000503020000020003" pitchFamily="2" charset="0"/>
              <a:cs typeface="Avenir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17049C-940D-294A-8986-B288B1B14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925" y="2228171"/>
            <a:ext cx="7908324" cy="45119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AB004E-C7FA-4149-BCAB-40D983715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19" y="2394298"/>
            <a:ext cx="3027081" cy="43458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79A0BC-A97C-F841-ABB5-9E6C722B9CAE}"/>
              </a:ext>
            </a:extLst>
          </p:cNvPr>
          <p:cNvSpPr txBox="1"/>
          <p:nvPr/>
        </p:nvSpPr>
        <p:spPr>
          <a:xfrm>
            <a:off x="182274" y="1389742"/>
            <a:ext cx="8797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  <a:cs typeface="Avenir Medium"/>
              </a:rPr>
              <a:t>But as the ocean’s warm hydrates seem to be </a:t>
            </a:r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melting and releasing methane</a:t>
            </a:r>
            <a:r>
              <a:rPr lang="en-US" sz="2000" dirty="0">
                <a:latin typeface="Avenir Medium" panose="02000503020000020003" pitchFamily="2" charset="0"/>
                <a:cs typeface="Avenir Medium"/>
              </a:rPr>
              <a:t>; correlation with </a:t>
            </a:r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warming temperatures</a:t>
            </a:r>
            <a:r>
              <a:rPr lang="en-US" sz="2000" dirty="0">
                <a:latin typeface="Avenir Medium" panose="02000503020000020003" pitchFamily="2" charset="0"/>
                <a:cs typeface="Avenir Medium"/>
              </a:rPr>
              <a:t>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79E1D9-F542-D742-BF6C-D954AA122D4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3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026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Permafrost methane … also leaking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319" y="853646"/>
            <a:ext cx="87976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  <a:cs typeface="Avenir Medium"/>
              </a:rPr>
              <a:t>The </a:t>
            </a:r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permafrost</a:t>
            </a:r>
            <a:r>
              <a:rPr lang="en-US" sz="2000" dirty="0">
                <a:latin typeface="Avenir Medium" panose="02000503020000020003" pitchFamily="2" charset="0"/>
                <a:cs typeface="Avenir Medium"/>
              </a:rPr>
              <a:t> is </a:t>
            </a:r>
            <a:r>
              <a:rPr lang="en-US" dirty="0">
                <a:latin typeface="Avenir Medium" panose="02000503020000020003" pitchFamily="2" charset="0"/>
              </a:rPr>
              <a:t>a thick subsurface layer of soil that remains frozen throughout the year, occurring chiefly in polar regions.</a:t>
            </a:r>
          </a:p>
          <a:p>
            <a:endParaRPr lang="en-US" sz="2000" dirty="0">
              <a:latin typeface="Avenir Medium" panose="02000503020000020003" pitchFamily="2" charset="0"/>
              <a:cs typeface="Avenir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58FB46-7A39-6D46-8610-C1333E34D5C2}"/>
              </a:ext>
            </a:extLst>
          </p:cNvPr>
          <p:cNvSpPr txBox="1"/>
          <p:nvPr/>
        </p:nvSpPr>
        <p:spPr>
          <a:xfrm>
            <a:off x="760064" y="6497455"/>
            <a:ext cx="83674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latin typeface="Avenir Medium" panose="02000503020000020003" pitchFamily="2" charset="0"/>
                <a:cs typeface="Avenir Medium"/>
                <a:hlinkClick r:id="rId2"/>
              </a:rPr>
              <a:t>https://www.nytimes.com/2011/12/17/science/earth/warming-arctic-permafrost-fuels-climate-change-worries.html</a:t>
            </a:r>
            <a:endParaRPr lang="en-US" sz="1050" dirty="0">
              <a:latin typeface="Avenir Medium" panose="02000503020000020003" pitchFamily="2" charset="0"/>
              <a:cs typeface="Avenir Medium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CF3C2D-9139-F14C-9759-A13D91E54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15" y="2215195"/>
            <a:ext cx="6546214" cy="43641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13A02D-70C5-A94F-881D-8F331CC51ED8}"/>
              </a:ext>
            </a:extLst>
          </p:cNvPr>
          <p:cNvSpPr txBox="1"/>
          <p:nvPr/>
        </p:nvSpPr>
        <p:spPr>
          <a:xfrm>
            <a:off x="173319" y="1538241"/>
            <a:ext cx="8797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  <a:cs typeface="Avenir Medium"/>
              </a:rPr>
              <a:t>It’s estimated that the permafrost contains </a:t>
            </a:r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twice as much carbon as is now in the atmosphere</a:t>
            </a:r>
            <a:r>
              <a:rPr lang="en-US" sz="2000" dirty="0">
                <a:latin typeface="Avenir Medium" panose="02000503020000020003" pitchFamily="2" charset="0"/>
                <a:cs typeface="Avenir Medium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208749-946E-EE49-945C-1839C9BA0C5F}"/>
              </a:ext>
            </a:extLst>
          </p:cNvPr>
          <p:cNvSpPr txBox="1"/>
          <p:nvPr/>
        </p:nvSpPr>
        <p:spPr>
          <a:xfrm>
            <a:off x="6968836" y="2255097"/>
            <a:ext cx="20021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  <a:cs typeface="Avenir Medium"/>
              </a:rPr>
              <a:t>Warming temperatures could cause permafrost to release </a:t>
            </a:r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15-33% of current carbon emissions</a:t>
            </a:r>
            <a:r>
              <a:rPr lang="en-US" sz="2000" dirty="0">
                <a:latin typeface="Avenir Medium" panose="02000503020000020003" pitchFamily="2" charset="0"/>
                <a:cs typeface="Avenir Medium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2F3DE4-423A-4A44-A4D8-E6D8D874B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436" y="3675394"/>
            <a:ext cx="3678568" cy="27622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B8942C-73CB-024D-917D-38069B0B09F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5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304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Perspective: methane as a GWP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319" y="853646"/>
            <a:ext cx="8797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  <a:cs typeface="Avenir Medium"/>
              </a:rPr>
              <a:t>Methane is a </a:t>
            </a:r>
            <a:r>
              <a:rPr lang="en-US" sz="2000" b="1" dirty="0">
                <a:latin typeface="Avenir Black" panose="02000503020000020003" pitchFamily="2" charset="0"/>
                <a:cs typeface="Avenir Medium"/>
              </a:rPr>
              <a:t>significant contributor </a:t>
            </a:r>
            <a:r>
              <a:rPr lang="en-US" sz="2000" dirty="0">
                <a:latin typeface="Avenir Medium" panose="02000503020000020003" pitchFamily="2" charset="0"/>
                <a:cs typeface="Avenir Medium"/>
              </a:rPr>
              <a:t>to annual global carbon emissions.</a:t>
            </a:r>
            <a:endParaRPr lang="en-US" dirty="0">
              <a:latin typeface="Avenir Medium" panose="02000503020000020003" pitchFamily="2" charset="0"/>
            </a:endParaRPr>
          </a:p>
          <a:p>
            <a:endParaRPr lang="en-US" sz="2000" dirty="0">
              <a:latin typeface="Avenir Medium" panose="02000503020000020003" pitchFamily="2" charset="0"/>
              <a:cs typeface="Avenir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686340-CC3D-3749-9801-DF4AFD9BC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37" y="1366460"/>
            <a:ext cx="8374297" cy="50245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0DDB20-A8B6-364B-9E39-A0B1E95F3F6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94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644</Words>
  <Application>Microsoft Macintosh PowerPoint</Application>
  <PresentationFormat>On-screen Show (4:3)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 Black</vt:lpstr>
      <vt:lpstr>Avenir Heavy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2019-09-20T23:21:51Z</dcterms:created>
  <dcterms:modified xsi:type="dcterms:W3CDTF">2019-09-20T23:22:34Z</dcterms:modified>
</cp:coreProperties>
</file>