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3" r:id="rId3"/>
    <p:sldId id="260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6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0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2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0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8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F229-8A10-BB42-99F4-4E6FE52E6A5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A6E9-0FD0-764E-B986-443896F1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257" y="714084"/>
            <a:ext cx="5481180" cy="5650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5. Oil and natural gas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5.1:  </a:t>
            </a:r>
            <a:r>
              <a:rPr lang="en-US" sz="2400" dirty="0">
                <a:latin typeface="Avenir Medium"/>
                <a:cs typeface="Avenir Medium"/>
              </a:rPr>
              <a:t>Origins &amp; geology of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5.2:  </a:t>
            </a:r>
            <a:r>
              <a:rPr lang="en-US" sz="2400" dirty="0">
                <a:latin typeface="Avenir Medium"/>
                <a:cs typeface="Avenir Medium"/>
              </a:rPr>
              <a:t>Origins of oil &amp; gas industries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5.3:  </a:t>
            </a:r>
            <a:r>
              <a:rPr lang="en-US" sz="2400" dirty="0">
                <a:latin typeface="Avenir Medium"/>
                <a:cs typeface="Avenir Medium"/>
              </a:rPr>
              <a:t>Finding &amp; producing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5.4:  </a:t>
            </a:r>
            <a:r>
              <a:rPr lang="en-US" sz="2400" dirty="0">
                <a:latin typeface="Avenir Medium"/>
                <a:cs typeface="Avenir Medium"/>
              </a:rPr>
              <a:t>Petroleum refining &amp; products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5.5:  </a:t>
            </a:r>
            <a:r>
              <a:rPr lang="en-US" sz="2400" dirty="0">
                <a:latin typeface="Avenir Medium"/>
                <a:cs typeface="Avenir Medium"/>
              </a:rPr>
              <a:t>Oil today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5.6:  </a:t>
            </a:r>
            <a:r>
              <a:rPr lang="en-US" sz="2400" dirty="0">
                <a:latin typeface="Avenir Medium"/>
                <a:cs typeface="Avenir Medium"/>
              </a:rPr>
              <a:t>Natural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5.7:  </a:t>
            </a:r>
            <a:r>
              <a:rPr lang="en-US" sz="2400" dirty="0">
                <a:latin typeface="Avenir Medium"/>
                <a:cs typeface="Avenir Medium"/>
              </a:rPr>
              <a:t>Rise &amp; fall of North Sea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5.8:  </a:t>
            </a:r>
            <a:r>
              <a:rPr lang="en-US" sz="2400" dirty="0">
                <a:latin typeface="Avenir Medium"/>
                <a:cs typeface="Avenir Medium"/>
              </a:rPr>
              <a:t>Why are oil &amp; gas so special?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5.9:  </a:t>
            </a:r>
            <a:r>
              <a:rPr lang="en-US" sz="2400" dirty="0">
                <a:latin typeface="Avenir Medium"/>
                <a:cs typeface="Avenir Medium"/>
              </a:rPr>
              <a:t>Conversion technologies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5.10:  </a:t>
            </a:r>
            <a:r>
              <a:rPr lang="en-US" sz="2400" dirty="0">
                <a:latin typeface="Avenir Medium"/>
                <a:cs typeface="Avenir Medium"/>
              </a:rPr>
              <a:t>Unconventional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5.11:  </a:t>
            </a:r>
            <a:r>
              <a:rPr lang="en-US" sz="2400" dirty="0">
                <a:latin typeface="Avenir Medium"/>
                <a:cs typeface="Avenir Medium"/>
              </a:rPr>
              <a:t>Methane leaks and GCC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1A3D6-5394-9945-9206-C43AA4CA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9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5. Oil &amp; gas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5.2: Origins of the oil &amp; gas industries</a:t>
            </a:r>
            <a:endParaRPr lang="is-IS" sz="2800" i="1" dirty="0">
              <a:latin typeface="Avenir Black"/>
              <a:cs typeface="Avenir Black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3D82A9-9021-9C4E-AB01-82B390B9B84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77" y="1896538"/>
            <a:ext cx="4736083" cy="4891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1903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Use of ‘surface’ petroleum is ancient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6435949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Early use of petroleum depended on: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Surface seepage</a:t>
            </a:r>
            <a:r>
              <a:rPr lang="en-US" sz="2000" dirty="0">
                <a:latin typeface="Avenir Medium"/>
                <a:cs typeface="Avenir Medium"/>
              </a:rPr>
              <a:t>; or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Topographical features allowing </a:t>
            </a:r>
            <a:r>
              <a:rPr lang="en-US" sz="2000" u="sng" dirty="0">
                <a:latin typeface="Avenir Medium"/>
                <a:cs typeface="Avenir Medium"/>
              </a:rPr>
              <a:t>easy access</a:t>
            </a:r>
            <a:r>
              <a:rPr lang="en-US" sz="2000" dirty="0">
                <a:latin typeface="Avenir Medium"/>
                <a:cs typeface="Avenir Medium"/>
              </a:rPr>
              <a:t>.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586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362" y="5882377"/>
            <a:ext cx="338792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Oil seep in CA after Northridge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 earthquake (USGS)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8801" y="3006571"/>
            <a:ext cx="3698573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From the Babylonians onward, surface petroleum was used as a lamp fuel, an adhesive, for caulking boats, medicines and </a:t>
            </a:r>
            <a:r>
              <a:rPr lang="is-IS" sz="2000" dirty="0">
                <a:latin typeface="Avenir Medium"/>
                <a:cs typeface="Avenir Medium"/>
              </a:rPr>
              <a:t>… myriad other uses</a:t>
            </a:r>
            <a:endParaRPr lang="en-US" sz="2000" u="sng" dirty="0">
              <a:latin typeface="Avenir Medium"/>
              <a:cs typeface="Avenir Medium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298FCA-B09D-0C44-A99D-4A0EA469725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4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5239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Modern use started with lighting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643594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In the 1800s, </a:t>
            </a:r>
            <a:r>
              <a:rPr lang="en-US" sz="2000" dirty="0">
                <a:latin typeface="Avenir Black"/>
                <a:cs typeface="Avenir Black"/>
              </a:rPr>
              <a:t>coal gas </a:t>
            </a:r>
            <a:r>
              <a:rPr lang="en-US" sz="2000" dirty="0">
                <a:latin typeface="Avenir Medium"/>
                <a:cs typeface="Avenir Medium"/>
              </a:rPr>
              <a:t>was used to light cities, but was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not available outside of cities. 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286" t="2103"/>
          <a:stretch/>
        </p:blipFill>
        <p:spPr>
          <a:xfrm>
            <a:off x="7143193" y="832447"/>
            <a:ext cx="1951217" cy="59695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6569" y="1749159"/>
            <a:ext cx="6435949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In 1850, Scottish chemist James ‘Paraffin’ Young patented the distillation of </a:t>
            </a:r>
            <a:r>
              <a:rPr lang="en-US" sz="2000" dirty="0">
                <a:latin typeface="Avenir Black"/>
                <a:cs typeface="Avenir Black"/>
              </a:rPr>
              <a:t>coal oil </a:t>
            </a:r>
            <a:r>
              <a:rPr lang="en-US" sz="2000" dirty="0">
                <a:latin typeface="Avenir Medium"/>
                <a:cs typeface="Avenir Medium"/>
              </a:rPr>
              <a:t>&amp; paraffin wax from coal.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Coal oil became a popular </a:t>
            </a:r>
            <a:r>
              <a:rPr lang="en-US" sz="2000" dirty="0">
                <a:latin typeface="Avenir Black"/>
                <a:cs typeface="Avenir Black"/>
              </a:rPr>
              <a:t>lighting</a:t>
            </a:r>
            <a:r>
              <a:rPr lang="en-US" sz="2000" dirty="0">
                <a:latin typeface="Avenir Medium"/>
                <a:cs typeface="Avenir Medium"/>
              </a:rPr>
              <a:t> &amp; lubricating oil.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657" y="3719781"/>
            <a:ext cx="6435949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In 1859, Edwin Drake ‘hit’ oil in Titusville PA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Early uses focused on distillation of </a:t>
            </a:r>
            <a:r>
              <a:rPr lang="en-US" sz="2000" dirty="0">
                <a:latin typeface="Avenir Black"/>
                <a:cs typeface="Avenir Black"/>
              </a:rPr>
              <a:t>lighting oil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Within 40 years, uses were soon found for all fractions produced by distillation of crude oil.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246077-98BF-EF48-BA7F-9EE3C30CDA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7237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Petroleum for transportation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energy density and liquid state of heavy and light fractions of petroleum made it an attractive alternative to coal for transportation.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917" y="650574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73" y="2269135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1903: </a:t>
            </a:r>
            <a:r>
              <a:rPr lang="en-US" sz="2000" dirty="0">
                <a:latin typeface="Avenir Medium"/>
                <a:cs typeface="Avenir Medium"/>
              </a:rPr>
              <a:t>Wright brothers first flight fueled with gasoline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973" y="2868883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1908: </a:t>
            </a:r>
            <a:r>
              <a:rPr lang="en-US" sz="2000" dirty="0">
                <a:latin typeface="Avenir Medium"/>
                <a:cs typeface="Avenir Medium"/>
              </a:rPr>
              <a:t>British navy used oil-fired steam turbines for its lightest &amp; fastest 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           ships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973" y="1713507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1890: </a:t>
            </a:r>
            <a:r>
              <a:rPr lang="en-US" sz="2000" dirty="0">
                <a:latin typeface="Avenir Medium"/>
                <a:cs typeface="Avenir Medium"/>
              </a:rPr>
              <a:t>Diesel engine developed for peanut oil, but able to use petroleum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73" y="3724631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1930: </a:t>
            </a:r>
            <a:r>
              <a:rPr lang="en-US" sz="2000" dirty="0">
                <a:latin typeface="Avenir Medium"/>
                <a:cs typeface="Avenir Medium"/>
              </a:rPr>
              <a:t>Half of global shipping was powered by oil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973" y="4326111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After 1950: </a:t>
            </a:r>
            <a:r>
              <a:rPr lang="en-US" sz="2000" dirty="0">
                <a:latin typeface="Avenir Medium"/>
                <a:cs typeface="Avenir Medium"/>
              </a:rPr>
              <a:t>Diesel engines replace turbines in shipping</a:t>
            </a:r>
            <a:endParaRPr lang="en-US" sz="2000" u="sng" dirty="0">
              <a:latin typeface="Avenir Medium"/>
              <a:cs typeface="Avenir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973" y="4898731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1970s: </a:t>
            </a:r>
            <a:r>
              <a:rPr lang="en-US" sz="2000" dirty="0">
                <a:latin typeface="Avenir Medium"/>
                <a:cs typeface="Avenir Medium"/>
              </a:rPr>
              <a:t>international conflicts increase the price &amp; decrease the global 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            supply of petroleum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973" y="5759951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Nonetheless, the world becomes firmly </a:t>
            </a:r>
            <a:r>
              <a:rPr lang="en-US" sz="2000" dirty="0">
                <a:latin typeface="Avenir Black"/>
                <a:cs typeface="Avenir Black"/>
              </a:rPr>
              <a:t>addicted</a:t>
            </a:r>
            <a:r>
              <a:rPr lang="en-US" sz="2000" dirty="0">
                <a:latin typeface="Avenir Medium"/>
                <a:cs typeface="Avenir Medium"/>
              </a:rPr>
              <a:t> to petroleum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17BF001-9E66-F549-AAAC-34B78060946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14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natural gas industry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Natural gas</a:t>
            </a:r>
            <a:r>
              <a:rPr lang="en-US" sz="2000" dirty="0">
                <a:latin typeface="Avenir Medium"/>
                <a:cs typeface="Avenir Medium"/>
              </a:rPr>
              <a:t> can be found </a:t>
            </a:r>
            <a:r>
              <a:rPr lang="en-US" sz="2000" u="sng" dirty="0">
                <a:latin typeface="Avenir Medium"/>
                <a:cs typeface="Avenir Medium"/>
              </a:rPr>
              <a:t>associated</a:t>
            </a:r>
            <a:r>
              <a:rPr lang="en-US" sz="2000" dirty="0">
                <a:latin typeface="Avenir Medium"/>
                <a:cs typeface="Avenir Medium"/>
              </a:rPr>
              <a:t> with oil or </a:t>
            </a:r>
            <a:r>
              <a:rPr lang="en-US" sz="2000" u="sng" dirty="0">
                <a:latin typeface="Avenir Medium"/>
                <a:cs typeface="Avenir Medium"/>
              </a:rPr>
              <a:t>non-associated</a:t>
            </a:r>
            <a:r>
              <a:rPr lang="en-US" sz="2000" dirty="0">
                <a:latin typeface="Avenir Medium"/>
                <a:cs typeface="Avenir Medium"/>
              </a:rPr>
              <a:t>; the latter may have developed from fresh water plant material.</a:t>
            </a:r>
            <a:endParaRPr lang="en-US" sz="2000" u="sng" dirty="0">
              <a:latin typeface="Avenir Black"/>
              <a:cs typeface="Avenir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917" y="650574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657" y="1749159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Natural gas is often </a:t>
            </a:r>
            <a:r>
              <a:rPr lang="en-US" sz="2000" u="sng" dirty="0">
                <a:latin typeface="Avenir Medium"/>
                <a:cs typeface="Avenir Medium"/>
              </a:rPr>
              <a:t>contaminated</a:t>
            </a:r>
            <a:r>
              <a:rPr lang="en-US" sz="2000" dirty="0">
                <a:latin typeface="Avenir Medium"/>
                <a:cs typeface="Avenir Medium"/>
              </a:rPr>
              <a:t> with water, condensate or natural gas liquids.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0157" y="2437271"/>
            <a:ext cx="861328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Condensate</a:t>
            </a:r>
            <a:r>
              <a:rPr lang="en-US" sz="2000" dirty="0">
                <a:latin typeface="Avenir Medium"/>
                <a:cs typeface="Avenir Medium"/>
              </a:rPr>
              <a:t> is a light oil (C</a:t>
            </a:r>
            <a:r>
              <a:rPr lang="en-US" sz="2000" baseline="-25000" dirty="0">
                <a:latin typeface="Avenir Medium"/>
                <a:cs typeface="Avenir Medium"/>
              </a:rPr>
              <a:t>5</a:t>
            </a: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12</a:t>
            </a:r>
            <a:r>
              <a:rPr lang="en-US" sz="2000" dirty="0">
                <a:latin typeface="Avenir Medium"/>
                <a:cs typeface="Avenir Medium"/>
              </a:rPr>
              <a:t>).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421" y="2824929"/>
            <a:ext cx="8613286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Natural gas liquids</a:t>
            </a:r>
            <a:r>
              <a:rPr lang="en-US" sz="2000" dirty="0">
                <a:latin typeface="Avenir Medium"/>
                <a:cs typeface="Avenir Medium"/>
              </a:rPr>
              <a:t> are lighter hydrocarbons like propane (C</a:t>
            </a:r>
            <a:r>
              <a:rPr lang="en-US" sz="2000" baseline="-25000" dirty="0">
                <a:latin typeface="Avenir Medium"/>
                <a:cs typeface="Avenir Medium"/>
              </a:rPr>
              <a:t>3</a:t>
            </a: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8</a:t>
            </a:r>
            <a:r>
              <a:rPr lang="en-US" sz="2000" dirty="0">
                <a:latin typeface="Avenir Medium"/>
                <a:cs typeface="Avenir Medium"/>
              </a:rPr>
              <a:t>) &amp; butane (C</a:t>
            </a:r>
            <a:r>
              <a:rPr lang="en-US" sz="2000" baseline="-25000" dirty="0">
                <a:latin typeface="Avenir Medium"/>
                <a:cs typeface="Avenir Medium"/>
              </a:rPr>
              <a:t>4</a:t>
            </a: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10</a:t>
            </a:r>
            <a:r>
              <a:rPr lang="en-US" sz="2000" dirty="0">
                <a:latin typeface="Avenir Medium"/>
                <a:cs typeface="Avenir Medium"/>
              </a:rPr>
              <a:t>).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err="1">
                <a:latin typeface="Avenir Medium"/>
                <a:cs typeface="Avenir Medium"/>
              </a:rPr>
              <a:t>Liquified</a:t>
            </a:r>
            <a:r>
              <a:rPr lang="en-US" sz="2000" dirty="0">
                <a:latin typeface="Avenir Medium"/>
                <a:cs typeface="Avenir Medium"/>
              </a:rPr>
              <a:t> using high pressure and sold as liquid petroleum gas (LPG).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657" y="4341420"/>
            <a:ext cx="8613286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Until recently, flared as a </a:t>
            </a:r>
            <a:r>
              <a:rPr lang="en-US" sz="2000" dirty="0">
                <a:latin typeface="Avenir Black"/>
                <a:cs typeface="Avenir Black"/>
              </a:rPr>
              <a:t>waste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1920s: </a:t>
            </a:r>
            <a:r>
              <a:rPr lang="en-US" sz="2000" dirty="0">
                <a:latin typeface="Avenir Medium"/>
                <a:cs typeface="Avenir Medium"/>
              </a:rPr>
              <a:t>used in US as heating &amp; power station fuel.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Post-WWII Europe: </a:t>
            </a:r>
            <a:r>
              <a:rPr lang="en-US" sz="2000" dirty="0">
                <a:latin typeface="Avenir Medium"/>
                <a:cs typeface="Avenir Medium"/>
              </a:rPr>
              <a:t>transformed energy economies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Russia</a:t>
            </a:r>
            <a:r>
              <a:rPr lang="en-US" sz="2000" dirty="0">
                <a:latin typeface="Avenir Medium"/>
                <a:cs typeface="Avenir Medium"/>
              </a:rPr>
              <a:t> supplies Europe by pipeline.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7500" y="5897478"/>
            <a:ext cx="8613286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2009: </a:t>
            </a:r>
            <a:r>
              <a:rPr lang="en-US" sz="2000" dirty="0">
                <a:latin typeface="Avenir Medium"/>
                <a:cs typeface="Avenir Medium"/>
              </a:rPr>
              <a:t>NG = 20% of global primary energy</a:t>
            </a:r>
          </a:p>
          <a:p>
            <a:pPr marL="1257300" lvl="2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40% of UK primary energy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B99FA0-2E07-8E41-8A23-2FEEF5F470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8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522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2019-09-20T23:13:28Z</dcterms:created>
  <dcterms:modified xsi:type="dcterms:W3CDTF">2019-09-20T23:14:16Z</dcterms:modified>
</cp:coreProperties>
</file>