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9" r:id="rId3"/>
    <p:sldId id="288" r:id="rId4"/>
    <p:sldId id="291" r:id="rId5"/>
    <p:sldId id="290" r:id="rId6"/>
    <p:sldId id="268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2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2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1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3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2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4468-1DE3-1640-8B1B-07BA0276668B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1A89-2DBE-9246-9ADF-27A89513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257" y="714084"/>
            <a:ext cx="5481180" cy="5650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5. Oil and natural gas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5.1:  </a:t>
            </a:r>
            <a:r>
              <a:rPr lang="en-US" sz="2400" dirty="0">
                <a:latin typeface="Avenir Medium"/>
                <a:cs typeface="Avenir Medium"/>
              </a:rPr>
              <a:t>Origins &amp; geology of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5.2:  </a:t>
            </a:r>
            <a:r>
              <a:rPr lang="en-US" sz="2400" dirty="0">
                <a:latin typeface="Avenir Medium"/>
                <a:cs typeface="Avenir Medium"/>
              </a:rPr>
              <a:t>Origins of oil &amp; gas industries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5.3:  </a:t>
            </a:r>
            <a:r>
              <a:rPr lang="en-US" sz="2400" dirty="0">
                <a:latin typeface="Avenir Medium"/>
                <a:cs typeface="Avenir Medium"/>
              </a:rPr>
              <a:t>Finding &amp; producing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5.4:  </a:t>
            </a:r>
            <a:r>
              <a:rPr lang="en-US" sz="2400" dirty="0">
                <a:latin typeface="Avenir Medium"/>
                <a:cs typeface="Avenir Medium"/>
              </a:rPr>
              <a:t>Petroleum refining &amp; products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5.5:  </a:t>
            </a:r>
            <a:r>
              <a:rPr lang="en-US" sz="2400" dirty="0">
                <a:latin typeface="Avenir Medium"/>
                <a:cs typeface="Avenir Medium"/>
              </a:rPr>
              <a:t>Oil today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5.6:  </a:t>
            </a:r>
            <a:r>
              <a:rPr lang="en-US" sz="2400" dirty="0">
                <a:latin typeface="Avenir Medium"/>
                <a:cs typeface="Avenir Medium"/>
              </a:rPr>
              <a:t>Natural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5.7:  </a:t>
            </a:r>
            <a:r>
              <a:rPr lang="en-US" sz="2400" dirty="0">
                <a:latin typeface="Avenir Medium"/>
                <a:cs typeface="Avenir Medium"/>
              </a:rPr>
              <a:t>Rise &amp; fall of North Sea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5.8:  </a:t>
            </a:r>
            <a:r>
              <a:rPr lang="en-US" sz="2400" dirty="0">
                <a:latin typeface="Avenir Medium"/>
                <a:cs typeface="Avenir Medium"/>
              </a:rPr>
              <a:t>Why are oil &amp; gas so special?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5.9:  </a:t>
            </a:r>
            <a:r>
              <a:rPr lang="en-US" sz="2400" dirty="0">
                <a:latin typeface="Avenir Medium"/>
                <a:cs typeface="Avenir Medium"/>
              </a:rPr>
              <a:t>Conversion technologies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5.10:  </a:t>
            </a:r>
            <a:r>
              <a:rPr lang="en-US" sz="2400" dirty="0">
                <a:latin typeface="Avenir Medium"/>
                <a:cs typeface="Avenir Medium"/>
              </a:rPr>
              <a:t>Unconventional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5.11:  </a:t>
            </a:r>
            <a:r>
              <a:rPr lang="en-US" sz="2400" dirty="0">
                <a:latin typeface="Avenir Medium"/>
                <a:cs typeface="Avenir Medium"/>
              </a:rPr>
              <a:t>Methane leaks and GCC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1A3D6-5394-9945-9206-C43AA4CA42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43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5. Oil &amp; gas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5.4: Oil refining &amp; products</a:t>
            </a:r>
            <a:endParaRPr lang="is-IS" sz="2800" i="1" dirty="0">
              <a:latin typeface="Avenir Black"/>
              <a:cs typeface="Avenir Black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E49C3F-012E-3F4D-8B59-D574E1B15D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9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6202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What is crude oil?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448029"/>
            <a:ext cx="7809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7; https://</a:t>
            </a:r>
            <a:r>
              <a:rPr lang="en-US" sz="1400" dirty="0" err="1">
                <a:latin typeface="Avenir Medium"/>
                <a:cs typeface="Avenir Medium"/>
              </a:rPr>
              <a:t>en.wikipedia.org</a:t>
            </a:r>
            <a:r>
              <a:rPr lang="en-US" sz="1400" dirty="0">
                <a:latin typeface="Avenir Medium"/>
                <a:cs typeface="Avenir Medium"/>
              </a:rPr>
              <a:t>/wiki/Petroleum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1" y="812393"/>
            <a:ext cx="8660530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Crude oil </a:t>
            </a:r>
            <a:r>
              <a:rPr lang="en-US" sz="2000" dirty="0">
                <a:latin typeface="Avenir Medium"/>
                <a:cs typeface="Avenir Medium"/>
              </a:rPr>
              <a:t>is a mixture of hydrocarbon molecules, of varying carbon number (chain length) and structure mainly: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205863" y="3676561"/>
          <a:ext cx="2393876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element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% by mass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83 - 85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10 -</a:t>
                      </a:r>
                      <a:r>
                        <a:rPr lang="en-US" baseline="0"/>
                        <a:t> 14</a:t>
                      </a:r>
                      <a:endParaRPr lang="en-US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0.1 - 2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0.05 – 1.5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0.05 - 6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metals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&lt;0.1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28347" y="1652464"/>
          <a:ext cx="4283301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7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hydrocarbon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average %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range %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alkanes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15 - 60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naphthenes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</a:t>
                      </a:r>
                      <a:r>
                        <a:rPr lang="en-US" baseline="0" dirty="0"/>
                        <a:t> - 60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aromatics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3 -</a:t>
                      </a:r>
                      <a:r>
                        <a:rPr lang="en-US" baseline="0" dirty="0"/>
                        <a:t> 30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asphaltics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remainder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8346" y="3854650"/>
            <a:ext cx="4757569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Properties like color, density, viscosity, heat value vary greatly depending on this composition.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 content may be regulated.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1607A0-1A19-7B49-A4DC-0B27A98EB2A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9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1815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Products of crude oil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421" y="3045456"/>
            <a:ext cx="4181574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Useful products can be created from crude oil by separating and transforming oil molecules by the process of </a:t>
            </a:r>
            <a:r>
              <a:rPr lang="en-US" sz="2000" dirty="0">
                <a:latin typeface="Avenir Black"/>
                <a:cs typeface="Avenir Black"/>
              </a:rPr>
              <a:t>fractional distillation</a:t>
            </a:r>
            <a:r>
              <a:rPr lang="en-US" sz="2000" dirty="0">
                <a:latin typeface="Avenir Medium"/>
                <a:cs typeface="Avenir Medium"/>
              </a:rPr>
              <a:t>, based on boiling points.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47342" y="3193552"/>
          <a:ext cx="4041789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2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distilled fraction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boiling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range (°C)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liquid</a:t>
                      </a:r>
                      <a:r>
                        <a:rPr lang="en-US" sz="1600" baseline="0" dirty="0"/>
                        <a:t> petroleum gas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- 40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butane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- 12</a:t>
                      </a:r>
                      <a:r>
                        <a:rPr lang="en-US" sz="1600" baseline="0" dirty="0"/>
                        <a:t>  -  -1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Gasoline (octane)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-1 -</a:t>
                      </a:r>
                      <a:r>
                        <a:rPr lang="en-US" sz="1600" baseline="0" dirty="0"/>
                        <a:t> 110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jet</a:t>
                      </a:r>
                      <a:r>
                        <a:rPr lang="en-US" sz="1600" baseline="0" dirty="0"/>
                        <a:t> fuel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150</a:t>
                      </a:r>
                      <a:r>
                        <a:rPr lang="en-US" sz="1600" baseline="0" dirty="0"/>
                        <a:t> - 205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kerosene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205 - 260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fuel oil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205</a:t>
                      </a:r>
                      <a:r>
                        <a:rPr lang="en-US" sz="1600" baseline="0" dirty="0"/>
                        <a:t> - 290</a:t>
                      </a:r>
                      <a:endParaRPr lang="en-US" sz="16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r>
                        <a:rPr lang="en-US" sz="1600" dirty="0"/>
                        <a:t>diesel</a:t>
                      </a:r>
                      <a:r>
                        <a:rPr lang="en-US" sz="1600" baseline="0" dirty="0"/>
                        <a:t> fuel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260 - 315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8600" y="6448029"/>
            <a:ext cx="7809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7; https://</a:t>
            </a:r>
            <a:r>
              <a:rPr lang="en-US" sz="1400" dirty="0" err="1">
                <a:latin typeface="Avenir Medium"/>
                <a:cs typeface="Avenir Medium"/>
              </a:rPr>
              <a:t>en.wikipedia.org</a:t>
            </a:r>
            <a:r>
              <a:rPr lang="en-US" sz="1400" dirty="0">
                <a:latin typeface="Avenir Medium"/>
                <a:cs typeface="Avenir Medium"/>
              </a:rPr>
              <a:t>/wiki/Petroleum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8601" y="855078"/>
          <a:ext cx="6140191" cy="20160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8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2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2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006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alkane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formula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boiling point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</a:rPr>
                        <a:t> (°C)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heat value (MJ/kg)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en-US" sz="1600" dirty="0"/>
                        <a:t>methane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CH</a:t>
                      </a:r>
                      <a:r>
                        <a:rPr lang="en-US" sz="1600" baseline="-25000" dirty="0"/>
                        <a:t>4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-162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55.5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en-US" sz="1600" dirty="0"/>
                        <a:t>ethane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/>
                        <a:t>C</a:t>
                      </a:r>
                      <a:r>
                        <a:rPr lang="en-US" sz="1600" baseline="-25000" dirty="0"/>
                        <a:t>2</a:t>
                      </a:r>
                      <a:r>
                        <a:rPr lang="en-US" sz="1600" baseline="0" dirty="0"/>
                        <a:t>H</a:t>
                      </a:r>
                      <a:r>
                        <a:rPr lang="en-US" sz="1600" baseline="-25000" dirty="0"/>
                        <a:t>6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-89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51.9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en-US" sz="1600" dirty="0"/>
                        <a:t>propane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</a:t>
                      </a:r>
                      <a:r>
                        <a:rPr lang="en-US" sz="1600" baseline="-25000" dirty="0"/>
                        <a:t>3</a:t>
                      </a:r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8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-42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50.4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en-US" sz="1600" dirty="0"/>
                        <a:t>butane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</a:t>
                      </a:r>
                      <a:r>
                        <a:rPr lang="en-US" sz="1600" baseline="-25000" dirty="0"/>
                        <a:t>4</a:t>
                      </a:r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10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-0.5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49.5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006">
                <a:tc>
                  <a:txBody>
                    <a:bodyPr/>
                    <a:lstStyle/>
                    <a:p>
                      <a:r>
                        <a:rPr lang="en-US" sz="1600" dirty="0"/>
                        <a:t>octane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</a:t>
                      </a:r>
                      <a:r>
                        <a:rPr lang="en-US" sz="1600" baseline="-25000" dirty="0"/>
                        <a:t>8</a:t>
                      </a:r>
                      <a:r>
                        <a:rPr lang="en-US" sz="1600" dirty="0"/>
                        <a:t>H</a:t>
                      </a:r>
                      <a:r>
                        <a:rPr lang="en-US" sz="1600" baseline="-25000" dirty="0"/>
                        <a:t>18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125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47.1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7271" y="4928507"/>
            <a:ext cx="4181574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Light: </a:t>
            </a:r>
            <a:r>
              <a:rPr lang="en-US" sz="2000" dirty="0">
                <a:latin typeface="Avenir Medium"/>
                <a:cs typeface="Avenir Medium"/>
              </a:rPr>
              <a:t>crude with large amounts of 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           light molecules (gases)</a:t>
            </a:r>
          </a:p>
          <a:p>
            <a:pPr>
              <a:lnSpc>
                <a:spcPct val="110000"/>
              </a:lnSpc>
            </a:pPr>
            <a:endParaRPr lang="en-US" sz="10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Sweet: </a:t>
            </a:r>
            <a:r>
              <a:rPr lang="en-US" sz="2000" dirty="0">
                <a:latin typeface="Avenir Medium"/>
                <a:cs typeface="Avenir Medium"/>
              </a:rPr>
              <a:t>low levels of sulfur</a:t>
            </a:r>
            <a:endParaRPr lang="en-US" sz="2000" dirty="0">
              <a:latin typeface="Avenir Black"/>
              <a:cs typeface="Avenir Black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2F0173D-8DF0-9B42-AA62-A82367789A9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4964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Oil refining: fractional distillation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1" y="812393"/>
            <a:ext cx="4631266" cy="279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Fractionation (aka cracking): </a:t>
            </a:r>
            <a:r>
              <a:rPr lang="en-US" sz="2000" dirty="0">
                <a:latin typeface="Avenir Medium"/>
                <a:cs typeface="Avenir Medium"/>
              </a:rPr>
              <a:t>a process that breaks long hydrocarbon chains down into smaller chains that are then separated by </a:t>
            </a:r>
            <a:r>
              <a:rPr lang="en-US" sz="2000" dirty="0">
                <a:latin typeface="Avenir Black"/>
                <a:cs typeface="Avenir Black"/>
              </a:rPr>
              <a:t>fractional distillation</a:t>
            </a:r>
            <a:r>
              <a:rPr lang="en-US" sz="2000" dirty="0">
                <a:latin typeface="Avenir Medium"/>
                <a:cs typeface="Avenir Medium"/>
              </a:rPr>
              <a:t>. The process uses: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heat;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steam; and/or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catalysts.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7058"/>
          <a:stretch/>
        </p:blipFill>
        <p:spPr>
          <a:xfrm>
            <a:off x="4706173" y="812393"/>
            <a:ext cx="4330270" cy="59434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3871163"/>
            <a:ext cx="4631266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Lighter molecules (fractions) </a:t>
            </a:r>
            <a:r>
              <a:rPr lang="en-US" sz="2000" dirty="0">
                <a:latin typeface="Avenir Medium"/>
                <a:cs typeface="Avenir Medium"/>
              </a:rPr>
              <a:t>separate at lower temperatures.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Light</a:t>
            </a:r>
            <a:r>
              <a:rPr lang="en-US" sz="2000" dirty="0">
                <a:latin typeface="Avenir Medium"/>
                <a:cs typeface="Avenir Medium"/>
              </a:rPr>
              <a:t>: gas; jet fuel; kerosene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Middle</a:t>
            </a:r>
            <a:r>
              <a:rPr lang="en-US" sz="2000" dirty="0">
                <a:latin typeface="Avenir Medium"/>
                <a:cs typeface="Avenir Medium"/>
              </a:rPr>
              <a:t>: diesel; heating oil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Heavy</a:t>
            </a:r>
            <a:r>
              <a:rPr lang="en-US" sz="2000" dirty="0">
                <a:latin typeface="Avenir Medium"/>
                <a:cs typeface="Avenir Medium"/>
              </a:rPr>
              <a:t>: semi-solid; heavy diesel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AF5C7B-B176-D048-AAFD-0E61BD28920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7043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many uses of oil (1)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6969217" y="4683217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pic>
        <p:nvPicPr>
          <p:cNvPr id="9" name="Picture 8" descr="Scanbot Oct 3, 2017 6.49 AM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87" t="10456" r="8756" b="7135"/>
          <a:stretch/>
        </p:blipFill>
        <p:spPr>
          <a:xfrm rot="16200000">
            <a:off x="1534902" y="-415277"/>
            <a:ext cx="6097901" cy="83439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569021-DCA1-494F-A61B-6ABED4B4572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4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7043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many uses of oil (2)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pic>
        <p:nvPicPr>
          <p:cNvPr id="9" name="Picture 8" descr="Scanbot Oct 3, 2017 6.49 AM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56" r="65668" b="7135"/>
          <a:stretch/>
        </p:blipFill>
        <p:spPr>
          <a:xfrm rot="16200000">
            <a:off x="2565788" y="-1384688"/>
            <a:ext cx="3975100" cy="89288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1A8CC2-A406-0D43-B89D-3D54A4D32AA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2019-09-20T23:15:22Z</dcterms:created>
  <dcterms:modified xsi:type="dcterms:W3CDTF">2019-09-20T23:16:01Z</dcterms:modified>
</cp:coreProperties>
</file>