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93" r:id="rId3"/>
    <p:sldId id="294" r:id="rId4"/>
    <p:sldId id="267" r:id="rId5"/>
    <p:sldId id="269" r:id="rId6"/>
    <p:sldId id="295" r:id="rId7"/>
    <p:sldId id="296" r:id="rId8"/>
    <p:sldId id="297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9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7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9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2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6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3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6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4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95AF-9A6F-FC4F-9F7D-2465FFBE209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B6AD-FB85-8D47-9076-400E390A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57" y="714084"/>
            <a:ext cx="5481180" cy="5650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5. Oil and natural gas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5.1:  </a:t>
            </a:r>
            <a:r>
              <a:rPr lang="en-US" sz="2400" dirty="0">
                <a:latin typeface="Avenir Medium"/>
                <a:cs typeface="Avenir Medium"/>
              </a:rPr>
              <a:t>Origins &amp; geology of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5.2:  </a:t>
            </a:r>
            <a:r>
              <a:rPr lang="en-US" sz="2400" dirty="0">
                <a:latin typeface="Avenir Medium"/>
                <a:cs typeface="Avenir Medium"/>
              </a:rPr>
              <a:t>Origins of oil &amp; gas industries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5.3:  </a:t>
            </a:r>
            <a:r>
              <a:rPr lang="en-US" sz="2400" dirty="0">
                <a:latin typeface="Avenir Medium"/>
                <a:cs typeface="Avenir Medium"/>
              </a:rPr>
              <a:t>Finding &amp; producing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5.4:  </a:t>
            </a:r>
            <a:r>
              <a:rPr lang="en-US" sz="2400" dirty="0">
                <a:latin typeface="Avenir Medium"/>
                <a:cs typeface="Avenir Medium"/>
              </a:rPr>
              <a:t>Petroleum refining &amp; products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5.5:  </a:t>
            </a:r>
            <a:r>
              <a:rPr lang="en-US" sz="2400" dirty="0">
                <a:latin typeface="Avenir Medium"/>
                <a:cs typeface="Avenir Medium"/>
              </a:rPr>
              <a:t>Oil today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5.6:  </a:t>
            </a:r>
            <a:r>
              <a:rPr lang="en-US" sz="2400" dirty="0">
                <a:latin typeface="Avenir Medium"/>
                <a:cs typeface="Avenir Medium"/>
              </a:rPr>
              <a:t>Natural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5.7:  </a:t>
            </a:r>
            <a:r>
              <a:rPr lang="en-US" sz="2400" dirty="0">
                <a:latin typeface="Avenir Medium"/>
                <a:cs typeface="Avenir Medium"/>
              </a:rPr>
              <a:t>Rise &amp; fall of North Sea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5.8:  </a:t>
            </a:r>
            <a:r>
              <a:rPr lang="en-US" sz="2400" dirty="0">
                <a:latin typeface="Avenir Medium"/>
                <a:cs typeface="Avenir Medium"/>
              </a:rPr>
              <a:t>Why are oil &amp; gas so special?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5.9:  </a:t>
            </a:r>
            <a:r>
              <a:rPr lang="en-US" sz="2400" dirty="0">
                <a:latin typeface="Avenir Medium"/>
                <a:cs typeface="Avenir Medium"/>
              </a:rPr>
              <a:t>Conversion technologies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5.10:  </a:t>
            </a:r>
            <a:r>
              <a:rPr lang="en-US" sz="2400" dirty="0">
                <a:latin typeface="Avenir Medium"/>
                <a:cs typeface="Avenir Medium"/>
              </a:rPr>
              <a:t>Unconventional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5.11:  </a:t>
            </a:r>
            <a:r>
              <a:rPr lang="en-US" sz="2400" dirty="0">
                <a:latin typeface="Avenir Medium"/>
                <a:cs typeface="Avenir Medium"/>
              </a:rPr>
              <a:t>Methane leaks and GCC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1A3D6-5394-9945-9206-C43AA4CA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5. Oil &amp; 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5.5: Oil 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DB516-BA6A-8146-A477-60BF574709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4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44989" y="838201"/>
            <a:ext cx="229678" cy="17451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571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Quick review of units of oil 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599" y="838201"/>
            <a:ext cx="793506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1 metric </a:t>
            </a:r>
            <a:r>
              <a:rPr lang="en-US" sz="2000" dirty="0" err="1">
                <a:latin typeface="Avenir Medium"/>
                <a:cs typeface="Avenir Medium"/>
              </a:rPr>
              <a:t>tonne</a:t>
            </a:r>
            <a:r>
              <a:rPr lang="en-US" sz="2000" dirty="0">
                <a:latin typeface="Avenir Medium"/>
                <a:cs typeface="Avenir Medium"/>
              </a:rPr>
              <a:t> = 7.3 barrels = 42 GJ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038" y="1632612"/>
            <a:ext cx="7935063" cy="155940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Medium"/>
                <a:cs typeface="Avenir Medium"/>
              </a:rPr>
              <a:t>1 million barrels per day (bpd) = 0.365 billion barrels / year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venir Medium"/>
                <a:cs typeface="Avenir Medium"/>
              </a:rPr>
              <a:t>							     = 50 million </a:t>
            </a:r>
            <a:r>
              <a:rPr lang="en-US" sz="2000" dirty="0" err="1">
                <a:latin typeface="Avenir Medium"/>
                <a:cs typeface="Avenir Medium"/>
              </a:rPr>
              <a:t>tonne</a:t>
            </a:r>
            <a:r>
              <a:rPr lang="en-US" sz="2000" dirty="0">
                <a:latin typeface="Avenir Medium"/>
                <a:cs typeface="Avenir Medium"/>
              </a:rPr>
              <a:t> / year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venir Medium"/>
                <a:cs typeface="Avenir Medium"/>
              </a:rPr>
              <a:t>							     = 2.1 EJ / year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venir Medium"/>
                <a:cs typeface="Avenir Medium"/>
              </a:rPr>
              <a:t>							     = 2 quads / year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9DD753-3E4D-8346-A810-465B67D40E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0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0" y="736600"/>
            <a:ext cx="7678003" cy="5981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44989" y="838201"/>
            <a:ext cx="229678" cy="17451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8406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US oil production: driven by technology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2489200" y="2425700"/>
            <a:ext cx="2514600" cy="914400"/>
          </a:xfrm>
          <a:prstGeom prst="wedgeRectCallout">
            <a:avLst>
              <a:gd name="adj1" fmla="val 47854"/>
              <a:gd name="adj2" fmla="val 156944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Development of automobiles &amp; planes spurred early growth.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DFA672-1AB0-9543-AFFE-CE80B37F6D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2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59" y="693857"/>
            <a:ext cx="7849169" cy="6198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9102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Peak oil?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235700" y="901700"/>
            <a:ext cx="2514600" cy="914400"/>
          </a:xfrm>
          <a:prstGeom prst="wedgeRectCallout">
            <a:avLst>
              <a:gd name="adj1" fmla="val -34974"/>
              <a:gd name="adj2" fmla="val 21527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FF"/>
                </a:solidFill>
                <a:latin typeface="Avenir Medium"/>
                <a:cs typeface="Avenir Medium"/>
              </a:rPr>
              <a:t>Note that US production figures support </a:t>
            </a:r>
            <a:r>
              <a:rPr lang="en-US" sz="1600" dirty="0" err="1">
                <a:solidFill>
                  <a:srgbClr val="0000FF"/>
                </a:solidFill>
                <a:latin typeface="Avenir Medium"/>
                <a:cs typeface="Avenir Medium"/>
              </a:rPr>
              <a:t>Hubbert’s</a:t>
            </a:r>
            <a:r>
              <a:rPr lang="en-US" sz="1600" dirty="0">
                <a:solidFill>
                  <a:srgbClr val="0000FF"/>
                </a:solidFill>
                <a:latin typeface="Avenir Medium"/>
                <a:cs typeface="Avenir Medium"/>
              </a:rPr>
              <a:t> hypothesis.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21E491-5399-EE4A-B715-1C99D43CE4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4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44989" y="838201"/>
            <a:ext cx="229678" cy="17451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3223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Oil reserves vs. 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6270229"/>
            <a:ext cx="281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</a:t>
            </a:r>
            <a:br>
              <a:rPr lang="en-US" sz="1400" dirty="0">
                <a:latin typeface="Avenir Medium"/>
                <a:cs typeface="Avenir Medium"/>
              </a:rPr>
            </a:br>
            <a:r>
              <a:rPr lang="en-US" sz="1400" dirty="0">
                <a:latin typeface="Avenir Medium"/>
                <a:cs typeface="Avenir Medium"/>
              </a:rPr>
              <a:t>2/e, Chapter 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699" y="838201"/>
            <a:ext cx="8746068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As we’ve seen before, production doesn’t always align with reserves.</a:t>
            </a:r>
          </a:p>
          <a:p>
            <a:pPr marL="342900" indent="-342900"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Middle East </a:t>
            </a:r>
            <a:r>
              <a:rPr lang="en-US" sz="2000" dirty="0">
                <a:latin typeface="Avenir Medium"/>
                <a:cs typeface="Avenir Medium"/>
              </a:rPr>
              <a:t>accounts for 30% of production &amp; 35% of export.</a:t>
            </a:r>
          </a:p>
        </p:txBody>
      </p:sp>
      <p:pic>
        <p:nvPicPr>
          <p:cNvPr id="11" name="Picture 10" descr="Scanbot Oct 2, 2017 9.15 PM - 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12504" r="21213" b="8792"/>
          <a:stretch/>
        </p:blipFill>
        <p:spPr>
          <a:xfrm rot="16200000">
            <a:off x="4546480" y="2403818"/>
            <a:ext cx="3132907" cy="5571069"/>
          </a:xfrm>
          <a:prstGeom prst="rect">
            <a:avLst/>
          </a:prstGeom>
        </p:spPr>
      </p:pic>
      <p:pic>
        <p:nvPicPr>
          <p:cNvPr id="6" name="Picture 5" descr="Scanbot Oct 2, 2017 9.16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3430" r="5148" b="1568"/>
          <a:stretch/>
        </p:blipFill>
        <p:spPr>
          <a:xfrm rot="16200000">
            <a:off x="2324103" y="-511316"/>
            <a:ext cx="2400298" cy="6515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D38B1A-3D7A-B64E-B59F-CE14119951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6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44989" y="838201"/>
            <a:ext cx="229678" cy="17451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3152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R/P ratios for oil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699" y="838201"/>
            <a:ext cx="8746068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Global R/P ratios show that many industrialized countries have used most of their oil reserves.</a:t>
            </a:r>
          </a:p>
        </p:txBody>
      </p:sp>
      <p:pic>
        <p:nvPicPr>
          <p:cNvPr id="9" name="Picture 8" descr="Scanbot Oct 2, 2017 9.16 PM - 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1" r="30676"/>
          <a:stretch/>
        </p:blipFill>
        <p:spPr>
          <a:xfrm rot="16200000">
            <a:off x="2233198" y="-248983"/>
            <a:ext cx="4760134" cy="8502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D9BB26-8417-2B41-B45B-88AA67CBCD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5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173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Changes in use of oil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698" y="838201"/>
            <a:ext cx="901700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The oil crisis of the 1970s did affect the way nations viewed oil dependence.</a:t>
            </a:r>
          </a:p>
        </p:txBody>
      </p:sp>
      <p:pic>
        <p:nvPicPr>
          <p:cNvPr id="6" name="Picture 5" descr="Scanbot Oct 2, 2017 9.17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/>
          <a:stretch/>
        </p:blipFill>
        <p:spPr>
          <a:xfrm rot="16200000">
            <a:off x="2373456" y="-916270"/>
            <a:ext cx="2568286" cy="6858000"/>
          </a:xfrm>
          <a:prstGeom prst="rect">
            <a:avLst/>
          </a:prstGeom>
        </p:spPr>
      </p:pic>
      <p:pic>
        <p:nvPicPr>
          <p:cNvPr id="7" name="Picture 6" descr="Scanbot Oct 2, 2017 9.17 PM - 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26393" r="20716" b="12681"/>
          <a:stretch/>
        </p:blipFill>
        <p:spPr>
          <a:xfrm rot="16200000">
            <a:off x="5177367" y="2958506"/>
            <a:ext cx="3416302" cy="4178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0693" y="3937000"/>
            <a:ext cx="1320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DERV = diesel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CE6A20-E5DD-A742-A424-524959D1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44989" y="838201"/>
            <a:ext cx="229678" cy="17451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255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Planning to move away from oil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448029"/>
            <a:ext cx="8311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http://</a:t>
            </a:r>
            <a:r>
              <a:rPr lang="en-US" sz="1400" dirty="0" err="1">
                <a:latin typeface="Avenir Medium"/>
                <a:cs typeface="Avenir Medium"/>
              </a:rPr>
              <a:t>money.cnn.com</a:t>
            </a:r>
            <a:r>
              <a:rPr lang="en-US" sz="1400" dirty="0">
                <a:latin typeface="Avenir Medium"/>
                <a:cs typeface="Avenir Medium"/>
              </a:rPr>
              <a:t>/2017/07/26/autos/countries-that-are-banning-gas-cars-for-electric/</a:t>
            </a:r>
            <a:r>
              <a:rPr lang="en-US" sz="1400" dirty="0" err="1">
                <a:latin typeface="Avenir Medium"/>
                <a:cs typeface="Avenir Medium"/>
              </a:rPr>
              <a:t>index.html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699" y="838201"/>
            <a:ext cx="87460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This year (2017), several </a:t>
            </a:r>
            <a:r>
              <a:rPr lang="en-US" sz="2000" u="sng" dirty="0">
                <a:latin typeface="Avenir Medium"/>
                <a:cs typeface="Avenir Medium"/>
              </a:rPr>
              <a:t>European countries </a:t>
            </a:r>
            <a:r>
              <a:rPr lang="en-US" sz="2000" dirty="0">
                <a:latin typeface="Avenir Medium"/>
                <a:cs typeface="Avenir Medium"/>
              </a:rPr>
              <a:t>have pledged to either:</a:t>
            </a:r>
          </a:p>
          <a:p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Stop producing and selling petro fueled cars: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India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France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Britain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Norway</a:t>
            </a:r>
          </a:p>
          <a:p>
            <a:pPr lvl="1"/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Across the globe</a:t>
            </a:r>
            <a:r>
              <a:rPr lang="en-US" sz="2000" dirty="0">
                <a:latin typeface="Avenir Medium"/>
                <a:cs typeface="Avenir Medium"/>
              </a:rPr>
              <a:t>, others plan to increase to percentage of electric cars: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Austria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China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Denmark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Germany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Ireland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Japan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Netherlands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Portugal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Korea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Spain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EDB649-1EC5-AF46-9E54-52D49F73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88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363</Words>
  <Application>Microsoft Macintosh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2019-09-20T23:16:09Z</dcterms:created>
  <dcterms:modified xsi:type="dcterms:W3CDTF">2019-09-20T23:16:55Z</dcterms:modified>
</cp:coreProperties>
</file>