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99" r:id="rId3"/>
    <p:sldId id="300" r:id="rId4"/>
    <p:sldId id="302" r:id="rId5"/>
    <p:sldId id="301" r:id="rId6"/>
    <p:sldId id="274" r:id="rId7"/>
    <p:sldId id="343" r:id="rId8"/>
    <p:sldId id="304" r:id="rId9"/>
    <p:sldId id="305" r:id="rId10"/>
    <p:sldId id="306" r:id="rId11"/>
    <p:sldId id="307" r:id="rId12"/>
    <p:sldId id="309" r:id="rId13"/>
    <p:sldId id="310" r:id="rId14"/>
    <p:sldId id="30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0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DA52-46BA-1E4D-9BD2-A3639CF5CF68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B372-E165-EE45-ABD2-1F9F302AB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8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DA52-46BA-1E4D-9BD2-A3639CF5CF68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B372-E165-EE45-ABD2-1F9F302AB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2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DA52-46BA-1E4D-9BD2-A3639CF5CF68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B372-E165-EE45-ABD2-1F9F302AB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0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DA52-46BA-1E4D-9BD2-A3639CF5CF68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B372-E165-EE45-ABD2-1F9F302AB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0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DA52-46BA-1E4D-9BD2-A3639CF5CF68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B372-E165-EE45-ABD2-1F9F302AB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3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DA52-46BA-1E4D-9BD2-A3639CF5CF68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B372-E165-EE45-ABD2-1F9F302AB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9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DA52-46BA-1E4D-9BD2-A3639CF5CF68}" type="datetimeFigureOut">
              <a:rPr lang="en-US" smtClean="0"/>
              <a:t>9/20/19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B372-E165-EE45-ABD2-1F9F302AB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4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DA52-46BA-1E4D-9BD2-A3639CF5CF68}" type="datetimeFigureOut">
              <a:rPr lang="en-US" smtClean="0"/>
              <a:t>9/20/19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B372-E165-EE45-ABD2-1F9F302AB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9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DA52-46BA-1E4D-9BD2-A3639CF5CF68}" type="datetimeFigureOut">
              <a:rPr lang="en-US" smtClean="0"/>
              <a:t>9/20/19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B372-E165-EE45-ABD2-1F9F302AB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4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DA52-46BA-1E4D-9BD2-A3639CF5CF68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B372-E165-EE45-ABD2-1F9F302AB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7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DA52-46BA-1E4D-9BD2-A3639CF5CF68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B372-E165-EE45-ABD2-1F9F302AB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0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7DA52-46BA-1E4D-9BD2-A3639CF5CF68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FB372-E165-EE45-ABD2-1F9F302AB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2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4048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SSC 2030: Energy Systems &amp; Sustainability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6257" y="714084"/>
            <a:ext cx="5481180" cy="5650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Avenir Black"/>
                <a:cs typeface="Avenir Black"/>
              </a:rPr>
              <a:t>5. Oil and natural gas</a:t>
            </a:r>
          </a:p>
          <a:p>
            <a:pPr>
              <a:lnSpc>
                <a:spcPct val="120000"/>
              </a:lnSpc>
            </a:pPr>
            <a:endParaRPr lang="en-US" sz="1000" dirty="0">
              <a:latin typeface="Avenir Black"/>
              <a:cs typeface="Avenir Black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5.1:  </a:t>
            </a:r>
            <a:r>
              <a:rPr lang="en-US" sz="2400" dirty="0">
                <a:latin typeface="Avenir Medium"/>
                <a:cs typeface="Avenir Medium"/>
              </a:rPr>
              <a:t>Origins &amp; geology of petroleum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5.2:  </a:t>
            </a:r>
            <a:r>
              <a:rPr lang="en-US" sz="2400" dirty="0">
                <a:latin typeface="Avenir Medium"/>
                <a:cs typeface="Avenir Medium"/>
              </a:rPr>
              <a:t>Origins of oil &amp; gas industries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5.3:  </a:t>
            </a:r>
            <a:r>
              <a:rPr lang="en-US" sz="2400" dirty="0">
                <a:latin typeface="Avenir Medium"/>
                <a:cs typeface="Avenir Medium"/>
              </a:rPr>
              <a:t>Finding &amp; producing petroleum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5.4:  </a:t>
            </a:r>
            <a:r>
              <a:rPr lang="en-US" sz="2400" dirty="0">
                <a:latin typeface="Avenir Medium"/>
                <a:cs typeface="Avenir Medium"/>
              </a:rPr>
              <a:t>Petroleum refining &amp; products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5.5:  </a:t>
            </a:r>
            <a:r>
              <a:rPr lang="en-US" sz="2400" dirty="0">
                <a:latin typeface="Avenir Medium"/>
                <a:cs typeface="Avenir Medium"/>
              </a:rPr>
              <a:t>Oil today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5.6:  </a:t>
            </a:r>
            <a:r>
              <a:rPr lang="en-US" sz="2400" dirty="0">
                <a:latin typeface="Avenir Medium"/>
                <a:cs typeface="Avenir Medium"/>
              </a:rPr>
              <a:t>Natural gas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5.7:  </a:t>
            </a:r>
            <a:r>
              <a:rPr lang="en-US" sz="2400" dirty="0">
                <a:latin typeface="Avenir Medium"/>
                <a:cs typeface="Avenir Medium"/>
              </a:rPr>
              <a:t>Rise &amp; fall of North Sea oil &amp; gas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5.8:  </a:t>
            </a:r>
            <a:r>
              <a:rPr lang="en-US" sz="2400" dirty="0">
                <a:latin typeface="Avenir Medium"/>
                <a:cs typeface="Avenir Medium"/>
              </a:rPr>
              <a:t>Why are oil &amp; gas so special?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5.9:  </a:t>
            </a:r>
            <a:r>
              <a:rPr lang="en-US" sz="2400" dirty="0">
                <a:latin typeface="Avenir Medium"/>
                <a:cs typeface="Avenir Medium"/>
              </a:rPr>
              <a:t>Conversion technologies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5.10:  </a:t>
            </a:r>
            <a:r>
              <a:rPr lang="en-US" sz="2400" dirty="0">
                <a:latin typeface="Avenir Medium"/>
                <a:cs typeface="Avenir Medium"/>
              </a:rPr>
              <a:t>Unconventional oil &amp; gas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5.11:  </a:t>
            </a:r>
            <a:r>
              <a:rPr lang="en-US" sz="2400" dirty="0">
                <a:latin typeface="Avenir Medium"/>
                <a:cs typeface="Avenir Medium"/>
              </a:rPr>
              <a:t>Methane leaks and GCC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E1A3D6-5394-9945-9206-C43AA4CA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6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18716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NG units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7126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871203"/>
            <a:ext cx="8750316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UK units:</a:t>
            </a:r>
          </a:p>
          <a:p>
            <a:r>
              <a:rPr lang="en-US" sz="2000" dirty="0">
                <a:latin typeface="Avenir Medium"/>
                <a:cs typeface="Avenir Medium"/>
              </a:rPr>
              <a:t>1 </a:t>
            </a:r>
            <a:r>
              <a:rPr lang="en-US" sz="2000" dirty="0" err="1">
                <a:latin typeface="Avenir Medium"/>
                <a:cs typeface="Avenir Medium"/>
              </a:rPr>
              <a:t>therm</a:t>
            </a:r>
            <a:r>
              <a:rPr lang="en-US" sz="2000" dirty="0">
                <a:latin typeface="Avenir Medium"/>
                <a:cs typeface="Avenir Medium"/>
              </a:rPr>
              <a:t> = 100,000 BTU = 29.3 kWh = 105.5 MJ = 2.7 m</a:t>
            </a:r>
            <a:r>
              <a:rPr lang="en-US" sz="2000" baseline="30000" dirty="0">
                <a:latin typeface="Avenir Medium"/>
                <a:cs typeface="Avenir Medium"/>
              </a:rPr>
              <a:t>3</a:t>
            </a:r>
            <a:r>
              <a:rPr lang="en-US" sz="2000" dirty="0">
                <a:latin typeface="Avenir Medium"/>
                <a:cs typeface="Avenir Medium"/>
              </a:rPr>
              <a:t> 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1938978"/>
            <a:ext cx="8750316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US units:</a:t>
            </a:r>
          </a:p>
          <a:p>
            <a:r>
              <a:rPr lang="en-US" sz="2000" dirty="0">
                <a:latin typeface="Avenir Medium"/>
                <a:cs typeface="Avenir Medium"/>
              </a:rPr>
              <a:t>1 MMBTU = 1,000,000 BTU = 293 kWh = 1.055 GJ = 27 m</a:t>
            </a:r>
            <a:r>
              <a:rPr lang="en-US" sz="2000" baseline="30000" dirty="0">
                <a:latin typeface="Avenir Medium"/>
                <a:cs typeface="Avenir Medium"/>
              </a:rPr>
              <a:t>3</a:t>
            </a:r>
            <a:r>
              <a:rPr lang="en-US" sz="2000" dirty="0">
                <a:latin typeface="Avenir Medium"/>
                <a:cs typeface="Avenir Medium"/>
              </a:rPr>
              <a:t> = 1E3 ft</a:t>
            </a:r>
            <a:r>
              <a:rPr lang="en-US" sz="2000" baseline="30000" dirty="0">
                <a:latin typeface="Avenir Medium"/>
                <a:cs typeface="Avenir Medium"/>
              </a:rPr>
              <a:t>3</a:t>
            </a:r>
            <a:r>
              <a:rPr lang="en-US" sz="2000" dirty="0">
                <a:latin typeface="Avenir Medium"/>
                <a:cs typeface="Avenir Medium"/>
              </a:rPr>
              <a:t> 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3006753"/>
            <a:ext cx="8750316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International:</a:t>
            </a:r>
          </a:p>
          <a:p>
            <a:r>
              <a:rPr lang="en-US" sz="2000" dirty="0">
                <a:latin typeface="Avenir Medium"/>
                <a:cs typeface="Avenir Medium"/>
              </a:rPr>
              <a:t>1000 m</a:t>
            </a:r>
            <a:r>
              <a:rPr lang="en-US" sz="2000" baseline="30000" dirty="0">
                <a:latin typeface="Avenir Medium"/>
                <a:cs typeface="Avenir Medium"/>
              </a:rPr>
              <a:t>3</a:t>
            </a:r>
            <a:r>
              <a:rPr lang="en-US" sz="2000" dirty="0">
                <a:latin typeface="Avenir Medium"/>
                <a:cs typeface="Avenir Medium"/>
              </a:rPr>
              <a:t> NG = 39 GJ = 10.8 </a:t>
            </a:r>
            <a:r>
              <a:rPr lang="en-US" sz="2000" dirty="0" err="1">
                <a:latin typeface="Avenir Medium"/>
                <a:cs typeface="Avenir Medium"/>
              </a:rPr>
              <a:t>MWh</a:t>
            </a:r>
            <a:r>
              <a:rPr lang="en-US" sz="2000" dirty="0">
                <a:latin typeface="Avenir Medium"/>
                <a:cs typeface="Avenir Medium"/>
              </a:rPr>
              <a:t> = 0.93 </a:t>
            </a:r>
            <a:r>
              <a:rPr lang="en-US" sz="2000" dirty="0" err="1">
                <a:latin typeface="Avenir Medium"/>
                <a:cs typeface="Avenir Medium"/>
              </a:rPr>
              <a:t>tonnes</a:t>
            </a:r>
            <a:r>
              <a:rPr lang="en-US" sz="2000" dirty="0">
                <a:latin typeface="Avenir Medium"/>
                <a:cs typeface="Avenir Medium"/>
              </a:rPr>
              <a:t> of oil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4074528"/>
            <a:ext cx="8750316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‘Roundly’:</a:t>
            </a:r>
          </a:p>
          <a:p>
            <a:r>
              <a:rPr lang="en-US" sz="2000" dirty="0">
                <a:latin typeface="Avenir Medium"/>
                <a:cs typeface="Avenir Medium"/>
              </a:rPr>
              <a:t>1000 m</a:t>
            </a:r>
            <a:r>
              <a:rPr lang="en-US" sz="2000" baseline="30000" dirty="0">
                <a:latin typeface="Avenir Medium"/>
                <a:cs typeface="Avenir Medium"/>
              </a:rPr>
              <a:t>3</a:t>
            </a:r>
            <a:r>
              <a:rPr lang="en-US" sz="2000" dirty="0">
                <a:latin typeface="Avenir Medium"/>
                <a:cs typeface="Avenir Medium"/>
              </a:rPr>
              <a:t> NG = 40 GJ = 10 </a:t>
            </a:r>
            <a:r>
              <a:rPr lang="en-US" sz="2000" dirty="0" err="1">
                <a:latin typeface="Avenir Medium"/>
                <a:cs typeface="Avenir Medium"/>
              </a:rPr>
              <a:t>MWh</a:t>
            </a:r>
            <a:r>
              <a:rPr lang="en-US" sz="2000" dirty="0">
                <a:latin typeface="Avenir Medium"/>
                <a:cs typeface="Avenir Medium"/>
              </a:rPr>
              <a:t> = 1 </a:t>
            </a:r>
            <a:r>
              <a:rPr lang="en-US" sz="2000" dirty="0" err="1">
                <a:latin typeface="Avenir Medium"/>
                <a:cs typeface="Avenir Medium"/>
              </a:rPr>
              <a:t>tonnes</a:t>
            </a:r>
            <a:r>
              <a:rPr lang="en-US" sz="2000" dirty="0">
                <a:latin typeface="Avenir Medium"/>
                <a:cs typeface="Avenir Medium"/>
              </a:rPr>
              <a:t> of oil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A2E05B-5C2D-DE41-A52C-15FB6D9993E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31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4975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R/P ratios for 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7126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pic>
        <p:nvPicPr>
          <p:cNvPr id="2" name="Picture 1" descr="Scanbot Oct 2, 2017 9.19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7" t="23244" r="21213" b="9349"/>
          <a:stretch/>
        </p:blipFill>
        <p:spPr>
          <a:xfrm rot="16200000">
            <a:off x="1783634" y="-428679"/>
            <a:ext cx="5613184" cy="8140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AD5242-578A-D847-9D03-CAE8730CED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47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2477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Transporting NG? Pipeline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7126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820403"/>
            <a:ext cx="8750316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High-pressure pipeline </a:t>
            </a:r>
            <a:r>
              <a:rPr lang="en-US" sz="2000" dirty="0">
                <a:latin typeface="Avenir Medium"/>
                <a:cs typeface="Avenir Medium"/>
              </a:rPr>
              <a:t>transports natural gas from NG storage depots to communities and industries.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Pipeline can transport the equivalent of </a:t>
            </a:r>
            <a:r>
              <a:rPr lang="en-US" sz="2000" dirty="0" err="1">
                <a:latin typeface="Avenir Black"/>
                <a:cs typeface="Avenir Black"/>
              </a:rPr>
              <a:t>gigawatts</a:t>
            </a:r>
            <a:r>
              <a:rPr lang="en-US" sz="2000" dirty="0">
                <a:latin typeface="Avenir Black"/>
                <a:cs typeface="Avenir Black"/>
              </a:rPr>
              <a:t> of power</a:t>
            </a:r>
            <a:r>
              <a:rPr lang="en-US" sz="2000" dirty="0">
                <a:latin typeface="Avenir Medium"/>
                <a:cs typeface="Avenir Medium"/>
              </a:rPr>
              <a:t>.</a:t>
            </a:r>
            <a:endParaRPr lang="en-US" sz="2000" dirty="0">
              <a:latin typeface="Avenir Black"/>
              <a:cs typeface="Avenir Blac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6565"/>
          <a:stretch/>
        </p:blipFill>
        <p:spPr>
          <a:xfrm>
            <a:off x="148904" y="1886866"/>
            <a:ext cx="8847697" cy="4561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16532C-EAB2-0C43-A390-BC1CD1CD904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28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5702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Transporting NG? LNG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7126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871203"/>
            <a:ext cx="8750316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LNG</a:t>
            </a:r>
            <a:r>
              <a:rPr lang="en-US" sz="2000" dirty="0">
                <a:latin typeface="Avenir Medium"/>
                <a:cs typeface="Avenir Medium"/>
              </a:rPr>
              <a:t>, </a:t>
            </a:r>
            <a:r>
              <a:rPr lang="en-US" sz="2000" dirty="0" err="1">
                <a:latin typeface="Avenir Medium"/>
                <a:cs typeface="Avenir Medium"/>
              </a:rPr>
              <a:t>liquified</a:t>
            </a:r>
            <a:r>
              <a:rPr lang="en-US" sz="2000" dirty="0">
                <a:latin typeface="Avenir Medium"/>
                <a:cs typeface="Avenir Medium"/>
              </a:rPr>
              <a:t> natural gas, is produced by compressing natural gas. Increased energy density allows economical </a:t>
            </a:r>
            <a:r>
              <a:rPr lang="en-US" sz="2000" u="sng" dirty="0">
                <a:latin typeface="Avenir Medium"/>
                <a:cs typeface="Avenir Medium"/>
              </a:rPr>
              <a:t>long-distance transportation</a:t>
            </a:r>
            <a:r>
              <a:rPr lang="en-US" sz="2000" dirty="0">
                <a:latin typeface="Avenir Medium"/>
                <a:cs typeface="Avenir Medium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04" t="2280" r="52103" b="22942"/>
          <a:stretch/>
        </p:blipFill>
        <p:spPr>
          <a:xfrm>
            <a:off x="254000" y="2197100"/>
            <a:ext cx="4826000" cy="3619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1904" t="2280" r="1555" b="22942"/>
          <a:stretch/>
        </p:blipFill>
        <p:spPr>
          <a:xfrm>
            <a:off x="4369900" y="3098799"/>
            <a:ext cx="4405800" cy="33222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0A6C3A-B86E-094E-AB3E-EB98154BA27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05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5210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Europe is now dependent on NG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6880243" y="4635606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700" y="871203"/>
            <a:ext cx="2400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Russia exports NG to Europe from Siberia through </a:t>
            </a:r>
            <a:r>
              <a:rPr lang="en-US" sz="2000" u="sng" dirty="0">
                <a:latin typeface="Avenir Medium"/>
                <a:cs typeface="Avenir Medium"/>
              </a:rPr>
              <a:t>long</a:t>
            </a:r>
            <a:r>
              <a:rPr lang="en-US" sz="2000" dirty="0">
                <a:latin typeface="Avenir Medium"/>
                <a:cs typeface="Avenir Medium"/>
              </a:rPr>
              <a:t> pipelines.</a:t>
            </a:r>
          </a:p>
        </p:txBody>
      </p:sp>
      <p:pic>
        <p:nvPicPr>
          <p:cNvPr id="6" name="Picture 5" descr="Scanbot Oct 2, 2017 9.19 PM - 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" t="2206" r="1277" b="2238"/>
          <a:stretch/>
        </p:blipFill>
        <p:spPr>
          <a:xfrm rot="16200000">
            <a:off x="2600618" y="663758"/>
            <a:ext cx="6073313" cy="62199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8827928">
            <a:off x="1462687" y="1538637"/>
            <a:ext cx="3056884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Note that NG from Russia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must cross Ukraine &amp; Belarus.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700" y="2395203"/>
            <a:ext cx="24003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Pipeline pressure is boosted by in-pipe gas turbines powered by adding O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700" y="4848585"/>
            <a:ext cx="24003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Europe’s energy security is </a:t>
            </a:r>
            <a:r>
              <a:rPr lang="en-US" sz="2000" u="sng" dirty="0">
                <a:latin typeface="Avenir Medium"/>
                <a:cs typeface="Avenir Medium"/>
              </a:rPr>
              <a:t>not</a:t>
            </a:r>
            <a:r>
              <a:rPr lang="en-US" sz="2000" dirty="0">
                <a:latin typeface="Avenir Medium"/>
                <a:cs typeface="Avenir Medium"/>
              </a:rPr>
              <a:t> boosted.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013FC6-9748-2E47-8EAC-2E439D7ECF1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5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436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5. Oil &amp; gas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847895"/>
            <a:ext cx="852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>
                <a:latin typeface="Avenir Black"/>
                <a:cs typeface="Avenir Black"/>
              </a:rPr>
              <a:t>5.6: Natural gas</a:t>
            </a:r>
            <a:endParaRPr lang="is-IS" sz="2800" i="1" dirty="0">
              <a:latin typeface="Avenir Black"/>
              <a:cs typeface="Avenir Black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651010-4CAE-7B4B-957D-059A325979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92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744989" y="838201"/>
            <a:ext cx="229678" cy="17451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3782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Natural gas: a ‘recent’ fossil fuel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699" y="838201"/>
            <a:ext cx="8746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While the US started using NG in the 1920s, European countries did not.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699" y="1263711"/>
            <a:ext cx="8746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In 1959, a huge non-associated NG field was discovered in the Netherlands; later, off-shore NG fields in the North Sea.</a:t>
            </a:r>
          </a:p>
        </p:txBody>
      </p:sp>
      <p:pic>
        <p:nvPicPr>
          <p:cNvPr id="2" name="Picture 1" descr="Nseam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58" y="1701800"/>
            <a:ext cx="2025209" cy="2705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4138" y="6549373"/>
            <a:ext cx="8199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venir Medium"/>
                <a:cs typeface="Avenir Medium"/>
              </a:rPr>
              <a:t>Energy Systems &amp; Sustainability, 2/e, Chapter 7; https://</a:t>
            </a:r>
            <a:r>
              <a:rPr lang="en-US" sz="1200" dirty="0" err="1">
                <a:latin typeface="Avenir Medium"/>
                <a:cs typeface="Avenir Medium"/>
              </a:rPr>
              <a:t>en.wikipedia.org</a:t>
            </a:r>
            <a:r>
              <a:rPr lang="en-US" sz="1200" dirty="0">
                <a:latin typeface="Avenir Medium"/>
                <a:cs typeface="Avenir Medium"/>
              </a:rPr>
              <a:t>/wiki/</a:t>
            </a:r>
            <a:r>
              <a:rPr lang="en-US" sz="1200" dirty="0" err="1">
                <a:latin typeface="Avenir Medium"/>
                <a:cs typeface="Avenir Medium"/>
              </a:rPr>
              <a:t>North_Sea</a:t>
            </a:r>
            <a:r>
              <a:rPr lang="en-US" sz="1200" dirty="0">
                <a:latin typeface="Avenir Medium"/>
                <a:cs typeface="Avenir Medium"/>
              </a:rPr>
              <a:t>#/media/</a:t>
            </a:r>
            <a:r>
              <a:rPr lang="en-US" sz="1200" dirty="0" err="1">
                <a:latin typeface="Avenir Medium"/>
                <a:cs typeface="Avenir Medium"/>
              </a:rPr>
              <a:t>File:Nseamap.gif</a:t>
            </a:r>
            <a:r>
              <a:rPr lang="en-US" sz="1200" dirty="0">
                <a:latin typeface="Avenir Medium"/>
                <a:cs typeface="Avenir Medium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599" y="5638287"/>
            <a:ext cx="8746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In the UK, conversion from coal gas to NG took a decade &amp; cost £564 m.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Pricing lower than coal gas incentivized the switch.</a:t>
            </a:r>
          </a:p>
        </p:txBody>
      </p:sp>
      <p:pic>
        <p:nvPicPr>
          <p:cNvPr id="7" name="Picture 6" descr="Scanbot Oct 2, 2017 9.17 PM - 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 t="7386" b="6873"/>
          <a:stretch/>
        </p:blipFill>
        <p:spPr>
          <a:xfrm rot="16200000">
            <a:off x="2217636" y="840055"/>
            <a:ext cx="2892632" cy="67945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EA9CFA-36D9-4141-95BB-D0D8957D755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3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K Transmission map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3"/>
          <a:stretch/>
        </p:blipFill>
        <p:spPr>
          <a:xfrm>
            <a:off x="5359197" y="2332466"/>
            <a:ext cx="3673259" cy="43029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744989" y="838201"/>
            <a:ext cx="229678" cy="17451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4570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Lessons learned while switching fuels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177" y="6380026"/>
            <a:ext cx="8130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venir Medium"/>
                <a:cs typeface="Avenir Medium"/>
              </a:rPr>
              <a:t>Energy Systems &amp; Sustainability, 2/e, Chapter 7; </a:t>
            </a:r>
            <a:br>
              <a:rPr lang="en-US" sz="1200" dirty="0">
                <a:latin typeface="Avenir Medium"/>
                <a:cs typeface="Avenir Medium"/>
              </a:rPr>
            </a:br>
            <a:r>
              <a:rPr lang="en-US" sz="1200" dirty="0">
                <a:latin typeface="Avenir Medium"/>
                <a:cs typeface="Avenir Medium"/>
              </a:rPr>
              <a:t>http://www2.nationalgrid.com/</a:t>
            </a:r>
            <a:r>
              <a:rPr lang="en-US" sz="1200" dirty="0" err="1">
                <a:latin typeface="Avenir Medium"/>
                <a:cs typeface="Avenir Medium"/>
              </a:rPr>
              <a:t>uploadedImages</a:t>
            </a:r>
            <a:r>
              <a:rPr lang="en-US" sz="1200" dirty="0">
                <a:latin typeface="Avenir Medium"/>
                <a:cs typeface="Avenir Medium"/>
              </a:rPr>
              <a:t>/Resources/</a:t>
            </a:r>
            <a:r>
              <a:rPr lang="en-US" sz="1200" dirty="0" err="1">
                <a:latin typeface="Avenir Medium"/>
                <a:cs typeface="Avenir Medium"/>
              </a:rPr>
              <a:t>Image_library</a:t>
            </a:r>
            <a:r>
              <a:rPr lang="en-US" sz="1200" dirty="0">
                <a:latin typeface="Avenir Medium"/>
                <a:cs typeface="Avenir Medium"/>
              </a:rPr>
              <a:t>/Maps/UK%20Transmission%20maps.jpg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599" y="863088"/>
            <a:ext cx="8746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In the UK</a:t>
            </a:r>
            <a:r>
              <a:rPr lang="en-US" sz="2000" dirty="0">
                <a:latin typeface="Avenir Medium"/>
                <a:cs typeface="Avenir Medium"/>
              </a:rPr>
              <a:t>, conversion from coal gas to NG took a </a:t>
            </a:r>
            <a:r>
              <a:rPr lang="en-US" sz="2000" u="sng" dirty="0">
                <a:latin typeface="Avenir Medium"/>
                <a:cs typeface="Avenir Medium"/>
              </a:rPr>
              <a:t>decade</a:t>
            </a:r>
            <a:r>
              <a:rPr lang="en-US" sz="2000" dirty="0">
                <a:latin typeface="Avenir Medium"/>
                <a:cs typeface="Avenir Medium"/>
              </a:rPr>
              <a:t> &amp; </a:t>
            </a:r>
            <a:r>
              <a:rPr lang="en-US" sz="2000" u="sng" dirty="0">
                <a:latin typeface="Avenir Medium"/>
                <a:cs typeface="Avenir Medium"/>
              </a:rPr>
              <a:t>cost £564 m</a:t>
            </a:r>
            <a:r>
              <a:rPr lang="en-US" sz="2000" dirty="0">
                <a:latin typeface="Avenir Medium"/>
                <a:cs typeface="Avenir Medium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0907" y="961620"/>
            <a:ext cx="8746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NG has 2X the energy content of coal gas; </a:t>
            </a:r>
            <a:r>
              <a:rPr lang="en-US" sz="2000" u="sng" dirty="0">
                <a:latin typeface="Avenir Medium"/>
                <a:cs typeface="Avenir Medium"/>
              </a:rPr>
              <a:t>retrofitting</a:t>
            </a:r>
            <a:r>
              <a:rPr lang="en-US" sz="2000" dirty="0">
                <a:latin typeface="Avenir Medium"/>
                <a:cs typeface="Avenir Medium"/>
              </a:rPr>
              <a:t> was needed.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13 m customers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40 m appliances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0907" y="2786975"/>
            <a:ext cx="87460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2007: 92% of homes have central heat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u="sng" dirty="0">
                <a:latin typeface="Avenir Medium"/>
                <a:cs typeface="Avenir Medium"/>
              </a:rPr>
              <a:t>75% are heated with NG</a:t>
            </a:r>
            <a:br>
              <a:rPr lang="en-US" sz="2000" dirty="0">
                <a:latin typeface="Avenir Medium"/>
                <a:cs typeface="Avenir Medium"/>
              </a:rPr>
            </a:br>
            <a:endParaRPr lang="en-US" sz="2000" dirty="0">
              <a:latin typeface="Avenir Medium"/>
              <a:cs typeface="Avenir Mediu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0907" y="2067828"/>
            <a:ext cx="87460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Black"/>
                <a:cs typeface="Avenir Black"/>
              </a:rPr>
              <a:t>Pricing</a:t>
            </a:r>
            <a:r>
              <a:rPr lang="en-US" sz="2000" dirty="0">
                <a:latin typeface="Avenir Medium"/>
                <a:cs typeface="Avenir Medium"/>
              </a:rPr>
              <a:t> lower than coal gas incentivized the switch.</a:t>
            </a:r>
          </a:p>
          <a:p>
            <a:endParaRPr lang="en-US" sz="1000" dirty="0">
              <a:latin typeface="Avenir Medium"/>
              <a:cs typeface="Avenir Medium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0907" y="3806001"/>
            <a:ext cx="8746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2000: </a:t>
            </a:r>
            <a:r>
              <a:rPr lang="en-US" sz="2000" u="sng" dirty="0">
                <a:latin typeface="Avenir Medium"/>
                <a:cs typeface="Avenir Medium"/>
              </a:rPr>
              <a:t>40% of electricity from NG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Generated with CCGTs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0907" y="4603566"/>
            <a:ext cx="87460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To meet </a:t>
            </a:r>
            <a:r>
              <a:rPr lang="en-US" sz="2000" dirty="0">
                <a:latin typeface="Avenir Black"/>
                <a:cs typeface="Avenir Black"/>
              </a:rPr>
              <a:t>peak winter demands</a:t>
            </a:r>
            <a:r>
              <a:rPr lang="en-US" sz="2000" dirty="0">
                <a:latin typeface="Avenir Medium"/>
                <a:cs typeface="Avenir Medium"/>
              </a:rPr>
              <a:t>,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3% of annual NG demand is stored by 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injection into depleted offshore wells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Some large users have interruptible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contracts &amp; have secondary energy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D2B208-FEFF-9146-91E4-15AB638F5E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0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7997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Processing NG: ‘scrubbing’ by-products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7126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871203"/>
            <a:ext cx="8750316" cy="192873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Avenir Black"/>
                <a:cs typeface="Avenir Black"/>
              </a:rPr>
              <a:t>Natural gas </a:t>
            </a:r>
            <a:r>
              <a:rPr lang="en-US" sz="2000" dirty="0">
                <a:latin typeface="Avenir Medium"/>
                <a:cs typeface="Avenir Medium"/>
              </a:rPr>
              <a:t>(CH</a:t>
            </a:r>
            <a:r>
              <a:rPr lang="en-US" sz="2000" baseline="-25000" dirty="0">
                <a:latin typeface="Avenir Medium"/>
                <a:cs typeface="Avenir Medium"/>
              </a:rPr>
              <a:t>4</a:t>
            </a:r>
            <a:r>
              <a:rPr lang="en-US" sz="2000" dirty="0">
                <a:latin typeface="Avenir Medium"/>
                <a:cs typeface="Avenir Medium"/>
              </a:rPr>
              <a:t>) is contaminated with other gases: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Ethane (C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H</a:t>
            </a:r>
            <a:r>
              <a:rPr lang="en-US" sz="2000" baseline="-25000" dirty="0">
                <a:latin typeface="Avenir Medium"/>
                <a:cs typeface="Avenir Medium"/>
              </a:rPr>
              <a:t>6</a:t>
            </a:r>
            <a:r>
              <a:rPr lang="en-US" sz="2000" dirty="0">
                <a:latin typeface="Avenir Medium"/>
                <a:cs typeface="Avenir Medium"/>
              </a:rPr>
              <a:t>)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He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H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CO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49500" y="1511300"/>
            <a:ext cx="8890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92469" y="1301234"/>
            <a:ext cx="230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plastics manufacturing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358900" y="1879600"/>
            <a:ext cx="8890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94200" y="1657866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medical uses; superconducting magnets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270000" y="2222500"/>
            <a:ext cx="8890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22500" y="1999734"/>
            <a:ext cx="1946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 used in fertilizers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270000" y="2590800"/>
            <a:ext cx="8890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22500" y="2388632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re-injected to flush more NG out of wells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600" y="3257136"/>
            <a:ext cx="875031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Avenir Medium"/>
                <a:cs typeface="Avenir Medium"/>
              </a:rPr>
              <a:t>NG with low levels of contaminants is called </a:t>
            </a:r>
            <a:r>
              <a:rPr lang="en-US" sz="2000" dirty="0">
                <a:latin typeface="Avenir Black"/>
                <a:cs typeface="Avenir Black"/>
              </a:rPr>
              <a:t>‘sweet’.</a:t>
            </a:r>
            <a:endParaRPr lang="en-US" sz="2000" baseline="-25000" dirty="0">
              <a:latin typeface="Avenir Medium"/>
              <a:cs typeface="Avenir Medium"/>
            </a:endParaRPr>
          </a:p>
        </p:txBody>
      </p:sp>
      <p:sp>
        <p:nvSpPr>
          <p:cNvPr id="24" name="Right Bracket 23"/>
          <p:cNvSpPr/>
          <p:nvPr/>
        </p:nvSpPr>
        <p:spPr>
          <a:xfrm>
            <a:off x="6400800" y="1028700"/>
            <a:ext cx="76200" cy="1729264"/>
          </a:xfrm>
          <a:prstGeom prst="righ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464301" y="1498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venir Medium"/>
                <a:cs typeface="Avenir Medium"/>
              </a:rPr>
              <a:t>These gases are ‘scrubbed’ out of NG using amine chemistry.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5E12759-8256-7343-9C0B-1907D3F2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3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20" grpId="0"/>
      <p:bldP spid="22" grpId="0"/>
      <p:bldP spid="23" grpId="0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1533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Natural gas: ‘cleaner’ than oil &amp; coal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7126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871203"/>
            <a:ext cx="8750316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Natural gas </a:t>
            </a:r>
            <a:r>
              <a:rPr lang="en-US" sz="2000" dirty="0">
                <a:latin typeface="Avenir Medium"/>
                <a:cs typeface="Avenir Medium"/>
              </a:rPr>
              <a:t>is mostly methane (CH</a:t>
            </a:r>
            <a:r>
              <a:rPr lang="en-US" sz="2000" baseline="-25000" dirty="0">
                <a:latin typeface="Avenir Medium"/>
                <a:cs typeface="Avenir Medium"/>
              </a:rPr>
              <a:t>4</a:t>
            </a:r>
            <a:r>
              <a:rPr lang="en-US" sz="2000" dirty="0">
                <a:latin typeface="Avenir Medium"/>
                <a:cs typeface="Avenir Medium"/>
              </a:rPr>
              <a:t>) but contains small amounts of other hydrocarbon gases when extracted: ethane (2 carbons); propane (3 carbons); and butane (4 carbons).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4411" y="2109977"/>
            <a:ext cx="5876325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CH</a:t>
            </a:r>
            <a:r>
              <a:rPr lang="en-US" sz="2000" baseline="-25000" dirty="0">
                <a:latin typeface="Avenir Medium"/>
                <a:cs typeface="Avenir Medium"/>
              </a:rPr>
              <a:t>4</a:t>
            </a:r>
            <a:r>
              <a:rPr lang="en-US" sz="2000" dirty="0">
                <a:latin typeface="Avenir Medium"/>
                <a:cs typeface="Avenir Medium"/>
              </a:rPr>
              <a:t> + 2O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  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  CO</a:t>
            </a:r>
            <a:r>
              <a:rPr lang="en-US" sz="2000" baseline="-25000" dirty="0">
                <a:latin typeface="Avenir Medium"/>
                <a:cs typeface="Avenir Medium"/>
                <a:sym typeface="Wingdings"/>
              </a:rPr>
              <a:t>2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  + 2H</a:t>
            </a:r>
            <a:r>
              <a:rPr lang="en-US" sz="2000" baseline="-25000" dirty="0">
                <a:latin typeface="Avenir Medium"/>
                <a:cs typeface="Avenir Medium"/>
                <a:sym typeface="Wingdings"/>
              </a:rPr>
              <a:t>2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0184" y="2469220"/>
            <a:ext cx="4381379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mass   16       64          44          36</a:t>
            </a:r>
            <a:endParaRPr lang="en-US" sz="2000" dirty="0">
              <a:latin typeface="Avenir Medium"/>
              <a:cs typeface="Avenir Medium"/>
              <a:sym typeface="Wingding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4092" y="2109977"/>
            <a:ext cx="2438813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Avenir Medium"/>
                <a:cs typeface="Avenir Medium"/>
              </a:rPr>
              <a:t>CO</a:t>
            </a:r>
            <a:r>
              <a:rPr lang="en-US" sz="2000" u="sng" baseline="-25000" dirty="0">
                <a:latin typeface="Avenir Medium"/>
                <a:cs typeface="Avenir Medium"/>
              </a:rPr>
              <a:t>2</a:t>
            </a:r>
            <a:r>
              <a:rPr lang="en-US" sz="2000" baseline="-25000" dirty="0">
                <a:latin typeface="Avenir Medium"/>
                <a:cs typeface="Avenir Medium"/>
              </a:rPr>
              <a:t> </a:t>
            </a:r>
            <a:r>
              <a:rPr lang="en-US" sz="2000" dirty="0">
                <a:latin typeface="Avenir Medium"/>
                <a:cs typeface="Avenir Medium"/>
              </a:rPr>
              <a:t> =  </a:t>
            </a:r>
            <a:r>
              <a:rPr lang="en-US" sz="2000" u="sng" dirty="0">
                <a:latin typeface="Avenir Medium"/>
                <a:cs typeface="Avenir Medium"/>
              </a:rPr>
              <a:t>44</a:t>
            </a:r>
            <a:r>
              <a:rPr lang="en-US" sz="2000" dirty="0">
                <a:latin typeface="Avenir Medium"/>
                <a:cs typeface="Avenir Medium"/>
              </a:rPr>
              <a:t>  =  2.75</a:t>
            </a:r>
            <a:endParaRPr lang="en-US" sz="2000" u="sng" dirty="0">
              <a:latin typeface="Avenir Medium"/>
              <a:cs typeface="Avenir Medium"/>
            </a:endParaRPr>
          </a:p>
          <a:p>
            <a:r>
              <a:rPr lang="en-US" sz="2000" dirty="0">
                <a:latin typeface="Avenir Medium"/>
                <a:cs typeface="Avenir Medium"/>
              </a:rPr>
              <a:t>fuel	      16</a:t>
            </a:r>
            <a:endParaRPr lang="en-US" sz="2000" dirty="0">
              <a:latin typeface="Avenir Medium"/>
              <a:cs typeface="Avenir Medium"/>
              <a:sym typeface="Wingding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072650"/>
            <a:ext cx="8750316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Propane </a:t>
            </a:r>
            <a:r>
              <a:rPr lang="en-US" sz="2000" dirty="0">
                <a:latin typeface="Avenir Medium"/>
                <a:cs typeface="Avenir Medium"/>
              </a:rPr>
              <a:t>is (C</a:t>
            </a:r>
            <a:r>
              <a:rPr lang="en-US" sz="2000" baseline="-25000" dirty="0">
                <a:latin typeface="Avenir Medium"/>
                <a:cs typeface="Avenir Medium"/>
              </a:rPr>
              <a:t>3</a:t>
            </a:r>
            <a:r>
              <a:rPr lang="en-US" sz="2000" dirty="0">
                <a:latin typeface="Avenir Medium"/>
                <a:cs typeface="Avenir Medium"/>
              </a:rPr>
              <a:t>H</a:t>
            </a:r>
            <a:r>
              <a:rPr lang="en-US" sz="2000" baseline="-25000" dirty="0">
                <a:latin typeface="Avenir Medium"/>
                <a:cs typeface="Avenir Medium"/>
              </a:rPr>
              <a:t>8</a:t>
            </a:r>
            <a:r>
              <a:rPr lang="en-US" sz="2000" dirty="0">
                <a:latin typeface="Avenir Medium"/>
                <a:cs typeface="Avenir Medium"/>
              </a:rPr>
              <a:t>) and is separated from natural gas during processing.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6811" y="3624032"/>
            <a:ext cx="5876325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C</a:t>
            </a:r>
            <a:r>
              <a:rPr lang="en-US" sz="2000" baseline="-25000" dirty="0">
                <a:latin typeface="Avenir Medium"/>
                <a:cs typeface="Avenir Medium"/>
              </a:rPr>
              <a:t>3</a:t>
            </a:r>
            <a:r>
              <a:rPr lang="en-US" sz="2000" dirty="0">
                <a:latin typeface="Avenir Medium"/>
                <a:cs typeface="Avenir Medium"/>
              </a:rPr>
              <a:t>H</a:t>
            </a:r>
            <a:r>
              <a:rPr lang="en-US" sz="2000" baseline="-25000" dirty="0">
                <a:latin typeface="Avenir Medium"/>
                <a:cs typeface="Avenir Medium"/>
              </a:rPr>
              <a:t>8</a:t>
            </a:r>
            <a:r>
              <a:rPr lang="en-US" sz="2000" dirty="0">
                <a:latin typeface="Avenir Medium"/>
                <a:cs typeface="Avenir Medium"/>
              </a:rPr>
              <a:t> + 5O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  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  3CO</a:t>
            </a:r>
            <a:r>
              <a:rPr lang="en-US" sz="2000" baseline="-25000" dirty="0">
                <a:latin typeface="Avenir Medium"/>
                <a:cs typeface="Avenir Medium"/>
                <a:sym typeface="Wingdings"/>
              </a:rPr>
              <a:t>2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  + 4H</a:t>
            </a:r>
            <a:r>
              <a:rPr lang="en-US" sz="2000" baseline="-25000" dirty="0">
                <a:latin typeface="Avenir Medium"/>
                <a:cs typeface="Avenir Medium"/>
                <a:sym typeface="Wingdings"/>
              </a:rPr>
              <a:t>2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2584" y="3983275"/>
            <a:ext cx="4381379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mass     44     160          132         72</a:t>
            </a:r>
            <a:endParaRPr lang="en-US" sz="2000" dirty="0">
              <a:latin typeface="Avenir Medium"/>
              <a:cs typeface="Avenir Medium"/>
              <a:sym typeface="Wingding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5898" y="3624032"/>
            <a:ext cx="2516576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Avenir Medium"/>
                <a:cs typeface="Avenir Medium"/>
              </a:rPr>
              <a:t>CO</a:t>
            </a:r>
            <a:r>
              <a:rPr lang="en-US" sz="2000" u="sng" baseline="-25000" dirty="0">
                <a:latin typeface="Avenir Medium"/>
                <a:cs typeface="Avenir Medium"/>
              </a:rPr>
              <a:t>2</a:t>
            </a:r>
            <a:r>
              <a:rPr lang="en-US" sz="2000" baseline="-25000" dirty="0">
                <a:latin typeface="Avenir Medium"/>
                <a:cs typeface="Avenir Medium"/>
              </a:rPr>
              <a:t> </a:t>
            </a:r>
            <a:r>
              <a:rPr lang="en-US" sz="2000" dirty="0">
                <a:latin typeface="Avenir Medium"/>
                <a:cs typeface="Avenir Medium"/>
              </a:rPr>
              <a:t> =  </a:t>
            </a:r>
            <a:r>
              <a:rPr lang="en-US" sz="2000" u="sng" dirty="0">
                <a:latin typeface="Avenir Medium"/>
                <a:cs typeface="Avenir Medium"/>
              </a:rPr>
              <a:t>132</a:t>
            </a:r>
            <a:r>
              <a:rPr lang="en-US" sz="2000" dirty="0">
                <a:latin typeface="Avenir Medium"/>
                <a:cs typeface="Avenir Medium"/>
              </a:rPr>
              <a:t>  =  3.0</a:t>
            </a:r>
            <a:endParaRPr lang="en-US" sz="2000" u="sng" dirty="0">
              <a:latin typeface="Avenir Medium"/>
              <a:cs typeface="Avenir Medium"/>
            </a:endParaRPr>
          </a:p>
          <a:p>
            <a:r>
              <a:rPr lang="en-US" sz="2000" dirty="0">
                <a:latin typeface="Avenir Medium"/>
                <a:cs typeface="Avenir Medium"/>
              </a:rPr>
              <a:t>fuel	        44</a:t>
            </a:r>
            <a:endParaRPr lang="en-US" sz="2000" dirty="0">
              <a:latin typeface="Avenir Medium"/>
              <a:cs typeface="Avenir Medium"/>
              <a:sym typeface="Wingding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9400" y="4698250"/>
            <a:ext cx="87503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It is often said that NG is a </a:t>
            </a:r>
            <a:r>
              <a:rPr lang="en-US" sz="2000" dirty="0">
                <a:latin typeface="Avenir Black"/>
                <a:cs typeface="Avenir Black"/>
              </a:rPr>
              <a:t>‘cleaner’ </a:t>
            </a:r>
            <a:r>
              <a:rPr lang="en-US" sz="2000" dirty="0">
                <a:latin typeface="Avenir Medium"/>
                <a:cs typeface="Avenir Medium"/>
              </a:rPr>
              <a:t>fuel than oil or coal &amp; produces less CO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. Why &amp; how?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Hydrogen ‘burns’ without producing CO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. The more hydrogen a fuel has, the less CO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 it produces.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Black"/>
                <a:cs typeface="Avenir Black"/>
              </a:rPr>
              <a:t>So, to identify ‘clean’ fuels look for a high H:C ratio.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2C0C6B-608F-E94E-A196-B3D25926DB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5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0995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NG: lower CO</a:t>
            </a:r>
            <a:r>
              <a:rPr lang="en-US" sz="3200" baseline="-25000" dirty="0">
                <a:solidFill>
                  <a:prstClr val="white"/>
                </a:solidFill>
                <a:latin typeface="Avenir Heavy"/>
                <a:cs typeface="Avenir Heavy"/>
              </a:rPr>
              <a:t>2</a:t>
            </a: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 emissions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871203"/>
            <a:ext cx="8750316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Natural gas has </a:t>
            </a:r>
            <a:r>
              <a:rPr lang="en-US" sz="2000" dirty="0">
                <a:latin typeface="Avenir Black"/>
                <a:cs typeface="Avenir Black"/>
              </a:rPr>
              <a:t>lower carbon dioxide emissions </a:t>
            </a:r>
            <a:r>
              <a:rPr lang="en-US" sz="2000" dirty="0">
                <a:latin typeface="Avenir Medium"/>
                <a:cs typeface="Avenir Medium"/>
              </a:rPr>
              <a:t>because of its high H:C ratio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3435" y="6464330"/>
            <a:ext cx="8457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7; https://</a:t>
            </a:r>
            <a:r>
              <a:rPr lang="en-US" sz="1400" dirty="0" err="1">
                <a:latin typeface="Avenir Medium"/>
                <a:cs typeface="Avenir Medium"/>
              </a:rPr>
              <a:t>www.eia.gov</a:t>
            </a:r>
            <a:r>
              <a:rPr lang="en-US" sz="1400" dirty="0">
                <a:latin typeface="Avenir Medium"/>
                <a:cs typeface="Avenir Medium"/>
              </a:rPr>
              <a:t>/tools/</a:t>
            </a:r>
            <a:r>
              <a:rPr lang="en-US" sz="1400" dirty="0" err="1">
                <a:latin typeface="Avenir Medium"/>
                <a:cs typeface="Avenir Medium"/>
              </a:rPr>
              <a:t>faqs</a:t>
            </a:r>
            <a:r>
              <a:rPr lang="en-US" sz="1400" dirty="0">
                <a:latin typeface="Avenir Medium"/>
                <a:cs typeface="Avenir Medium"/>
              </a:rPr>
              <a:t>/</a:t>
            </a:r>
            <a:r>
              <a:rPr lang="en-US" sz="1400" dirty="0" err="1">
                <a:latin typeface="Avenir Medium"/>
                <a:cs typeface="Avenir Medium"/>
              </a:rPr>
              <a:t>faq.php?id</a:t>
            </a:r>
            <a:r>
              <a:rPr lang="en-US" sz="1400" dirty="0">
                <a:latin typeface="Avenir Medium"/>
                <a:cs typeface="Avenir Medium"/>
              </a:rPr>
              <a:t>=73&amp;t=11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63700" y="1655289"/>
          <a:ext cx="5854700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fossil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fuel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H:C ratio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pounds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CO</a:t>
                      </a:r>
                      <a:r>
                        <a:rPr lang="en-US" b="1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/ </a:t>
                      </a:r>
                      <a:r>
                        <a:rPr lang="en-US" b="1" baseline="0" dirty="0" err="1">
                          <a:solidFill>
                            <a:schemeClr val="bg1"/>
                          </a:solidFill>
                        </a:rPr>
                        <a:t>MBtu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Coal (anthracite)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  <a:r>
                        <a:rPr lang="en-US" baseline="0" dirty="0"/>
                        <a:t> – 0.3:1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228.6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Coal (bituminous)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0.8:1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Coal (lignite)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1:1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215.4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Diesel fuel / heating fuel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2.27:1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Gasoline</a:t>
                      </a:r>
                      <a:r>
                        <a:rPr lang="en-US" baseline="0" dirty="0"/>
                        <a:t> (no ethanol)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2.25:1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Propane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2.67: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Natural</a:t>
                      </a:r>
                      <a:r>
                        <a:rPr lang="en-US" baseline="0" dirty="0"/>
                        <a:t> 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4:1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117.0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2C8385D-52CD-5F43-B5DF-10D3C70A51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72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5070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Domestic condensing gas boilers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7126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871203"/>
            <a:ext cx="2235200" cy="286232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Because NG burn cleanly, water vapor produced by combustion can be condensed allowing </a:t>
            </a:r>
            <a:r>
              <a:rPr lang="en-US" sz="2000" u="sng" dirty="0">
                <a:latin typeface="Avenir Medium"/>
                <a:cs typeface="Avenir Medium"/>
              </a:rPr>
              <a:t>recovery of the latent heat of vaporization</a:t>
            </a:r>
            <a:r>
              <a:rPr lang="en-US" sz="2000" dirty="0">
                <a:latin typeface="Avenir Medium"/>
                <a:cs typeface="Avenir Medium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5666589"/>
            <a:ext cx="8750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40°C return water cools flue gases below 50°C, increasing recovery of heat from the flue gases by </a:t>
            </a:r>
            <a:r>
              <a:rPr lang="en-US" sz="2000" dirty="0">
                <a:latin typeface="Avenir Black"/>
                <a:cs typeface="Avenir Black"/>
              </a:rPr>
              <a:t>11%, the difference between HHV &amp; LHV</a:t>
            </a:r>
            <a:r>
              <a:rPr lang="en-US" sz="2000" dirty="0">
                <a:latin typeface="Avenir Medium"/>
                <a:cs typeface="Avenir Medium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Increase boiler efficiency to &gt;90%.</a:t>
            </a:r>
          </a:p>
        </p:txBody>
      </p:sp>
      <p:pic>
        <p:nvPicPr>
          <p:cNvPr id="6" name="Picture 5" descr="Scanbot Oct 2, 2017 9.18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2" t="3119" r="3197" b="3734"/>
          <a:stretch/>
        </p:blipFill>
        <p:spPr>
          <a:xfrm rot="16200000">
            <a:off x="3410785" y="98455"/>
            <a:ext cx="4795387" cy="63408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8C6665-7790-2446-AA7C-3D4BD017702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4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5990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Global gas reserves &amp; production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7126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871203"/>
            <a:ext cx="8750316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Once again, distribution doesn’t predict production.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6168" y="4909803"/>
            <a:ext cx="8233874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40% of global NG reserves are in the Middle East, most in the Gulf between Qatar &amp; Iran.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Qatar is a huge exporter of LNG.</a:t>
            </a:r>
          </a:p>
        </p:txBody>
      </p:sp>
      <p:pic>
        <p:nvPicPr>
          <p:cNvPr id="6" name="Picture 5" descr="Scanbot Oct 2, 2017 9.18 PM - 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3750" r="4483"/>
          <a:stretch/>
        </p:blipFill>
        <p:spPr>
          <a:xfrm rot="16200000">
            <a:off x="3072672" y="-1213590"/>
            <a:ext cx="3078440" cy="8556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4216" y="1347513"/>
            <a:ext cx="103407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i="1" dirty="0"/>
              <a:t>reserves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57129" y="1347513"/>
            <a:ext cx="128316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i="1" dirty="0"/>
              <a:t>production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81E910-4DE4-D44A-9AD9-082A56F4B1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3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1016</Words>
  <Application>Microsoft Macintosh PowerPoint</Application>
  <PresentationFormat>On-screen Show (4:3)</PresentationFormat>
  <Paragraphs>132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Avenir Black</vt:lpstr>
      <vt:lpstr>Avenir Heavy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2019-09-20T23:17:04Z</dcterms:created>
  <dcterms:modified xsi:type="dcterms:W3CDTF">2019-09-20T23:17:54Z</dcterms:modified>
</cp:coreProperties>
</file>