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11" r:id="rId3"/>
    <p:sldId id="312" r:id="rId4"/>
    <p:sldId id="313" r:id="rId5"/>
    <p:sldId id="32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9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1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3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4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6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9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68E15-1C4B-8542-AF49-02A4A1D8B9A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4DBC-3AFC-BA45-B3E3-A474CDF4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1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6257" y="714084"/>
            <a:ext cx="5481180" cy="5650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5. Oil and natural gas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5.1:  </a:t>
            </a:r>
            <a:r>
              <a:rPr lang="en-US" sz="2400" dirty="0">
                <a:latin typeface="Avenir Medium"/>
                <a:cs typeface="Avenir Medium"/>
              </a:rPr>
              <a:t>Origins &amp; geology of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5.2:  </a:t>
            </a:r>
            <a:r>
              <a:rPr lang="en-US" sz="2400" dirty="0">
                <a:latin typeface="Avenir Medium"/>
                <a:cs typeface="Avenir Medium"/>
              </a:rPr>
              <a:t>Origins of oil &amp; gas industries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5.3:  </a:t>
            </a:r>
            <a:r>
              <a:rPr lang="en-US" sz="2400" dirty="0">
                <a:latin typeface="Avenir Medium"/>
                <a:cs typeface="Avenir Medium"/>
              </a:rPr>
              <a:t>Finding &amp; producing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5.4:  </a:t>
            </a:r>
            <a:r>
              <a:rPr lang="en-US" sz="2400" dirty="0">
                <a:latin typeface="Avenir Medium"/>
                <a:cs typeface="Avenir Medium"/>
              </a:rPr>
              <a:t>Petroleum refining &amp; products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5.5:  </a:t>
            </a:r>
            <a:r>
              <a:rPr lang="en-US" sz="2400" dirty="0">
                <a:latin typeface="Avenir Medium"/>
                <a:cs typeface="Avenir Medium"/>
              </a:rPr>
              <a:t>Oil today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5.6:  </a:t>
            </a:r>
            <a:r>
              <a:rPr lang="en-US" sz="2400" dirty="0">
                <a:latin typeface="Avenir Medium"/>
                <a:cs typeface="Avenir Medium"/>
              </a:rPr>
              <a:t>Natural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5.7:  </a:t>
            </a:r>
            <a:r>
              <a:rPr lang="en-US" sz="2400" dirty="0">
                <a:latin typeface="Avenir Medium"/>
                <a:cs typeface="Avenir Medium"/>
              </a:rPr>
              <a:t>Rise &amp; fall of North Sea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5.8:  </a:t>
            </a:r>
            <a:r>
              <a:rPr lang="en-US" sz="2400" dirty="0">
                <a:latin typeface="Avenir Medium"/>
                <a:cs typeface="Avenir Medium"/>
              </a:rPr>
              <a:t>Why are oil &amp; gas so special?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5.9:  </a:t>
            </a:r>
            <a:r>
              <a:rPr lang="en-US" sz="2400" dirty="0">
                <a:latin typeface="Avenir Medium"/>
                <a:cs typeface="Avenir Medium"/>
              </a:rPr>
              <a:t>Conversion technologies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5.10:  </a:t>
            </a:r>
            <a:r>
              <a:rPr lang="en-US" sz="2400" dirty="0">
                <a:latin typeface="Avenir Medium"/>
                <a:cs typeface="Avenir Medium"/>
              </a:rPr>
              <a:t>Unconventional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5.11:  </a:t>
            </a:r>
            <a:r>
              <a:rPr lang="en-US" sz="2400" dirty="0">
                <a:latin typeface="Avenir Medium"/>
                <a:cs typeface="Avenir Medium"/>
              </a:rPr>
              <a:t>Methane leaks and GCC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E1A3D6-5394-9945-9206-C43AA4CA421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05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436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5. Oil &amp; gas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720305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5.7: Rise &amp; fall of North Sea oil &amp; gas</a:t>
            </a:r>
            <a:endParaRPr lang="is-IS" sz="2800" i="1" dirty="0">
              <a:latin typeface="Avenir Black"/>
              <a:cs typeface="Avenir Black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CC9671-7EE9-6944-833C-1BC2318EEC1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7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7798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Oil &amp; gas are finite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7126" y="644802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871203"/>
            <a:ext cx="8750316" cy="10156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North Sea oil &amp; gas have benefitted the UK, Norway, Denmark &amp; the Netherlands.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But the benefit won’t last</a:t>
            </a:r>
            <a:r>
              <a:rPr lang="is-IS" sz="2000" dirty="0">
                <a:latin typeface="Avenir Medium"/>
                <a:cs typeface="Avenir Medium"/>
              </a:rPr>
              <a:t>…</a:t>
            </a:r>
            <a:endParaRPr lang="en-US" sz="2000" dirty="0">
              <a:latin typeface="Avenir Medium"/>
              <a:cs typeface="Avenir Medium"/>
            </a:endParaRPr>
          </a:p>
        </p:txBody>
      </p:sp>
      <p:pic>
        <p:nvPicPr>
          <p:cNvPr id="9" name="Picture 8" descr="Scanbot Oct 2, 2017 9.19 PM - 2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9"/>
          <a:stretch/>
        </p:blipFill>
        <p:spPr>
          <a:xfrm rot="16200000">
            <a:off x="2884675" y="296359"/>
            <a:ext cx="3258584" cy="87110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3403600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1969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2000" y="3034268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1975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46838" y="3542268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2000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3729D6-C974-304D-8CAE-046C35DBBAF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2464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Timeline of UK production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6851865" y="456842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5100" y="871203"/>
            <a:ext cx="2514599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Large-scale production began in 1975; </a:t>
            </a:r>
            <a:r>
              <a:rPr lang="en-US" u="sng" dirty="0">
                <a:latin typeface="Avenir Medium"/>
                <a:cs typeface="Avenir Medium"/>
              </a:rPr>
              <a:t>cushion</a:t>
            </a:r>
            <a:r>
              <a:rPr lang="en-US" dirty="0">
                <a:latin typeface="Avenir Medium"/>
                <a:cs typeface="Avenir Medium"/>
              </a:rPr>
              <a:t> from oil crisis of 1970s.</a:t>
            </a:r>
          </a:p>
        </p:txBody>
      </p:sp>
      <p:pic>
        <p:nvPicPr>
          <p:cNvPr id="2" name="Picture 1" descr="Scanbot Oct 2, 2017 9.19 PM - 3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7"/>
          <a:stretch/>
        </p:blipFill>
        <p:spPr>
          <a:xfrm rot="16200000">
            <a:off x="2687472" y="788014"/>
            <a:ext cx="6087127" cy="597567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00500" y="1371600"/>
            <a:ext cx="1049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Piper Alpha</a:t>
            </a:r>
          </a:p>
          <a:p>
            <a:r>
              <a:rPr lang="en-US" sz="1400" b="1" dirty="0"/>
              <a:t>167 dead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2223932"/>
            <a:ext cx="251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venir Medium"/>
                <a:cs typeface="Avenir Medium"/>
              </a:rPr>
              <a:t>Plateau</a:t>
            </a:r>
            <a:r>
              <a:rPr lang="en-US" dirty="0">
                <a:latin typeface="Avenir Medium"/>
                <a:cs typeface="Avenir Medium"/>
              </a:rPr>
              <a:t> 1983 – 2000 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Piper Alpha 167 dead.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5100" y="3345723"/>
            <a:ext cx="251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Production now </a:t>
            </a:r>
            <a:r>
              <a:rPr lang="en-US" u="sng" dirty="0">
                <a:latin typeface="Avenir Medium"/>
                <a:cs typeface="Avenir Medium"/>
              </a:rPr>
              <a:t>declining</a:t>
            </a:r>
            <a:r>
              <a:rPr lang="en-US" dirty="0">
                <a:latin typeface="Avenir Medium"/>
                <a:cs typeface="Avenir Medium"/>
              </a:rPr>
              <a:t> at a rate of 7% per year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38E47B-7608-894A-BAC3-4E92CFC3AD6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6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6080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Norway’s approach to a finite resource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468" y="6396335"/>
            <a:ext cx="7520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venir Medium"/>
                <a:cs typeface="Avenir Medium"/>
              </a:rPr>
              <a:t>Energy Systems &amp; Sustainability, 2/e, Chapter 7; </a:t>
            </a:r>
            <a:br>
              <a:rPr lang="en-US" sz="1200" dirty="0">
                <a:latin typeface="Avenir Medium"/>
                <a:cs typeface="Avenir Medium"/>
              </a:rPr>
            </a:br>
            <a:r>
              <a:rPr lang="en-US" sz="1200" dirty="0">
                <a:latin typeface="Avenir Medium"/>
                <a:cs typeface="Avenir Medium"/>
              </a:rPr>
              <a:t>https://</a:t>
            </a:r>
            <a:r>
              <a:rPr lang="en-US" sz="1200" dirty="0" err="1">
                <a:latin typeface="Avenir Medium"/>
                <a:cs typeface="Avenir Medium"/>
              </a:rPr>
              <a:t>en.wikipedia.org</a:t>
            </a:r>
            <a:r>
              <a:rPr lang="en-US" sz="1200" dirty="0">
                <a:latin typeface="Avenir Medium"/>
                <a:cs typeface="Avenir Medium"/>
              </a:rPr>
              <a:t>/wiki/</a:t>
            </a:r>
            <a:r>
              <a:rPr lang="en-US" sz="1200" dirty="0" err="1">
                <a:latin typeface="Avenir Medium"/>
                <a:cs typeface="Avenir Medium"/>
              </a:rPr>
              <a:t>Government_Pension_Fund_of_Norway</a:t>
            </a:r>
            <a:r>
              <a:rPr lang="en-US" sz="1200" dirty="0">
                <a:latin typeface="Avenir Medium"/>
                <a:cs typeface="Avenir Medium"/>
              </a:rPr>
              <a:t>#/media/</a:t>
            </a:r>
            <a:r>
              <a:rPr lang="en-US" sz="1200" dirty="0" err="1">
                <a:latin typeface="Avenir Medium"/>
                <a:cs typeface="Avenir Medium"/>
              </a:rPr>
              <a:t>File:Norway_Oil_Fund.png</a:t>
            </a:r>
            <a:r>
              <a:rPr lang="en-US" sz="1200" dirty="0">
                <a:latin typeface="Avenir Medium"/>
                <a:cs typeface="Avenir Medium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5100" y="871203"/>
            <a:ext cx="8738311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The UK aggressively produced North Sea oil &amp; gas. UK governments used the revenue to keep non-oil taxes down, arguing that this would grow the UK economy.</a:t>
            </a:r>
          </a:p>
        </p:txBody>
      </p:sp>
      <p:pic>
        <p:nvPicPr>
          <p:cNvPr id="6" name="Picture 5" descr="Norway_Oil_F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3207622"/>
            <a:ext cx="5283200" cy="31728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1938732"/>
            <a:ext cx="8738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Norway’s approach was different. Oil changed Norway’s economy radically; oil was a relatively larger boon to Norway. But Norway called it </a:t>
            </a:r>
            <a:r>
              <a:rPr lang="en-US" b="1" i="1" dirty="0" err="1">
                <a:latin typeface="Avenir Black"/>
                <a:cs typeface="Avenir Black"/>
              </a:rPr>
              <a:t>Oljeeventyr</a:t>
            </a:r>
            <a:r>
              <a:rPr lang="en-US" i="1" dirty="0">
                <a:latin typeface="Avenir Medium"/>
                <a:cs typeface="Avenir Medium"/>
              </a:rPr>
              <a:t>, </a:t>
            </a:r>
            <a:r>
              <a:rPr lang="en-US" dirty="0">
                <a:latin typeface="Avenir Medium"/>
                <a:cs typeface="Avenir Medium"/>
              </a:rPr>
              <a:t>the oil fairy tale, &amp; saw it as a fleeting source of wealth.</a:t>
            </a:r>
            <a:endParaRPr lang="en-US" i="1" dirty="0">
              <a:latin typeface="Avenir Medium"/>
              <a:cs typeface="Avenir 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1" y="3044424"/>
            <a:ext cx="33782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In 1974, Norway decided to use oil money to develop a "qualitatively better society”.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Domestic control of oil;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Oil revenue invested in a </a:t>
            </a:r>
            <a:r>
              <a:rPr lang="en-US" dirty="0">
                <a:latin typeface="Avenir Black"/>
                <a:cs typeface="Avenir Black"/>
              </a:rPr>
              <a:t>sovereign wealth fund </a:t>
            </a:r>
            <a:r>
              <a:rPr lang="en-US" dirty="0">
                <a:latin typeface="Avenir Medium"/>
                <a:cs typeface="Avenir Medium"/>
              </a:rPr>
              <a:t>now worth &gt;$1 billion;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Only 4% of surplus from this investment is spent for the public good.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93C3CA-639A-5343-AF04-B2901D38AB7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0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336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2019-09-20T23:18:11Z</dcterms:created>
  <dcterms:modified xsi:type="dcterms:W3CDTF">2019-09-20T23:18:55Z</dcterms:modified>
</cp:coreProperties>
</file>