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314" r:id="rId3"/>
    <p:sldId id="315" r:id="rId4"/>
    <p:sldId id="332" r:id="rId5"/>
    <p:sldId id="337" r:id="rId6"/>
    <p:sldId id="338" r:id="rId7"/>
    <p:sldId id="33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/>
    <p:restoredTop sz="94663"/>
  </p:normalViewPr>
  <p:slideViewPr>
    <p:cSldViewPr snapToGrid="0" snapToObjects="1">
      <p:cViewPr varScale="1">
        <p:scale>
          <a:sx n="120" d="100"/>
          <a:sy n="120" d="100"/>
        </p:scale>
        <p:origin x="11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EE8B-232D-6C41-8EA1-DF77C8DAFE4D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7E61-47EC-E847-9BF7-94975BFBF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208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EE8B-232D-6C41-8EA1-DF77C8DAFE4D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7E61-47EC-E847-9BF7-94975BFBF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3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EE8B-232D-6C41-8EA1-DF77C8DAFE4D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7E61-47EC-E847-9BF7-94975BFBF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13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EE8B-232D-6C41-8EA1-DF77C8DAFE4D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7E61-47EC-E847-9BF7-94975BFBF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2273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EE8B-232D-6C41-8EA1-DF77C8DAFE4D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7E61-47EC-E847-9BF7-94975BFBF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2164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EE8B-232D-6C41-8EA1-DF77C8DAFE4D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7E61-47EC-E847-9BF7-94975BFBF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594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EE8B-232D-6C41-8EA1-DF77C8DAFE4D}" type="datetimeFigureOut">
              <a:rPr lang="en-US" smtClean="0"/>
              <a:t>9/20/19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7E61-47EC-E847-9BF7-94975BFBF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33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EE8B-232D-6C41-8EA1-DF77C8DAFE4D}" type="datetimeFigureOut">
              <a:rPr lang="en-US" smtClean="0"/>
              <a:t>9/20/19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7E61-47EC-E847-9BF7-94975BFBF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2845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EE8B-232D-6C41-8EA1-DF77C8DAFE4D}" type="datetimeFigureOut">
              <a:rPr lang="en-US" smtClean="0"/>
              <a:t>9/20/19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7E61-47EC-E847-9BF7-94975BFBF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7706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EE8B-232D-6C41-8EA1-DF77C8DAFE4D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7E61-47EC-E847-9BF7-94975BFBF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3766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BEE8B-232D-6C41-8EA1-DF77C8DAFE4D}" type="datetimeFigureOut">
              <a:rPr lang="en-US" smtClean="0"/>
              <a:t>9/20/19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6C7E61-47EC-E847-9BF7-94975BFBF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1739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BEE8B-232D-6C41-8EA1-DF77C8DAFE4D}" type="datetimeFigureOut">
              <a:rPr lang="en-US" smtClean="0"/>
              <a:t>9/20/19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6C7E61-47EC-E847-9BF7-94975BFBF8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1064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euanmearns.com/eroei-for-beginners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euanmearns.com/eroei-for-beginners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euanmearns.com/eroei-for-beginners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84048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SSC 2030: Energy Systems &amp; Sustainability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746257" y="714084"/>
            <a:ext cx="5481180" cy="56507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800" dirty="0">
                <a:latin typeface="Avenir Black"/>
                <a:cs typeface="Avenir Black"/>
              </a:rPr>
              <a:t>5. Oil and natural gas</a:t>
            </a:r>
          </a:p>
          <a:p>
            <a:pPr>
              <a:lnSpc>
                <a:spcPct val="120000"/>
              </a:lnSpc>
            </a:pPr>
            <a:endParaRPr lang="en-US" sz="1000" dirty="0">
              <a:latin typeface="Avenir Black"/>
              <a:cs typeface="Avenir Black"/>
            </a:endParaRP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5.1:  </a:t>
            </a:r>
            <a:r>
              <a:rPr lang="en-US" sz="2400" dirty="0">
                <a:latin typeface="Avenir Medium"/>
                <a:cs typeface="Avenir Medium"/>
              </a:rPr>
              <a:t>Origins &amp; geology of petroleum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5.2:  </a:t>
            </a:r>
            <a:r>
              <a:rPr lang="en-US" sz="2400" dirty="0">
                <a:latin typeface="Avenir Medium"/>
                <a:cs typeface="Avenir Medium"/>
              </a:rPr>
              <a:t>Origins of oil &amp; gas industries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5.3:  </a:t>
            </a:r>
            <a:r>
              <a:rPr lang="en-US" sz="2400" dirty="0">
                <a:latin typeface="Avenir Medium"/>
                <a:cs typeface="Avenir Medium"/>
              </a:rPr>
              <a:t>Finding &amp; producing petroleum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5.4:  </a:t>
            </a:r>
            <a:r>
              <a:rPr lang="en-US" sz="2400" dirty="0">
                <a:latin typeface="Avenir Medium"/>
                <a:cs typeface="Avenir Medium"/>
              </a:rPr>
              <a:t>Petroleum refining &amp; products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5.5:  </a:t>
            </a:r>
            <a:r>
              <a:rPr lang="en-US" sz="2400" dirty="0">
                <a:latin typeface="Avenir Medium"/>
                <a:cs typeface="Avenir Medium"/>
              </a:rPr>
              <a:t>Oil today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5.6:  </a:t>
            </a:r>
            <a:r>
              <a:rPr lang="en-US" sz="2400" dirty="0">
                <a:latin typeface="Avenir Medium"/>
                <a:cs typeface="Avenir Medium"/>
              </a:rPr>
              <a:t>Natural gas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5.7:  </a:t>
            </a:r>
            <a:r>
              <a:rPr lang="en-US" sz="2400" dirty="0">
                <a:latin typeface="Avenir Medium"/>
                <a:cs typeface="Avenir Medium"/>
              </a:rPr>
              <a:t>Rise &amp; fall of North Sea oil &amp; gas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5.8:  </a:t>
            </a:r>
            <a:r>
              <a:rPr lang="en-US" sz="2400" dirty="0">
                <a:latin typeface="Avenir Medium"/>
                <a:cs typeface="Avenir Medium"/>
              </a:rPr>
              <a:t>Why are oil &amp; gas so special?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5.9:  </a:t>
            </a:r>
            <a:r>
              <a:rPr lang="en-US" sz="2400" dirty="0">
                <a:latin typeface="Avenir Medium"/>
                <a:cs typeface="Avenir Medium"/>
              </a:rPr>
              <a:t>Conversion technologies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5.10:  </a:t>
            </a:r>
            <a:r>
              <a:rPr lang="en-US" sz="2400" dirty="0">
                <a:latin typeface="Avenir Medium"/>
                <a:cs typeface="Avenir Medium"/>
              </a:rPr>
              <a:t>Unconventional oil &amp; gas</a:t>
            </a:r>
          </a:p>
          <a:p>
            <a:pPr>
              <a:lnSpc>
                <a:spcPct val="120000"/>
              </a:lnSpc>
            </a:pPr>
            <a:r>
              <a:rPr lang="en-US" sz="2400" b="1" dirty="0">
                <a:latin typeface="Avenir Black" panose="02000503020000020003" pitchFamily="2" charset="0"/>
                <a:cs typeface="Avenir Medium"/>
              </a:rPr>
              <a:t>5.11:  </a:t>
            </a:r>
            <a:r>
              <a:rPr lang="en-US" sz="2400" dirty="0">
                <a:latin typeface="Avenir Medium"/>
                <a:cs typeface="Avenir Medium"/>
              </a:rPr>
              <a:t>Methane leaks and GCC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1E1A3D6-5394-9945-9206-C43AA4CA4216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664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2436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5. Oil &amp; gas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2518284"/>
            <a:ext cx="852463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/>
            <a:r>
              <a:rPr lang="en-US" sz="2800" i="1" dirty="0">
                <a:latin typeface="Avenir Black"/>
                <a:cs typeface="Avenir Black"/>
              </a:rPr>
              <a:t>5.8: Why are oil &amp; gas so special?</a:t>
            </a:r>
            <a:endParaRPr lang="is-IS" sz="2800" i="1" dirty="0">
              <a:latin typeface="Avenir Black"/>
              <a:cs typeface="Avenir Black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46E2C607-205A-764C-B72A-66A7F98144B8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14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28600" y="49316"/>
            <a:ext cx="719978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prstClr val="white"/>
                </a:solidFill>
                <a:latin typeface="Avenir Heavy"/>
                <a:cs typeface="Avenir Heavy"/>
              </a:rPr>
              <a:t>High energy density &amp; a ‘clean’ burn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937126" y="6448029"/>
            <a:ext cx="40417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Avenir Medium"/>
                <a:cs typeface="Avenir Medium"/>
              </a:rPr>
              <a:t>Energy Systems &amp; Sustainability, 2/e, Chapter 7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871203"/>
            <a:ext cx="8750316" cy="1928733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000" dirty="0">
                <a:latin typeface="Avenir Medium"/>
                <a:cs typeface="Avenir Medium"/>
              </a:rPr>
              <a:t>Why have oil and gas become such dominant forms of primary energy?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High energy density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Cleaner burning than coal (less CO</a:t>
            </a:r>
            <a:r>
              <a:rPr lang="en-US" sz="2000" baseline="-25000" dirty="0">
                <a:latin typeface="Avenir Medium"/>
                <a:cs typeface="Avenir Medium"/>
              </a:rPr>
              <a:t>2</a:t>
            </a:r>
            <a:r>
              <a:rPr lang="en-US" sz="2000" dirty="0">
                <a:latin typeface="Avenir Medium"/>
                <a:cs typeface="Avenir Medium"/>
              </a:rPr>
              <a:t>/energy unit)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Ease of transport &amp; use (universal infrastructure)</a:t>
            </a:r>
          </a:p>
          <a:p>
            <a:pPr marL="342900" indent="-342900">
              <a:lnSpc>
                <a:spcPct val="120000"/>
              </a:lnSpc>
              <a:buFont typeface="Arial"/>
              <a:buChar char="•"/>
            </a:pPr>
            <a:r>
              <a:rPr lang="en-US" sz="2000" dirty="0">
                <a:latin typeface="Avenir Medium"/>
                <a:cs typeface="Avenir Medium"/>
              </a:rPr>
              <a:t>Abundant and cheap</a:t>
            </a:r>
          </a:p>
        </p:txBody>
      </p:sp>
      <p:pic>
        <p:nvPicPr>
          <p:cNvPr id="2" name="Picture 1" descr="Scanbot Oct 2, 2017 9.20 PM.pdf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118" b="1511"/>
          <a:stretch/>
        </p:blipFill>
        <p:spPr>
          <a:xfrm rot="16200000">
            <a:off x="2990466" y="625873"/>
            <a:ext cx="3074169" cy="8597903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EBC1235D-DD17-8143-94A6-D55E15252677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822008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862173" y="6558546"/>
            <a:ext cx="829912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venir Medium"/>
                <a:cs typeface="Avenir Medium"/>
              </a:rPr>
              <a:t>Energy Systems &amp; Sustainability, 2/e, Chapter 7; https://</a:t>
            </a:r>
            <a:r>
              <a:rPr lang="en-US" sz="1200" dirty="0" err="1">
                <a:latin typeface="Avenir Medium"/>
                <a:cs typeface="Avenir Medium"/>
              </a:rPr>
              <a:t>en.wikipedia.org</a:t>
            </a:r>
            <a:r>
              <a:rPr lang="en-US" sz="1200" dirty="0">
                <a:latin typeface="Avenir Medium"/>
                <a:cs typeface="Avenir Medium"/>
              </a:rPr>
              <a:t>/wiki/</a:t>
            </a:r>
            <a:r>
              <a:rPr lang="en-US" sz="1200" dirty="0" err="1">
                <a:latin typeface="Avenir Medium"/>
                <a:cs typeface="Avenir Medium"/>
              </a:rPr>
              <a:t>Energy_returned_on_energy_invested</a:t>
            </a:r>
            <a:r>
              <a:rPr lang="en-US" sz="1200" dirty="0">
                <a:latin typeface="Avenir Medium"/>
                <a:cs typeface="Avenir Medium"/>
              </a:rPr>
              <a:t>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807703"/>
            <a:ext cx="8750316" cy="1785104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Energy return on energy investment (EROEI)</a:t>
            </a:r>
            <a:r>
              <a:rPr lang="en-US" sz="2000" dirty="0">
                <a:latin typeface="Avenir Medium"/>
                <a:cs typeface="Avenir Medium"/>
              </a:rPr>
              <a:t> is a measure of how much energy a fuel will produce </a:t>
            </a:r>
            <a:r>
              <a:rPr lang="en-US" sz="2000" dirty="0" err="1">
                <a:latin typeface="Avenir Medium"/>
                <a:cs typeface="Avenir Medium"/>
              </a:rPr>
              <a:t>vs</a:t>
            </a:r>
            <a:r>
              <a:rPr lang="en-US" sz="2000" dirty="0">
                <a:latin typeface="Avenir Medium"/>
                <a:cs typeface="Avenir Medium"/>
              </a:rPr>
              <a:t> the amount of energy it took to create that fuel, from harvest through processing (and sometimes distribution. </a:t>
            </a:r>
          </a:p>
          <a:p>
            <a:endParaRPr lang="en-US" sz="1000" dirty="0">
              <a:latin typeface="Avenir Medium"/>
              <a:cs typeface="Avenir Medium"/>
            </a:endParaRPr>
          </a:p>
          <a:p>
            <a:r>
              <a:rPr lang="en-US" sz="2000" dirty="0">
                <a:latin typeface="Avenir Medium"/>
                <a:cs typeface="Avenir Medium"/>
              </a:rPr>
              <a:t>	EROEI = __________</a:t>
            </a:r>
            <a:r>
              <a:rPr lang="en-US" sz="2000" u="sng" dirty="0">
                <a:latin typeface="Avenir Medium"/>
                <a:cs typeface="Avenir Medium"/>
              </a:rPr>
              <a:t>energy delivered________</a:t>
            </a:r>
          </a:p>
          <a:p>
            <a:r>
              <a:rPr lang="en-US" sz="2000" dirty="0">
                <a:latin typeface="Avenir Medium"/>
                <a:cs typeface="Avenir Medium"/>
              </a:rPr>
              <a:t>			  energy required to deliver the energy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49316"/>
            <a:ext cx="140057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chemeClr val="bg1"/>
                </a:solidFill>
                <a:latin typeface="Avenir Heavy"/>
                <a:cs typeface="Avenir Heavy"/>
              </a:rPr>
              <a:t>EROEI</a:t>
            </a:r>
          </a:p>
        </p:txBody>
      </p:sp>
      <p:pic>
        <p:nvPicPr>
          <p:cNvPr id="2" name="Picture 1" descr="578px-EROI_-_Ratio_of_Energy_Returned_on_Energy_Invested_-_USA.sv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7930" y="2656307"/>
            <a:ext cx="5163914" cy="3877403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5709644" y="3108960"/>
          <a:ext cx="2519956" cy="22250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023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7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Fossil fuel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b="1" dirty="0">
                          <a:solidFill>
                            <a:srgbClr val="FFFFFF"/>
                          </a:solidFill>
                        </a:rPr>
                        <a:t>EROEI</a:t>
                      </a:r>
                    </a:p>
                  </a:txBody>
                  <a:tcPr>
                    <a:solidFill>
                      <a:srgbClr val="6666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Coal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80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12 - 35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Shale oil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Tar</a:t>
                      </a:r>
                      <a:r>
                        <a:rPr lang="en-US" baseline="0" dirty="0"/>
                        <a:t> sands</a:t>
                      </a:r>
                      <a:endParaRPr lang="en-US" dirty="0"/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10" name="Picture 9">
            <a:extLst>
              <a:ext uri="{FF2B5EF4-FFF2-40B4-BE49-F238E27FC236}">
                <a16:creationId xmlns:a16="http://schemas.microsoft.com/office/drawing/2014/main" id="{5718A697-B45E-0E42-9EE2-3B4B774D1496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30865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preitohal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100" y="807703"/>
            <a:ext cx="8813800" cy="5842000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454378" y="6533146"/>
            <a:ext cx="75992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venir Medium"/>
                <a:cs typeface="Avenir Medium"/>
              </a:rPr>
              <a:t>Energy Systems &amp; Sustainability, 2/e, Chapter 7; </a:t>
            </a:r>
            <a:r>
              <a:rPr lang="en-US" sz="1200" dirty="0">
                <a:latin typeface="Avenir Medium"/>
                <a:cs typeface="Avenir Medium"/>
                <a:hlinkClick r:id="rId3"/>
              </a:rPr>
              <a:t>http://euanmearns.com/eroei-for-beginners/</a:t>
            </a:r>
            <a:r>
              <a:rPr lang="en-US" sz="1200" dirty="0">
                <a:latin typeface="Avenir Medium"/>
                <a:cs typeface="Avenir Medium"/>
              </a:rPr>
              <a:t>; </a:t>
            </a:r>
            <a:r>
              <a:rPr lang="en-US" sz="1200" dirty="0" err="1">
                <a:latin typeface="Avenir Medium"/>
                <a:cs typeface="Avenir Medium"/>
              </a:rPr>
              <a:t>Prieto</a:t>
            </a:r>
            <a:r>
              <a:rPr lang="en-US" sz="1200" dirty="0">
                <a:latin typeface="Avenir Medium"/>
                <a:cs typeface="Avenir Medium"/>
              </a:rPr>
              <a:t> &amp; Hall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28600" y="807703"/>
            <a:ext cx="8750316" cy="70788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Medium"/>
                <a:cs typeface="Avenir Medium"/>
              </a:rPr>
              <a:t>In essence, EROEI balances the cost of producing energy with it’s benefits.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49316"/>
            <a:ext cx="474500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chemeClr val="bg1"/>
                </a:solidFill>
                <a:latin typeface="Avenir Heavy"/>
                <a:cs typeface="Avenir Heavy"/>
              </a:rPr>
              <a:t>Factors affecting EROEI</a:t>
            </a: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C6DC2700-406B-FE4E-9814-7B3621B90269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924277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0600" y="6525792"/>
            <a:ext cx="6866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venir Medium"/>
                <a:cs typeface="Avenir Medium"/>
              </a:rPr>
              <a:t>Energy Systems &amp; Sustainability, 2/e, Chapter 7; </a:t>
            </a:r>
            <a:r>
              <a:rPr lang="en-US" sz="1200" dirty="0">
                <a:latin typeface="Avenir Medium"/>
                <a:cs typeface="Avenir Medium"/>
                <a:hlinkClick r:id="rId2"/>
              </a:rPr>
              <a:t>http://euanmearns.com/eroei-for-beginners/</a:t>
            </a:r>
            <a:endParaRPr lang="en-US" sz="1200" dirty="0">
              <a:latin typeface="Avenir Medium"/>
              <a:cs typeface="Avenir Medium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8600" y="756903"/>
            <a:ext cx="8750316" cy="707886"/>
          </a:xfrm>
          <a:prstGeom prst="rect">
            <a:avLst/>
          </a:prstGeom>
          <a:solidFill>
            <a:srgbClr val="FFFFFF"/>
          </a:solidFill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Avenir Black"/>
                <a:cs typeface="Avenir Black"/>
              </a:rPr>
              <a:t>Net energy cliff hypothesis </a:t>
            </a:r>
            <a:r>
              <a:rPr lang="en-US" sz="2000" dirty="0">
                <a:latin typeface="Avenir Medium"/>
                <a:cs typeface="Avenir Medium"/>
              </a:rPr>
              <a:t>contends that when EROEI falls too low, energy costs too much relative to the benefits it provides society.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28600" y="49316"/>
            <a:ext cx="3879977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chemeClr val="bg1"/>
                </a:solidFill>
                <a:latin typeface="Avenir Heavy"/>
                <a:cs typeface="Avenir Heavy"/>
              </a:rPr>
              <a:t>EROEI energy cliff?</a:t>
            </a:r>
          </a:p>
        </p:txBody>
      </p:sp>
      <p:pic>
        <p:nvPicPr>
          <p:cNvPr id="2" name="Picture 1" descr="netenerycliff3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7599" y="1462080"/>
            <a:ext cx="7182301" cy="5063712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F2101049-5087-B144-AC26-97E7C8EDCD18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04157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56330" cy="685800"/>
          </a:xfrm>
          <a:prstGeom prst="rect">
            <a:avLst/>
          </a:prstGeom>
          <a:solidFill>
            <a:srgbClr val="78CE4D"/>
          </a:solidFill>
          <a:ln>
            <a:noFill/>
          </a:ln>
          <a:effectLst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914400"/>
            <a:endParaRPr lang="en-US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260600" y="6525792"/>
            <a:ext cx="686658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Avenir Medium"/>
                <a:cs typeface="Avenir Medium"/>
              </a:rPr>
              <a:t>Energy Systems &amp; Sustainability, 2/e, Chapter 7; </a:t>
            </a:r>
            <a:r>
              <a:rPr lang="en-US" sz="1200" dirty="0">
                <a:latin typeface="Avenir Medium"/>
                <a:cs typeface="Avenir Medium"/>
                <a:hlinkClick r:id="rId2"/>
              </a:rPr>
              <a:t>http://euanmearns.com/eroei-for-beginners/</a:t>
            </a:r>
            <a:endParaRPr lang="en-US" sz="1200" dirty="0">
              <a:latin typeface="Avenir Medium"/>
              <a:cs typeface="Avenir Medium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8600" y="49316"/>
            <a:ext cx="6176749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defTabSz="914400"/>
            <a:r>
              <a:rPr lang="en-US" sz="3200" dirty="0">
                <a:solidFill>
                  <a:schemeClr val="bg1"/>
                </a:solidFill>
                <a:latin typeface="Avenir Heavy"/>
                <a:cs typeface="Avenir Heavy"/>
              </a:rPr>
              <a:t>Will we fall off the energy cliff?</a:t>
            </a:r>
          </a:p>
        </p:txBody>
      </p:sp>
      <p:pic>
        <p:nvPicPr>
          <p:cNvPr id="5" name="Picture 4" descr="netenergyall2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000" y="729292"/>
            <a:ext cx="8221676" cy="5796499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B7FF0E8-1B0B-754E-9B09-C97C80F23591}"/>
              </a:ext>
            </a:extLst>
          </p:cNvPr>
          <p:cNvPicPr>
            <a:picLocks noChangeAspect="1"/>
          </p:cNvPicPr>
          <p:nvPr/>
        </p:nvPicPr>
        <p:blipFill>
          <a:blip r:embed="rId4">
            <a:duotone>
              <a:prstClr val="black"/>
              <a:schemeClr val="accent1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8490506" y="50224"/>
            <a:ext cx="628093" cy="5847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7684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364</Words>
  <Application>Microsoft Macintosh PowerPoint</Application>
  <PresentationFormat>On-screen Show (4:3)</PresentationFormat>
  <Paragraphs>49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4" baseType="lpstr">
      <vt:lpstr>Arial</vt:lpstr>
      <vt:lpstr>Avenir Black</vt:lpstr>
      <vt:lpstr>Avenir Heavy</vt:lpstr>
      <vt:lpstr>Avenir Medium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Joan Richmond-Hall</dc:creator>
  <cp:lastModifiedBy>Joan Richmond-Hall</cp:lastModifiedBy>
  <cp:revision>1</cp:revision>
  <dcterms:created xsi:type="dcterms:W3CDTF">2019-09-20T23:19:15Z</dcterms:created>
  <dcterms:modified xsi:type="dcterms:W3CDTF">2019-09-20T23:19:52Z</dcterms:modified>
</cp:coreProperties>
</file>