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16" r:id="rId3"/>
    <p:sldId id="317" r:id="rId4"/>
    <p:sldId id="325" r:id="rId5"/>
    <p:sldId id="318" r:id="rId6"/>
    <p:sldId id="326" r:id="rId7"/>
    <p:sldId id="327" r:id="rId8"/>
    <p:sldId id="328" r:id="rId9"/>
    <p:sldId id="32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9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1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3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2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8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4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9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2059-A1E6-A241-9B0B-7BDF87136A7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F0ADA-2306-2445-85BF-5F074B09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57" y="714084"/>
            <a:ext cx="5481180" cy="5650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5. Oil and natural gas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5.1:  </a:t>
            </a:r>
            <a:r>
              <a:rPr lang="en-US" sz="2400" dirty="0">
                <a:latin typeface="Avenir Medium"/>
                <a:cs typeface="Avenir Medium"/>
              </a:rPr>
              <a:t>Origins &amp; geology of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5.2:  </a:t>
            </a:r>
            <a:r>
              <a:rPr lang="en-US" sz="2400" dirty="0">
                <a:latin typeface="Avenir Medium"/>
                <a:cs typeface="Avenir Medium"/>
              </a:rPr>
              <a:t>Origins of oil &amp; gas industries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5.3:  </a:t>
            </a:r>
            <a:r>
              <a:rPr lang="en-US" sz="2400" dirty="0">
                <a:latin typeface="Avenir Medium"/>
                <a:cs typeface="Avenir Medium"/>
              </a:rPr>
              <a:t>Finding &amp; producing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5.4:  </a:t>
            </a:r>
            <a:r>
              <a:rPr lang="en-US" sz="2400" dirty="0">
                <a:latin typeface="Avenir Medium"/>
                <a:cs typeface="Avenir Medium"/>
              </a:rPr>
              <a:t>Petroleum refining &amp; products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5.5:  </a:t>
            </a:r>
            <a:r>
              <a:rPr lang="en-US" sz="2400" dirty="0">
                <a:latin typeface="Avenir Medium"/>
                <a:cs typeface="Avenir Medium"/>
              </a:rPr>
              <a:t>Oil today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5.6:  </a:t>
            </a:r>
            <a:r>
              <a:rPr lang="en-US" sz="2400" dirty="0">
                <a:latin typeface="Avenir Medium"/>
                <a:cs typeface="Avenir Medium"/>
              </a:rPr>
              <a:t>Natural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5.7:  </a:t>
            </a:r>
            <a:r>
              <a:rPr lang="en-US" sz="2400" dirty="0">
                <a:latin typeface="Avenir Medium"/>
                <a:cs typeface="Avenir Medium"/>
              </a:rPr>
              <a:t>Rise &amp; fall of North Sea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5.8:  </a:t>
            </a:r>
            <a:r>
              <a:rPr lang="en-US" sz="2400" dirty="0">
                <a:latin typeface="Avenir Medium"/>
                <a:cs typeface="Avenir Medium"/>
              </a:rPr>
              <a:t>Why are oil &amp; gas so special?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5.9:  </a:t>
            </a:r>
            <a:r>
              <a:rPr lang="en-US" sz="2400" dirty="0">
                <a:latin typeface="Avenir Medium"/>
                <a:cs typeface="Avenir Medium"/>
              </a:rPr>
              <a:t>Conversion technologies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5.10:  </a:t>
            </a:r>
            <a:r>
              <a:rPr lang="en-US" sz="2400" dirty="0">
                <a:latin typeface="Avenir Medium"/>
                <a:cs typeface="Avenir Medium"/>
              </a:rPr>
              <a:t>Unconventional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5.11:  </a:t>
            </a:r>
            <a:r>
              <a:rPr lang="en-US" sz="2400" dirty="0">
                <a:latin typeface="Avenir Medium"/>
                <a:cs typeface="Avenir Medium"/>
              </a:rPr>
              <a:t>Methane leaks and GCC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1A3D6-5394-9945-9206-C43AA4CA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5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5. Oil &amp; 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720305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5.9: Conversion technologies</a:t>
            </a:r>
            <a:endParaRPr lang="is-IS" sz="2800" i="1" dirty="0">
              <a:latin typeface="Avenir Black"/>
              <a:cs typeface="Avenir Blac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E1E04-A66C-4742-9CFF-92D1C408E5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8177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Should we convert coal to syngas?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CTL (coal to liquid) </a:t>
            </a:r>
            <a:r>
              <a:rPr lang="en-US" sz="2000" dirty="0">
                <a:latin typeface="Avenir Medium"/>
                <a:cs typeface="Avenir Medium"/>
              </a:rPr>
              <a:t>technology has a long history: 1930s to the present.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Used when coal is abundant but oil &amp; gas are not.</a:t>
            </a:r>
          </a:p>
        </p:txBody>
      </p:sp>
      <p:pic>
        <p:nvPicPr>
          <p:cNvPr id="6" name="Picture 5" descr="Scanbot Oct 2, 2017 9.21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13430" r="18731" b="8792"/>
          <a:stretch/>
        </p:blipFill>
        <p:spPr>
          <a:xfrm rot="16200000">
            <a:off x="3139526" y="746672"/>
            <a:ext cx="4619229" cy="6783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802E0-D2CD-8D41-926F-5505EDFC0D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7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4678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Conversion chemistry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32316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Chemistry needed to convert coal </a:t>
            </a:r>
            <a:r>
              <a:rPr lang="de-DE" sz="2000" dirty="0">
                <a:latin typeface="Avenir Medium"/>
                <a:cs typeface="Avenir Medium"/>
              </a:rPr>
              <a:t>(C) </a:t>
            </a:r>
            <a:r>
              <a:rPr lang="de-DE" sz="2000" dirty="0" err="1">
                <a:latin typeface="Avenir Medium"/>
                <a:cs typeface="Avenir Medium"/>
              </a:rPr>
              <a:t>to</a:t>
            </a:r>
            <a:r>
              <a:rPr lang="de-DE" sz="2000" dirty="0">
                <a:latin typeface="Avenir Medium"/>
                <a:cs typeface="Avenir Medium"/>
              </a:rPr>
              <a:t> </a:t>
            </a:r>
            <a:r>
              <a:rPr lang="de-DE" sz="2000" dirty="0" err="1">
                <a:latin typeface="Avenir Medium"/>
                <a:cs typeface="Avenir Medium"/>
              </a:rPr>
              <a:t>methane</a:t>
            </a:r>
            <a:r>
              <a:rPr lang="de-DE" sz="2000" dirty="0">
                <a:latin typeface="Avenir Medium"/>
                <a:cs typeface="Avenir Medium"/>
              </a:rPr>
              <a:t> (CH</a:t>
            </a:r>
            <a:r>
              <a:rPr lang="de-DE" sz="2000" baseline="-25000" dirty="0">
                <a:latin typeface="Avenir Medium"/>
                <a:cs typeface="Avenir Medium"/>
              </a:rPr>
              <a:t>4</a:t>
            </a:r>
            <a:r>
              <a:rPr lang="de-DE" sz="2000" dirty="0">
                <a:latin typeface="Avenir Medium"/>
                <a:cs typeface="Avenir Medium"/>
              </a:rPr>
              <a:t>).</a:t>
            </a:r>
            <a:endParaRPr lang="en-US" sz="2000" dirty="0">
              <a:latin typeface="Avenir Medium"/>
              <a:cs typeface="Avenir Medium"/>
            </a:endParaRPr>
          </a:p>
          <a:p>
            <a:endParaRPr lang="en-US" sz="2000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	</a:t>
            </a:r>
            <a:r>
              <a:rPr lang="en-US" dirty="0">
                <a:latin typeface="Avenir Medium"/>
                <a:cs typeface="Avenir Medium"/>
              </a:rPr>
              <a:t>2C  +  O</a:t>
            </a:r>
            <a:r>
              <a:rPr lang="en-US" baseline="-25000" dirty="0">
                <a:latin typeface="Avenir Medium"/>
                <a:cs typeface="Avenir Medium"/>
              </a:rPr>
              <a:t>2</a:t>
            </a:r>
            <a:r>
              <a:rPr lang="en-US" dirty="0">
                <a:latin typeface="Avenir Medium"/>
                <a:cs typeface="Avenir Medium"/>
              </a:rPr>
              <a:t>  </a:t>
            </a:r>
            <a:r>
              <a:rPr lang="en-US" dirty="0">
                <a:latin typeface="Avenir Medium"/>
                <a:cs typeface="Avenir Medium"/>
                <a:sym typeface="Wingdings"/>
              </a:rPr>
              <a:t>  2CO</a:t>
            </a:r>
            <a:r>
              <a:rPr lang="en-US" dirty="0">
                <a:latin typeface="Avenir Medium"/>
                <a:cs typeface="Avenir Medium"/>
              </a:rPr>
              <a:t>	</a:t>
            </a:r>
          </a:p>
          <a:p>
            <a:endParaRPr lang="en-US" dirty="0">
              <a:latin typeface="Avenir Medium"/>
              <a:cs typeface="Avenir Medium"/>
            </a:endParaRPr>
          </a:p>
          <a:p>
            <a:r>
              <a:rPr lang="en-US" dirty="0">
                <a:latin typeface="Avenir Medium"/>
                <a:cs typeface="Avenir Medium"/>
              </a:rPr>
              <a:t>	C  +  H2O  </a:t>
            </a:r>
            <a:r>
              <a:rPr lang="en-US" dirty="0">
                <a:latin typeface="Avenir Medium"/>
                <a:cs typeface="Avenir Medium"/>
                <a:sym typeface="Wingdings"/>
              </a:rPr>
              <a:t>  CO + H</a:t>
            </a:r>
            <a:r>
              <a:rPr lang="en-US" baseline="-25000" dirty="0">
                <a:latin typeface="Avenir Medium"/>
                <a:cs typeface="Avenir Medium"/>
                <a:sym typeface="Wingdings"/>
              </a:rPr>
              <a:t>2</a:t>
            </a:r>
          </a:p>
          <a:p>
            <a:endParaRPr lang="en-US" dirty="0">
              <a:latin typeface="Avenir Medium"/>
              <a:cs typeface="Avenir Medium"/>
              <a:sym typeface="Wingdings"/>
            </a:endParaRPr>
          </a:p>
          <a:p>
            <a:r>
              <a:rPr lang="en-US" dirty="0">
                <a:latin typeface="Avenir Medium"/>
                <a:cs typeface="Avenir Medium"/>
                <a:sym typeface="Wingdings"/>
              </a:rPr>
              <a:t>	CO  +  H</a:t>
            </a:r>
            <a:r>
              <a:rPr lang="en-US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dirty="0">
                <a:latin typeface="Avenir Medium"/>
                <a:cs typeface="Avenir Medium"/>
                <a:sym typeface="Wingdings"/>
              </a:rPr>
              <a:t>O    CO</a:t>
            </a:r>
            <a:r>
              <a:rPr lang="en-US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dirty="0">
                <a:latin typeface="Avenir Medium"/>
                <a:cs typeface="Avenir Medium"/>
                <a:sym typeface="Wingdings"/>
              </a:rPr>
              <a:t>  +  H</a:t>
            </a:r>
            <a:r>
              <a:rPr lang="en-US" baseline="-25000" dirty="0">
                <a:latin typeface="Avenir Medium"/>
                <a:cs typeface="Avenir Medium"/>
                <a:sym typeface="Wingdings"/>
              </a:rPr>
              <a:t>2</a:t>
            </a:r>
          </a:p>
          <a:p>
            <a:endParaRPr lang="en-US" dirty="0">
              <a:latin typeface="Avenir Medium"/>
              <a:cs typeface="Avenir Medium"/>
              <a:sym typeface="Wingdings"/>
            </a:endParaRPr>
          </a:p>
          <a:p>
            <a:r>
              <a:rPr lang="en-US" dirty="0">
                <a:latin typeface="Avenir Medium"/>
                <a:cs typeface="Avenir Medium"/>
                <a:sym typeface="Wingdings"/>
              </a:rPr>
              <a:t>	CO  +  3H</a:t>
            </a:r>
            <a:r>
              <a:rPr lang="en-US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dirty="0">
                <a:latin typeface="Avenir Medium"/>
                <a:cs typeface="Avenir Medium"/>
                <a:sym typeface="Wingdings"/>
              </a:rPr>
              <a:t>    CH</a:t>
            </a:r>
            <a:r>
              <a:rPr lang="en-US" baseline="-25000" dirty="0">
                <a:latin typeface="Avenir Medium"/>
                <a:cs typeface="Avenir Medium"/>
                <a:sym typeface="Wingdings"/>
              </a:rPr>
              <a:t>4</a:t>
            </a:r>
            <a:r>
              <a:rPr lang="en-US" dirty="0">
                <a:latin typeface="Avenir Medium"/>
                <a:cs typeface="Avenir Medium"/>
                <a:sym typeface="Wingdings"/>
              </a:rPr>
              <a:t>  +  H</a:t>
            </a:r>
            <a:r>
              <a:rPr lang="en-US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dirty="0">
                <a:latin typeface="Avenir Medium"/>
                <a:cs typeface="Avenir Medium"/>
                <a:sym typeface="Wingdings"/>
              </a:rPr>
              <a:t>O</a:t>
            </a:r>
          </a:p>
          <a:p>
            <a:endParaRPr lang="en-US" dirty="0">
              <a:latin typeface="Avenir Medium"/>
              <a:cs typeface="Avenir Medium"/>
              <a:sym typeface="Wingdings"/>
            </a:endParaRPr>
          </a:p>
          <a:p>
            <a:r>
              <a:rPr lang="en-US" dirty="0">
                <a:latin typeface="Avenir Medium"/>
                <a:cs typeface="Avenir Medium"/>
                <a:sym typeface="Wingdings"/>
              </a:rPr>
              <a:t>	2C  +  2H</a:t>
            </a:r>
            <a:r>
              <a:rPr lang="en-US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dirty="0">
                <a:latin typeface="Avenir Medium"/>
                <a:cs typeface="Avenir Medium"/>
                <a:sym typeface="Wingdings"/>
              </a:rPr>
              <a:t>O    CH</a:t>
            </a:r>
            <a:r>
              <a:rPr lang="en-US" baseline="-25000" dirty="0">
                <a:latin typeface="Avenir Medium"/>
                <a:cs typeface="Avenir Medium"/>
                <a:sym typeface="Wingdings"/>
              </a:rPr>
              <a:t>4</a:t>
            </a:r>
            <a:r>
              <a:rPr lang="en-US" dirty="0">
                <a:latin typeface="Avenir Medium"/>
                <a:cs typeface="Avenir Medium"/>
                <a:sym typeface="Wingdings"/>
              </a:rPr>
              <a:t>  +  CO</a:t>
            </a:r>
            <a:r>
              <a:rPr lang="en-US" baseline="-25000" dirty="0">
                <a:latin typeface="Avenir Medium"/>
                <a:cs typeface="Avenir Medium"/>
                <a:sym typeface="Wingdings"/>
              </a:rPr>
              <a:t>2</a:t>
            </a:r>
            <a:endParaRPr lang="en-US" baseline="-25000" dirty="0">
              <a:latin typeface="Avenir Medium"/>
              <a:cs typeface="Avenir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7690" y="1498600"/>
            <a:ext cx="493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pyrolysis: combustion of coal with limiting O</a:t>
            </a:r>
            <a:r>
              <a:rPr lang="en-US" baseline="-25000" dirty="0">
                <a:solidFill>
                  <a:srgbClr val="0000FF"/>
                </a:solidFill>
              </a:rPr>
              <a:t>2 </a:t>
            </a:r>
            <a:r>
              <a:rPr lang="en-US" dirty="0">
                <a:solidFill>
                  <a:srgbClr val="0000FF"/>
                </a:solidFill>
              </a:rPr>
              <a:t>(-ΔH)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7690" y="2059464"/>
            <a:ext cx="250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water gas reaction (+ΔH)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7690" y="2596992"/>
            <a:ext cx="291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water gas shift reaction (-ΔH)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7690" y="3134520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methanization</a:t>
            </a:r>
            <a:r>
              <a:rPr lang="en-US" dirty="0">
                <a:solidFill>
                  <a:srgbClr val="0000FF"/>
                </a:solidFill>
              </a:rPr>
              <a:t> (+ΔH) requires Ni catalyst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000" y="2059464"/>
            <a:ext cx="3251200" cy="1560036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37690" y="3656252"/>
            <a:ext cx="238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overall syngas reaction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400" y="4089841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24          36                 16           44           </a:t>
            </a:r>
            <a:r>
              <a:rPr lang="en-US" dirty="0" err="1">
                <a:solidFill>
                  <a:srgbClr val="0000FF"/>
                </a:solidFill>
              </a:rPr>
              <a:t>tonnes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400" y="4426907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32.8           		 55.5			     MJ /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400" y="4763973"/>
            <a:ext cx="398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7.87 E5			 8.88 E5                  MJ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0990" y="4763973"/>
            <a:ext cx="3406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Not 100% efficient; process heat</a:t>
            </a:r>
          </a:p>
          <a:p>
            <a:r>
              <a:rPr lang="en-US" b="1" dirty="0">
                <a:solidFill>
                  <a:srgbClr val="0000FF"/>
                </a:solidFill>
              </a:rPr>
              <a:t>Large amounts of water required.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D92B97-D63D-2040-8F78-5D37629DCB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6752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Syngas from coal in 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The Great Plains Synfuels, ND: a pilot plant in operation since 1984</a:t>
            </a:r>
          </a:p>
          <a:p>
            <a:r>
              <a:rPr lang="en-US" sz="2000" dirty="0">
                <a:latin typeface="Avenir Medium"/>
                <a:cs typeface="Avenir Medium"/>
              </a:rPr>
              <a:t>	lignite 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 CH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4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 		(syngas = NG)</a:t>
            </a:r>
            <a:endParaRPr lang="en-US" sz="2000" baseline="-250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54084"/>
            <a:ext cx="8750316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venir Medium"/>
                <a:cs typeface="Avenir Medium"/>
              </a:rPr>
              <a:t>By-products: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(NH4)</a:t>
            </a:r>
            <a:r>
              <a:rPr lang="en-US" baseline="-25000" dirty="0">
                <a:latin typeface="Avenir Medium"/>
                <a:cs typeface="Avenir Medium"/>
              </a:rPr>
              <a:t>2</a:t>
            </a:r>
            <a:r>
              <a:rPr lang="en-US" dirty="0">
                <a:latin typeface="Avenir Medium"/>
                <a:cs typeface="Avenir Medium"/>
              </a:rPr>
              <a:t>(SO</a:t>
            </a:r>
            <a:r>
              <a:rPr lang="en-US" baseline="-25000" dirty="0">
                <a:latin typeface="Avenir Medium"/>
                <a:cs typeface="Avenir Medium"/>
              </a:rPr>
              <a:t>4</a:t>
            </a:r>
            <a:r>
              <a:rPr lang="en-US" dirty="0">
                <a:latin typeface="Avenir Medium"/>
                <a:cs typeface="Avenir Medium"/>
              </a:rPr>
              <a:t>) fertilizer, Kr gas, </a:t>
            </a:r>
            <a:r>
              <a:rPr lang="en-US" dirty="0" err="1">
                <a:latin typeface="Avenir Medium"/>
                <a:cs typeface="Avenir Medium"/>
              </a:rPr>
              <a:t>Xe</a:t>
            </a:r>
            <a:r>
              <a:rPr lang="en-US" dirty="0">
                <a:latin typeface="Avenir Medium"/>
                <a:cs typeface="Avenir Medium"/>
              </a:rPr>
              <a:t> gas, CO</a:t>
            </a:r>
            <a:r>
              <a:rPr lang="en-US" baseline="-25000" dirty="0">
                <a:latin typeface="Avenir Medium"/>
                <a:cs typeface="Avenir Medium"/>
              </a:rPr>
              <a:t>2</a:t>
            </a:r>
            <a:r>
              <a:rPr lang="en-US" dirty="0">
                <a:latin typeface="Avenir Medium"/>
                <a:cs typeface="Avenir Medium"/>
              </a:rPr>
              <a:t> for enhanced oil production in CA</a:t>
            </a:r>
          </a:p>
        </p:txBody>
      </p:sp>
      <p:pic>
        <p:nvPicPr>
          <p:cNvPr id="10" name="Picture 9" descr="GPSP-Aerials-36x40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" y="2403548"/>
            <a:ext cx="9144000" cy="400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5DB55E-3B07-4543-90D2-56B10CFA82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5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To convert coal to a liquid fuel, hydrogen must be added to increase the H:C ratio.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9316"/>
            <a:ext cx="29513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Coal to liquids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" y="1667989"/>
            <a:ext cx="87503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venir Medium"/>
                <a:cs typeface="Avenir Medium"/>
              </a:rPr>
              <a:t>Remove C from coal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venir Medium"/>
                <a:cs typeface="Avenir Medium"/>
              </a:rPr>
              <a:t>Add H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Direct coal liquefaction</a:t>
            </a:r>
            <a:r>
              <a:rPr lang="en-US" sz="2000" dirty="0">
                <a:latin typeface="Avenir Medium"/>
                <a:cs typeface="Avenir Medium"/>
              </a:rPr>
              <a:t> (Germany, 1913) [EROI of 60-73%]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Mix finely ground coal with coal tar oil.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Add heat &amp; pressure.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Add H2 gas with an iron catalyst.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Refine the synthetic crude oil.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Sasol process</a:t>
            </a:r>
            <a:r>
              <a:rPr lang="en-US" sz="2000" dirty="0">
                <a:latin typeface="Avenir Medium"/>
                <a:cs typeface="Avenir Medium"/>
              </a:rPr>
              <a:t> (Germany, 1930s)  [EROI of 55%, but ‘sweet’]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Convert coal to NG.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Polymerize carbons via Fischer-</a:t>
            </a:r>
            <a:r>
              <a:rPr lang="en-US" sz="2000" dirty="0" err="1">
                <a:latin typeface="Avenir Medium"/>
                <a:cs typeface="Avenir Medium"/>
              </a:rPr>
              <a:t>Tropsch</a:t>
            </a:r>
            <a:r>
              <a:rPr lang="en-US" sz="2000" dirty="0">
                <a:latin typeface="Avenir Medium"/>
                <a:cs typeface="Avenir Medium"/>
              </a:rPr>
              <a:t> process.</a:t>
            </a:r>
          </a:p>
          <a:p>
            <a:pPr marL="1828800" lvl="3" indent="-4572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Pass CO, H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 mixture over iron catalyst at 20-30 </a:t>
            </a:r>
            <a:r>
              <a:rPr lang="en-US" sz="2000" dirty="0" err="1">
                <a:latin typeface="Avenir Medium"/>
                <a:cs typeface="Avenir Medium"/>
              </a:rPr>
              <a:t>atm</a:t>
            </a:r>
            <a:r>
              <a:rPr lang="en-US" sz="2000" dirty="0">
                <a:latin typeface="Avenir Medium"/>
                <a:cs typeface="Avenir Medium"/>
              </a:rPr>
              <a:t>, 200-350°C.</a:t>
            </a:r>
          </a:p>
          <a:p>
            <a:pPr marL="2286000" lvl="4" indent="-4572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Lower temperatures produce paraffin &amp; waxes; higher temperatures produce lighter products.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782AFF-FBD9-E243-B247-B667FDB9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3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224676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South Africa </a:t>
            </a:r>
            <a:r>
              <a:rPr lang="en-US" sz="2000" dirty="0">
                <a:latin typeface="Avenir Medium"/>
                <a:cs typeface="Avenir Medium"/>
              </a:rPr>
              <a:t>has large coal reserves, but lacks liquid hydrocarbons.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Operates 3 </a:t>
            </a:r>
            <a:r>
              <a:rPr lang="en-US" sz="2000" dirty="0">
                <a:latin typeface="Avenir Black"/>
                <a:cs typeface="Avenir Black"/>
              </a:rPr>
              <a:t>Sasol plants </a:t>
            </a:r>
            <a:r>
              <a:rPr lang="en-US" sz="2000" dirty="0">
                <a:latin typeface="Avenir Medium"/>
                <a:cs typeface="Avenir Medium"/>
              </a:rPr>
              <a:t>that produce 6,000 – 30,000 barrels of oil products per day.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While the process isn’t very efficient, sulfur and nitrogen are removed, producing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‘clean’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fuels.</a:t>
            </a:r>
          </a:p>
        </p:txBody>
      </p:sp>
      <p:pic>
        <p:nvPicPr>
          <p:cNvPr id="2" name="Picture 1" descr="Scanbot Oct 2, 2017 9.22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2801" y="966824"/>
            <a:ext cx="410440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9316"/>
            <a:ext cx="62494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Commercial CTL in South Africa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2F6FD6-CCDB-D047-B32C-410685BDA1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Because liquids are more easily transported, </a:t>
            </a:r>
            <a:r>
              <a:rPr lang="en-US" sz="2000" u="sng" dirty="0">
                <a:latin typeface="Avenir Medium"/>
                <a:cs typeface="Avenir Medium"/>
              </a:rPr>
              <a:t>methane is sometimes converted into liquid hydrocarbons </a:t>
            </a:r>
            <a:r>
              <a:rPr lang="en-US" sz="2000" dirty="0">
                <a:latin typeface="Avenir Medium"/>
                <a:cs typeface="Avenir Medium"/>
              </a:rPr>
              <a:t>by reversing the chemistry we’ve just looked at:</a:t>
            </a:r>
          </a:p>
          <a:p>
            <a:r>
              <a:rPr lang="en-US" sz="2000" dirty="0">
                <a:latin typeface="Avenir Medium"/>
                <a:cs typeface="Avenir Medium"/>
              </a:rPr>
              <a:t>		CH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  +  H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O 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 CO  +  3H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O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9316"/>
            <a:ext cx="48205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Gas to liquid conversion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306303"/>
            <a:ext cx="87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Methanol</a:t>
            </a:r>
            <a:r>
              <a:rPr lang="en-US" sz="2000" dirty="0">
                <a:latin typeface="Avenir Medium"/>
                <a:cs typeface="Avenir Medium"/>
              </a:rPr>
              <a:t> (CH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OH) can be used as a liquid fuel or converted to ‘petrol’.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New Zealand used a methanol-to-gasoline plant to supply 10% of national need until NG reserves started running low.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741403"/>
            <a:ext cx="87503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Sasol </a:t>
            </a:r>
            <a:r>
              <a:rPr lang="en-US" sz="2000" dirty="0">
                <a:latin typeface="Avenir Medium"/>
                <a:cs typeface="Avenir Medium"/>
              </a:rPr>
              <a:t>process can also be used to build longer hydrocarbon fuels from methane.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Malaysia uses this technology in a middle distillate synthesis plant to produce 140,000 barrels of liquid fuel per day.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Massive amounts of water are required.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631B10-1BFC-674F-843E-FD783B83D4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7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Economics?</a:t>
            </a:r>
          </a:p>
          <a:p>
            <a:r>
              <a:rPr lang="en-US" sz="2000" dirty="0">
                <a:latin typeface="Avenir Medium"/>
                <a:cs typeface="Avenir Medium"/>
              </a:rPr>
              <a:t>2010 studies of CTL show that a break even price for the technology would be between $24 – 75/barrel of oil.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9316"/>
            <a:ext cx="59522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Is CTL the answer to peak oil?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084632"/>
            <a:ext cx="8750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CO</a:t>
            </a:r>
            <a:r>
              <a:rPr lang="en-US" sz="2000" baseline="-25000" dirty="0">
                <a:latin typeface="Avenir Black"/>
                <a:cs typeface="Avenir Black"/>
              </a:rPr>
              <a:t>2</a:t>
            </a:r>
            <a:r>
              <a:rPr lang="en-US" sz="2000" dirty="0">
                <a:latin typeface="Avenir Black"/>
                <a:cs typeface="Avenir Black"/>
              </a:rPr>
              <a:t> emissions?</a:t>
            </a:r>
          </a:p>
          <a:p>
            <a:r>
              <a:rPr lang="en-US" sz="2000" dirty="0">
                <a:latin typeface="Avenir Medium"/>
                <a:cs typeface="Avenir Medium"/>
              </a:rPr>
              <a:t>CTL produces twice the CO2 emissions than conventional oil.</a:t>
            </a:r>
          </a:p>
          <a:p>
            <a:r>
              <a:rPr lang="en-US" sz="2000" dirty="0">
                <a:latin typeface="Avenir Medium"/>
                <a:cs typeface="Avenir Medium"/>
              </a:rPr>
              <a:t>GTL produces 1.5 times 		“			“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Carbon sequestration could mitigate these increases in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640961"/>
            <a:ext cx="87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Supplies of </a:t>
            </a:r>
            <a:r>
              <a:rPr lang="en-US" sz="2000" u="sng" dirty="0">
                <a:latin typeface="Avenir Black"/>
                <a:cs typeface="Avenir Black"/>
              </a:rPr>
              <a:t>water</a:t>
            </a:r>
            <a:r>
              <a:rPr lang="en-US" sz="2000" dirty="0">
                <a:latin typeface="Avenir Black"/>
                <a:cs typeface="Avenir Black"/>
              </a:rPr>
              <a:t> and coal?</a:t>
            </a:r>
          </a:p>
          <a:p>
            <a:r>
              <a:rPr lang="en-US" sz="2000" dirty="0">
                <a:latin typeface="Avenir Medium"/>
                <a:cs typeface="Avenir Medium"/>
              </a:rPr>
              <a:t>Two barrels of oil would require 1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 of coal.</a:t>
            </a:r>
          </a:p>
          <a:p>
            <a:r>
              <a:rPr lang="en-US" sz="2000" dirty="0">
                <a:latin typeface="Avenir Medium"/>
                <a:cs typeface="Avenir Medium"/>
              </a:rPr>
              <a:t>Water use might be the larger problem.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4C2971-3374-8149-8856-118E07BDC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96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675</Words>
  <Application>Microsoft Macintosh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2019-09-20T23:20:05Z</dcterms:created>
  <dcterms:modified xsi:type="dcterms:W3CDTF">2019-09-20T23:20:45Z</dcterms:modified>
</cp:coreProperties>
</file>