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343" r:id="rId3"/>
    <p:sldId id="287" r:id="rId4"/>
    <p:sldId id="286" r:id="rId5"/>
    <p:sldId id="28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4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B69E-D02A-9246-A28F-E4477ED39004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A624-3160-7544-9B8D-3E2A3528A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56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B69E-D02A-9246-A28F-E4477ED39004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A624-3160-7544-9B8D-3E2A3528A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094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B69E-D02A-9246-A28F-E4477ED39004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A624-3160-7544-9B8D-3E2A3528A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44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B69E-D02A-9246-A28F-E4477ED39004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A624-3160-7544-9B8D-3E2A3528A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010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B69E-D02A-9246-A28F-E4477ED39004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A624-3160-7544-9B8D-3E2A3528A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59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B69E-D02A-9246-A28F-E4477ED39004}" type="datetimeFigureOut">
              <a:rPr lang="en-US" smtClean="0"/>
              <a:t>9/29/19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A624-3160-7544-9B8D-3E2A3528A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795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B69E-D02A-9246-A28F-E4477ED39004}" type="datetimeFigureOut">
              <a:rPr lang="en-US" smtClean="0"/>
              <a:t>9/29/19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A624-3160-7544-9B8D-3E2A3528A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979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B69E-D02A-9246-A28F-E4477ED39004}" type="datetimeFigureOut">
              <a:rPr lang="en-US" smtClean="0"/>
              <a:t>9/29/19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A624-3160-7544-9B8D-3E2A3528A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535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B69E-D02A-9246-A28F-E4477ED39004}" type="datetimeFigureOut">
              <a:rPr lang="en-US" smtClean="0"/>
              <a:t>9/29/19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A624-3160-7544-9B8D-3E2A3528A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242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B69E-D02A-9246-A28F-E4477ED39004}" type="datetimeFigureOut">
              <a:rPr lang="en-US" smtClean="0"/>
              <a:t>9/29/19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A624-3160-7544-9B8D-3E2A3528A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957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B69E-D02A-9246-A28F-E4477ED39004}" type="datetimeFigureOut">
              <a:rPr lang="en-US" smtClean="0"/>
              <a:t>9/29/19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A624-3160-7544-9B8D-3E2A3528A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741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CB69E-D02A-9246-A28F-E4477ED39004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2A624-3160-7544-9B8D-3E2A3528A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80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3/36/Nuclear_dry_storage.jp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upload.wikimedia.org/wikipedia/en/8/82/Dry-cask.gif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840486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SSC 2030: Energy Systems &amp; Sustainability</a:t>
            </a:r>
          </a:p>
        </p:txBody>
      </p:sp>
      <p:pic>
        <p:nvPicPr>
          <p:cNvPr id="6" name="Picture 5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39697" y="959620"/>
            <a:ext cx="5279394" cy="56490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dirty="0">
                <a:latin typeface="Avenir Black"/>
                <a:cs typeface="Avenir Black"/>
              </a:rPr>
              <a:t>6. Nuclear power</a:t>
            </a:r>
          </a:p>
          <a:p>
            <a:pPr>
              <a:lnSpc>
                <a:spcPct val="120000"/>
              </a:lnSpc>
            </a:pPr>
            <a:endParaRPr lang="en-US" sz="1000" dirty="0">
              <a:latin typeface="Avenir Black"/>
              <a:cs typeface="Avenir Black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6.1: </a:t>
            </a:r>
            <a:r>
              <a:rPr lang="en-US" sz="2400" dirty="0">
                <a:latin typeface="Avenir Medium"/>
                <a:cs typeface="Avenir Medium"/>
              </a:rPr>
              <a:t>Nuclear power: an introduction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6.2: </a:t>
            </a:r>
            <a:r>
              <a:rPr lang="en-US" sz="2400" dirty="0">
                <a:latin typeface="Avenir Medium"/>
                <a:cs typeface="Avenir Medium"/>
              </a:rPr>
              <a:t>Nuclei: a brief summary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6.3: </a:t>
            </a:r>
            <a:r>
              <a:rPr lang="en-US" sz="2400" dirty="0">
                <a:latin typeface="Avenir Medium"/>
                <a:cs typeface="Avenir Medium"/>
              </a:rPr>
              <a:t>Radioactivity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6.4: </a:t>
            </a:r>
            <a:r>
              <a:rPr lang="en-US" sz="2400" dirty="0">
                <a:latin typeface="Avenir Medium"/>
                <a:cs typeface="Avenir Medium"/>
              </a:rPr>
              <a:t>Nuclear fission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6.5: </a:t>
            </a:r>
            <a:r>
              <a:rPr lang="en-US" sz="2400" dirty="0">
                <a:latin typeface="Avenir Medium"/>
                <a:cs typeface="Avenir Medium"/>
              </a:rPr>
              <a:t>Thermal fission reactors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6.6: </a:t>
            </a:r>
            <a:r>
              <a:rPr lang="en-US" sz="2400" dirty="0">
                <a:latin typeface="Avenir Medium"/>
                <a:cs typeface="Avenir Medium"/>
              </a:rPr>
              <a:t>Types of thermal fission reactors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6.7: </a:t>
            </a:r>
            <a:r>
              <a:rPr lang="en-US" sz="2400" dirty="0">
                <a:latin typeface="Avenir Medium"/>
                <a:cs typeface="Avenir Medium"/>
              </a:rPr>
              <a:t>Nuclear fuel cycles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6.8: </a:t>
            </a:r>
            <a:r>
              <a:rPr lang="en-US" sz="2400" dirty="0">
                <a:latin typeface="Avenir Medium"/>
                <a:cs typeface="Avenir Medium"/>
              </a:rPr>
              <a:t>Fast neutron reactors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6.9: </a:t>
            </a:r>
            <a:r>
              <a:rPr lang="en-US" sz="2400" dirty="0">
                <a:latin typeface="Avenir Medium"/>
                <a:cs typeface="Avenir Medium"/>
              </a:rPr>
              <a:t>Newer nuclear reactor designs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6.10: </a:t>
            </a:r>
            <a:r>
              <a:rPr lang="en-US" sz="2400" dirty="0">
                <a:latin typeface="Avenir Medium"/>
                <a:cs typeface="Avenir Medium"/>
              </a:rPr>
              <a:t>Nuclear power in Vermont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6.11: </a:t>
            </a:r>
            <a:r>
              <a:rPr lang="en-US" sz="2400" dirty="0">
                <a:latin typeface="Avenir Medium"/>
                <a:cs typeface="Avenir Medium"/>
              </a:rPr>
              <a:t>Power from fusion</a:t>
            </a:r>
          </a:p>
        </p:txBody>
      </p:sp>
    </p:spTree>
    <p:extLst>
      <p:ext uri="{BB962C8B-B14F-4D97-AF65-F5344CB8AC3E}">
        <p14:creationId xmlns:p14="http://schemas.microsoft.com/office/powerpoint/2010/main" val="1044058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35076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6. Nuclear power</a:t>
            </a:r>
          </a:p>
        </p:txBody>
      </p:sp>
      <p:pic>
        <p:nvPicPr>
          <p:cNvPr id="6" name="Picture 5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" y="2518284"/>
            <a:ext cx="85246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sz="2800" i="1" dirty="0">
                <a:latin typeface="Avenir Black"/>
                <a:cs typeface="Avenir Black"/>
              </a:rPr>
              <a:t>6.10: Nuclear power in Vermont</a:t>
            </a:r>
            <a:endParaRPr lang="en-US" sz="2800" i="1" dirty="0">
              <a:latin typeface="Avenir Medium"/>
              <a:cs typeface="Avenir Medium"/>
            </a:endParaRPr>
          </a:p>
        </p:txBody>
      </p:sp>
    </p:spTree>
    <p:extLst>
      <p:ext uri="{BB962C8B-B14F-4D97-AF65-F5344CB8AC3E}">
        <p14:creationId xmlns:p14="http://schemas.microsoft.com/office/powerpoint/2010/main" val="486888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594531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Vermont Yankee nuclear plant</a:t>
            </a: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99377" y="6448003"/>
            <a:ext cx="4191523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10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28600" y="819939"/>
          <a:ext cx="6544356" cy="4485187"/>
        </p:xfrm>
        <a:graphic>
          <a:graphicData uri="http://schemas.openxmlformats.org/drawingml/2006/table">
            <a:tbl>
              <a:tblPr/>
              <a:tblGrid>
                <a:gridCol w="3272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21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8815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Data</a:t>
                      </a:r>
                    </a:p>
                  </a:txBody>
                  <a:tcPr marL="81280" marR="81280" marT="40640" marB="4064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815">
                <a:tc>
                  <a:txBody>
                    <a:bodyPr/>
                    <a:lstStyle/>
                    <a:p>
                      <a:r>
                        <a:rPr lang="en-US" sz="1600"/>
                        <a:t>Location</a:t>
                      </a:r>
                    </a:p>
                  </a:txBody>
                  <a:tcPr marL="81280" marR="81280" marT="40640" marB="4064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A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600">
                          <a:hlinkClick r:id="" action="ppaction://hlinkfile"/>
                        </a:rPr>
                        <a:t>Vernon, VT</a:t>
                      </a:r>
                      <a:endParaRPr lang="en-US" sz="1600"/>
                    </a:p>
                  </a:txBody>
                  <a:tcPr marL="81280" marR="81280" marT="40640" marB="4064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815">
                <a:tc>
                  <a:txBody>
                    <a:bodyPr/>
                    <a:lstStyle/>
                    <a:p>
                      <a:r>
                        <a:rPr lang="en-US" sz="1600"/>
                        <a:t>Operator</a:t>
                      </a:r>
                    </a:p>
                  </a:txBody>
                  <a:tcPr marL="81280" marR="81280" marT="40640" marB="4064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A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600">
                          <a:hlinkClick r:id="" action="ppaction://hlinkfile"/>
                        </a:rPr>
                        <a:t>Entergy</a:t>
                      </a:r>
                      <a:endParaRPr lang="en-US" sz="1600"/>
                    </a:p>
                  </a:txBody>
                  <a:tcPr marL="81280" marR="81280" marT="40640" marB="4064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815">
                <a:tc>
                  <a:txBody>
                    <a:bodyPr/>
                    <a:lstStyle/>
                    <a:p>
                      <a:r>
                        <a:rPr lang="en-US" sz="1600"/>
                        <a:t>Start of commercial operation</a:t>
                      </a:r>
                    </a:p>
                  </a:txBody>
                  <a:tcPr marL="81280" marR="81280" marT="40640" marB="4064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A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600">
                          <a:hlinkClick r:id="" action="ppaction://hlinkfile"/>
                        </a:rPr>
                        <a:t>February 28</a:t>
                      </a:r>
                      <a:r>
                        <a:rPr lang="en-US" sz="1600"/>
                        <a:t>, </a:t>
                      </a:r>
                      <a:r>
                        <a:rPr lang="en-US" sz="1600">
                          <a:hlinkClick r:id="" action="ppaction://hlinkfile"/>
                        </a:rPr>
                        <a:t>1973</a:t>
                      </a:r>
                      <a:endParaRPr lang="en-US" sz="1600"/>
                    </a:p>
                  </a:txBody>
                  <a:tcPr marL="81280" marR="81280" marT="40640" marB="4064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815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Reactors</a:t>
                      </a:r>
                    </a:p>
                  </a:txBody>
                  <a:tcPr marL="81280" marR="81280" marT="40640" marB="4064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815">
                <a:tc>
                  <a:txBody>
                    <a:bodyPr/>
                    <a:lstStyle/>
                    <a:p>
                      <a:r>
                        <a:rPr lang="en-US" sz="1600"/>
                        <a:t>Reactor supplier</a:t>
                      </a:r>
                    </a:p>
                  </a:txBody>
                  <a:tcPr marL="81280" marR="81280" marT="40640" marB="4064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A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600">
                          <a:hlinkClick r:id="" action="ppaction://hlinkfile"/>
                        </a:rPr>
                        <a:t>General Electric</a:t>
                      </a:r>
                      <a:endParaRPr lang="en-US" sz="1600"/>
                    </a:p>
                  </a:txBody>
                  <a:tcPr marL="81280" marR="81280" marT="40640" marB="4064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815">
                <a:tc>
                  <a:txBody>
                    <a:bodyPr/>
                    <a:lstStyle/>
                    <a:p>
                      <a:r>
                        <a:rPr lang="en-US" sz="1600"/>
                        <a:t>Reactor type</a:t>
                      </a:r>
                    </a:p>
                  </a:txBody>
                  <a:tcPr marL="81280" marR="81280" marT="40640" marB="4064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A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600" dirty="0">
                          <a:hlinkClick r:id="" action="ppaction://hlinkfile"/>
                        </a:rPr>
                        <a:t>BWR-4</a:t>
                      </a:r>
                      <a:endParaRPr lang="en-US" sz="1600" dirty="0"/>
                    </a:p>
                  </a:txBody>
                  <a:tcPr marL="81280" marR="81280" marT="40640" marB="4064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8815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/>
                        <a:t>Power</a:t>
                      </a:r>
                    </a:p>
                  </a:txBody>
                  <a:tcPr marL="81280" marR="81280" marT="40640" marB="4064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815">
                <a:tc>
                  <a:txBody>
                    <a:bodyPr/>
                    <a:lstStyle/>
                    <a:p>
                      <a:r>
                        <a:rPr lang="en-US" sz="1600"/>
                        <a:t>Capacity</a:t>
                      </a:r>
                    </a:p>
                  </a:txBody>
                  <a:tcPr marL="81280" marR="81280" marT="40640" marB="4064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A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600"/>
                        <a:t>620 MW</a:t>
                      </a:r>
                    </a:p>
                  </a:txBody>
                  <a:tcPr marL="81280" marR="81280" marT="40640" marB="4064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27926">
                <a:tc>
                  <a:txBody>
                    <a:bodyPr/>
                    <a:lstStyle/>
                    <a:p>
                      <a:r>
                        <a:rPr lang="en-US" sz="1600"/>
                        <a:t>Total power generation in 2007</a:t>
                      </a:r>
                    </a:p>
                  </a:txBody>
                  <a:tcPr marL="81280" marR="81280" marT="40640" marB="4064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A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600" dirty="0"/>
                        <a:t>4,703 </a:t>
                      </a:r>
                      <a:r>
                        <a:rPr lang="en-US" sz="1600" dirty="0" err="1"/>
                        <a:t>GW·h</a:t>
                      </a:r>
                      <a:endParaRPr lang="en-US" sz="1600" dirty="0"/>
                    </a:p>
                  </a:txBody>
                  <a:tcPr marL="81280" marR="81280" marT="40640" marB="4064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27926">
                <a:tc>
                  <a:txBody>
                    <a:bodyPr/>
                    <a:lstStyle/>
                    <a:p>
                      <a:r>
                        <a:rPr lang="en-US" sz="1600" dirty="0"/>
                        <a:t>Average annual generation (last 5 yrs)</a:t>
                      </a:r>
                    </a:p>
                  </a:txBody>
                  <a:tcPr marL="81280" marR="81280" marT="40640" marB="4064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FA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600" dirty="0"/>
                        <a:t>4,436 </a:t>
                      </a:r>
                      <a:r>
                        <a:rPr lang="en-US" sz="1600" dirty="0" err="1"/>
                        <a:t>GW·h</a:t>
                      </a:r>
                      <a:endParaRPr lang="en-US" sz="1600" dirty="0"/>
                    </a:p>
                  </a:txBody>
                  <a:tcPr marL="81280" marR="81280" marT="40640" marB="4064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2" name="Picture 1" descr="Vermont_Yankee_Nuclear_Power_Plan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9377" y="3135413"/>
            <a:ext cx="4191523" cy="333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604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594531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Vermont Yankee nuclear plant</a:t>
            </a: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09608" y="6448003"/>
            <a:ext cx="1595309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 err="1">
                <a:latin typeface="Avenir Medium"/>
                <a:cs typeface="Avenir Medium"/>
              </a:rPr>
              <a:t>www.eia.doe.gov</a:t>
            </a:r>
            <a:endParaRPr lang="en-US" sz="1400" dirty="0">
              <a:latin typeface="Avenir Medium"/>
              <a:cs typeface="Avenir Medium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9659" y="738952"/>
            <a:ext cx="8528008" cy="76431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Black"/>
                <a:cs typeface="Avenir Black"/>
              </a:rPr>
              <a:t>Vermont Yankee </a:t>
            </a:r>
            <a:r>
              <a:rPr lang="en-US" sz="2000" dirty="0">
                <a:latin typeface="Avenir Medium"/>
                <a:cs typeface="Avenir Medium"/>
              </a:rPr>
              <a:t>occupies a 125-acre site in Vernon, VT (Windham County)</a:t>
            </a:r>
            <a:endParaRPr lang="en-US" sz="2000" dirty="0">
              <a:solidFill>
                <a:srgbClr val="0000FF"/>
              </a:solidFill>
              <a:latin typeface="Avenir Medium"/>
              <a:cs typeface="Avenir Medium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3784" y="1750378"/>
            <a:ext cx="8528008" cy="211852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u="sng" dirty="0">
                <a:latin typeface="Avenir Medium"/>
                <a:cs typeface="Avenir Medium"/>
              </a:rPr>
              <a:t>September 2003</a:t>
            </a:r>
            <a:r>
              <a:rPr lang="en-US" sz="2000" dirty="0">
                <a:latin typeface="Avenir Medium"/>
                <a:cs typeface="Avenir Medium"/>
              </a:rPr>
              <a:t>:</a:t>
            </a:r>
            <a:r>
              <a:rPr lang="en-US" sz="2000" dirty="0">
                <a:latin typeface="Avenir Black"/>
                <a:cs typeface="Avenir Black"/>
              </a:rPr>
              <a:t> </a:t>
            </a:r>
            <a:r>
              <a:rPr lang="en-US" sz="2000" dirty="0">
                <a:latin typeface="Avenir Medium"/>
                <a:cs typeface="Avenir Medium"/>
              </a:rPr>
              <a:t>Entergy Nuclear Operations, the owner, submitted an application to the Nuclear Regulatory Commission (NRC) to </a:t>
            </a:r>
            <a:r>
              <a:rPr lang="en-US" sz="2000" dirty="0">
                <a:latin typeface="Avenir Black"/>
                <a:cs typeface="Avenir Black"/>
              </a:rPr>
              <a:t>increase the plant’s maximum power level by 20%</a:t>
            </a:r>
            <a:r>
              <a:rPr lang="en-US" sz="2000" dirty="0">
                <a:latin typeface="Avenir Medium"/>
                <a:cs typeface="Avenir Medium"/>
              </a:rPr>
              <a:t>.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There were questions and objections.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The plant was nearing the end of its licensing period.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And it needed to be refueled to increase power.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5244" y="4309632"/>
            <a:ext cx="8528008" cy="425758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u="sng" dirty="0">
                <a:latin typeface="Avenir Medium"/>
                <a:cs typeface="Avenir Medium"/>
              </a:rPr>
              <a:t>January 2007</a:t>
            </a:r>
            <a:r>
              <a:rPr lang="en-US" sz="2000" dirty="0">
                <a:latin typeface="Avenir Medium"/>
                <a:cs typeface="Avenir Medium"/>
              </a:rPr>
              <a:t>:</a:t>
            </a:r>
            <a:r>
              <a:rPr lang="en-US" sz="2000" dirty="0">
                <a:latin typeface="Avenir Black"/>
                <a:cs typeface="Avenir Black"/>
              </a:rPr>
              <a:t> </a:t>
            </a:r>
            <a:r>
              <a:rPr lang="en-US" sz="2000" dirty="0">
                <a:latin typeface="Avenir Medium"/>
                <a:cs typeface="Avenir Medium"/>
              </a:rPr>
              <a:t>Entergy applied for a 20-year license extension.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6704" y="5287841"/>
            <a:ext cx="8528008" cy="425758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u="sng" dirty="0">
                <a:latin typeface="Avenir Medium"/>
                <a:cs typeface="Avenir Medium"/>
              </a:rPr>
              <a:t>2014</a:t>
            </a:r>
            <a:r>
              <a:rPr lang="en-US" sz="2000" dirty="0">
                <a:latin typeface="Avenir Medium"/>
                <a:cs typeface="Avenir Medium"/>
              </a:rPr>
              <a:t>:</a:t>
            </a:r>
            <a:r>
              <a:rPr lang="en-US" sz="2000" dirty="0">
                <a:latin typeface="Avenir Black"/>
                <a:cs typeface="Avenir Black"/>
              </a:rPr>
              <a:t> </a:t>
            </a:r>
            <a:r>
              <a:rPr lang="en-US" sz="2000" dirty="0">
                <a:latin typeface="Avenir Medium"/>
                <a:cs typeface="Avenir Medium"/>
              </a:rPr>
              <a:t>Vermont Yankee closed</a:t>
            </a:r>
            <a:r>
              <a:rPr lang="is-IS" sz="2000" dirty="0">
                <a:latin typeface="Avenir Medium"/>
                <a:cs typeface="Avenir Medium"/>
              </a:rPr>
              <a:t>… decomissioning dates uncertain</a:t>
            </a:r>
            <a:endParaRPr lang="en-US" sz="2000" dirty="0">
              <a:latin typeface="Avenir Medium"/>
              <a:cs typeface="Avenir Medium"/>
            </a:endParaRPr>
          </a:p>
        </p:txBody>
      </p:sp>
    </p:spTree>
    <p:extLst>
      <p:ext uri="{BB962C8B-B14F-4D97-AF65-F5344CB8AC3E}">
        <p14:creationId xmlns:p14="http://schemas.microsoft.com/office/powerpoint/2010/main" val="396091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667327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Dry cask storage of nuclear waste</a:t>
            </a: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09608" y="6448003"/>
            <a:ext cx="1595309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 err="1">
                <a:latin typeface="Avenir Medium"/>
                <a:cs typeface="Avenir Medium"/>
              </a:rPr>
              <a:t>www.eia.doe.gov</a:t>
            </a:r>
            <a:endParaRPr lang="en-US" sz="1400" dirty="0">
              <a:latin typeface="Avenir Medium"/>
              <a:cs typeface="Avenir Medium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9659" y="738952"/>
            <a:ext cx="8528008" cy="177997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solidFill>
                  <a:srgbClr val="000000"/>
                </a:solidFill>
                <a:latin typeface="Avenir Medium"/>
                <a:cs typeface="Avenir Medium"/>
              </a:rPr>
              <a:t>Nuclear waste at Vermont Yankee is stored on site in </a:t>
            </a:r>
            <a:r>
              <a:rPr lang="en-US" sz="2000" dirty="0">
                <a:solidFill>
                  <a:srgbClr val="000000"/>
                </a:solidFill>
                <a:latin typeface="Avenir Black"/>
                <a:cs typeface="Avenir Black"/>
              </a:rPr>
              <a:t>‘dry casks’</a:t>
            </a:r>
            <a:r>
              <a:rPr lang="en-US" sz="2000" dirty="0">
                <a:solidFill>
                  <a:srgbClr val="000000"/>
                </a:solidFill>
                <a:latin typeface="Avenir Medium"/>
                <a:cs typeface="Avenir Medium"/>
              </a:rPr>
              <a:t>.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  <a:latin typeface="Avenir Medium"/>
                <a:cs typeface="Avenir Medium"/>
              </a:rPr>
              <a:t>Spent fuel is placed in a canister &amp; flooded with inert gas.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  <a:latin typeface="Avenir Medium"/>
                <a:cs typeface="Avenir Medium"/>
              </a:rPr>
              <a:t>The steel cylinder is bolted / welded shut.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  <a:latin typeface="Avenir Medium"/>
                <a:cs typeface="Avenir Medium"/>
              </a:rPr>
              <a:t>Cylinders are surrounded by additional steel, concrete or other material to shield humans from radiation.</a:t>
            </a:r>
          </a:p>
        </p:txBody>
      </p:sp>
      <p:pic>
        <p:nvPicPr>
          <p:cNvPr id="16" name="Picture 4" descr="File:Nuclear dry storag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3833" y="2613209"/>
            <a:ext cx="5831699" cy="3686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File:Dry-cask.gif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07222" y="2157597"/>
            <a:ext cx="3212286" cy="4333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29283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292</Words>
  <Application>Microsoft Macintosh PowerPoint</Application>
  <PresentationFormat>On-screen Show (4:3)</PresentationFormat>
  <Paragraphs>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Avenir Black</vt:lpstr>
      <vt:lpstr>Avenir Heavy</vt:lpstr>
      <vt:lpstr>Avenir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2019-09-29T14:47:38Z</dcterms:created>
  <dcterms:modified xsi:type="dcterms:W3CDTF">2019-09-29T14:48:18Z</dcterms:modified>
</cp:coreProperties>
</file>