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98" r:id="rId3"/>
    <p:sldId id="299" r:id="rId4"/>
    <p:sldId id="297" r:id="rId5"/>
    <p:sldId id="260" r:id="rId6"/>
    <p:sldId id="261" r:id="rId7"/>
    <p:sldId id="262" r:id="rId8"/>
    <p:sldId id="30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F8BF-70B8-D54C-B954-6F54C4ACB1A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A0F1-F306-B647-9575-070A1BE31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1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F8BF-70B8-D54C-B954-6F54C4ACB1A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A0F1-F306-B647-9575-070A1BE31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3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F8BF-70B8-D54C-B954-6F54C4ACB1A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A0F1-F306-B647-9575-070A1BE31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F8BF-70B8-D54C-B954-6F54C4ACB1A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A0F1-F306-B647-9575-070A1BE31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3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F8BF-70B8-D54C-B954-6F54C4ACB1A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A0F1-F306-B647-9575-070A1BE31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F8BF-70B8-D54C-B954-6F54C4ACB1A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A0F1-F306-B647-9575-070A1BE31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1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F8BF-70B8-D54C-B954-6F54C4ACB1A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A0F1-F306-B647-9575-070A1BE31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5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F8BF-70B8-D54C-B954-6F54C4ACB1A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A0F1-F306-B647-9575-070A1BE31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7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F8BF-70B8-D54C-B954-6F54C4ACB1A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A0F1-F306-B647-9575-070A1BE31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F8BF-70B8-D54C-B954-6F54C4ACB1A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A0F1-F306-B647-9575-070A1BE31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F8BF-70B8-D54C-B954-6F54C4ACB1A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A0F1-F306-B647-9575-070A1BE31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1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6F8BF-70B8-D54C-B954-6F54C4ACB1A0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DA0F1-F306-B647-9575-070A1BE31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39697" y="959620"/>
            <a:ext cx="5279394" cy="5649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venir Black"/>
                <a:cs typeface="Avenir Black"/>
              </a:rPr>
              <a:t>6. Nuclear power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6.1: </a:t>
            </a:r>
            <a:r>
              <a:rPr lang="en-US" sz="2400" dirty="0">
                <a:latin typeface="Avenir Medium"/>
                <a:cs typeface="Avenir Medium"/>
              </a:rPr>
              <a:t>Nuclear power: an introduction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6.2: </a:t>
            </a:r>
            <a:r>
              <a:rPr lang="en-US" sz="2400" dirty="0">
                <a:latin typeface="Avenir Medium"/>
                <a:cs typeface="Avenir Medium"/>
              </a:rPr>
              <a:t>Nuclei: a brief summary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6.3: </a:t>
            </a:r>
            <a:r>
              <a:rPr lang="en-US" sz="2400" dirty="0">
                <a:latin typeface="Avenir Medium"/>
                <a:cs typeface="Avenir Medium"/>
              </a:rPr>
              <a:t>Radioactivity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6.4: </a:t>
            </a:r>
            <a:r>
              <a:rPr lang="en-US" sz="2400" dirty="0">
                <a:latin typeface="Avenir Medium"/>
                <a:cs typeface="Avenir Medium"/>
              </a:rPr>
              <a:t>Nuclear fission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6.5: </a:t>
            </a:r>
            <a:r>
              <a:rPr lang="en-US" sz="2400" dirty="0">
                <a:latin typeface="Avenir Medium"/>
                <a:cs typeface="Avenir Medium"/>
              </a:rPr>
              <a:t>Thermal fission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6.6: </a:t>
            </a:r>
            <a:r>
              <a:rPr lang="en-US" sz="2400" dirty="0">
                <a:latin typeface="Avenir Medium"/>
                <a:cs typeface="Avenir Medium"/>
              </a:rPr>
              <a:t>Types of thermal fission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6.7: </a:t>
            </a:r>
            <a:r>
              <a:rPr lang="en-US" sz="2400" dirty="0">
                <a:latin typeface="Avenir Medium"/>
                <a:cs typeface="Avenir Medium"/>
              </a:rPr>
              <a:t>Nuclear fuel cycles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6.8: </a:t>
            </a:r>
            <a:r>
              <a:rPr lang="en-US" sz="2400" dirty="0">
                <a:latin typeface="Avenir Medium"/>
                <a:cs typeface="Avenir Medium"/>
              </a:rPr>
              <a:t>Fast neutron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6.9: </a:t>
            </a:r>
            <a:r>
              <a:rPr lang="en-US" sz="2400" dirty="0">
                <a:latin typeface="Avenir Medium"/>
                <a:cs typeface="Avenir Medium"/>
              </a:rPr>
              <a:t>Newer nuclear reactor designs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6.10: </a:t>
            </a:r>
            <a:r>
              <a:rPr lang="en-US" sz="2400" dirty="0">
                <a:latin typeface="Avenir Medium"/>
                <a:cs typeface="Avenir Medium"/>
              </a:rPr>
              <a:t>Nuclear power in Vermont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6.11: </a:t>
            </a:r>
            <a:r>
              <a:rPr lang="en-US" sz="2400" dirty="0">
                <a:latin typeface="Avenir Medium"/>
                <a:cs typeface="Avenir Medium"/>
              </a:rPr>
              <a:t>Power from fusion</a:t>
            </a:r>
          </a:p>
        </p:txBody>
      </p:sp>
    </p:spTree>
    <p:extLst>
      <p:ext uri="{BB962C8B-B14F-4D97-AF65-F5344CB8AC3E}">
        <p14:creationId xmlns:p14="http://schemas.microsoft.com/office/powerpoint/2010/main" val="17563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507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6. Nuclear power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2518284"/>
            <a:ext cx="85246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6.3: Radioactivity</a:t>
            </a:r>
          </a:p>
          <a:p>
            <a:pPr lvl="1" algn="ctr"/>
            <a:endParaRPr lang="en-US" sz="2800" i="1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3758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1606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Heavy elements &amp; radioactivity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8" y="738952"/>
            <a:ext cx="8569919" cy="177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The light elements in the upper four rows (or periods) of the periodic table have roughly equal numbers of protons &amp; neutrons.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But </a:t>
            </a:r>
            <a:r>
              <a:rPr lang="en-US" sz="2000" dirty="0">
                <a:latin typeface="Avenir Black"/>
                <a:cs typeface="Avenir Black"/>
              </a:rPr>
              <a:t>heavier elements </a:t>
            </a:r>
            <a:r>
              <a:rPr lang="en-US" sz="2000" dirty="0">
                <a:latin typeface="Avenir Medium"/>
                <a:cs typeface="Avenir Medium"/>
              </a:rPr>
              <a:t>found in lower rows have </a:t>
            </a:r>
            <a:r>
              <a:rPr lang="en-US" sz="2000" u="sng" dirty="0">
                <a:latin typeface="Avenir Medium"/>
                <a:cs typeface="Avenir Medium"/>
              </a:rPr>
              <a:t>far more neutrons </a:t>
            </a:r>
            <a:r>
              <a:rPr lang="en-US" sz="2000" dirty="0">
                <a:latin typeface="Avenir Medium"/>
                <a:cs typeface="Avenir Medium"/>
              </a:rPr>
              <a:t>than protons.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 err="1">
                <a:latin typeface="Avenir Medium"/>
                <a:cs typeface="Avenir Medium"/>
              </a:rPr>
              <a:t>zB</a:t>
            </a:r>
            <a:r>
              <a:rPr lang="en-US" sz="2000" dirty="0">
                <a:latin typeface="Avenir Medium"/>
                <a:cs typeface="Avenir Medium"/>
              </a:rPr>
              <a:t>: Mercury (Hg) has 80 protons but 120 neutrons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6919306" y="4633305"/>
            <a:ext cx="4141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 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9658" y="2678776"/>
            <a:ext cx="8569919" cy="110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The additional neutrons may add strong nuclear force needed to hold the large number of protons together (fighting repulsive force).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But beyond bismuth (Bi, 92) </a:t>
            </a:r>
            <a:r>
              <a:rPr lang="en-US" sz="2000" dirty="0">
                <a:latin typeface="Avenir Black"/>
                <a:cs typeface="Avenir Black"/>
              </a:rPr>
              <a:t>nuclei become unstable</a:t>
            </a:r>
            <a:r>
              <a:rPr lang="en-US" sz="2000" dirty="0">
                <a:latin typeface="Avenir Medium"/>
                <a:cs typeface="Avenir Medium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9658" y="3937040"/>
            <a:ext cx="8569919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Elements beyond bismuth are </a:t>
            </a:r>
            <a:r>
              <a:rPr lang="en-US" sz="2000" dirty="0">
                <a:latin typeface="Avenir Black"/>
                <a:cs typeface="Avenir Black"/>
              </a:rPr>
              <a:t>radioactive: </a:t>
            </a:r>
            <a:r>
              <a:rPr lang="en-US" sz="2000" i="1" dirty="0">
                <a:latin typeface="Avenir Medium"/>
                <a:cs typeface="Avenir Medium"/>
              </a:rPr>
              <a:t>their nuclei emit high energy charged particles &amp; thus become different elements </a:t>
            </a:r>
            <a:r>
              <a:rPr lang="en-US" sz="2000" dirty="0">
                <a:latin typeface="Avenir Medium"/>
                <a:cs typeface="Avenir Medium"/>
              </a:rPr>
              <a:t> </a:t>
            </a:r>
          </a:p>
        </p:txBody>
      </p:sp>
      <p:pic>
        <p:nvPicPr>
          <p:cNvPr id="7" name="Picture 6" descr="Scanbot Nov 8, 2017 9.30 PM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5" t="4763" r="10957" b="17694"/>
          <a:stretch/>
        </p:blipFill>
        <p:spPr>
          <a:xfrm>
            <a:off x="2173111" y="4728399"/>
            <a:ext cx="5009443" cy="208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03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6428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Radioactivity: caught on film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8" y="894173"/>
            <a:ext cx="8569919" cy="177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Henry Becquerel </a:t>
            </a:r>
            <a:r>
              <a:rPr lang="en-US" sz="2000" dirty="0">
                <a:latin typeface="Avenir Medium"/>
                <a:cs typeface="Avenir Medium"/>
              </a:rPr>
              <a:t>described radioactivity in 1896.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He found that </a:t>
            </a:r>
            <a:r>
              <a:rPr lang="en-US" sz="2000" u="sng" dirty="0">
                <a:latin typeface="Avenir Medium"/>
                <a:cs typeface="Avenir Medium"/>
              </a:rPr>
              <a:t>uranium salts</a:t>
            </a:r>
            <a:r>
              <a:rPr lang="en-US" sz="2000" dirty="0">
                <a:latin typeface="Avenir Medium"/>
                <a:cs typeface="Avenir Medium"/>
              </a:rPr>
              <a:t> exposed a photographic plate (caused it to blacken) when the plate was completely protected from light.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The energy (radioactivity) given off by the uranium acted like light.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Uranium emits beta radiation.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91100" y="6448029"/>
            <a:ext cx="4141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 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pic>
        <p:nvPicPr>
          <p:cNvPr id="7" name="Picture 2" descr="Becquerel's pl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38" y="2895777"/>
            <a:ext cx="4795062" cy="386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281565" y="2942247"/>
            <a:ext cx="3608012" cy="2457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Each element has its own </a:t>
            </a:r>
            <a:r>
              <a:rPr lang="en-US" sz="2000" u="sng" dirty="0">
                <a:latin typeface="Avenir Medium"/>
                <a:cs typeface="Avenir Medium"/>
              </a:rPr>
              <a:t>characteristic</a:t>
            </a:r>
            <a:r>
              <a:rPr lang="en-US" sz="2000" dirty="0">
                <a:latin typeface="Avenir Medium"/>
                <a:cs typeface="Avenir Medium"/>
              </a:rPr>
              <a:t> type of  radioactivity.</a:t>
            </a:r>
          </a:p>
          <a:p>
            <a:pPr>
              <a:lnSpc>
                <a:spcPct val="110000"/>
              </a:lnSpc>
            </a:pPr>
            <a:endParaRPr lang="en-US" sz="2000" dirty="0"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sz="2000" u="sng" dirty="0">
                <a:latin typeface="Avenir Medium"/>
                <a:cs typeface="Avenir Medium"/>
              </a:rPr>
              <a:t>Physical &amp; chemical changes </a:t>
            </a:r>
            <a:r>
              <a:rPr lang="en-US" sz="2000" dirty="0">
                <a:latin typeface="Avenir Medium"/>
                <a:cs typeface="Avenir Medium"/>
              </a:rPr>
              <a:t>to a radioactive element have no effect on its radioactivity. </a:t>
            </a:r>
          </a:p>
        </p:txBody>
      </p:sp>
    </p:spTree>
    <p:extLst>
      <p:ext uri="{BB962C8B-B14F-4D97-AF65-F5344CB8AC3E}">
        <p14:creationId xmlns:p14="http://schemas.microsoft.com/office/powerpoint/2010/main" val="60093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2821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Radioactive elements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8" y="894173"/>
            <a:ext cx="8569919" cy="3811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Marie &amp; Pierre Curie </a:t>
            </a:r>
            <a:r>
              <a:rPr lang="en-US" sz="2000" dirty="0">
                <a:latin typeface="Avenir Medium"/>
                <a:cs typeface="Avenir Medium"/>
              </a:rPr>
              <a:t>found two more radioactive elements: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Polonium;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Radium</a:t>
            </a:r>
          </a:p>
          <a:p>
            <a:pPr>
              <a:lnSpc>
                <a:spcPct val="110000"/>
              </a:lnSpc>
            </a:pPr>
            <a:endParaRPr lang="en-US" sz="2000" dirty="0"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The Curies coined the term radioactivity and isolated large enough amounts of radioactive elements to allow detailed study.</a:t>
            </a:r>
          </a:p>
          <a:p>
            <a:pPr>
              <a:lnSpc>
                <a:spcPct val="110000"/>
              </a:lnSpc>
            </a:pPr>
            <a:endParaRPr lang="en-US" sz="2000" dirty="0"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Sadly, this extensive exposure to radioactivity for many years ultimately proved fatal.</a:t>
            </a:r>
          </a:p>
          <a:p>
            <a:pPr>
              <a:lnSpc>
                <a:spcPct val="110000"/>
              </a:lnSpc>
            </a:pPr>
            <a:endParaRPr lang="en-US" sz="2000" dirty="0"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The Nobel Prize was awarded to the Curies and Becquerel in 1903.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91100" y="6448029"/>
            <a:ext cx="4141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 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480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2755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Types of radioactivity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8" y="894173"/>
            <a:ext cx="8569919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Higher levels of activity allow radiation to penetrate more materials.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91100" y="6448029"/>
            <a:ext cx="4141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 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pic>
        <p:nvPicPr>
          <p:cNvPr id="7" name="Picture 7" descr="nuclear 1"/>
          <p:cNvPicPr>
            <a:picLocks noChangeAspect="1" noChangeArrowheads="1"/>
          </p:cNvPicPr>
          <p:nvPr/>
        </p:nvPicPr>
        <p:blipFill rotWithShape="1">
          <a:blip r:embed="rId3" cstate="print"/>
          <a:srcRect l="3909" t="8018" r="5777" b="16941"/>
          <a:stretch/>
        </p:blipFill>
        <p:spPr bwMode="auto">
          <a:xfrm>
            <a:off x="531813" y="1412479"/>
            <a:ext cx="8188325" cy="4659426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382889" y="2043667"/>
            <a:ext cx="1029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2+ nuclei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4885" y="2788734"/>
            <a:ext cx="1178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- electrons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66881" y="35338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energy w/o mass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08877" y="4278868"/>
            <a:ext cx="1033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neutrons</a:t>
            </a:r>
          </a:p>
        </p:txBody>
      </p:sp>
    </p:spTree>
    <p:extLst>
      <p:ext uri="{BB962C8B-B14F-4D97-AF65-F5344CB8AC3E}">
        <p14:creationId xmlns:p14="http://schemas.microsoft.com/office/powerpoint/2010/main" val="3708724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6599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Radioactive decay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8" y="894173"/>
            <a:ext cx="8648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Rate of decay: </a:t>
            </a:r>
            <a:r>
              <a:rPr lang="en-US" sz="2000" i="1" dirty="0">
                <a:latin typeface="Avenir Medium"/>
                <a:cs typeface="Avenir Medium"/>
              </a:rPr>
              <a:t>rate at which the number of radioactive atoms decreases</a:t>
            </a:r>
            <a:r>
              <a:rPr lang="en-US" sz="2000" dirty="0">
                <a:latin typeface="Avenir Medium"/>
                <a:cs typeface="Avenir Medium"/>
              </a:rPr>
              <a:t>; </a:t>
            </a:r>
            <a:r>
              <a:rPr lang="en-US" sz="2000" i="1" dirty="0">
                <a:latin typeface="Avenir Medium"/>
                <a:cs typeface="Avenir Medium"/>
              </a:rPr>
              <a:t>proportional to the number present at any moment.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82639" y="6499204"/>
            <a:ext cx="4261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 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pic>
        <p:nvPicPr>
          <p:cNvPr id="16" name="Picture 8" descr="nuclear 4"/>
          <p:cNvPicPr>
            <a:picLocks noChangeAspect="1" noChangeArrowheads="1"/>
          </p:cNvPicPr>
          <p:nvPr/>
        </p:nvPicPr>
        <p:blipFill rotWithShape="1">
          <a:blip r:embed="rId3" cstate="print"/>
          <a:srcRect l="4654" t="3107" r="2283" b="13977"/>
          <a:stretch/>
        </p:blipFill>
        <p:spPr bwMode="auto">
          <a:xfrm>
            <a:off x="1119188" y="1924362"/>
            <a:ext cx="6891337" cy="457484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329444" y="1949685"/>
            <a:ext cx="5133030" cy="100181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Avenir Medium"/>
                <a:cs typeface="Avenir Medium"/>
              </a:rPr>
              <a:t>The </a:t>
            </a:r>
            <a:r>
              <a:rPr lang="en-US" dirty="0">
                <a:latin typeface="Avenir Black"/>
                <a:cs typeface="Avenir Black"/>
              </a:rPr>
              <a:t>half-life </a:t>
            </a:r>
            <a:r>
              <a:rPr lang="en-US" dirty="0">
                <a:latin typeface="Avenir Medium"/>
                <a:cs typeface="Avenir Medium"/>
              </a:rPr>
              <a:t>(</a:t>
            </a:r>
            <a:r>
              <a:rPr lang="en-US" i="1" dirty="0">
                <a:latin typeface="Avenir Medium"/>
                <a:cs typeface="Avenir Medium"/>
              </a:rPr>
              <a:t>time for half of the activity to decay</a:t>
            </a:r>
            <a:r>
              <a:rPr lang="en-US" dirty="0">
                <a:latin typeface="Avenir Medium"/>
                <a:cs typeface="Avenir Medium"/>
              </a:rPr>
              <a:t>) of elements involved in nuclear power and nuclear weapons is very long.</a:t>
            </a:r>
          </a:p>
        </p:txBody>
      </p:sp>
    </p:spTree>
    <p:extLst>
      <p:ext uri="{BB962C8B-B14F-4D97-AF65-F5344CB8AC3E}">
        <p14:creationId xmlns:p14="http://schemas.microsoft.com/office/powerpoint/2010/main" val="226952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16837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Half-life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82639" y="6499204"/>
            <a:ext cx="4261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 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" y="962112"/>
            <a:ext cx="864816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Half-life: </a:t>
            </a:r>
            <a:r>
              <a:rPr lang="en-US" sz="2000" i="1" dirty="0">
                <a:latin typeface="Avenir Medium"/>
                <a:cs typeface="Avenir Medium"/>
              </a:rPr>
              <a:t>the time required for half the sample to decay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0719" y="1735525"/>
          <a:ext cx="7914605" cy="212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3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1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3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Isotope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U-238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U-235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Pu-239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Sr-90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I-131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particle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Half-life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4.5 E9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7.0 E8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24,000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28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8.1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12,000 </a:t>
                      </a:r>
                      <a:r>
                        <a:rPr lang="en-US" dirty="0" err="1"/>
                        <a:t>Bq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79,000 </a:t>
                      </a:r>
                      <a:r>
                        <a:rPr lang="en-US" dirty="0" err="1"/>
                        <a:t>Bq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2,300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MBq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5.3 </a:t>
                      </a:r>
                      <a:r>
                        <a:rPr lang="en-US" dirty="0" err="1"/>
                        <a:t>TBq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4,600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TBq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778"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kBq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0.81 g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0.13 g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4.3</a:t>
                      </a:r>
                      <a:r>
                        <a:rPr lang="en-US" baseline="0" dirty="0"/>
                        <a:t> μg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0.0019 </a:t>
                      </a:r>
                      <a:r>
                        <a:rPr lang="en-US" baseline="0" dirty="0"/>
                        <a:t>μg</a:t>
                      </a:r>
                      <a:endParaRPr lang="en-US" dirty="0"/>
                    </a:p>
                    <a:p>
                      <a:pPr algn="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2.2 </a:t>
                      </a:r>
                      <a:r>
                        <a:rPr lang="en-US" dirty="0" err="1"/>
                        <a:t>pg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127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528</Words>
  <Application>Microsoft Macintosh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2019-09-29T14:42:02Z</dcterms:created>
  <dcterms:modified xsi:type="dcterms:W3CDTF">2019-09-29T14:42:39Z</dcterms:modified>
</cp:coreProperties>
</file>