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300" r:id="rId3"/>
    <p:sldId id="263" r:id="rId4"/>
    <p:sldId id="302" r:id="rId5"/>
    <p:sldId id="266" r:id="rId6"/>
    <p:sldId id="305" r:id="rId7"/>
    <p:sldId id="303" r:id="rId8"/>
    <p:sldId id="301" r:id="rId9"/>
    <p:sldId id="267" r:id="rId10"/>
    <p:sldId id="306" r:id="rId11"/>
    <p:sldId id="307" r:id="rId12"/>
    <p:sldId id="308" r:id="rId13"/>
    <p:sldId id="30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4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D997-F38A-464A-8111-C5200775D1D0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95C9-E213-1A47-9A88-123FAD60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5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D997-F38A-464A-8111-C5200775D1D0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95C9-E213-1A47-9A88-123FAD60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D997-F38A-464A-8111-C5200775D1D0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95C9-E213-1A47-9A88-123FAD60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D997-F38A-464A-8111-C5200775D1D0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95C9-E213-1A47-9A88-123FAD60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6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D997-F38A-464A-8111-C5200775D1D0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95C9-E213-1A47-9A88-123FAD60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7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D997-F38A-464A-8111-C5200775D1D0}" type="datetimeFigureOut">
              <a:rPr lang="en-US" smtClean="0"/>
              <a:t>9/29/19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95C9-E213-1A47-9A88-123FAD60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9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D997-F38A-464A-8111-C5200775D1D0}" type="datetimeFigureOut">
              <a:rPr lang="en-US" smtClean="0"/>
              <a:t>9/29/19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95C9-E213-1A47-9A88-123FAD60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4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D997-F38A-464A-8111-C5200775D1D0}" type="datetimeFigureOut">
              <a:rPr lang="en-US" smtClean="0"/>
              <a:t>9/29/19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95C9-E213-1A47-9A88-123FAD60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34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D997-F38A-464A-8111-C5200775D1D0}" type="datetimeFigureOut">
              <a:rPr lang="en-US" smtClean="0"/>
              <a:t>9/29/19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95C9-E213-1A47-9A88-123FAD60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3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D997-F38A-464A-8111-C5200775D1D0}" type="datetimeFigureOut">
              <a:rPr lang="en-US" smtClean="0"/>
              <a:t>9/29/19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95C9-E213-1A47-9A88-123FAD60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3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D997-F38A-464A-8111-C5200775D1D0}" type="datetimeFigureOut">
              <a:rPr lang="en-US" smtClean="0"/>
              <a:t>9/29/19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95C9-E213-1A47-9A88-123FAD60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0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CD997-F38A-464A-8111-C5200775D1D0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395C9-E213-1A47-9A88-123FAD60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7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84048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SSC 2030: Energy Systems &amp; Sustainability</a:t>
            </a:r>
          </a:p>
        </p:txBody>
      </p:sp>
      <p:pic>
        <p:nvPicPr>
          <p:cNvPr id="6" name="Picture 5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9697" y="959620"/>
            <a:ext cx="5279394" cy="564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Avenir Black"/>
                <a:cs typeface="Avenir Black"/>
              </a:rPr>
              <a:t>6. Nuclear power</a:t>
            </a:r>
          </a:p>
          <a:p>
            <a:pPr>
              <a:lnSpc>
                <a:spcPct val="120000"/>
              </a:lnSpc>
            </a:pPr>
            <a:endParaRPr lang="en-US" sz="1000" dirty="0">
              <a:latin typeface="Avenir Black"/>
              <a:cs typeface="Avenir Black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6.1: </a:t>
            </a:r>
            <a:r>
              <a:rPr lang="en-US" sz="2400" dirty="0">
                <a:latin typeface="Avenir Medium"/>
                <a:cs typeface="Avenir Medium"/>
              </a:rPr>
              <a:t>Nuclear power: an introduction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6.2: </a:t>
            </a:r>
            <a:r>
              <a:rPr lang="en-US" sz="2400" dirty="0">
                <a:latin typeface="Avenir Medium"/>
                <a:cs typeface="Avenir Medium"/>
              </a:rPr>
              <a:t>Nuclei: a brief summary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6.3: </a:t>
            </a:r>
            <a:r>
              <a:rPr lang="en-US" sz="2400" dirty="0">
                <a:latin typeface="Avenir Medium"/>
                <a:cs typeface="Avenir Medium"/>
              </a:rPr>
              <a:t>Radioactivity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6.4: </a:t>
            </a:r>
            <a:r>
              <a:rPr lang="en-US" sz="2400" dirty="0">
                <a:latin typeface="Avenir Medium"/>
                <a:cs typeface="Avenir Medium"/>
              </a:rPr>
              <a:t>Nuclear fission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6.5: </a:t>
            </a:r>
            <a:r>
              <a:rPr lang="en-US" sz="2400" dirty="0">
                <a:latin typeface="Avenir Medium"/>
                <a:cs typeface="Avenir Medium"/>
              </a:rPr>
              <a:t>Thermal fission reactors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6.6: </a:t>
            </a:r>
            <a:r>
              <a:rPr lang="en-US" sz="2400" dirty="0">
                <a:latin typeface="Avenir Medium"/>
                <a:cs typeface="Avenir Medium"/>
              </a:rPr>
              <a:t>Types of thermal fission reactors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6.7: </a:t>
            </a:r>
            <a:r>
              <a:rPr lang="en-US" sz="2400" dirty="0">
                <a:latin typeface="Avenir Medium"/>
                <a:cs typeface="Avenir Medium"/>
              </a:rPr>
              <a:t>Nuclear fuel cycles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6.8: </a:t>
            </a:r>
            <a:r>
              <a:rPr lang="en-US" sz="2400" dirty="0">
                <a:latin typeface="Avenir Medium"/>
                <a:cs typeface="Avenir Medium"/>
              </a:rPr>
              <a:t>Fast neutron reactors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6.9: </a:t>
            </a:r>
            <a:r>
              <a:rPr lang="en-US" sz="2400" dirty="0">
                <a:latin typeface="Avenir Medium"/>
                <a:cs typeface="Avenir Medium"/>
              </a:rPr>
              <a:t>Newer nuclear reactor designs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6.10: </a:t>
            </a:r>
            <a:r>
              <a:rPr lang="en-US" sz="2400" dirty="0">
                <a:latin typeface="Avenir Medium"/>
                <a:cs typeface="Avenir Medium"/>
              </a:rPr>
              <a:t>Nuclear power in Vermont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6.11: </a:t>
            </a:r>
            <a:r>
              <a:rPr lang="en-US" sz="2400" dirty="0">
                <a:latin typeface="Avenir Medium"/>
                <a:cs typeface="Avenir Medium"/>
              </a:rPr>
              <a:t>Power from fusion</a:t>
            </a:r>
          </a:p>
        </p:txBody>
      </p:sp>
    </p:spTree>
    <p:extLst>
      <p:ext uri="{BB962C8B-B14F-4D97-AF65-F5344CB8AC3E}">
        <p14:creationId xmlns:p14="http://schemas.microsoft.com/office/powerpoint/2010/main" val="913328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2136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Fission, weapons &amp; power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8" y="894173"/>
            <a:ext cx="8672465" cy="3811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1941	</a:t>
            </a:r>
            <a:r>
              <a:rPr lang="en-US" sz="2000" dirty="0">
                <a:latin typeface="Avenir Medium"/>
                <a:cs typeface="Avenir Medium"/>
              </a:rPr>
              <a:t>Enrico Fermi develops a </a:t>
            </a:r>
            <a:r>
              <a:rPr lang="en-US" sz="2000" dirty="0">
                <a:latin typeface="Avenir Black"/>
                <a:cs typeface="Avenir Black"/>
              </a:rPr>
              <a:t>nuclear reactor </a:t>
            </a:r>
            <a:r>
              <a:rPr lang="en-US" sz="2000" dirty="0">
                <a:latin typeface="Avenir Medium"/>
                <a:cs typeface="Avenir Medium"/>
              </a:rPr>
              <a:t>(‘Fermi’s pile) at the 			University of Chicago</a:t>
            </a:r>
          </a:p>
          <a:p>
            <a:pPr>
              <a:lnSpc>
                <a:spcPct val="110000"/>
              </a:lnSpc>
            </a:pPr>
            <a:endParaRPr lang="en-US" sz="1000" dirty="0"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Oct 1941</a:t>
            </a:r>
            <a:r>
              <a:rPr lang="en-US" sz="2000" dirty="0">
                <a:latin typeface="Avenir Medium"/>
                <a:cs typeface="Avenir Medium"/>
              </a:rPr>
              <a:t>	US President Roosevelt commits huge resources to the 					development of an atomic bomb</a:t>
            </a:r>
          </a:p>
          <a:p>
            <a:pPr>
              <a:lnSpc>
                <a:spcPct val="110000"/>
              </a:lnSpc>
            </a:pPr>
            <a:endParaRPr lang="en-US" sz="1000" dirty="0"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Dec 1941</a:t>
            </a:r>
            <a:r>
              <a:rPr lang="en-US" sz="2000" dirty="0">
                <a:latin typeface="Avenir Medium"/>
                <a:cs typeface="Avenir Medium"/>
              </a:rPr>
              <a:t>	Japanese attack Pearl Harbor</a:t>
            </a:r>
          </a:p>
          <a:p>
            <a:pPr>
              <a:lnSpc>
                <a:spcPct val="110000"/>
              </a:lnSpc>
            </a:pPr>
            <a:endParaRPr lang="en-US" sz="1000" dirty="0"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1942</a:t>
            </a:r>
            <a:r>
              <a:rPr lang="en-US" sz="2000" dirty="0">
                <a:latin typeface="Avenir Medium"/>
                <a:cs typeface="Avenir Medium"/>
              </a:rPr>
              <a:t>	Fermi’s team demonstrates controlled chain reaction (fission)</a:t>
            </a:r>
          </a:p>
          <a:p>
            <a:pPr>
              <a:lnSpc>
                <a:spcPct val="110000"/>
              </a:lnSpc>
            </a:pPr>
            <a:endParaRPr lang="en-US" sz="1000" dirty="0"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1954</a:t>
            </a:r>
            <a:r>
              <a:rPr lang="en-US" sz="2000" dirty="0">
                <a:latin typeface="Avenir Medium"/>
                <a:cs typeface="Avenir Medium"/>
              </a:rPr>
              <a:t>	USSR claims the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dirty="0">
                <a:latin typeface="Avenir Medium"/>
                <a:cs typeface="Avenir Medium"/>
              </a:rPr>
              <a:t>		first nuclear power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dirty="0">
                <a:latin typeface="Avenir Medium"/>
                <a:cs typeface="Avenir Medium"/>
              </a:rPr>
              <a:t>		plant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pic>
        <p:nvPicPr>
          <p:cNvPr id="2" name="Picture 1" descr="Atompil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153" y="3914282"/>
            <a:ext cx="5486400" cy="284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600" y="6267862"/>
            <a:ext cx="489108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10;</a:t>
            </a:r>
          </a:p>
          <a:p>
            <a:r>
              <a:rPr lang="en-US" sz="1400" dirty="0">
                <a:latin typeface="Avenir Medium"/>
                <a:cs typeface="Avenir Medium"/>
              </a:rPr>
              <a:t>http://</a:t>
            </a:r>
            <a:r>
              <a:rPr lang="en-US" sz="1400" dirty="0" err="1">
                <a:latin typeface="Avenir Medium"/>
                <a:cs typeface="Avenir Medium"/>
              </a:rPr>
              <a:t>static.newworldencyclopedia.org</a:t>
            </a:r>
            <a:r>
              <a:rPr lang="en-US" sz="1400" dirty="0">
                <a:latin typeface="Avenir Medium"/>
                <a:cs typeface="Avenir Medium"/>
              </a:rPr>
              <a:t>/c/c4/</a:t>
            </a:r>
            <a:r>
              <a:rPr lang="en-US" sz="1400" dirty="0" err="1">
                <a:latin typeface="Avenir Medium"/>
                <a:cs typeface="Avenir Medium"/>
              </a:rPr>
              <a:t>Atompile.gif</a:t>
            </a:r>
            <a:r>
              <a:rPr lang="en-US" sz="1400" dirty="0">
                <a:latin typeface="Avenir Medium"/>
                <a:cs typeface="Avenir Medium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20450" y="6451305"/>
            <a:ext cx="207145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Avenir Medium"/>
                <a:cs typeface="Avenir Medium"/>
              </a:rPr>
              <a:t>Fermi’s nuclear reactor</a:t>
            </a:r>
          </a:p>
        </p:txBody>
      </p:sp>
    </p:spTree>
    <p:extLst>
      <p:ext uri="{BB962C8B-B14F-4D97-AF65-F5344CB8AC3E}">
        <p14:creationId xmlns:p14="http://schemas.microsoft.com/office/powerpoint/2010/main" val="261151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8259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New elements produced by fission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8" y="703673"/>
            <a:ext cx="8672465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Bombardment of natural uranium with neutrons caused </a:t>
            </a:r>
            <a:r>
              <a:rPr lang="en-US" sz="2000" dirty="0">
                <a:latin typeface="Avenir Medium"/>
                <a:ea typeface="Lucida Grande"/>
                <a:cs typeface="Avenir Medium"/>
              </a:rPr>
              <a:t>β-emission converting either one or two neutrons into new protons &amp; creating new elements:</a:t>
            </a:r>
            <a:endParaRPr lang="en-US" sz="2000" dirty="0"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endParaRPr lang="en-US" sz="1000" dirty="0">
              <a:latin typeface="Avenir Medium"/>
              <a:ea typeface="Lucida Grande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ea typeface="Lucida Grande"/>
                <a:cs typeface="Avenir Black"/>
              </a:rPr>
              <a:t>93  neptunium</a:t>
            </a:r>
          </a:p>
          <a:p>
            <a:pPr>
              <a:lnSpc>
                <a:spcPct val="110000"/>
              </a:lnSpc>
            </a:pPr>
            <a:endParaRPr lang="en-US" sz="1000" dirty="0">
              <a:latin typeface="Avenir Black"/>
              <a:ea typeface="Lucida Grande"/>
              <a:cs typeface="Avenir Black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ea typeface="Lucida Grande"/>
                <a:cs typeface="Avenir Black"/>
              </a:rPr>
              <a:t>94  plutonium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2477" y="6531585"/>
            <a:ext cx="419152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9658" y="5174719"/>
            <a:ext cx="8672465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U-239 &amp; Np-239 have short half-lives, but Pu-239 has a longer half-life of 25,000 years &amp; accumulates.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ea typeface="Lucida Grande"/>
                <a:cs typeface="Avenir Medium"/>
              </a:rPr>
              <a:t>U-238 reactors that create Pu-239 are thus called </a:t>
            </a:r>
            <a:r>
              <a:rPr lang="en-US" sz="2000" dirty="0">
                <a:latin typeface="Avenir Black"/>
                <a:ea typeface="Lucida Grande"/>
                <a:cs typeface="Avenir Black"/>
              </a:rPr>
              <a:t>breeder reactors</a:t>
            </a:r>
            <a:r>
              <a:rPr lang="en-US" sz="2000" dirty="0">
                <a:latin typeface="Avenir Medium"/>
                <a:ea typeface="Lucida Grande"/>
                <a:cs typeface="Avenir Medium"/>
              </a:rPr>
              <a:t>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ea typeface="Lucida Grande"/>
                <a:cs typeface="Avenir Medium"/>
              </a:rPr>
              <a:t>Breeder reactors use </a:t>
            </a:r>
            <a:r>
              <a:rPr lang="en-US" sz="2000" u="sng" dirty="0">
                <a:latin typeface="Avenir Medium"/>
                <a:ea typeface="Lucida Grande"/>
                <a:cs typeface="Avenir Medium"/>
              </a:rPr>
              <a:t>fast</a:t>
            </a:r>
            <a:r>
              <a:rPr lang="en-US" sz="2000" dirty="0">
                <a:latin typeface="Avenir Medium"/>
                <a:ea typeface="Lucida Grande"/>
                <a:cs typeface="Avenir Medium"/>
              </a:rPr>
              <a:t> (rather than slow) neutrons.</a:t>
            </a:r>
            <a:endParaRPr lang="en-US" sz="2000" dirty="0">
              <a:latin typeface="Avenir Black"/>
              <a:ea typeface="Lucida Grande"/>
              <a:cs typeface="Avenir Black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234723" y="2774434"/>
            <a:ext cx="0" cy="39812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" y="3039723"/>
            <a:ext cx="2237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the 2</a:t>
            </a:r>
            <a:r>
              <a:rPr lang="en-US" baseline="30000" dirty="0">
                <a:solidFill>
                  <a:srgbClr val="0000FF"/>
                </a:solidFill>
              </a:rPr>
              <a:t>nd</a:t>
            </a:r>
            <a:r>
              <a:rPr lang="en-US" dirty="0">
                <a:solidFill>
                  <a:srgbClr val="0000FF"/>
                </a:solidFill>
              </a:rPr>
              <a:t> fissile element</a:t>
            </a:r>
          </a:p>
        </p:txBody>
      </p:sp>
      <p:pic>
        <p:nvPicPr>
          <p:cNvPr id="2" name="Picture 1" descr="Scanbot Nov 8, 2017 8.45 PM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0" t="24149" r="21554" b="15670"/>
          <a:stretch/>
        </p:blipFill>
        <p:spPr>
          <a:xfrm rot="5400000">
            <a:off x="4247376" y="95441"/>
            <a:ext cx="2916940" cy="64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2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6280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Thorium breeding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8" y="703673"/>
            <a:ext cx="8672465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Thorium</a:t>
            </a:r>
            <a:r>
              <a:rPr lang="en-US" sz="2000" dirty="0">
                <a:latin typeface="Avenir Medium"/>
                <a:cs typeface="Avenir Medium"/>
              </a:rPr>
              <a:t> (element 90) exists as the isotope Th-232: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ea typeface="Lucida Grande"/>
                <a:cs typeface="Avenir Medium"/>
              </a:rPr>
              <a:t>Radioactive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ea typeface="Lucida Grande"/>
                <a:cs typeface="Avenir Medium"/>
              </a:rPr>
              <a:t>Long half-life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ea typeface="Lucida Grande"/>
                <a:cs typeface="Avenir Medium"/>
              </a:rPr>
              <a:t>fertile</a:t>
            </a:r>
            <a:endParaRPr lang="en-US" sz="2000" dirty="0">
              <a:latin typeface="Avenir Black"/>
              <a:ea typeface="Lucida Grande"/>
              <a:cs typeface="Avenir Black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2477" y="6531585"/>
            <a:ext cx="419152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10</a:t>
            </a:r>
          </a:p>
        </p:txBody>
      </p:sp>
      <p:sp>
        <p:nvSpPr>
          <p:cNvPr id="2" name="Oval 1"/>
          <p:cNvSpPr/>
          <p:nvPr/>
        </p:nvSpPr>
        <p:spPr>
          <a:xfrm>
            <a:off x="1841500" y="2933700"/>
            <a:ext cx="1181100" cy="1079500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Th-232</a:t>
            </a:r>
          </a:p>
        </p:txBody>
      </p:sp>
      <p:sp>
        <p:nvSpPr>
          <p:cNvPr id="14" name="Oval 13"/>
          <p:cNvSpPr/>
          <p:nvPr/>
        </p:nvSpPr>
        <p:spPr>
          <a:xfrm>
            <a:off x="3374441" y="2458814"/>
            <a:ext cx="333959" cy="33586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β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308100" y="3530600"/>
            <a:ext cx="4445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00400" y="3505200"/>
            <a:ext cx="4445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721100" y="2933700"/>
            <a:ext cx="1181100" cy="1079500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Pa-233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938171" y="2749550"/>
            <a:ext cx="444500" cy="3683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953212" y="3362666"/>
            <a:ext cx="333959" cy="33586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1" name="Oval 20"/>
          <p:cNvSpPr/>
          <p:nvPr/>
        </p:nvSpPr>
        <p:spPr>
          <a:xfrm>
            <a:off x="5116220" y="2319796"/>
            <a:ext cx="333959" cy="33586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β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679950" y="2610532"/>
            <a:ext cx="444500" cy="3683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952477" y="3505200"/>
            <a:ext cx="4445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473177" y="2933700"/>
            <a:ext cx="1181100" cy="1079500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U-233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91200" y="4025900"/>
            <a:ext cx="708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fissile</a:t>
            </a:r>
          </a:p>
        </p:txBody>
      </p:sp>
    </p:spTree>
    <p:extLst>
      <p:ext uri="{BB962C8B-B14F-4D97-AF65-F5344CB8AC3E}">
        <p14:creationId xmlns:p14="http://schemas.microsoft.com/office/powerpoint/2010/main" val="4025973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bot Nov 8, 2017 8.47 P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9"/>
          <a:stretch/>
        </p:blipFill>
        <p:spPr>
          <a:xfrm>
            <a:off x="1826917" y="1369098"/>
            <a:ext cx="6635557" cy="54468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0190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Nuclear power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8" y="647229"/>
            <a:ext cx="8672465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All fission processes produce heat as a by-product. The heat can be used to create steam, drive stream turbines &amp; generate electricity.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ea typeface="Lucida Grande"/>
                <a:cs typeface="Avenir Medium"/>
              </a:rPr>
              <a:t>Russia: first reactor in 1954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6869472" y="4608350"/>
            <a:ext cx="419152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10</a:t>
            </a:r>
          </a:p>
        </p:txBody>
      </p:sp>
    </p:spTree>
    <p:extLst>
      <p:ext uri="{BB962C8B-B14F-4D97-AF65-F5344CB8AC3E}">
        <p14:creationId xmlns:p14="http://schemas.microsoft.com/office/powerpoint/2010/main" val="770520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507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6. Nuclear power</a:t>
            </a:r>
          </a:p>
        </p:txBody>
      </p:sp>
      <p:pic>
        <p:nvPicPr>
          <p:cNvPr id="6" name="Picture 5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2518284"/>
            <a:ext cx="8524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i="1" dirty="0">
                <a:latin typeface="Avenir Black"/>
                <a:cs typeface="Avenir Black"/>
              </a:rPr>
              <a:t>6.4: Nuclear fission</a:t>
            </a:r>
          </a:p>
          <a:p>
            <a:pPr lvl="1" algn="ctr"/>
            <a:endParaRPr lang="en-US" sz="2800" i="1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0462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0321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Playing with radioactivity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8" y="770253"/>
            <a:ext cx="8672465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Radioactivity became a tool </a:t>
            </a:r>
            <a:r>
              <a:rPr lang="en-US" sz="2000" dirty="0">
                <a:latin typeface="Avenir Medium"/>
                <a:cs typeface="Avenir Medium"/>
              </a:rPr>
              <a:t>that scientists could use to investigate atoms and atomic structure. Soon physicists were bombarding every known element with radioactive particles or neutrons.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Neutrons had the advantage of neutrality.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4504" y="6494803"/>
            <a:ext cx="419152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170" y="2395053"/>
            <a:ext cx="8672465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1930s: Enrico Fermi</a:t>
            </a:r>
            <a:r>
              <a:rPr lang="en-US" sz="2000" dirty="0">
                <a:latin typeface="Avenir Medium"/>
                <a:cs typeface="Avenir Medium"/>
              </a:rPr>
              <a:t> found that bombarding uranium with neutrons caused emission of </a:t>
            </a:r>
            <a:r>
              <a:rPr lang="en-US" sz="2000" dirty="0">
                <a:latin typeface="Lucida Grande"/>
                <a:ea typeface="Lucida Grande"/>
                <a:cs typeface="Lucida Grande"/>
              </a:rPr>
              <a:t>β</a:t>
            </a:r>
            <a:r>
              <a:rPr lang="en-US" sz="2000" dirty="0">
                <a:latin typeface="Avenir Medium"/>
                <a:cs typeface="Avenir Medium"/>
              </a:rPr>
              <a:t>-particles as neutrons were changed into protons. 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This creation of new protons created </a:t>
            </a:r>
            <a:r>
              <a:rPr lang="en-US" sz="2000" u="sng" dirty="0">
                <a:latin typeface="Avenir Medium"/>
                <a:cs typeface="Avenir Medium"/>
              </a:rPr>
              <a:t>heavier elements</a:t>
            </a:r>
            <a:r>
              <a:rPr lang="en-US" sz="2000" dirty="0">
                <a:latin typeface="Avenir Medium"/>
                <a:cs typeface="Avenir Medium"/>
              </a:rPr>
              <a:t>, </a:t>
            </a:r>
            <a:r>
              <a:rPr lang="en-US" sz="2000" dirty="0">
                <a:latin typeface="Avenir Black"/>
                <a:cs typeface="Avenir Black"/>
              </a:rPr>
              <a:t>transuranic </a:t>
            </a:r>
            <a:r>
              <a:rPr lang="en-US" sz="2000" dirty="0" err="1">
                <a:latin typeface="Avenir Black"/>
                <a:cs typeface="Avenir Black"/>
              </a:rPr>
              <a:t>actinoids</a:t>
            </a:r>
            <a:r>
              <a:rPr lang="en-US" sz="2000" dirty="0">
                <a:latin typeface="Avenir Medium"/>
                <a:cs typeface="Avenir Medium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9658" y="4050833"/>
            <a:ext cx="8672465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1938: Otto Hahn </a:t>
            </a:r>
            <a:r>
              <a:rPr lang="en-US" sz="2000" dirty="0">
                <a:latin typeface="Avenir Medium"/>
                <a:cs typeface="Avenir Medium"/>
              </a:rPr>
              <a:t>et al. found that Fermi’s bombardment of uranium had created a smaller element, barium.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Meitner realizes that the unstable uranium nucleus was </a:t>
            </a:r>
            <a:r>
              <a:rPr lang="en-US" sz="2000" u="sng" dirty="0">
                <a:latin typeface="Avenir Medium"/>
                <a:cs typeface="Avenir Medium"/>
              </a:rPr>
              <a:t>split</a:t>
            </a:r>
            <a:r>
              <a:rPr lang="en-US" sz="2000" dirty="0">
                <a:latin typeface="Avenir Medium"/>
                <a:cs typeface="Avenir Medium"/>
              </a:rPr>
              <a:t> by the neutron’s impact: </a:t>
            </a:r>
            <a:r>
              <a:rPr lang="en-US" sz="2000" dirty="0" err="1">
                <a:latin typeface="Avenir Black"/>
                <a:cs typeface="Avenir Black"/>
              </a:rPr>
              <a:t>kernspaltung</a:t>
            </a:r>
            <a:r>
              <a:rPr lang="en-US" sz="2000" dirty="0">
                <a:latin typeface="Avenir Black"/>
                <a:cs typeface="Avenir Black"/>
              </a:rPr>
              <a:t> </a:t>
            </a:r>
            <a:r>
              <a:rPr lang="en-US" sz="2000" dirty="0">
                <a:latin typeface="Avenir Medium"/>
                <a:cs typeface="Avenir Medium"/>
              </a:rPr>
              <a:t>(nuclear fission).</a:t>
            </a:r>
            <a:endParaRPr lang="en-US" sz="2000" u="sng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5062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27613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err="1">
                <a:solidFill>
                  <a:prstClr val="white"/>
                </a:solidFill>
                <a:latin typeface="Avenir Heavy"/>
                <a:cs typeface="Avenir Heavy"/>
              </a:rPr>
              <a:t>Kernspaltung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658" y="770253"/>
            <a:ext cx="8672465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1939: </a:t>
            </a:r>
            <a:r>
              <a:rPr lang="en-US" sz="2000" dirty="0">
                <a:latin typeface="Avenir Medium"/>
                <a:cs typeface="Avenir Medium"/>
              </a:rPr>
              <a:t>(year that WWII began) Fermi realizes that fission will release free neutrons which will be able to split more atoms, releasing more neutrons </a:t>
            </a:r>
            <a:r>
              <a:rPr lang="en-US" sz="2000" dirty="0">
                <a:latin typeface="Avenir Medium"/>
                <a:cs typeface="Avenir Medium"/>
                <a:sym typeface="Wingdings"/>
              </a:rPr>
              <a:t> rinse, repeat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  <a:sym typeface="Wingdings"/>
              </a:rPr>
              <a:t>This is the nuclear </a:t>
            </a:r>
            <a:r>
              <a:rPr lang="en-US" sz="2000" dirty="0">
                <a:latin typeface="Avenir Black"/>
                <a:cs typeface="Avenir Black"/>
                <a:sym typeface="Wingdings"/>
              </a:rPr>
              <a:t>chain reaction</a:t>
            </a:r>
            <a:r>
              <a:rPr lang="en-US" sz="2000" dirty="0">
                <a:latin typeface="Avenir Medium"/>
                <a:cs typeface="Avenir Medium"/>
                <a:sym typeface="Wingdings"/>
              </a:rPr>
              <a:t>.</a:t>
            </a:r>
            <a:endParaRPr lang="en-US" sz="2000" dirty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4504" y="6494803"/>
            <a:ext cx="419152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10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" b="26518"/>
          <a:stretch/>
        </p:blipFill>
        <p:spPr bwMode="auto">
          <a:xfrm>
            <a:off x="319658" y="3666186"/>
            <a:ext cx="8777997" cy="282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9658" y="2440273"/>
            <a:ext cx="8513897" cy="161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latin typeface="Avenir Black"/>
                <a:cs typeface="Avenir Black"/>
              </a:rPr>
              <a:t>Slow neutron </a:t>
            </a:r>
            <a:r>
              <a:rPr lang="en-US" dirty="0">
                <a:latin typeface="Avenir Medium"/>
                <a:cs typeface="Avenir Medium"/>
              </a:rPr>
              <a:t>strikes U-235 &amp; is absorbed to produce unstable U-236.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U-236 </a:t>
            </a:r>
            <a:r>
              <a:rPr lang="en-US" dirty="0">
                <a:latin typeface="Avenir Black"/>
                <a:cs typeface="Avenir Black"/>
              </a:rPr>
              <a:t>splits (=fission)</a:t>
            </a:r>
            <a:r>
              <a:rPr lang="en-US" dirty="0">
                <a:latin typeface="Avenir Medium"/>
                <a:cs typeface="Avenir Medium"/>
              </a:rPr>
              <a:t>, due to instability &amp; electrostatic repulsion.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Two new radioactive nuclei (&amp; atoms) are produced, along with,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Energy!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More neutrons</a:t>
            </a:r>
          </a:p>
        </p:txBody>
      </p:sp>
    </p:spTree>
    <p:extLst>
      <p:ext uri="{BB962C8B-B14F-4D97-AF65-F5344CB8AC3E}">
        <p14:creationId xmlns:p14="http://schemas.microsoft.com/office/powerpoint/2010/main" val="74266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0104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The fission chain reaction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4255" y="6513511"/>
            <a:ext cx="419152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10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87"/>
          <a:stretch/>
        </p:blipFill>
        <p:spPr bwMode="auto">
          <a:xfrm>
            <a:off x="479778" y="1934781"/>
            <a:ext cx="8054622" cy="452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799378"/>
            <a:ext cx="8445500" cy="110286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Chain reaction: </a:t>
            </a:r>
            <a:r>
              <a:rPr lang="en-US" sz="2000" dirty="0">
                <a:latin typeface="Avenir Medium"/>
                <a:cs typeface="Avenir Medium"/>
              </a:rPr>
              <a:t>neutrons released by each fission event create new fission reactions.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u="sng" dirty="0">
                <a:latin typeface="Avenir Medium"/>
                <a:cs typeface="Avenir Medium"/>
              </a:rPr>
              <a:t>Exponential</a:t>
            </a:r>
            <a:r>
              <a:rPr lang="en-US" sz="2000" dirty="0">
                <a:latin typeface="Avenir Medium"/>
                <a:cs typeface="Avenir Medium"/>
              </a:rPr>
              <a:t> amplification</a:t>
            </a:r>
          </a:p>
        </p:txBody>
      </p:sp>
    </p:spTree>
    <p:extLst>
      <p:ext uri="{BB962C8B-B14F-4D97-AF65-F5344CB8AC3E}">
        <p14:creationId xmlns:p14="http://schemas.microsoft.com/office/powerpoint/2010/main" val="1681174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5130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Fission products?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4255" y="6513511"/>
            <a:ext cx="419152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799378"/>
            <a:ext cx="8445500" cy="14414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U-235 undergoes fission, </a:t>
            </a:r>
            <a:r>
              <a:rPr lang="en-US" sz="2000" dirty="0">
                <a:latin typeface="Avenir Black"/>
                <a:cs typeface="Avenir Black"/>
              </a:rPr>
              <a:t>producing two new nuclei</a:t>
            </a:r>
            <a:r>
              <a:rPr lang="en-US" sz="2000" dirty="0">
                <a:latin typeface="Avenir Medium"/>
                <a:cs typeface="Avenir Medium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If one is barium: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What is the other?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How many ‘surplus’ neutrons are produced?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01900" y="2400300"/>
          <a:ext cx="3492500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Nucleus</a:t>
                      </a:r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#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 protons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# neutrons</a:t>
                      </a:r>
                    </a:p>
                  </a:txBody>
                  <a:tcP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U-235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Ba-138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Kr-86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Ba + Kr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132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surplus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11</a:t>
                      </a:r>
                      <a:r>
                        <a:rPr lang="en-US" baseline="0" dirty="0">
                          <a:solidFill>
                            <a:srgbClr val="0000FF"/>
                          </a:solidFill>
                        </a:rPr>
                        <a:t> + 1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0200" y="4837978"/>
            <a:ext cx="8445500" cy="130651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However, the Ba &amp; Kr produced are usually heavy isotopes, with more neutrons than average. This means that fewer of the surplus neutrons are actually free.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Generally 3-4 free neutrons are produced per fission event.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And the Ba &amp; Kr are also </a:t>
            </a:r>
            <a:r>
              <a:rPr lang="en-US" u="sng" dirty="0">
                <a:solidFill>
                  <a:srgbClr val="0000FF"/>
                </a:solidFill>
                <a:latin typeface="Avenir Medium"/>
                <a:cs typeface="Avenir Medium"/>
              </a:rPr>
              <a:t>radioactive</a:t>
            </a: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, emitting </a:t>
            </a:r>
            <a:r>
              <a:rPr lang="en-US" dirty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β-particles.</a:t>
            </a:r>
            <a:endParaRPr lang="en-US" dirty="0">
              <a:solidFill>
                <a:srgbClr val="0000FF"/>
              </a:solidFill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9905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0368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How much energy is released?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8" y="770253"/>
            <a:ext cx="8672465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Calculations showed that, on average, fission of one atom of U-235 results in the loss of 0.21 </a:t>
            </a:r>
            <a:r>
              <a:rPr lang="en-US" sz="2000" dirty="0" err="1">
                <a:latin typeface="Avenir Medium"/>
                <a:cs typeface="Avenir Medium"/>
              </a:rPr>
              <a:t>amu</a:t>
            </a:r>
            <a:r>
              <a:rPr lang="en-US" sz="2000" dirty="0">
                <a:latin typeface="Avenir Medium"/>
                <a:cs typeface="Avenir Medium"/>
              </a:rPr>
              <a:t>.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4504" y="6494803"/>
            <a:ext cx="419152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2238" y="1515178"/>
            <a:ext cx="7713253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E = (m)(</a:t>
            </a:r>
            <a:r>
              <a:rPr lang="en-US" sz="2000" dirty="0" err="1">
                <a:latin typeface="Avenir Medium"/>
                <a:cs typeface="Avenir Medium"/>
              </a:rPr>
              <a:t>amu</a:t>
            </a:r>
            <a:r>
              <a:rPr lang="en-US" sz="2000" dirty="0">
                <a:latin typeface="Avenir Medium"/>
                <a:cs typeface="Avenir Medium"/>
              </a:rPr>
              <a:t>)(931) = (1)(0.21 </a:t>
            </a:r>
            <a:r>
              <a:rPr lang="en-US" sz="2000" dirty="0" err="1">
                <a:latin typeface="Avenir Medium"/>
                <a:cs typeface="Avenir Medium"/>
              </a:rPr>
              <a:t>amu</a:t>
            </a:r>
            <a:r>
              <a:rPr lang="en-US" sz="2000" dirty="0">
                <a:latin typeface="Avenir Medium"/>
                <a:cs typeface="Avenir Medium"/>
              </a:rPr>
              <a:t>)(931) = 200 MeV    [m = atoms]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22249" y="1984906"/>
            <a:ext cx="6102454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E = 200 MeV = 3.2 E-11 J / atom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610" y="2859874"/>
            <a:ext cx="8672465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So how much energy would be released from fission of 1 kg of U-235?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225" y="3254652"/>
            <a:ext cx="7669266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Each atom has a mass of 235 </a:t>
            </a:r>
            <a:r>
              <a:rPr lang="en-US" sz="2000" dirty="0" err="1">
                <a:latin typeface="Avenir Medium"/>
                <a:cs typeface="Avenir Medium"/>
              </a:rPr>
              <a:t>amu</a:t>
            </a:r>
            <a:r>
              <a:rPr lang="en-US" sz="2000" dirty="0">
                <a:latin typeface="Avenir Medium"/>
                <a:cs typeface="Avenir Medium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One </a:t>
            </a:r>
            <a:r>
              <a:rPr lang="en-US" sz="2000" dirty="0" err="1">
                <a:latin typeface="Avenir Medium"/>
                <a:cs typeface="Avenir Medium"/>
              </a:rPr>
              <a:t>amu</a:t>
            </a:r>
            <a:r>
              <a:rPr lang="en-US" sz="2000" dirty="0">
                <a:latin typeface="Avenir Medium"/>
                <a:cs typeface="Avenir Medium"/>
              </a:rPr>
              <a:t> = 1.660 E-27 kg.</a:t>
            </a:r>
          </a:p>
          <a:p>
            <a:pPr>
              <a:lnSpc>
                <a:spcPct val="110000"/>
              </a:lnSpc>
            </a:pPr>
            <a:r>
              <a:rPr lang="en-US" sz="2000" u="sng" dirty="0">
                <a:latin typeface="Avenir Medium"/>
                <a:cs typeface="Avenir Medium"/>
              </a:rPr>
              <a:t>1 kg         1 </a:t>
            </a:r>
            <a:r>
              <a:rPr lang="en-US" sz="2000" u="sng" dirty="0" err="1">
                <a:latin typeface="Avenir Medium"/>
                <a:cs typeface="Avenir Medium"/>
              </a:rPr>
              <a:t>amu</a:t>
            </a:r>
            <a:r>
              <a:rPr lang="en-US" sz="2000" u="sng" dirty="0">
                <a:latin typeface="Avenir Medium"/>
                <a:cs typeface="Avenir Medium"/>
              </a:rPr>
              <a:t>                1 atom  </a:t>
            </a:r>
            <a:r>
              <a:rPr lang="en-US" sz="2000" dirty="0">
                <a:latin typeface="Avenir Medium"/>
                <a:cs typeface="Avenir Medium"/>
              </a:rPr>
              <a:t>  =  2.5 E24 atoms / kg U-235</a:t>
            </a:r>
            <a:endParaRPr lang="en-US" sz="2000" u="sng" dirty="0"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                1.660 E-27 kg    235 </a:t>
            </a:r>
            <a:r>
              <a:rPr lang="en-US" sz="2000" dirty="0" err="1">
                <a:latin typeface="Avenir Medium"/>
                <a:cs typeface="Avenir Medium"/>
              </a:rPr>
              <a:t>amu</a:t>
            </a:r>
            <a:endParaRPr lang="en-US" sz="2000" dirty="0">
              <a:latin typeface="Avenir Medium"/>
              <a:cs typeface="Avenir Mediu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1185" y="4817735"/>
            <a:ext cx="7669266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(2.5 E24 atoms / kg U-235)(3.2 E-11 J / atom) = 80 E12 J / kg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											   = </a:t>
            </a:r>
            <a:r>
              <a:rPr lang="en-US" sz="2000" dirty="0">
                <a:latin typeface="Avenir Black"/>
                <a:cs typeface="Avenir Black"/>
              </a:rPr>
              <a:t>80 TJ / kg U-235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610" y="5831373"/>
            <a:ext cx="8672465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Energy: 1 kg U-235 = 3000 </a:t>
            </a:r>
            <a:r>
              <a:rPr lang="en-US" sz="2000" dirty="0" err="1">
                <a:latin typeface="Avenir Black"/>
                <a:cs typeface="Avenir Black"/>
              </a:rPr>
              <a:t>tonnes</a:t>
            </a:r>
            <a:r>
              <a:rPr lang="en-US" sz="2000" dirty="0">
                <a:latin typeface="Avenir Black"/>
                <a:cs typeface="Avenir Black"/>
              </a:rPr>
              <a:t> of coal</a:t>
            </a:r>
          </a:p>
        </p:txBody>
      </p:sp>
    </p:spTree>
    <p:extLst>
      <p:ext uri="{BB962C8B-B14F-4D97-AF65-F5344CB8AC3E}">
        <p14:creationId xmlns:p14="http://schemas.microsoft.com/office/powerpoint/2010/main" val="190312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0400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U-235 must be ‘enriched’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8" y="767173"/>
            <a:ext cx="8672465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For every atom of U-235, uranium has 140 atoms of U-238. 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If fission occurs in this </a:t>
            </a:r>
            <a:r>
              <a:rPr lang="en-US" sz="2000" dirty="0" err="1">
                <a:latin typeface="Avenir Medium"/>
                <a:cs typeface="Avenir Medium"/>
              </a:rPr>
              <a:t>unenriched</a:t>
            </a:r>
            <a:r>
              <a:rPr lang="en-US" sz="2000" dirty="0">
                <a:latin typeface="Avenir Medium"/>
                <a:cs typeface="Avenir Medium"/>
              </a:rPr>
              <a:t> uranium, U-238 will absorb most of the freed neutrons but will not undergo fission.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Chain fission won’t occur.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56838"/>
            <a:ext cx="81182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10; https://</a:t>
            </a:r>
            <a:r>
              <a:rPr lang="en-US" sz="1400" dirty="0" err="1">
                <a:latin typeface="Avenir Medium"/>
                <a:cs typeface="Avenir Medium"/>
              </a:rPr>
              <a:t>en.wikipedia.org</a:t>
            </a:r>
            <a:r>
              <a:rPr lang="en-US" sz="1400" dirty="0">
                <a:latin typeface="Avenir Medium"/>
                <a:cs typeface="Avenir Medium"/>
              </a:rPr>
              <a:t>/wiki/</a:t>
            </a:r>
            <a:r>
              <a:rPr lang="en-US" sz="1400" dirty="0" err="1">
                <a:latin typeface="Avenir Medium"/>
                <a:cs typeface="Avenir Medium"/>
              </a:rPr>
              <a:t>Enriched_uranium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658" y="2317678"/>
            <a:ext cx="6043041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To make fission possible, uranium must be 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dirty="0">
                <a:latin typeface="Avenir Black"/>
                <a:cs typeface="Avenir Black"/>
              </a:rPr>
              <a:t>enriched</a:t>
            </a:r>
            <a:r>
              <a:rPr lang="en-US" sz="2000" dirty="0">
                <a:latin typeface="Avenir Medium"/>
                <a:cs typeface="Avenir Medium"/>
              </a:rPr>
              <a:t> for U-235. </a:t>
            </a:r>
          </a:p>
        </p:txBody>
      </p:sp>
      <p:pic>
        <p:nvPicPr>
          <p:cNvPr id="7" name="Picture 6" descr="750px-Uranium_enrichment_proportions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316" y="1579230"/>
            <a:ext cx="1759406" cy="51609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80396" y="2085457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81184" y="3704783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81972" y="5425709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85%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2358" y="3282878"/>
            <a:ext cx="6131941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Creating a </a:t>
            </a:r>
            <a:r>
              <a:rPr lang="en-US" sz="2000" dirty="0">
                <a:latin typeface="Avenir Black"/>
                <a:cs typeface="Avenir Black"/>
              </a:rPr>
              <a:t>critical mass </a:t>
            </a:r>
            <a:r>
              <a:rPr lang="en-US" sz="2000" dirty="0">
                <a:latin typeface="Avenir Medium"/>
                <a:cs typeface="Avenir Medium"/>
              </a:rPr>
              <a:t>of enriched uranium also helps fission to occur, as freed neutrons have a greater chance of causing another fission event when they travel through more uranium.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5059" y="4899619"/>
            <a:ext cx="6017640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Slowing</a:t>
            </a:r>
            <a:r>
              <a:rPr lang="en-US" sz="2000" dirty="0">
                <a:latin typeface="Avenir Medium"/>
                <a:cs typeface="Avenir Medium"/>
              </a:rPr>
              <a:t> the fast neutrons by colliding them with carbon (</a:t>
            </a:r>
            <a:r>
              <a:rPr lang="en-US" sz="2000" dirty="0">
                <a:latin typeface="Avenir Black"/>
                <a:cs typeface="Avenir Black"/>
              </a:rPr>
              <a:t>graphite</a:t>
            </a:r>
            <a:r>
              <a:rPr lang="en-US" sz="2000" dirty="0">
                <a:latin typeface="Avenir Medium"/>
                <a:cs typeface="Avenir Medium"/>
              </a:rPr>
              <a:t>) also increases the chance of more fusion events.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Graphite is a </a:t>
            </a:r>
            <a:r>
              <a:rPr lang="en-US" sz="2000" dirty="0">
                <a:latin typeface="Avenir Black"/>
                <a:cs typeface="Avenir Black"/>
              </a:rPr>
              <a:t>moderator</a:t>
            </a:r>
            <a:r>
              <a:rPr lang="en-US" sz="2000" dirty="0">
                <a:latin typeface="Avenir Medium"/>
                <a:cs typeface="Avenir Medium"/>
              </a:rPr>
              <a:t> of neutron speed.</a:t>
            </a:r>
          </a:p>
        </p:txBody>
      </p:sp>
    </p:spTree>
    <p:extLst>
      <p:ext uri="{BB962C8B-B14F-4D97-AF65-F5344CB8AC3E}">
        <p14:creationId xmlns:p14="http://schemas.microsoft.com/office/powerpoint/2010/main" val="406944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6301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Controlling fission chain reactions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4255" y="6513511"/>
            <a:ext cx="419152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10</a:t>
            </a:r>
          </a:p>
        </p:txBody>
      </p:sp>
      <p:pic>
        <p:nvPicPr>
          <p:cNvPr id="9" name="Picture 11" descr="nuclear 8"/>
          <p:cNvPicPr>
            <a:picLocks noChangeAspect="1" noChangeArrowheads="1"/>
          </p:cNvPicPr>
          <p:nvPr/>
        </p:nvPicPr>
        <p:blipFill rotWithShape="1">
          <a:blip r:embed="rId3" cstate="print"/>
          <a:srcRect l="2634" t="2903" r="1839" b="18692"/>
          <a:stretch/>
        </p:blipFill>
        <p:spPr bwMode="auto">
          <a:xfrm>
            <a:off x="382588" y="1871661"/>
            <a:ext cx="8440737" cy="4033839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744744"/>
            <a:ext cx="8750300" cy="110286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Graphite</a:t>
            </a:r>
            <a:r>
              <a:rPr lang="en-US" sz="2000" dirty="0">
                <a:latin typeface="Avenir Medium"/>
                <a:cs typeface="Avenir Medium"/>
              </a:rPr>
              <a:t> is added to the uranium; its carbon atoms don’t undergo fission.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When neutrons hit the carbon atoms they slow &amp; the chain reaction occurs but is </a:t>
            </a:r>
            <a:r>
              <a:rPr lang="en-US" sz="2000" u="sng" dirty="0">
                <a:latin typeface="Avenir Medium"/>
                <a:cs typeface="Avenir Medium"/>
              </a:rPr>
              <a:t>less amplified</a:t>
            </a:r>
            <a:r>
              <a:rPr lang="en-US" sz="2000" dirty="0">
                <a:latin typeface="Avenir Medium"/>
                <a:cs typeface="Avenir Medium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3525" y="5798567"/>
            <a:ext cx="8750300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The slowed neutrons are warmed as kinetic energy is dissipated, so reactors that use moderators are called </a:t>
            </a:r>
            <a:r>
              <a:rPr lang="en-US" sz="2000" dirty="0">
                <a:latin typeface="Avenir Black"/>
                <a:cs typeface="Avenir Black"/>
              </a:rPr>
              <a:t>thermal fission reactors.</a:t>
            </a:r>
            <a:endParaRPr lang="en-US" sz="2000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4350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1013</Words>
  <Application>Microsoft Macintosh PowerPoint</Application>
  <PresentationFormat>On-screen Show (4:3)</PresentationFormat>
  <Paragraphs>134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Avenir Black</vt:lpstr>
      <vt:lpstr>Avenir Heavy</vt:lpstr>
      <vt:lpstr>Avenir Medium</vt:lpstr>
      <vt:lpstr>Calibri</vt:lpstr>
      <vt:lpstr>Calibri Light</vt:lpstr>
      <vt:lpstr>Lucida Grande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2019-09-29T14:42:52Z</dcterms:created>
  <dcterms:modified xsi:type="dcterms:W3CDTF">2019-09-29T14:43:35Z</dcterms:modified>
</cp:coreProperties>
</file>