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10" r:id="rId3"/>
    <p:sldId id="271" r:id="rId4"/>
    <p:sldId id="312" r:id="rId5"/>
    <p:sldId id="313" r:id="rId6"/>
    <p:sldId id="314" r:id="rId7"/>
    <p:sldId id="315" r:id="rId8"/>
    <p:sldId id="316" r:id="rId9"/>
    <p:sldId id="31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A2A6-59BD-8D43-B8D8-E7A5D3FD0941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6202-8790-B24E-9914-DBEEFD2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5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A2A6-59BD-8D43-B8D8-E7A5D3FD0941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6202-8790-B24E-9914-DBEEFD2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1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A2A6-59BD-8D43-B8D8-E7A5D3FD0941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6202-8790-B24E-9914-DBEEFD2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6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A2A6-59BD-8D43-B8D8-E7A5D3FD0941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6202-8790-B24E-9914-DBEEFD2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6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A2A6-59BD-8D43-B8D8-E7A5D3FD0941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6202-8790-B24E-9914-DBEEFD2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8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A2A6-59BD-8D43-B8D8-E7A5D3FD0941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6202-8790-B24E-9914-DBEEFD2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5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A2A6-59BD-8D43-B8D8-E7A5D3FD0941}" type="datetimeFigureOut">
              <a:rPr lang="en-US" smtClean="0"/>
              <a:t>9/29/19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6202-8790-B24E-9914-DBEEFD2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9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A2A6-59BD-8D43-B8D8-E7A5D3FD0941}" type="datetimeFigureOut">
              <a:rPr lang="en-US" smtClean="0"/>
              <a:t>9/29/19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6202-8790-B24E-9914-DBEEFD2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6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A2A6-59BD-8D43-B8D8-E7A5D3FD0941}" type="datetimeFigureOut">
              <a:rPr lang="en-US" smtClean="0"/>
              <a:t>9/29/19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6202-8790-B24E-9914-DBEEFD2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4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A2A6-59BD-8D43-B8D8-E7A5D3FD0941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6202-8790-B24E-9914-DBEEFD2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4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A2A6-59BD-8D43-B8D8-E7A5D3FD0941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6202-8790-B24E-9914-DBEEFD2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7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6A2A6-59BD-8D43-B8D8-E7A5D3FD0941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46202-8790-B24E-9914-DBEEFD27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39697" y="959620"/>
            <a:ext cx="5279394" cy="5649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Avenir Black"/>
                <a:cs typeface="Avenir Black"/>
              </a:rPr>
              <a:t>6. Nuclear power</a:t>
            </a:r>
          </a:p>
          <a:p>
            <a:pPr>
              <a:lnSpc>
                <a:spcPct val="120000"/>
              </a:lnSpc>
            </a:pPr>
            <a:endParaRPr lang="en-US" sz="1000" dirty="0"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6.1: </a:t>
            </a:r>
            <a:r>
              <a:rPr lang="en-US" sz="2400" dirty="0">
                <a:latin typeface="Avenir Medium"/>
                <a:cs typeface="Avenir Medium"/>
              </a:rPr>
              <a:t>Nuclear power: an introduction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6.2: </a:t>
            </a:r>
            <a:r>
              <a:rPr lang="en-US" sz="2400" dirty="0">
                <a:latin typeface="Avenir Medium"/>
                <a:cs typeface="Avenir Medium"/>
              </a:rPr>
              <a:t>Nuclei: a brief summary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6.3: </a:t>
            </a:r>
            <a:r>
              <a:rPr lang="en-US" sz="2400" dirty="0">
                <a:latin typeface="Avenir Medium"/>
                <a:cs typeface="Avenir Medium"/>
              </a:rPr>
              <a:t>Radioactivity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6.4: </a:t>
            </a:r>
            <a:r>
              <a:rPr lang="en-US" sz="2400" dirty="0">
                <a:latin typeface="Avenir Medium"/>
                <a:cs typeface="Avenir Medium"/>
              </a:rPr>
              <a:t>Nuclear fission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6.5: </a:t>
            </a:r>
            <a:r>
              <a:rPr lang="en-US" sz="2400" dirty="0">
                <a:latin typeface="Avenir Medium"/>
                <a:cs typeface="Avenir Medium"/>
              </a:rPr>
              <a:t>Thermal fission reactors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6.6: </a:t>
            </a:r>
            <a:r>
              <a:rPr lang="en-US" sz="2400" dirty="0">
                <a:latin typeface="Avenir Medium"/>
                <a:cs typeface="Avenir Medium"/>
              </a:rPr>
              <a:t>Types of thermal fission reactors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6.7: </a:t>
            </a:r>
            <a:r>
              <a:rPr lang="en-US" sz="2400" dirty="0">
                <a:latin typeface="Avenir Medium"/>
                <a:cs typeface="Avenir Medium"/>
              </a:rPr>
              <a:t>Nuclear fuel cycles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6.8: </a:t>
            </a:r>
            <a:r>
              <a:rPr lang="en-US" sz="2400" dirty="0">
                <a:latin typeface="Avenir Medium"/>
                <a:cs typeface="Avenir Medium"/>
              </a:rPr>
              <a:t>Fast neutron reactors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6.9: </a:t>
            </a:r>
            <a:r>
              <a:rPr lang="en-US" sz="2400" dirty="0">
                <a:latin typeface="Avenir Medium"/>
                <a:cs typeface="Avenir Medium"/>
              </a:rPr>
              <a:t>Newer nuclear reactor designs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6.10: </a:t>
            </a:r>
            <a:r>
              <a:rPr lang="en-US" sz="2400" dirty="0">
                <a:latin typeface="Avenir Medium"/>
                <a:cs typeface="Avenir Medium"/>
              </a:rPr>
              <a:t>Nuclear power in Vermont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6.11: </a:t>
            </a:r>
            <a:r>
              <a:rPr lang="en-US" sz="2400" dirty="0">
                <a:latin typeface="Avenir Medium"/>
                <a:cs typeface="Avenir Medium"/>
              </a:rPr>
              <a:t>Power from fusion</a:t>
            </a:r>
          </a:p>
        </p:txBody>
      </p:sp>
    </p:spTree>
    <p:extLst>
      <p:ext uri="{BB962C8B-B14F-4D97-AF65-F5344CB8AC3E}">
        <p14:creationId xmlns:p14="http://schemas.microsoft.com/office/powerpoint/2010/main" val="775940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507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6. Nuclear power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2518284"/>
            <a:ext cx="85246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i="1" dirty="0">
                <a:latin typeface="Avenir Black"/>
                <a:cs typeface="Avenir Black"/>
              </a:rPr>
              <a:t>6.5: Thermal fission reactors</a:t>
            </a:r>
          </a:p>
          <a:p>
            <a:pPr lvl="1" algn="ctr"/>
            <a:endParaRPr lang="en-US" sz="2800" i="1" dirty="0"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54830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95633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u="sng" dirty="0">
                <a:solidFill>
                  <a:prstClr val="white"/>
                </a:solidFill>
                <a:latin typeface="Avenir Heavy"/>
                <a:cs typeface="Avenir Heavy"/>
              </a:rPr>
              <a:t>Thermal</a:t>
            </a:r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 fission reactors?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8" y="738952"/>
            <a:ext cx="8672465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Nuclear reactors don’t burn fuel, rather their uranium undergoes </a:t>
            </a:r>
            <a:r>
              <a:rPr lang="en-US" sz="2000" u="sng" dirty="0">
                <a:latin typeface="Avenir Medium"/>
                <a:cs typeface="Avenir Medium"/>
              </a:rPr>
              <a:t>fission</a:t>
            </a:r>
            <a:r>
              <a:rPr lang="en-US" sz="2000" dirty="0">
                <a:latin typeface="Avenir Medium"/>
                <a:cs typeface="Avenir Medium"/>
              </a:rPr>
              <a:t> giving off heat in the process. That’s one type of </a:t>
            </a:r>
            <a:r>
              <a:rPr lang="en-US" sz="2000" dirty="0">
                <a:latin typeface="Avenir Black"/>
                <a:cs typeface="Avenir Black"/>
              </a:rPr>
              <a:t>thermal</a:t>
            </a:r>
            <a:r>
              <a:rPr lang="en-US" sz="2000" dirty="0">
                <a:latin typeface="Avenir Medium"/>
                <a:cs typeface="Avenir Medium"/>
              </a:rPr>
              <a:t>.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99377" y="6497393"/>
            <a:ext cx="419152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135" y="1704152"/>
            <a:ext cx="8672465" cy="1610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There are two basic types of nuclear reactors:</a:t>
            </a:r>
          </a:p>
          <a:p>
            <a:pPr>
              <a:lnSpc>
                <a:spcPct val="110000"/>
              </a:lnSpc>
            </a:pPr>
            <a:endParaRPr lang="en-US" sz="1000" dirty="0">
              <a:latin typeface="Avenir Medium"/>
              <a:cs typeface="Avenir Medium"/>
            </a:endParaRP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Black"/>
                <a:cs typeface="Avenir Black"/>
              </a:rPr>
              <a:t>Thermal reactors </a:t>
            </a:r>
            <a:r>
              <a:rPr lang="en-US" sz="2000" dirty="0">
                <a:latin typeface="Avenir Medium"/>
                <a:cs typeface="Avenir Medium"/>
              </a:rPr>
              <a:t>use </a:t>
            </a:r>
            <a:r>
              <a:rPr lang="en-US" sz="2000" u="sng" dirty="0">
                <a:latin typeface="Avenir Medium"/>
                <a:cs typeface="Avenir Medium"/>
              </a:rPr>
              <a:t>moderators</a:t>
            </a:r>
            <a:r>
              <a:rPr lang="en-US" sz="2000" dirty="0">
                <a:latin typeface="Avenir Medium"/>
                <a:cs typeface="Avenir Medium"/>
              </a:rPr>
              <a:t> like graphite to slow neutrons &amp; allow controlled chain reactions</a:t>
            </a:r>
          </a:p>
          <a:p>
            <a:pPr marL="800100" lvl="1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The slowed neutrons carry lost energy as heat.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135" y="3596452"/>
            <a:ext cx="8672465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Black"/>
                <a:cs typeface="Avenir Black"/>
              </a:rPr>
              <a:t>Fast neutron reactors</a:t>
            </a:r>
            <a:r>
              <a:rPr lang="en-US" sz="2000" dirty="0">
                <a:latin typeface="Avenir Medium"/>
                <a:cs typeface="Avenir Medium"/>
              </a:rPr>
              <a:t> don’t need moderators so the neutrons aren’t ‘thermalized’.</a:t>
            </a:r>
            <a:endParaRPr lang="en-US" sz="2000" dirty="0"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72741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71977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u="sng" dirty="0">
                <a:solidFill>
                  <a:prstClr val="white"/>
                </a:solidFill>
                <a:latin typeface="Avenir Heavy"/>
                <a:cs typeface="Avenir Heavy"/>
              </a:rPr>
              <a:t>Thermal</a:t>
            </a:r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 fission reactors: 4 essentials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8" y="738952"/>
            <a:ext cx="8672465" cy="1928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Avenir Medium"/>
                <a:cs typeface="Avenir Medium"/>
              </a:rPr>
              <a:t>Thermal fission reactors have </a:t>
            </a:r>
            <a:r>
              <a:rPr lang="en-US" sz="2000" u="sng" dirty="0">
                <a:latin typeface="Avenir Medium"/>
                <a:cs typeface="Avenir Medium"/>
              </a:rPr>
              <a:t>four essential components</a:t>
            </a:r>
            <a:r>
              <a:rPr lang="en-US" sz="2000" dirty="0">
                <a:latin typeface="Avenir Medium"/>
                <a:cs typeface="Avenir Medium"/>
              </a:rPr>
              <a:t>: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000" dirty="0">
                <a:latin typeface="Avenir Medium"/>
                <a:cs typeface="Avenir Medium"/>
              </a:rPr>
              <a:t>Fuel = uranium;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000" dirty="0">
                <a:latin typeface="Avenir Medium"/>
                <a:cs typeface="Avenir Medium"/>
              </a:rPr>
              <a:t>Moderator, usually graphite;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000" dirty="0">
                <a:latin typeface="Avenir Medium"/>
                <a:cs typeface="Avenir Medium"/>
              </a:rPr>
              <a:t>Coolant to pick up and transfer heat; &amp;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000" dirty="0">
                <a:latin typeface="Avenir Medium"/>
                <a:cs typeface="Avenir Medium"/>
              </a:rPr>
              <a:t>Control system.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99377" y="6497393"/>
            <a:ext cx="419152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10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3" t="7662" r="13284" b="15369"/>
          <a:stretch/>
        </p:blipFill>
        <p:spPr bwMode="auto">
          <a:xfrm>
            <a:off x="1282699" y="3271593"/>
            <a:ext cx="6692901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8806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19627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Fuel rods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8" y="738952"/>
            <a:ext cx="52580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Early nuclear plants used </a:t>
            </a:r>
            <a:r>
              <a:rPr lang="en-US" sz="2000" dirty="0">
                <a:latin typeface="Avenir Black"/>
                <a:cs typeface="Avenir Black"/>
              </a:rPr>
              <a:t>natural</a:t>
            </a:r>
            <a:r>
              <a:rPr lang="en-US" sz="2000" dirty="0">
                <a:latin typeface="Avenir Medium"/>
                <a:cs typeface="Avenir Medium"/>
              </a:rPr>
              <a:t> uranium, but recent plants use </a:t>
            </a:r>
            <a:r>
              <a:rPr lang="en-US" sz="2000" dirty="0">
                <a:latin typeface="Avenir Black"/>
                <a:cs typeface="Avenir Black"/>
              </a:rPr>
              <a:t>enriched</a:t>
            </a:r>
            <a:r>
              <a:rPr lang="en-US" sz="2000" dirty="0">
                <a:latin typeface="Avenir Medium"/>
                <a:cs typeface="Avenir Medium"/>
              </a:rPr>
              <a:t> uranium with 2-5% U-235.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Plutonium produced in breeder plants can be reprocessed &amp; used as fuel.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Thorium can also be used as fuel.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20837" y="6295498"/>
            <a:ext cx="689621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10;</a:t>
            </a:r>
          </a:p>
          <a:p>
            <a:r>
              <a:rPr lang="en-US" sz="1400" dirty="0">
                <a:latin typeface="Avenir Medium"/>
                <a:cs typeface="Avenir Medium"/>
              </a:rPr>
              <a:t>https://</a:t>
            </a:r>
            <a:r>
              <a:rPr lang="en-US" sz="1400" dirty="0" err="1">
                <a:latin typeface="Avenir Medium"/>
                <a:cs typeface="Avenir Medium"/>
              </a:rPr>
              <a:t>i.pinimg.com</a:t>
            </a:r>
            <a:r>
              <a:rPr lang="en-US" sz="1400" dirty="0">
                <a:latin typeface="Avenir Medium"/>
                <a:cs typeface="Avenir Medium"/>
              </a:rPr>
              <a:t>/originals/</a:t>
            </a:r>
            <a:r>
              <a:rPr lang="en-US" sz="1400" dirty="0" err="1">
                <a:latin typeface="Avenir Medium"/>
                <a:cs typeface="Avenir Medium"/>
              </a:rPr>
              <a:t>ae</a:t>
            </a:r>
            <a:r>
              <a:rPr lang="en-US" sz="1400" dirty="0">
                <a:latin typeface="Avenir Medium"/>
                <a:cs typeface="Avenir Medium"/>
              </a:rPr>
              <a:t>/a7/02/aea702d2b7bfdf48ae724853261c2456.jpg</a:t>
            </a:r>
          </a:p>
        </p:txBody>
      </p:sp>
      <p:pic>
        <p:nvPicPr>
          <p:cNvPr id="2" name="Picture 1" descr="aea702d2b7bfdf48ae724853261c245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886" y="738367"/>
            <a:ext cx="3594789" cy="56877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9658" y="2853988"/>
            <a:ext cx="5258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Uranium oxide </a:t>
            </a:r>
            <a:r>
              <a:rPr lang="en-US" sz="2000" dirty="0">
                <a:latin typeface="Avenir Medium"/>
                <a:cs typeface="Avenir Medium"/>
              </a:rPr>
              <a:t>(UO</a:t>
            </a:r>
            <a:r>
              <a:rPr lang="en-US" sz="2000" baseline="-25000" dirty="0">
                <a:latin typeface="Avenir Medium"/>
                <a:cs typeface="Avenir Medium"/>
              </a:rPr>
              <a:t>2</a:t>
            </a:r>
            <a:r>
              <a:rPr lang="en-US" sz="2000" dirty="0">
                <a:latin typeface="Avenir Medium"/>
                <a:cs typeface="Avenir Medium"/>
              </a:rPr>
              <a:t>) is a hard ceramic that can be formed into pellets.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Pellets are held in metal tubes.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The metal must not absorb neutrons.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9658" y="4473724"/>
            <a:ext cx="5258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Fuel rods are replaced every 12-18 months.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9658" y="5026234"/>
            <a:ext cx="52580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100 </a:t>
            </a:r>
            <a:r>
              <a:rPr lang="en-US" sz="2000" dirty="0" err="1">
                <a:latin typeface="Avenir Medium"/>
                <a:cs typeface="Avenir Medium"/>
              </a:rPr>
              <a:t>tonnes</a:t>
            </a:r>
            <a:r>
              <a:rPr lang="en-US" sz="2000" dirty="0">
                <a:latin typeface="Avenir Medium"/>
                <a:cs typeface="Avenir Medium"/>
              </a:rPr>
              <a:t> of fuel per reactor: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2-3 GW of heat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600 – 1000 MW of electricity</a:t>
            </a:r>
          </a:p>
        </p:txBody>
      </p:sp>
    </p:spTree>
    <p:extLst>
      <p:ext uri="{BB962C8B-B14F-4D97-AF65-F5344CB8AC3E}">
        <p14:creationId xmlns:p14="http://schemas.microsoft.com/office/powerpoint/2010/main" val="128456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ntrol Rods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500907"/>
            <a:ext cx="6337300" cy="477289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22586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Moderator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8" y="738952"/>
            <a:ext cx="52580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Three types of </a:t>
            </a:r>
            <a:r>
              <a:rPr lang="en-US" sz="2000" dirty="0">
                <a:latin typeface="Avenir Black"/>
                <a:cs typeface="Avenir Black"/>
              </a:rPr>
              <a:t>moderator</a:t>
            </a:r>
            <a:r>
              <a:rPr lang="en-US" sz="2000" dirty="0">
                <a:latin typeface="Avenir Medium"/>
                <a:cs typeface="Avenir Medium"/>
              </a:rPr>
              <a:t> are common:</a:t>
            </a:r>
          </a:p>
          <a:p>
            <a:endParaRPr lang="en-US" sz="1000" dirty="0">
              <a:latin typeface="Avenir Medium"/>
              <a:cs typeface="Avenir Medium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Light water (H</a:t>
            </a:r>
            <a:r>
              <a:rPr lang="en-US" sz="2000" baseline="-25000" dirty="0">
                <a:latin typeface="Avenir Medium"/>
                <a:cs typeface="Avenir Medium"/>
              </a:rPr>
              <a:t>2</a:t>
            </a:r>
            <a:r>
              <a:rPr lang="en-US" sz="2000" dirty="0">
                <a:latin typeface="Avenir Medium"/>
                <a:cs typeface="Avenir Medium"/>
              </a:rPr>
              <a:t>O)</a:t>
            </a:r>
          </a:p>
          <a:p>
            <a:endParaRPr lang="en-US" sz="1000" dirty="0">
              <a:latin typeface="Avenir Medium"/>
              <a:cs typeface="Avenir Medium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Heavy water (D2O)</a:t>
            </a:r>
          </a:p>
          <a:p>
            <a:endParaRPr lang="en-US" sz="1000" dirty="0">
              <a:latin typeface="Avenir Medium"/>
              <a:cs typeface="Avenir Medium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Graphite (a form of carbon)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42" y="6320898"/>
            <a:ext cx="498397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10;</a:t>
            </a:r>
          </a:p>
          <a:p>
            <a:r>
              <a:rPr lang="en-US" sz="1400" dirty="0">
                <a:latin typeface="Avenir Medium"/>
                <a:cs typeface="Avenir Medium"/>
              </a:rPr>
              <a:t>http://</a:t>
            </a:r>
            <a:r>
              <a:rPr lang="en-US" sz="1400" dirty="0" err="1">
                <a:latin typeface="Avenir Medium"/>
                <a:cs typeface="Avenir Medium"/>
              </a:rPr>
              <a:t>consumedland.com</a:t>
            </a:r>
            <a:r>
              <a:rPr lang="en-US" sz="1400" dirty="0">
                <a:latin typeface="Avenir Medium"/>
                <a:cs typeface="Avenir Medium"/>
              </a:rPr>
              <a:t>/images/Control%20Rods_en.jpg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8558" y="4038600"/>
            <a:ext cx="3172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Remember that moderators are needed for fission to happen.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486400" y="2425700"/>
            <a:ext cx="939800" cy="3251200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72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ntrol Rods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400" y="3258936"/>
            <a:ext cx="4610100" cy="3472064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6985000" y="4356099"/>
            <a:ext cx="584200" cy="2129897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54036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Coolants &amp; control systems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8" y="738952"/>
            <a:ext cx="85195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Coolants absorb heat released by decaying fuel pellets &amp; carry the heat to the steam generator.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Black"/>
                <a:cs typeface="Avenir Black"/>
              </a:rPr>
              <a:t>Liquid</a:t>
            </a:r>
            <a:r>
              <a:rPr lang="en-US" sz="2000" dirty="0">
                <a:latin typeface="Avenir Medium"/>
                <a:cs typeface="Avenir Medium"/>
              </a:rPr>
              <a:t> moderators like light &amp; heavy water can also act as the coolant.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Black"/>
                <a:cs typeface="Avenir Black"/>
              </a:rPr>
              <a:t>Gas</a:t>
            </a:r>
            <a:r>
              <a:rPr lang="en-US" sz="2000" dirty="0">
                <a:latin typeface="Avenir Medium"/>
                <a:cs typeface="Avenir Medium"/>
              </a:rPr>
              <a:t> coolants like carbon dioxide can also be used. 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" y="6485997"/>
            <a:ext cx="419152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9658" y="2516952"/>
            <a:ext cx="851954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Control rods </a:t>
            </a:r>
            <a:r>
              <a:rPr lang="en-US" sz="2000" dirty="0">
                <a:latin typeface="Avenir Medium"/>
                <a:cs typeface="Avenir Medium"/>
              </a:rPr>
              <a:t>are made of material that absorbs freed neutrons &amp; slow or stop fission from continuing. </a:t>
            </a:r>
          </a:p>
          <a:p>
            <a:endParaRPr lang="en-US" sz="1000" dirty="0">
              <a:latin typeface="Avenir Medium"/>
              <a:cs typeface="Avenir Medium"/>
            </a:endParaRPr>
          </a:p>
          <a:p>
            <a:r>
              <a:rPr lang="en-US" sz="2000" dirty="0">
                <a:latin typeface="Avenir Medium"/>
                <a:cs typeface="Avenir Medium"/>
              </a:rPr>
              <a:t>Good neutron absorbers: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Cadmium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Boron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1" y="4838700"/>
            <a:ext cx="452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When control rods are inserted between fuel rods fission is dampened or stopped.</a:t>
            </a:r>
          </a:p>
        </p:txBody>
      </p:sp>
    </p:spTree>
    <p:extLst>
      <p:ext uri="{BB962C8B-B14F-4D97-AF65-F5344CB8AC3E}">
        <p14:creationId xmlns:p14="http://schemas.microsoft.com/office/powerpoint/2010/main" val="381308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0457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Nuclear plant safety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8" y="738952"/>
            <a:ext cx="85195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Design</a:t>
            </a:r>
            <a:r>
              <a:rPr lang="en-US" sz="2000" dirty="0">
                <a:latin typeface="Avenir Medium"/>
                <a:cs typeface="Avenir Medium"/>
              </a:rPr>
              <a:t> of a nuclear plant must store &amp; use fuel at the correct densities &amp; must have a </a:t>
            </a:r>
            <a:r>
              <a:rPr lang="en-US" sz="2000" dirty="0">
                <a:latin typeface="Avenir Black"/>
                <a:cs typeface="Avenir Black"/>
              </a:rPr>
              <a:t>robust coolant system </a:t>
            </a:r>
            <a:r>
              <a:rPr lang="en-US" sz="2000" dirty="0">
                <a:latin typeface="Avenir Medium"/>
                <a:cs typeface="Avenir Medium"/>
              </a:rPr>
              <a:t>that will continue to function under the most adverse circumstances.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Lack of cooling can cause the fuel in the reactor core to </a:t>
            </a:r>
            <a:r>
              <a:rPr lang="en-US" sz="2000" dirty="0">
                <a:latin typeface="Avenir Black"/>
                <a:cs typeface="Avenir Black"/>
              </a:rPr>
              <a:t>meltdown</a:t>
            </a:r>
            <a:r>
              <a:rPr lang="en-US" sz="2000" dirty="0">
                <a:latin typeface="Avenir Medium"/>
                <a:cs typeface="Avenir Medium"/>
              </a:rPr>
              <a:t>.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" y="6485997"/>
            <a:ext cx="419152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9658" y="2346782"/>
            <a:ext cx="85195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Shielding</a:t>
            </a:r>
            <a:r>
              <a:rPr lang="en-US" sz="2000" dirty="0">
                <a:latin typeface="Avenir Medium"/>
                <a:cs typeface="Avenir Medium"/>
              </a:rPr>
              <a:t> is needed to protect operators from radiation in the core.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1E12 times the safe limit.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Safe distance without shielding would be 8 km.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Concrete &amp; steel both absorb gamma radiation.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9658" y="3954612"/>
            <a:ext cx="8519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Containment </a:t>
            </a:r>
            <a:r>
              <a:rPr lang="en-US" sz="2000" dirty="0">
                <a:latin typeface="Avenir Medium"/>
                <a:cs typeface="Avenir Medium"/>
              </a:rPr>
              <a:t>is needed deal with high pressure &amp; radioactive gases produced in the plant. </a:t>
            </a:r>
          </a:p>
        </p:txBody>
      </p:sp>
    </p:spTree>
    <p:extLst>
      <p:ext uri="{BB962C8B-B14F-4D97-AF65-F5344CB8AC3E}">
        <p14:creationId xmlns:p14="http://schemas.microsoft.com/office/powerpoint/2010/main" val="156096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205468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Accidents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8" y="738952"/>
            <a:ext cx="8519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Most accidents result from loss of control of the nuclear chain reaction resulting in too much heat.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" y="6485997"/>
            <a:ext cx="419152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9658" y="1434138"/>
            <a:ext cx="8519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Water used as moderator or coolant can be turned to steam, react with the zirconium alloy fuel rods &amp; produce </a:t>
            </a:r>
            <a:r>
              <a:rPr lang="en-US" sz="2000" dirty="0">
                <a:latin typeface="Avenir Black"/>
                <a:cs typeface="Avenir Black"/>
              </a:rPr>
              <a:t>explosive hydrogen gas</a:t>
            </a:r>
            <a:r>
              <a:rPr lang="en-US" sz="2000" dirty="0">
                <a:latin typeface="Avenir Medium"/>
                <a:cs typeface="Avenir Medium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9658" y="2243624"/>
            <a:ext cx="85195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Loss of cooling </a:t>
            </a:r>
            <a:r>
              <a:rPr lang="en-US" sz="2000" dirty="0">
                <a:latin typeface="Avenir Medium"/>
                <a:cs typeface="Avenir Medium"/>
              </a:rPr>
              <a:t>is a problem even if the fusion chain reaction is stopped because the fuel will </a:t>
            </a:r>
            <a:r>
              <a:rPr lang="en-US" sz="2000" dirty="0">
                <a:latin typeface="Avenir Black"/>
                <a:cs typeface="Avenir Black"/>
              </a:rPr>
              <a:t>continue to decay &amp; produce heat</a:t>
            </a:r>
            <a:r>
              <a:rPr lang="en-US" sz="2000" dirty="0">
                <a:latin typeface="Avenir Medium"/>
                <a:cs typeface="Avenir Medium"/>
              </a:rPr>
              <a:t>. This can melt the fuel which can then escape containment.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Three Mile Island (1979, PA)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Fukushima (2011, Japan)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9658" y="3954810"/>
            <a:ext cx="8519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Loss of control </a:t>
            </a:r>
            <a:r>
              <a:rPr lang="en-US" sz="2000" dirty="0">
                <a:latin typeface="Avenir Medium"/>
                <a:cs typeface="Avenir Medium"/>
              </a:rPr>
              <a:t>would allow a runaway fission chain reaction.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Chernobyl (1986, Ukraine)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9658" y="5375692"/>
            <a:ext cx="8519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Passive response </a:t>
            </a:r>
            <a:r>
              <a:rPr lang="en-US" sz="2000" dirty="0">
                <a:latin typeface="Avenir Medium"/>
                <a:cs typeface="Avenir Medium"/>
              </a:rPr>
              <a:t>cause plants to safely shutdown if power or coolant systems failed.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Shutdown would be triggered without operator action.</a:t>
            </a:r>
          </a:p>
        </p:txBody>
      </p:sp>
    </p:spTree>
    <p:extLst>
      <p:ext uri="{BB962C8B-B14F-4D97-AF65-F5344CB8AC3E}">
        <p14:creationId xmlns:p14="http://schemas.microsoft.com/office/powerpoint/2010/main" val="363992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745</Words>
  <Application>Microsoft Macintosh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2019-09-29T14:43:48Z</dcterms:created>
  <dcterms:modified xsi:type="dcterms:W3CDTF">2019-09-29T14:44:25Z</dcterms:modified>
</cp:coreProperties>
</file>