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318" r:id="rId3"/>
    <p:sldId id="319" r:id="rId4"/>
    <p:sldId id="336" r:id="rId5"/>
    <p:sldId id="320" r:id="rId6"/>
    <p:sldId id="340" r:id="rId7"/>
    <p:sldId id="342" r:id="rId8"/>
    <p:sldId id="341" r:id="rId9"/>
    <p:sldId id="321" r:id="rId10"/>
    <p:sldId id="322" r:id="rId11"/>
    <p:sldId id="323" r:id="rId12"/>
    <p:sldId id="337" r:id="rId13"/>
    <p:sldId id="33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4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48EF-FBC5-C747-B1A7-5C4AC17ECBFD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72695-4D7B-DC4D-8286-D73C4A6EA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6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48EF-FBC5-C747-B1A7-5C4AC17ECBFD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72695-4D7B-DC4D-8286-D73C4A6EA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1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48EF-FBC5-C747-B1A7-5C4AC17ECBFD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72695-4D7B-DC4D-8286-D73C4A6EA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3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48EF-FBC5-C747-B1A7-5C4AC17ECBFD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72695-4D7B-DC4D-8286-D73C4A6EA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9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48EF-FBC5-C747-B1A7-5C4AC17ECBFD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72695-4D7B-DC4D-8286-D73C4A6EA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2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48EF-FBC5-C747-B1A7-5C4AC17ECBFD}" type="datetimeFigureOut">
              <a:rPr lang="en-US" smtClean="0"/>
              <a:t>9/29/19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72695-4D7B-DC4D-8286-D73C4A6EA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9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48EF-FBC5-C747-B1A7-5C4AC17ECBFD}" type="datetimeFigureOut">
              <a:rPr lang="en-US" smtClean="0"/>
              <a:t>9/29/19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72695-4D7B-DC4D-8286-D73C4A6EA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0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48EF-FBC5-C747-B1A7-5C4AC17ECBFD}" type="datetimeFigureOut">
              <a:rPr lang="en-US" smtClean="0"/>
              <a:t>9/29/19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72695-4D7B-DC4D-8286-D73C4A6EA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48EF-FBC5-C747-B1A7-5C4AC17ECBFD}" type="datetimeFigureOut">
              <a:rPr lang="en-US" smtClean="0"/>
              <a:t>9/29/19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72695-4D7B-DC4D-8286-D73C4A6EA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80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48EF-FBC5-C747-B1A7-5C4AC17ECBFD}" type="datetimeFigureOut">
              <a:rPr lang="en-US" smtClean="0"/>
              <a:t>9/29/19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72695-4D7B-DC4D-8286-D73C4A6EA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48EF-FBC5-C747-B1A7-5C4AC17ECBFD}" type="datetimeFigureOut">
              <a:rPr lang="en-US" smtClean="0"/>
              <a:t>9/29/19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72695-4D7B-DC4D-8286-D73C4A6EA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6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E48EF-FBC5-C747-B1A7-5C4AC17ECBFD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72695-4D7B-DC4D-8286-D73C4A6EA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2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opscience.iop.org/article/10.1088/1748-9326/7/3/03400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84048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SSC 2030: Energy Systems &amp; Sustainability</a:t>
            </a: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9697" y="959620"/>
            <a:ext cx="5279394" cy="564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Avenir Black"/>
                <a:cs typeface="Avenir Black"/>
              </a:rPr>
              <a:t>6. Nuclear power</a:t>
            </a:r>
          </a:p>
          <a:p>
            <a:pPr>
              <a:lnSpc>
                <a:spcPct val="120000"/>
              </a:lnSpc>
            </a:pPr>
            <a:endParaRPr lang="en-US" sz="1000" dirty="0">
              <a:latin typeface="Avenir Black"/>
              <a:cs typeface="Avenir Black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6.1: </a:t>
            </a:r>
            <a:r>
              <a:rPr lang="en-US" sz="2400" dirty="0">
                <a:latin typeface="Avenir Medium"/>
                <a:cs typeface="Avenir Medium"/>
              </a:rPr>
              <a:t>Nuclear power: an introduction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6.2: </a:t>
            </a:r>
            <a:r>
              <a:rPr lang="en-US" sz="2400" dirty="0">
                <a:latin typeface="Avenir Medium"/>
                <a:cs typeface="Avenir Medium"/>
              </a:rPr>
              <a:t>Nuclei: a brief summary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6.3: </a:t>
            </a:r>
            <a:r>
              <a:rPr lang="en-US" sz="2400" dirty="0">
                <a:latin typeface="Avenir Medium"/>
                <a:cs typeface="Avenir Medium"/>
              </a:rPr>
              <a:t>Radioactivity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6.4: </a:t>
            </a:r>
            <a:r>
              <a:rPr lang="en-US" sz="2400" dirty="0">
                <a:latin typeface="Avenir Medium"/>
                <a:cs typeface="Avenir Medium"/>
              </a:rPr>
              <a:t>Nuclear fission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6.5: </a:t>
            </a:r>
            <a:r>
              <a:rPr lang="en-US" sz="2400" dirty="0">
                <a:latin typeface="Avenir Medium"/>
                <a:cs typeface="Avenir Medium"/>
              </a:rPr>
              <a:t>Thermal fission reactors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6.6: </a:t>
            </a:r>
            <a:r>
              <a:rPr lang="en-US" sz="2400" dirty="0">
                <a:latin typeface="Avenir Medium"/>
                <a:cs typeface="Avenir Medium"/>
              </a:rPr>
              <a:t>Types of thermal fission reactors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6.7: </a:t>
            </a:r>
            <a:r>
              <a:rPr lang="en-US" sz="2400" dirty="0">
                <a:latin typeface="Avenir Medium"/>
                <a:cs typeface="Avenir Medium"/>
              </a:rPr>
              <a:t>Nuclear fuel cycles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6.8: </a:t>
            </a:r>
            <a:r>
              <a:rPr lang="en-US" sz="2400" dirty="0">
                <a:latin typeface="Avenir Medium"/>
                <a:cs typeface="Avenir Medium"/>
              </a:rPr>
              <a:t>Fast neutron reactors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6.9: </a:t>
            </a:r>
            <a:r>
              <a:rPr lang="en-US" sz="2400" dirty="0">
                <a:latin typeface="Avenir Medium"/>
                <a:cs typeface="Avenir Medium"/>
              </a:rPr>
              <a:t>Newer nuclear reactor designs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6.10: </a:t>
            </a:r>
            <a:r>
              <a:rPr lang="en-US" sz="2400" dirty="0">
                <a:latin typeface="Avenir Medium"/>
                <a:cs typeface="Avenir Medium"/>
              </a:rPr>
              <a:t>Nuclear power in Vermont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6.11: </a:t>
            </a:r>
            <a:r>
              <a:rPr lang="en-US" sz="2400" dirty="0">
                <a:latin typeface="Avenir Medium"/>
                <a:cs typeface="Avenir Medium"/>
              </a:rPr>
              <a:t>Power from fusion</a:t>
            </a:r>
          </a:p>
        </p:txBody>
      </p:sp>
    </p:spTree>
    <p:extLst>
      <p:ext uri="{BB962C8B-B14F-4D97-AF65-F5344CB8AC3E}">
        <p14:creationId xmlns:p14="http://schemas.microsoft.com/office/powerpoint/2010/main" val="2701307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2730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Heavy water reactors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8" y="738952"/>
            <a:ext cx="8519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Canadian-deuterium-uranium (CANDU) reactors </a:t>
            </a:r>
            <a:r>
              <a:rPr lang="en-US" sz="2000" dirty="0">
                <a:latin typeface="Avenir Medium"/>
                <a:cs typeface="Avenir Medium"/>
              </a:rPr>
              <a:t>next most common (20).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" y="6485997"/>
            <a:ext cx="41915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9658" y="1445663"/>
            <a:ext cx="37194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Heavy water moderator &amp; coolant at 300°C.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Coolant &amp; moderator are separated.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Low thermal efficiency, but able to use a variety of fuels, including spent PWR fuels &amp; surplus weapons-grade plutonium.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9658" y="4183386"/>
            <a:ext cx="371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Medium"/>
                <a:cs typeface="Avenir Medium"/>
              </a:rPr>
              <a:t>Now called pressurized heavy water reactors.</a:t>
            </a:r>
          </a:p>
        </p:txBody>
      </p:sp>
      <p:pic>
        <p:nvPicPr>
          <p:cNvPr id="11" name="Picture 10" descr="Scanbot Nov 8, 2017 8.52 P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t="14843" r="31275" b="6271"/>
          <a:stretch/>
        </p:blipFill>
        <p:spPr>
          <a:xfrm>
            <a:off x="3753556" y="1685549"/>
            <a:ext cx="5309332" cy="446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27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0494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RBMK reactors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8" y="738952"/>
            <a:ext cx="8519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High power channel-type reactor (RBMK) </a:t>
            </a:r>
            <a:r>
              <a:rPr lang="en-US" sz="2000" dirty="0">
                <a:latin typeface="Avenir Medium"/>
                <a:cs typeface="Avenir Medium"/>
              </a:rPr>
              <a:t>was developed in Russia.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6848085" y="4573678"/>
            <a:ext cx="41915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9658" y="1092888"/>
            <a:ext cx="371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Graphite moderator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Light water coolant.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9658" y="6218202"/>
            <a:ext cx="7893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Medium"/>
                <a:cs typeface="Avenir Medium"/>
              </a:rPr>
              <a:t>Chernobyl used this design.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None are being built but about a dozen are still operating.</a:t>
            </a:r>
          </a:p>
        </p:txBody>
      </p:sp>
      <p:pic>
        <p:nvPicPr>
          <p:cNvPr id="9" name="Picture 8" descr="Scanbot Nov 8, 2017 8.53 P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" t="26543" r="11266" b="35803"/>
          <a:stretch/>
        </p:blipFill>
        <p:spPr>
          <a:xfrm>
            <a:off x="966002" y="1781552"/>
            <a:ext cx="7391542" cy="447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7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8111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Failure: Chernobyl (Ukraine, USSR)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9377" y="6528211"/>
            <a:ext cx="41915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https://</a:t>
            </a:r>
            <a:r>
              <a:rPr lang="en-US" sz="1400" dirty="0" err="1">
                <a:latin typeface="Avenir Medium"/>
                <a:cs typeface="Avenir Medium"/>
              </a:rPr>
              <a:t>en.wikipedia.org</a:t>
            </a:r>
            <a:r>
              <a:rPr lang="en-US" sz="1400" dirty="0">
                <a:latin typeface="Avenir Medium"/>
                <a:cs typeface="Avenir Medium"/>
              </a:rPr>
              <a:t>/wiki/</a:t>
            </a:r>
            <a:r>
              <a:rPr lang="en-US" sz="1400" dirty="0" err="1">
                <a:latin typeface="Avenir Medium"/>
                <a:cs typeface="Avenir Medium"/>
              </a:rPr>
              <a:t>Chernobyl_disaster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5854" b="4489"/>
          <a:stretch/>
        </p:blipFill>
        <p:spPr>
          <a:xfrm>
            <a:off x="4866304" y="846667"/>
            <a:ext cx="4018957" cy="55590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659" y="738952"/>
            <a:ext cx="4929674" cy="550407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u="sng" dirty="0">
                <a:latin typeface="Avenir Medium"/>
                <a:cs typeface="Avenir Medium"/>
              </a:rPr>
              <a:t>25 April 1986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The reactor became unstable as a result of tests run by the operators.</a:t>
            </a:r>
          </a:p>
          <a:p>
            <a:pPr>
              <a:lnSpc>
                <a:spcPct val="110000"/>
              </a:lnSpc>
            </a:pPr>
            <a:endParaRPr lang="en-US" sz="1000" dirty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Overheating caused water to decompose, releasing hydrogen gas which then exploded.</a:t>
            </a:r>
            <a:br>
              <a:rPr lang="en-US" sz="2000" dirty="0">
                <a:latin typeface="Avenir Medium"/>
                <a:cs typeface="Avenir Medium"/>
              </a:rPr>
            </a:br>
            <a:endParaRPr lang="en-US" sz="1000" dirty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The reactor core caught fire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>
                <a:latin typeface="Avenir Medium"/>
                <a:cs typeface="Avenir Medium"/>
              </a:rPr>
              <a:t>and melted.</a:t>
            </a:r>
          </a:p>
          <a:p>
            <a:pPr>
              <a:lnSpc>
                <a:spcPct val="110000"/>
              </a:lnSpc>
            </a:pPr>
            <a:endParaRPr lang="en-US" sz="1000" dirty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Plumes of radioactivity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>
                <a:latin typeface="Avenir Medium"/>
                <a:cs typeface="Avenir Medium"/>
              </a:rPr>
              <a:t>spread across Europe.</a:t>
            </a:r>
          </a:p>
          <a:p>
            <a:pPr>
              <a:lnSpc>
                <a:spcPct val="110000"/>
              </a:lnSpc>
            </a:pPr>
            <a:endParaRPr lang="en-US" sz="1000" dirty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The site 30 km in 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>
                <a:latin typeface="Avenir Medium"/>
                <a:cs typeface="Avenir Medium"/>
              </a:rPr>
              <a:t>diameter is 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>
                <a:latin typeface="Avenir Medium"/>
                <a:cs typeface="Avenir Medium"/>
              </a:rPr>
              <a:t>still closed &amp; will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>
                <a:latin typeface="Avenir Medium"/>
                <a:cs typeface="Avenir Medium"/>
              </a:rPr>
              <a:t>be for 20,000 years.</a:t>
            </a:r>
          </a:p>
        </p:txBody>
      </p:sp>
      <p:pic>
        <p:nvPicPr>
          <p:cNvPr id="2" name="Picture 1" descr="fruin11m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726" y="4238252"/>
            <a:ext cx="3053688" cy="227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5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4519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Extent of release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14843"/>
            <a:ext cx="157425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Wikipedia &amp; BBC</a:t>
            </a:r>
          </a:p>
        </p:txBody>
      </p:sp>
      <p:pic>
        <p:nvPicPr>
          <p:cNvPr id="2" name="Picture 1" descr="chernobyldepositi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93857"/>
            <a:ext cx="4680061" cy="4290056"/>
          </a:xfrm>
          <a:prstGeom prst="rect">
            <a:avLst/>
          </a:prstGeom>
        </p:spPr>
      </p:pic>
      <p:pic>
        <p:nvPicPr>
          <p:cNvPr id="9" name="Picture 8" descr="Chernobyl Plum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94" y="3830517"/>
            <a:ext cx="4612105" cy="2992103"/>
          </a:xfrm>
          <a:prstGeom prst="rect">
            <a:avLst/>
          </a:prstGeom>
        </p:spPr>
      </p:pic>
      <p:pic>
        <p:nvPicPr>
          <p:cNvPr id="10" name="Picture 9" descr="700px-Chernobyl_radiation_map_1996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99" y="815473"/>
            <a:ext cx="5501177" cy="580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9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507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6. Nuclear power</a:t>
            </a:r>
          </a:p>
        </p:txBody>
      </p:sp>
      <p:pic>
        <p:nvPicPr>
          <p:cNvPr id="6" name="Picture 5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2518284"/>
            <a:ext cx="8524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i="1" dirty="0">
                <a:latin typeface="Avenir Black"/>
                <a:cs typeface="Avenir Black"/>
              </a:rPr>
              <a:t>6.6: Types of thermal fission reactors</a:t>
            </a:r>
          </a:p>
          <a:p>
            <a:pPr lvl="1" algn="ctr"/>
            <a:endParaRPr lang="en-US" sz="2800" i="1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9810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" r="7120" b="11267"/>
          <a:stretch/>
        </p:blipFill>
        <p:spPr bwMode="auto">
          <a:xfrm>
            <a:off x="4039123" y="1674263"/>
            <a:ext cx="5058875" cy="511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6556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Light water pressurized water reactor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8" y="738952"/>
            <a:ext cx="8519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Most nuclear plants are </a:t>
            </a:r>
            <a:r>
              <a:rPr lang="en-US" sz="2000" dirty="0">
                <a:latin typeface="Avenir Black"/>
                <a:cs typeface="Avenir Black"/>
              </a:rPr>
              <a:t>pressurized water reactors (PWRs)</a:t>
            </a:r>
            <a:r>
              <a:rPr lang="en-US" sz="2000" dirty="0">
                <a:latin typeface="Avenir Medium"/>
                <a:cs typeface="Avenir Medium"/>
              </a:rPr>
              <a:t> developed in the US, or </a:t>
            </a:r>
            <a:r>
              <a:rPr lang="en-US" sz="2000" dirty="0">
                <a:latin typeface="Avenir Black"/>
                <a:cs typeface="Avenir Black"/>
              </a:rPr>
              <a:t>water-water-energy-reactors (VVER) </a:t>
            </a:r>
            <a:r>
              <a:rPr lang="en-US" sz="2000" dirty="0">
                <a:latin typeface="Avenir Medium"/>
                <a:cs typeface="Avenir Medium"/>
              </a:rPr>
              <a:t>from Russia.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" y="6485997"/>
            <a:ext cx="41915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9658" y="1458363"/>
            <a:ext cx="37194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lack"/>
                <a:cs typeface="Avenir Black"/>
              </a:rPr>
              <a:t>Core: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100 fuel assemblies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Each 100s of UO</a:t>
            </a:r>
            <a:r>
              <a:rPr lang="en-US" baseline="-25000" dirty="0">
                <a:latin typeface="Avenir Medium"/>
                <a:cs typeface="Avenir Medium"/>
              </a:rPr>
              <a:t>2</a:t>
            </a:r>
            <a:r>
              <a:rPr lang="en-US" dirty="0">
                <a:latin typeface="Avenir Medium"/>
                <a:cs typeface="Avenir Medium"/>
              </a:rPr>
              <a:t> fuel rods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Water coolant/moderator flows through fuel at high pressure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9658" y="3007763"/>
            <a:ext cx="37194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lack"/>
                <a:cs typeface="Avenir Black"/>
              </a:rPr>
              <a:t>Boiler: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Heated water (300°C) is pressurized to 100 </a:t>
            </a:r>
            <a:r>
              <a:rPr lang="en-US" dirty="0" err="1">
                <a:latin typeface="Avenir Medium"/>
                <a:cs typeface="Avenir Medium"/>
              </a:rPr>
              <a:t>atm</a:t>
            </a:r>
            <a:r>
              <a:rPr lang="en-US" dirty="0">
                <a:latin typeface="Avenir Medium"/>
                <a:cs typeface="Avenir Medium"/>
              </a:rPr>
              <a:t> to ensure that it remains liquid &amp; can work as coolant.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Heat exchange in the boiler produces steam for electric generation.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6958" y="5312581"/>
            <a:ext cx="3719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lack"/>
                <a:cs typeface="Avenir Black"/>
              </a:rPr>
              <a:t>Containment &amp; safety: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Pressure vessel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Emergency coolant system</a:t>
            </a:r>
          </a:p>
        </p:txBody>
      </p:sp>
    </p:spTree>
    <p:extLst>
      <p:ext uri="{BB962C8B-B14F-4D97-AF65-F5344CB8AC3E}">
        <p14:creationId xmlns:p14="http://schemas.microsoft.com/office/powerpoint/2010/main" val="1547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8849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Failure: Three Mile Island (PA)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9377" y="6448003"/>
            <a:ext cx="41915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8" y="738952"/>
            <a:ext cx="8607679" cy="618117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u="sng" dirty="0">
                <a:latin typeface="Avenir Medium"/>
                <a:cs typeface="Avenir Medium"/>
              </a:rPr>
              <a:t>28 March 1979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A water pump in the cooling system failed (jammed valve) allowing coolant to escape. Operators were confused.</a:t>
            </a:r>
            <a:endParaRPr lang="en-US" sz="1000" dirty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The reactor overheated.</a:t>
            </a:r>
          </a:p>
          <a:p>
            <a:pPr>
              <a:lnSpc>
                <a:spcPct val="110000"/>
              </a:lnSpc>
            </a:pPr>
            <a:endParaRPr lang="en-US" sz="1000" dirty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A small amount of 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>
                <a:latin typeface="Avenir Medium"/>
                <a:cs typeface="Avenir Medium"/>
              </a:rPr>
              <a:t>radioactive 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>
                <a:latin typeface="Avenir Medium"/>
                <a:cs typeface="Avenir Medium"/>
              </a:rPr>
              <a:t>material was 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>
                <a:latin typeface="Avenir Medium"/>
                <a:cs typeface="Avenir Medium"/>
              </a:rPr>
              <a:t>released into the 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>
                <a:latin typeface="Avenir Medium"/>
                <a:cs typeface="Avenir Medium"/>
              </a:rPr>
              <a:t>atmosphere.</a:t>
            </a:r>
          </a:p>
          <a:p>
            <a:pPr>
              <a:lnSpc>
                <a:spcPct val="110000"/>
              </a:lnSpc>
            </a:pPr>
            <a:endParaRPr lang="en-US" sz="1000" dirty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No immediate or 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>
                <a:latin typeface="Avenir Medium"/>
                <a:cs typeface="Avenir Medium"/>
              </a:rPr>
              <a:t>anticipated health 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>
                <a:latin typeface="Avenir Medium"/>
                <a:cs typeface="Avenir Medium"/>
              </a:rPr>
              <a:t>effects.</a:t>
            </a:r>
          </a:p>
          <a:p>
            <a:pPr>
              <a:lnSpc>
                <a:spcPct val="110000"/>
              </a:lnSpc>
            </a:pPr>
            <a:endParaRPr lang="en-US" sz="1000" dirty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Small but not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>
                <a:latin typeface="Avenir Medium"/>
                <a:cs typeface="Avenir Medium"/>
              </a:rPr>
              <a:t>statistically 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 err="1">
                <a:latin typeface="Avenir Medium"/>
                <a:cs typeface="Avenir Medium"/>
              </a:rPr>
              <a:t>signficant</a:t>
            </a:r>
            <a:r>
              <a:rPr lang="en-US" sz="2000" dirty="0">
                <a:latin typeface="Avenir Medium"/>
                <a:cs typeface="Avenir Medium"/>
              </a:rPr>
              <a:t> increase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>
                <a:latin typeface="Avenir Medium"/>
                <a:cs typeface="Avenir Medium"/>
              </a:rPr>
              <a:t>in cancer.</a:t>
            </a:r>
          </a:p>
        </p:txBody>
      </p:sp>
      <p:pic>
        <p:nvPicPr>
          <p:cNvPr id="2" name="Picture 1" descr="1024px-Graphic_TMI-2_Core_End-State_Configuration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59" y="2001328"/>
            <a:ext cx="3121152" cy="4620768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TMI_cleanup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07" y="2584008"/>
            <a:ext cx="3373293" cy="37038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4066" y="6577163"/>
            <a:ext cx="484591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https://</a:t>
            </a:r>
            <a:r>
              <a:rPr lang="en-US" sz="1400" dirty="0" err="1">
                <a:latin typeface="Avenir Medium"/>
                <a:cs typeface="Avenir Medium"/>
              </a:rPr>
              <a:t>en.wikipedia.org</a:t>
            </a:r>
            <a:r>
              <a:rPr lang="en-US" sz="1400" dirty="0">
                <a:latin typeface="Avenir Medium"/>
                <a:cs typeface="Avenir Medium"/>
              </a:rPr>
              <a:t>/wiki/</a:t>
            </a:r>
            <a:r>
              <a:rPr lang="en-US" sz="1400" dirty="0" err="1">
                <a:latin typeface="Avenir Medium"/>
                <a:cs typeface="Avenir Medium"/>
              </a:rPr>
              <a:t>Three_Mile_Island_accident</a:t>
            </a:r>
            <a:endParaRPr lang="en-US" sz="1400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85836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5464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Light water boiling water reactor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8" y="738952"/>
            <a:ext cx="8519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Boiling water reactors (BWRs)</a:t>
            </a:r>
            <a:r>
              <a:rPr lang="en-US" sz="2000" dirty="0">
                <a:latin typeface="Avenir Medium"/>
                <a:cs typeface="Avenir Medium"/>
              </a:rPr>
              <a:t> developed in the US are next most common. Fukushima has BWRs.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6867717" y="4586457"/>
            <a:ext cx="41915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9658" y="1521863"/>
            <a:ext cx="37194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lack"/>
                <a:cs typeface="Avenir Black"/>
              </a:rPr>
              <a:t>Similar to PWR, except: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The water that flows through the fuel rods is allowed to boil to steam which is then used in the turbines.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Turbines are exposed to radioactivity.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Lower cost.</a:t>
            </a:r>
          </a:p>
        </p:txBody>
      </p:sp>
      <p:pic>
        <p:nvPicPr>
          <p:cNvPr id="9" name="Picture 8" descr="Scanbot Nov 8, 2017 8.48 P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0"/>
          <a:stretch/>
        </p:blipFill>
        <p:spPr>
          <a:xfrm>
            <a:off x="4038675" y="2102556"/>
            <a:ext cx="4755472" cy="466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8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2534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Failure: Fukushima (Japan)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9377" y="6448003"/>
            <a:ext cx="41915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9" y="738952"/>
            <a:ext cx="8528008" cy="550407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u="sng" dirty="0">
                <a:solidFill>
                  <a:srgbClr val="000000"/>
                </a:solidFill>
                <a:latin typeface="Avenir Medium"/>
                <a:cs typeface="Avenir Medium"/>
              </a:rPr>
              <a:t>11 March 2011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The plants electrical infrastructure was damaged by a tsunami.</a:t>
            </a:r>
            <a:endParaRPr lang="en-US" sz="1000" dirty="0">
              <a:solidFill>
                <a:srgbClr val="000000"/>
              </a:solidFill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Loss of coolant caused reactors to overheat, leading to explosions.</a:t>
            </a:r>
          </a:p>
          <a:p>
            <a:pPr>
              <a:lnSpc>
                <a:spcPct val="110000"/>
              </a:lnSpc>
            </a:pPr>
            <a:endParaRPr lang="en-US" sz="1000" dirty="0">
              <a:solidFill>
                <a:srgbClr val="000000"/>
              </a:solidFill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Radioactive material was released.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Estimated at 10-20% as much as at Chernobyl.</a:t>
            </a:r>
          </a:p>
          <a:p>
            <a:pPr>
              <a:lnSpc>
                <a:spcPct val="110000"/>
              </a:lnSpc>
            </a:pPr>
            <a:endParaRPr lang="en-US" sz="1000" dirty="0">
              <a:solidFill>
                <a:srgbClr val="000000"/>
              </a:solidFill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Long-term health effects have yet to be determined.</a:t>
            </a:r>
          </a:p>
          <a:p>
            <a:pPr>
              <a:lnSpc>
                <a:spcPct val="110000"/>
              </a:lnSpc>
            </a:pPr>
            <a:endParaRPr lang="en-US" sz="1000" dirty="0">
              <a:solidFill>
                <a:srgbClr val="000000"/>
              </a:solidFill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The site is closed.</a:t>
            </a:r>
          </a:p>
          <a:p>
            <a:pPr>
              <a:lnSpc>
                <a:spcPct val="110000"/>
              </a:lnSpc>
            </a:pPr>
            <a:endParaRPr lang="en-US" sz="1000" dirty="0">
              <a:solidFill>
                <a:srgbClr val="000000"/>
              </a:solidFill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Engineers are </a:t>
            </a:r>
            <a:b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</a:b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freezing ground-</a:t>
            </a:r>
            <a:b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</a:b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water to prevent </a:t>
            </a:r>
            <a:b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</a:b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it from running </a:t>
            </a:r>
            <a:b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</a:b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into the </a:t>
            </a:r>
            <a:b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</a:b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sea; not totally</a:t>
            </a:r>
            <a:b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</a:b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successful.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14832"/>
          <a:stretch/>
        </p:blipFill>
        <p:spPr>
          <a:xfrm>
            <a:off x="2968977" y="3266653"/>
            <a:ext cx="6026844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09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2534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Failure: Fukushima (Japan)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55800"/>
            <a:ext cx="926407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venir Medium"/>
                <a:cs typeface="Avenir Medium"/>
              </a:rPr>
              <a:t>https://</a:t>
            </a:r>
            <a:r>
              <a:rPr lang="en-US" sz="1200" dirty="0" err="1">
                <a:latin typeface="Avenir Medium"/>
                <a:cs typeface="Avenir Medium"/>
              </a:rPr>
              <a:t>voices.nationalgeographic.org</a:t>
            </a:r>
            <a:r>
              <a:rPr lang="en-US" sz="1200" dirty="0">
                <a:latin typeface="Avenir Medium"/>
                <a:cs typeface="Avenir Medium"/>
              </a:rPr>
              <a:t>/2017/02/22/after-alarmingly-high-radiation-levels-detected-what-are-the-facts-in-fukushima/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9" y="738952"/>
            <a:ext cx="8528008" cy="228831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0000"/>
                </a:solidFill>
                <a:latin typeface="Avenir Medium"/>
                <a:cs typeface="Avenir Medium"/>
              </a:rPr>
              <a:t>Recently, TEPCO has sent robots into one of the Fukushima nuclear plants to assess damage and assess the possibility of cleanup.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venir Medium"/>
                <a:cs typeface="Avenir Medium"/>
              </a:rPr>
              <a:t>High radiation levels have ‘fried’ the robots as quickly as 30’.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venir Medium"/>
                <a:cs typeface="Avenir Medium"/>
              </a:rPr>
              <a:t>This image shows a hole in the floor of the reactor; may have been caused by meltdown of fuel.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venir Medium"/>
                <a:cs typeface="Avenir Medium"/>
              </a:rPr>
              <a:t>Radiation levels are 210 SV/hour: fatal to humans within minutes.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venir Medium"/>
                <a:cs typeface="Avenir Medium"/>
              </a:rPr>
              <a:t>Cleanup is expected to continue for at least 40 years.</a:t>
            </a:r>
          </a:p>
        </p:txBody>
      </p:sp>
      <p:pic>
        <p:nvPicPr>
          <p:cNvPr id="10" name="Picture 9" descr="unnamed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5867"/>
            <a:ext cx="9144000" cy="345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9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4519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Extent of release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552" y="6494634"/>
            <a:ext cx="625832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  <a:hlinkClick r:id="rId3"/>
              </a:rPr>
              <a:t>http://iopscience.iop.org/article/10.1088/1748-9326/7/3/034004</a:t>
            </a:r>
            <a:r>
              <a:rPr lang="en-US" sz="1400" dirty="0">
                <a:latin typeface="Avenir Medium"/>
                <a:cs typeface="Avenir Medium"/>
              </a:rPr>
              <a:t>; </a:t>
            </a:r>
            <a:r>
              <a:rPr lang="en-US" sz="1400" dirty="0" err="1">
                <a:latin typeface="Avenir Medium"/>
                <a:cs typeface="Avenir Medium"/>
              </a:rPr>
              <a:t>wikpedia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2" name="Picture 1" descr="Towns_evacuated_around_Fukushima_on_April_11th,_20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127" y="851569"/>
            <a:ext cx="3229496" cy="36669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96211" y="891034"/>
            <a:ext cx="4311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70,000 residents were evacuated</a:t>
            </a:r>
          </a:p>
          <a:p>
            <a:r>
              <a:rPr lang="en-US" sz="2000" dirty="0">
                <a:latin typeface="Avenir Medium"/>
                <a:cs typeface="Avenir Medium"/>
              </a:rPr>
              <a:t>Most will be permanently resettled.</a:t>
            </a:r>
          </a:p>
        </p:txBody>
      </p:sp>
      <p:pic>
        <p:nvPicPr>
          <p:cNvPr id="12" name="Picture 11" descr="Screen Shot 2017-11-05 at 4.49.1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2" y="2780637"/>
            <a:ext cx="6309414" cy="37006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90966" y="4693013"/>
            <a:ext cx="266506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5-year modeling for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>
                <a:latin typeface="Avenir Medium"/>
                <a:cs typeface="Avenir Medium"/>
              </a:rPr>
              <a:t>movement of radio-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>
                <a:latin typeface="Avenir Medium"/>
                <a:cs typeface="Avenir Medium"/>
              </a:rPr>
              <a:t>active contamination.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Arrived WA, USA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>
                <a:latin typeface="Avenir Medium"/>
                <a:cs typeface="Avenir Medium"/>
              </a:rPr>
              <a:t>at end of 2016.</a:t>
            </a:r>
          </a:p>
        </p:txBody>
      </p:sp>
    </p:spTree>
    <p:extLst>
      <p:ext uri="{BB962C8B-B14F-4D97-AF65-F5344CB8AC3E}">
        <p14:creationId xmlns:p14="http://schemas.microsoft.com/office/powerpoint/2010/main" val="55857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0141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Gas-cooled reactors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8" y="738952"/>
            <a:ext cx="8519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Gas-cooled reactors </a:t>
            </a:r>
            <a:r>
              <a:rPr lang="en-US" sz="2000" dirty="0">
                <a:latin typeface="Avenir Medium"/>
                <a:cs typeface="Avenir Medium"/>
              </a:rPr>
              <a:t>were</a:t>
            </a:r>
            <a:r>
              <a:rPr lang="en-US" sz="2000" dirty="0">
                <a:latin typeface="Avenir Black"/>
                <a:cs typeface="Avenir Black"/>
              </a:rPr>
              <a:t> </a:t>
            </a:r>
            <a:r>
              <a:rPr lang="en-US" sz="2000" dirty="0">
                <a:latin typeface="Avenir Medium"/>
                <a:cs typeface="Avenir Medium"/>
              </a:rPr>
              <a:t>developed in the UK to use natural uranium.</a:t>
            </a:r>
          </a:p>
          <a:p>
            <a:r>
              <a:rPr lang="en-US" sz="2000" dirty="0" err="1">
                <a:latin typeface="Avenir Medium"/>
                <a:cs typeface="Avenir Medium"/>
              </a:rPr>
              <a:t>Magnox</a:t>
            </a:r>
            <a:r>
              <a:rPr lang="en-US" sz="2000" dirty="0">
                <a:latin typeface="Avenir Medium"/>
                <a:cs typeface="Avenir Medium"/>
              </a:rPr>
              <a:t> reactors:</a:t>
            </a:r>
          </a:p>
        </p:txBody>
      </p:sp>
      <p:pic>
        <p:nvPicPr>
          <p:cNvPr id="8" name="Picture 7" descr="ecological-energy-plug-symbol-with-cord-and-a-leaf_318-62261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74" y="0"/>
            <a:ext cx="693856" cy="6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" y="6485997"/>
            <a:ext cx="41915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9658" y="1521863"/>
            <a:ext cx="37194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Graphite moderator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Carbon dioxide gas cooling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Magnesium alloy clad fuel rods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30% electric production efficiency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9658" y="3210963"/>
            <a:ext cx="37194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lack"/>
                <a:cs typeface="Avenir Black"/>
              </a:rPr>
              <a:t>Core: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Solid graphite with vertical slots for fuel &amp; control rods.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CO</a:t>
            </a:r>
            <a:r>
              <a:rPr lang="en-US" baseline="-25000" dirty="0">
                <a:latin typeface="Avenir Medium"/>
                <a:cs typeface="Avenir Medium"/>
              </a:rPr>
              <a:t>2</a:t>
            </a:r>
            <a:r>
              <a:rPr lang="en-US" dirty="0">
                <a:latin typeface="Avenir Medium"/>
                <a:cs typeface="Avenir Medium"/>
              </a:rPr>
              <a:t> coolant is pumped through the core at 40 atm.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Heat exchangers create steam for turbine.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Heavy concrete containment for cooling gas.</a:t>
            </a:r>
          </a:p>
        </p:txBody>
      </p:sp>
      <p:pic>
        <p:nvPicPr>
          <p:cNvPr id="10" name="Picture 9" descr="Scanbot Nov 8, 2017 8.49 PM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9" t="31892" r="9888" b="19136"/>
          <a:stretch/>
        </p:blipFill>
        <p:spPr>
          <a:xfrm>
            <a:off x="3991147" y="1743404"/>
            <a:ext cx="5188968" cy="439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788</Words>
  <Application>Microsoft Macintosh PowerPoint</Application>
  <PresentationFormat>On-screen Show (4:3)</PresentationFormat>
  <Paragraphs>115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Avenir Black</vt:lpstr>
      <vt:lpstr>Avenir Heavy</vt:lpstr>
      <vt:lpstr>Avenir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2</cp:revision>
  <dcterms:created xsi:type="dcterms:W3CDTF">2019-09-29T14:53:03Z</dcterms:created>
  <dcterms:modified xsi:type="dcterms:W3CDTF">2019-09-29T14:54:14Z</dcterms:modified>
</cp:coreProperties>
</file>