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24" r:id="rId3"/>
    <p:sldId id="274" r:id="rId4"/>
    <p:sldId id="311" r:id="rId5"/>
    <p:sldId id="272" r:id="rId6"/>
    <p:sldId id="326" r:id="rId7"/>
    <p:sldId id="325" r:id="rId8"/>
    <p:sldId id="275" r:id="rId9"/>
    <p:sldId id="327" r:id="rId10"/>
    <p:sldId id="328" r:id="rId11"/>
    <p:sldId id="329" r:id="rId12"/>
    <p:sldId id="330" r:id="rId13"/>
    <p:sldId id="33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8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094B-A822-EC4E-8CCD-16E45978C33C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185C-A90B-EA46-9385-0127EFE4F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8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ucca_Mountain_nuclear_waste_reposito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https://en.wikipedia.org/wiki/Vitrific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atd.wuthering-heights.co.uk/nuclear/uraniumreserves.ht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697" y="959620"/>
            <a:ext cx="5279394" cy="564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6. Nuclear power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6.1: </a:t>
            </a:r>
            <a:r>
              <a:rPr lang="en-US" sz="2400" dirty="0">
                <a:latin typeface="Avenir Medium"/>
                <a:cs typeface="Avenir Medium"/>
              </a:rPr>
              <a:t>Nuclear power: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6.2: </a:t>
            </a:r>
            <a:r>
              <a:rPr lang="en-US" sz="2400" dirty="0">
                <a:latin typeface="Avenir Medium"/>
                <a:cs typeface="Avenir Medium"/>
              </a:rPr>
              <a:t>Nuclei: a brief summary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6.3: </a:t>
            </a:r>
            <a:r>
              <a:rPr lang="en-US" sz="2400" dirty="0">
                <a:latin typeface="Avenir Medium"/>
                <a:cs typeface="Avenir Medium"/>
              </a:rPr>
              <a:t>Radioactivity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6.4: </a:t>
            </a:r>
            <a:r>
              <a:rPr lang="en-US" sz="2400" dirty="0">
                <a:latin typeface="Avenir Medium"/>
                <a:cs typeface="Avenir Medium"/>
              </a:rPr>
              <a:t>Nuclear fission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6.5: </a:t>
            </a:r>
            <a:r>
              <a:rPr lang="en-US" sz="2400" dirty="0">
                <a:latin typeface="Avenir Medium"/>
                <a:cs typeface="Avenir Medium"/>
              </a:rPr>
              <a:t>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6.6: </a:t>
            </a:r>
            <a:r>
              <a:rPr lang="en-US" sz="2400" dirty="0">
                <a:latin typeface="Avenir Medium"/>
                <a:cs typeface="Avenir Medium"/>
              </a:rPr>
              <a:t>Types of 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6.7: </a:t>
            </a:r>
            <a:r>
              <a:rPr lang="en-US" sz="2400" dirty="0">
                <a:latin typeface="Avenir Medium"/>
                <a:cs typeface="Avenir Medium"/>
              </a:rPr>
              <a:t>Nuclear fuel cycles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6.8: </a:t>
            </a:r>
            <a:r>
              <a:rPr lang="en-US" sz="2400" dirty="0">
                <a:latin typeface="Avenir Medium"/>
                <a:cs typeface="Avenir Medium"/>
              </a:rPr>
              <a:t>Fast neutron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6.9: </a:t>
            </a:r>
            <a:r>
              <a:rPr lang="en-US" sz="2400" dirty="0">
                <a:latin typeface="Avenir Medium"/>
                <a:cs typeface="Avenir Medium"/>
              </a:rPr>
              <a:t>Newer nuclear reactor designs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6.10: </a:t>
            </a:r>
            <a:r>
              <a:rPr lang="en-US" sz="2400" dirty="0">
                <a:latin typeface="Avenir Medium"/>
                <a:cs typeface="Avenir Medium"/>
              </a:rPr>
              <a:t>Nuclear power in Vermont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6.11: </a:t>
            </a:r>
            <a:r>
              <a:rPr lang="en-US" sz="2400" dirty="0">
                <a:latin typeface="Avenir Medium"/>
                <a:cs typeface="Avenir Medium"/>
              </a:rPr>
              <a:t>Power from fusion</a:t>
            </a:r>
          </a:p>
        </p:txBody>
      </p:sp>
    </p:spTree>
    <p:extLst>
      <p:ext uri="{BB962C8B-B14F-4D97-AF65-F5344CB8AC3E}">
        <p14:creationId xmlns:p14="http://schemas.microsoft.com/office/powerpoint/2010/main" val="124926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8537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Spent fuel storage &amp; disposal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37984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Spent fuel is highly radioactive &amp; is therefore stored in </a:t>
            </a:r>
            <a:r>
              <a:rPr lang="en-US" sz="2000" dirty="0">
                <a:latin typeface="Avenir Black"/>
                <a:cs typeface="Avenir Black"/>
              </a:rPr>
              <a:t>pools of water </a:t>
            </a:r>
            <a:r>
              <a:rPr lang="en-US" sz="2000" dirty="0">
                <a:latin typeface="Avenir Medium"/>
                <a:cs typeface="Avenir Medium"/>
              </a:rPr>
              <a:t>with active cooling systems for at least a year.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At Fukushima spent fuel cooling systems failed, causing fuel to heat, produce hydrogen gas, explode and burn.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658" y="2567752"/>
            <a:ext cx="837984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Direct disposal: </a:t>
            </a:r>
            <a:r>
              <a:rPr lang="en-US" sz="2000" dirty="0">
                <a:latin typeface="Avenir Medium"/>
                <a:cs typeface="Avenir Medium"/>
              </a:rPr>
              <a:t>leaves spent fuel assemblies in pools for 40-50 years.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** Needs tens of thousands of years of stable, safe storage.**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8" y="3952052"/>
            <a:ext cx="8379842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Reprocessing: </a:t>
            </a:r>
            <a:r>
              <a:rPr lang="en-US" sz="2000" dirty="0">
                <a:latin typeface="Avenir Medium"/>
                <a:cs typeface="Avenir Medium"/>
              </a:rPr>
              <a:t>extracts remaining &amp; new fissile elements for reuse.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5 years in cooling tanks.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Chemical separation of uranium, plutonium &amp; waste.</a:t>
            </a:r>
          </a:p>
        </p:txBody>
      </p:sp>
    </p:spTree>
    <p:extLst>
      <p:ext uri="{BB962C8B-B14F-4D97-AF65-F5344CB8AC3E}">
        <p14:creationId xmlns:p14="http://schemas.microsoft.com/office/powerpoint/2010/main" val="41606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clear-fuel-rgb-9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95" y="2206937"/>
            <a:ext cx="7581900" cy="4123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1641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Finland: long-term nuclear storage leader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37984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Finland</a:t>
            </a:r>
            <a:r>
              <a:rPr lang="en-US" sz="2000" dirty="0">
                <a:latin typeface="Avenir Medium"/>
                <a:cs typeface="Avenir Medium"/>
              </a:rPr>
              <a:t> is the world leader in long-term nuclear storage.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They have a plan &amp; are in the 10-year construction phase; $3.9 b.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1,400-feet deep within granite bedrock, back-filled with clay.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Worked hard at community relations.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0601" y="6334780"/>
            <a:ext cx="67733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10;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www.nytimes.com</a:t>
            </a:r>
            <a:r>
              <a:rPr lang="en-US" sz="1400" dirty="0">
                <a:latin typeface="Avenir Medium"/>
                <a:cs typeface="Avenir Medium"/>
              </a:rPr>
              <a:t>/2017/06/09/science/nuclear-reactor-waste-</a:t>
            </a:r>
            <a:r>
              <a:rPr lang="en-US" sz="1400" dirty="0" err="1">
                <a:latin typeface="Avenir Medium"/>
                <a:cs typeface="Avenir Medium"/>
              </a:rPr>
              <a:t>finland.html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638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ucca_proposed_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1" y="2046692"/>
            <a:ext cx="3810000" cy="1573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517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Yucca Mountain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37984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The US has been debating plans to bury our nuclear waste below Yucca Mountain Nevada.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Funding for research about the site and planning ceased in 2011.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As of 2015, the US had 70,000 metric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of waste to store.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789" y="6319251"/>
            <a:ext cx="60965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10;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Yucca_Mountain_nuclear_waste_repository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290" y="2738472"/>
            <a:ext cx="837984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Pros: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US really needs a storage site.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Yucca Mountain is in a nuclear test area; already involved.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Yucca Mountain has been extensively studied by geologists.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290" y="4270112"/>
            <a:ext cx="8379842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Cons: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Yucca Mountain was formed by volcanic activity.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It’s volcanic tuff is fractured and sits above an aquifer.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Nevada has significant seismic activity; 4</a:t>
            </a:r>
            <a:r>
              <a:rPr lang="en-US" sz="2000" baseline="30000" dirty="0">
                <a:latin typeface="Avenir Medium"/>
                <a:cs typeface="Avenir Medium"/>
              </a:rPr>
              <a:t>th</a:t>
            </a:r>
            <a:r>
              <a:rPr lang="en-US" sz="2000" dirty="0">
                <a:latin typeface="Avenir Medium"/>
                <a:cs typeface="Avenir Medium"/>
              </a:rPr>
              <a:t> in the US.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Bow Ridge fault line is closer to Yucca Mountain than previously thought.</a:t>
            </a:r>
          </a:p>
        </p:txBody>
      </p:sp>
    </p:spTree>
    <p:extLst>
      <p:ext uri="{BB962C8B-B14F-4D97-AF65-F5344CB8AC3E}">
        <p14:creationId xmlns:p14="http://schemas.microsoft.com/office/powerpoint/2010/main" val="22220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3651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Current ‘long-term storage’ in the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37984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Without an underground storage facility – or the prospect of one in the near future – high level nuclear waste is stored in two ways.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8" y="5904838"/>
            <a:ext cx="609654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10;</a:t>
            </a:r>
          </a:p>
          <a:p>
            <a:r>
              <a:rPr lang="en-US" sz="1400" dirty="0">
                <a:latin typeface="Avenir Medium"/>
                <a:cs typeface="Avenir Medium"/>
                <a:hlinkClick r:id="rId3"/>
              </a:rPr>
              <a:t>https://en.wikipedia.org/wiki/Yucca_Mountain_nuclear_waste_repository</a:t>
            </a:r>
            <a:endParaRPr lang="en-US" sz="1400" dirty="0">
              <a:latin typeface="Avenir Medium"/>
              <a:cs typeface="Avenir Medium"/>
            </a:endParaRPr>
          </a:p>
          <a:p>
            <a:r>
              <a:rPr lang="en-US" sz="1400" dirty="0">
                <a:latin typeface="Avenir Medium"/>
                <a:cs typeface="Avenir Medium"/>
                <a:hlinkClick r:id="rId4"/>
              </a:rPr>
              <a:t>https://en.wikipedia.org/wiki/Vitrification</a:t>
            </a:r>
            <a:endParaRPr lang="en-US" sz="1400" dirty="0">
              <a:latin typeface="Avenir Medium"/>
              <a:cs typeface="Avenir Medium"/>
            </a:endParaRP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Synroc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658" y="1575456"/>
            <a:ext cx="5388658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Dry cask storage: </a:t>
            </a:r>
            <a:r>
              <a:rPr lang="en-US" sz="2000" dirty="0">
                <a:latin typeface="Avenir Medium"/>
                <a:cs typeface="Avenir Medium"/>
              </a:rPr>
              <a:t>sealed steel &amp; concrete containers.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2009: 22% of US commercial waste.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1990s: repeated problems with bad welds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8" y="3147200"/>
            <a:ext cx="5829816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latin typeface="Avenir Black"/>
                <a:cs typeface="Avenir Black"/>
              </a:rPr>
              <a:t>Vitrification</a:t>
            </a:r>
            <a:r>
              <a:rPr lang="en-US" sz="2000" dirty="0">
                <a:latin typeface="Avenir Black"/>
                <a:cs typeface="Avenir Black"/>
              </a:rPr>
              <a:t>: </a:t>
            </a:r>
            <a:r>
              <a:rPr lang="en-US" sz="2000" dirty="0">
                <a:latin typeface="Avenir Medium"/>
                <a:cs typeface="Avenir Medium"/>
              </a:rPr>
              <a:t>nuclear waste is melted with glass-forming chemicals to form a stable obsidian-like glass.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Stable &amp; doesn’t leach.</a:t>
            </a:r>
          </a:p>
        </p:txBody>
      </p:sp>
      <p:pic>
        <p:nvPicPr>
          <p:cNvPr id="2" name="Picture 1" descr="Cons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82" y="1466494"/>
            <a:ext cx="3262748" cy="3508067"/>
          </a:xfrm>
          <a:prstGeom prst="rect">
            <a:avLst/>
          </a:prstGeom>
        </p:spPr>
      </p:pic>
      <p:pic>
        <p:nvPicPr>
          <p:cNvPr id="13" name="Picture 12" descr="Image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84" y="4252665"/>
            <a:ext cx="2206716" cy="18834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394" y="4652083"/>
            <a:ext cx="5829816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latin typeface="Avenir Black"/>
                <a:cs typeface="Avenir Black"/>
              </a:rPr>
              <a:t>Synroc</a:t>
            </a:r>
            <a:r>
              <a:rPr lang="en-US" sz="2000" dirty="0">
                <a:latin typeface="Avenir Black"/>
                <a:cs typeface="Avenir Black"/>
              </a:rPr>
              <a:t>: </a:t>
            </a:r>
            <a:r>
              <a:rPr lang="en-US" sz="2000" dirty="0">
                <a:latin typeface="Avenir Medium"/>
                <a:cs typeface="Avenir Medium"/>
              </a:rPr>
              <a:t>nuclear waste is mixed with elements to form a crystalline powder &amp; compressed into a ceramic.</a:t>
            </a:r>
          </a:p>
        </p:txBody>
      </p:sp>
    </p:spTree>
    <p:extLst>
      <p:ext uri="{BB962C8B-B14F-4D97-AF65-F5344CB8AC3E}">
        <p14:creationId xmlns:p14="http://schemas.microsoft.com/office/powerpoint/2010/main" val="21534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601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Summary of the nuclear fuel cycle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837796" y="4589789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pic>
        <p:nvPicPr>
          <p:cNvPr id="10" name="Picture 3" descr="nuclear 14"/>
          <p:cNvPicPr>
            <a:picLocks noChangeAspect="1" noChangeArrowheads="1"/>
          </p:cNvPicPr>
          <p:nvPr/>
        </p:nvPicPr>
        <p:blipFill>
          <a:blip r:embed="rId3" cstate="print"/>
          <a:srcRect l="5360" t="2267" r="6615" b="15590"/>
          <a:stretch>
            <a:fillRect/>
          </a:stretch>
        </p:blipFill>
        <p:spPr bwMode="auto">
          <a:xfrm>
            <a:off x="1644315" y="751761"/>
            <a:ext cx="5706087" cy="60692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6. Nuclear power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6.7: Nuclear fuel cycles</a:t>
            </a: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2096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2598" r="2000" b="10220"/>
          <a:stretch/>
        </p:blipFill>
        <p:spPr bwMode="auto">
          <a:xfrm>
            <a:off x="2654300" y="1495003"/>
            <a:ext cx="6134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658" y="738952"/>
            <a:ext cx="3491811" cy="177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82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Nuclear fuel cycle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379842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To assess nuclear power we must examine the entire nuclear fuel </a:t>
            </a:r>
            <a:r>
              <a:rPr lang="en-US" sz="2000" dirty="0">
                <a:latin typeface="Avenir Black"/>
                <a:cs typeface="Avenir Black"/>
              </a:rPr>
              <a:t>cycle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Mining &amp; extraction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Enrichment &amp; fabrication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Reaction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Dealing with spent fuel. 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</p:spTree>
    <p:extLst>
      <p:ext uri="{BB962C8B-B14F-4D97-AF65-F5344CB8AC3E}">
        <p14:creationId xmlns:p14="http://schemas.microsoft.com/office/powerpoint/2010/main" val="315814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131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Uranium reserves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6724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Global distribution</a:t>
            </a:r>
            <a:r>
              <a:rPr lang="en-US" sz="2000" dirty="0">
                <a:latin typeface="Avenir Medium"/>
                <a:cs typeface="Avenir Medium"/>
              </a:rPr>
              <a:t> of uranium reserves is pretty widespread.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306893"/>
            <a:ext cx="41915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10;</a:t>
            </a:r>
          </a:p>
          <a:p>
            <a:r>
              <a:rPr lang="en-US" sz="1400" dirty="0">
                <a:hlinkClick r:id="rId3"/>
              </a:rPr>
              <a:t>watd.wuthering-heights.co.uk</a:t>
            </a:r>
            <a:endParaRPr lang="en-US" sz="1400" dirty="0"/>
          </a:p>
        </p:txBody>
      </p:sp>
      <p:pic>
        <p:nvPicPr>
          <p:cNvPr id="10" name="Picture 2" descr="Map of uranium reserv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21627"/>
            <a:ext cx="7903115" cy="48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216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588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Uranium reserves quantified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827852"/>
            <a:ext cx="2742453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Known global  recoverable reserves.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pic>
        <p:nvPicPr>
          <p:cNvPr id="9" name="Picture 3" descr="nuclear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000" y="738952"/>
            <a:ext cx="5840903" cy="570905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8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7101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Uranium mining &amp; extraction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379842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Uranium ore </a:t>
            </a:r>
            <a:r>
              <a:rPr lang="en-US" sz="2000" dirty="0">
                <a:latin typeface="Avenir Medium"/>
                <a:cs typeface="Avenir Medium"/>
              </a:rPr>
              <a:t>is a mixture of uranium oxides, U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baseline="-25000" dirty="0">
                <a:latin typeface="Avenir Medium"/>
                <a:cs typeface="Avenir Medium"/>
              </a:rPr>
              <a:t>8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High-grad ore: a few percent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Low-grade ore: one part per thousand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958" y="2014404"/>
            <a:ext cx="4969623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Processed U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baseline="-25000" dirty="0">
                <a:latin typeface="Avenir Medium"/>
                <a:cs typeface="Avenir Medium"/>
              </a:rPr>
              <a:t>8</a:t>
            </a:r>
            <a:r>
              <a:rPr lang="en-US" sz="2000" dirty="0">
                <a:latin typeface="Avenir Medium"/>
                <a:cs typeface="Avenir Medium"/>
              </a:rPr>
              <a:t> is a yellow powder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called </a:t>
            </a:r>
            <a:r>
              <a:rPr lang="en-US" sz="2000" dirty="0">
                <a:latin typeface="Avenir Black"/>
                <a:cs typeface="Avenir Black"/>
              </a:rPr>
              <a:t>yellowcake.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9579" y="4114428"/>
            <a:ext cx="434145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Tailings</a:t>
            </a:r>
            <a:r>
              <a:rPr lang="en-US" sz="2000" dirty="0">
                <a:latin typeface="Avenir Medium"/>
                <a:cs typeface="Avenir Medium"/>
              </a:rPr>
              <a:t>, the material remaining after extraction of uranium from ore, is radioactive &amp; must be stored to avoid impacting human health.</a:t>
            </a:r>
          </a:p>
        </p:txBody>
      </p:sp>
      <p:pic>
        <p:nvPicPr>
          <p:cNvPr id="2" name="Picture 1" descr="Tailings_dam_from_uranium_processing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4089996"/>
            <a:ext cx="4105178" cy="2665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7719" y="4318596"/>
            <a:ext cx="24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Uranium tailings ponds</a:t>
            </a:r>
          </a:p>
        </p:txBody>
      </p:sp>
      <p:pic>
        <p:nvPicPr>
          <p:cNvPr id="9" name="Picture 8" descr="Yellowcake_(03010301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3052" r="11645" b="12833"/>
          <a:stretch/>
        </p:blipFill>
        <p:spPr>
          <a:xfrm>
            <a:off x="5480600" y="1528812"/>
            <a:ext cx="2981873" cy="2403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8609" y="3558444"/>
            <a:ext cx="137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Yellowcake</a:t>
            </a:r>
          </a:p>
        </p:txBody>
      </p:sp>
    </p:spTree>
    <p:extLst>
      <p:ext uri="{BB962C8B-B14F-4D97-AF65-F5344CB8AC3E}">
        <p14:creationId xmlns:p14="http://schemas.microsoft.com/office/powerpoint/2010/main" val="13347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831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Uranium enrichment &amp; fabrication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37984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The only difference between the U-235 &amp; U-238 isotopes is </a:t>
            </a:r>
            <a:r>
              <a:rPr lang="en-US" sz="2000" dirty="0">
                <a:latin typeface="Avenir Black"/>
                <a:cs typeface="Avenir Black"/>
              </a:rPr>
              <a:t>mass.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8" y="1266310"/>
            <a:ext cx="8379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venir Medium"/>
                <a:cs typeface="Avenir Medium"/>
              </a:rPr>
              <a:t>Gas diffusion</a:t>
            </a:r>
            <a:r>
              <a:rPr lang="en-US" sz="2000" dirty="0">
                <a:latin typeface="Avenir Medium"/>
                <a:cs typeface="Avenir Medium"/>
              </a:rPr>
              <a:t>:</a:t>
            </a:r>
          </a:p>
          <a:p>
            <a:r>
              <a:rPr lang="en-US" sz="2000" dirty="0">
                <a:latin typeface="Avenir Medium"/>
                <a:cs typeface="Avenir Medium"/>
              </a:rPr>
              <a:t>Uranium oxide (U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baseline="-25000" dirty="0">
                <a:latin typeface="Avenir Medium"/>
                <a:cs typeface="Avenir Medium"/>
              </a:rPr>
              <a:t>8</a:t>
            </a:r>
            <a:r>
              <a:rPr lang="en-US" sz="2000" dirty="0">
                <a:latin typeface="Avenir Medium"/>
                <a:cs typeface="Avenir Medium"/>
              </a:rPr>
              <a:t>) is converted to </a:t>
            </a:r>
            <a:r>
              <a:rPr lang="en-US" sz="2000" dirty="0">
                <a:latin typeface="Avenir Black"/>
                <a:cs typeface="Avenir Black"/>
              </a:rPr>
              <a:t>uranium hexafluoride </a:t>
            </a:r>
            <a:r>
              <a:rPr lang="en-US" sz="2000" dirty="0">
                <a:latin typeface="Avenir Medium"/>
                <a:cs typeface="Avenir Medium"/>
              </a:rPr>
              <a:t>(UF</a:t>
            </a:r>
            <a:r>
              <a:rPr lang="en-US" sz="2000" baseline="-25000" dirty="0">
                <a:latin typeface="Avenir Medium"/>
                <a:cs typeface="Avenir Medium"/>
              </a:rPr>
              <a:t>6</a:t>
            </a:r>
            <a:r>
              <a:rPr lang="en-US" sz="2000" dirty="0">
                <a:latin typeface="Avenir Medium"/>
                <a:cs typeface="Avenir Medium"/>
              </a:rPr>
              <a:t>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Becomes a gas when heated a bit.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Lighter isotope </a:t>
            </a:r>
            <a:r>
              <a:rPr lang="en-US" sz="2000" dirty="0">
                <a:latin typeface="Avenir Black"/>
                <a:cs typeface="Avenir Black"/>
              </a:rPr>
              <a:t>diffuses</a:t>
            </a:r>
            <a:r>
              <a:rPr lang="en-US" sz="2000" dirty="0">
                <a:latin typeface="Avenir Medium"/>
                <a:cs typeface="Avenir Medium"/>
              </a:rPr>
              <a:t> through a membrane faster.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1000X diffusion increases U-235 by 3-4%.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658" y="2987468"/>
            <a:ext cx="8379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venir Medium"/>
                <a:cs typeface="Avenir Medium"/>
              </a:rPr>
              <a:t>Gas centrifuge</a:t>
            </a:r>
            <a:r>
              <a:rPr lang="en-US" sz="2000" dirty="0">
                <a:latin typeface="Avenir Medium"/>
                <a:cs typeface="Avenir Medium"/>
              </a:rPr>
              <a:t>:</a:t>
            </a:r>
          </a:p>
          <a:p>
            <a:r>
              <a:rPr lang="en-US" sz="2000" dirty="0">
                <a:latin typeface="Avenir Medium"/>
                <a:cs typeface="Avenir Medium"/>
              </a:rPr>
              <a:t>Uranium oxide (U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baseline="-25000" dirty="0">
                <a:latin typeface="Avenir Medium"/>
                <a:cs typeface="Avenir Medium"/>
              </a:rPr>
              <a:t>8</a:t>
            </a:r>
            <a:r>
              <a:rPr lang="en-US" sz="2000" dirty="0">
                <a:latin typeface="Avenir Medium"/>
                <a:cs typeface="Avenir Medium"/>
              </a:rPr>
              <a:t>) is converted to </a:t>
            </a:r>
            <a:r>
              <a:rPr lang="en-US" sz="2000" dirty="0">
                <a:latin typeface="Avenir Black"/>
                <a:cs typeface="Avenir Black"/>
              </a:rPr>
              <a:t>uranium hexafluoride </a:t>
            </a:r>
            <a:r>
              <a:rPr lang="en-US" sz="2000" dirty="0">
                <a:latin typeface="Avenir Medium"/>
                <a:cs typeface="Avenir Medium"/>
              </a:rPr>
              <a:t>(UF</a:t>
            </a:r>
            <a:r>
              <a:rPr lang="en-US" sz="2000" baseline="-25000" dirty="0">
                <a:latin typeface="Avenir Medium"/>
                <a:cs typeface="Avenir Medium"/>
              </a:rPr>
              <a:t>6</a:t>
            </a:r>
            <a:r>
              <a:rPr lang="en-US" sz="2000" dirty="0">
                <a:latin typeface="Avenir Medium"/>
                <a:cs typeface="Avenir Medium"/>
              </a:rPr>
              <a:t>).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Becomes a gas when heated a bit.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Spun at very high speed in gas centrifuges.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Multiple spins required to separate isotopes, but 50X more energy efficient than gas diffusion.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658" y="5076926"/>
            <a:ext cx="8379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In either case, enrichment leaves large amounts (nearly all the starting material) that is depleted in U-235. This material is called </a:t>
            </a:r>
            <a:r>
              <a:rPr lang="en-US" sz="2000" dirty="0">
                <a:latin typeface="Avenir Black"/>
                <a:cs typeface="Avenir Black"/>
              </a:rPr>
              <a:t>depleted uranium</a:t>
            </a:r>
            <a:r>
              <a:rPr lang="en-US" sz="2000" dirty="0">
                <a:latin typeface="Avenir Medium"/>
                <a:cs typeface="Avenir Medium"/>
              </a:rPr>
              <a:t> and must be stored for future use. It’s still radioactive.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Its high density has caused some to be used in artillery.</a:t>
            </a:r>
          </a:p>
        </p:txBody>
      </p:sp>
    </p:spTree>
    <p:extLst>
      <p:ext uri="{BB962C8B-B14F-4D97-AF65-F5344CB8AC3E}">
        <p14:creationId xmlns:p14="http://schemas.microsoft.com/office/powerpoint/2010/main" val="19008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Nuclear fuel assembly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2982342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Pellets fill rods or </a:t>
            </a:r>
            <a:r>
              <a:rPr lang="en-US" sz="2000" dirty="0">
                <a:latin typeface="Avenir Black"/>
                <a:cs typeface="Avenir Black"/>
              </a:rPr>
              <a:t>pins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Many pins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create an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Black"/>
                <a:cs typeface="Avenir Black"/>
              </a:rPr>
              <a:t>assembly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The </a:t>
            </a:r>
            <a:r>
              <a:rPr lang="en-US" sz="2000" dirty="0">
                <a:latin typeface="Avenir Black"/>
                <a:cs typeface="Avenir Black"/>
              </a:rPr>
              <a:t>core</a:t>
            </a:r>
            <a:r>
              <a:rPr lang="en-US" sz="2000" dirty="0">
                <a:latin typeface="Avenir Medium"/>
                <a:cs typeface="Avenir Medium"/>
              </a:rPr>
              <a:t> is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 group of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assemblies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with space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for coolant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to circulate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between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them.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pic>
        <p:nvPicPr>
          <p:cNvPr id="10" name="Picture 6" descr="nuclear 11"/>
          <p:cNvPicPr>
            <a:picLocks noChangeAspect="1" noChangeArrowheads="1"/>
          </p:cNvPicPr>
          <p:nvPr/>
        </p:nvPicPr>
        <p:blipFill>
          <a:blip r:embed="rId3" cstate="print"/>
          <a:srcRect l="10956" t="2213" r="5522" b="50555"/>
          <a:stretch>
            <a:fillRect/>
          </a:stretch>
        </p:blipFill>
        <p:spPr bwMode="auto">
          <a:xfrm>
            <a:off x="1890889" y="1150599"/>
            <a:ext cx="6966979" cy="53022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46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1531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Spent fuel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37984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As fission proceeds in fuel rods, fission products &amp; </a:t>
            </a:r>
            <a:r>
              <a:rPr lang="en-US" sz="2000" dirty="0" err="1">
                <a:latin typeface="Avenir Medium"/>
                <a:cs typeface="Avenir Medium"/>
              </a:rPr>
              <a:t>actinoids</a:t>
            </a:r>
            <a:r>
              <a:rPr lang="en-US" sz="2000" dirty="0">
                <a:latin typeface="Avenir Medium"/>
                <a:cs typeface="Avenir Medium"/>
              </a:rPr>
              <a:t> build up  &amp; ‘poison’ the fuel because they lower heat output.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Typically, a fuel assembly functions for </a:t>
            </a:r>
            <a:r>
              <a:rPr lang="en-US" sz="2000" dirty="0">
                <a:latin typeface="Avenir Black"/>
                <a:cs typeface="Avenir Black"/>
              </a:rPr>
              <a:t>3 years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About 1/3 of assemblies are </a:t>
            </a:r>
            <a:r>
              <a:rPr lang="en-US" sz="2000" dirty="0">
                <a:latin typeface="Avenir Black"/>
                <a:cs typeface="Avenir Black"/>
              </a:rPr>
              <a:t>replaced</a:t>
            </a:r>
            <a:r>
              <a:rPr lang="en-US" sz="2000" dirty="0">
                <a:latin typeface="Avenir Medium"/>
                <a:cs typeface="Avenir Medium"/>
              </a:rPr>
              <a:t> each year.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851098" y="4576685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pic>
        <p:nvPicPr>
          <p:cNvPr id="7" name="Picture 6" descr="Scanbot Nov 8, 2017 8.54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29424" r="7406" b="11523"/>
          <a:stretch/>
        </p:blipFill>
        <p:spPr>
          <a:xfrm>
            <a:off x="2050149" y="2250927"/>
            <a:ext cx="5090067" cy="45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6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997</Words>
  <Application>Microsoft Macintosh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2019-09-29T14:45:20Z</dcterms:created>
  <dcterms:modified xsi:type="dcterms:W3CDTF">2019-09-29T14:45:59Z</dcterms:modified>
</cp:coreProperties>
</file>