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332" r:id="rId3"/>
    <p:sldId id="278" r:id="rId4"/>
    <p:sldId id="33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4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C5DA-797F-694D-B780-D0FFC18BCAD9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47FB-534F-194F-AD15-EE614ED0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C5DA-797F-694D-B780-D0FFC18BCAD9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47FB-534F-194F-AD15-EE614ED0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C5DA-797F-694D-B780-D0FFC18BCAD9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47FB-534F-194F-AD15-EE614ED0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9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C5DA-797F-694D-B780-D0FFC18BCAD9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47FB-534F-194F-AD15-EE614ED0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1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C5DA-797F-694D-B780-D0FFC18BCAD9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47FB-534F-194F-AD15-EE614ED0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5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C5DA-797F-694D-B780-D0FFC18BCAD9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47FB-534F-194F-AD15-EE614ED0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7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C5DA-797F-694D-B780-D0FFC18BCAD9}" type="datetimeFigureOut">
              <a:rPr lang="en-US" smtClean="0"/>
              <a:t>9/29/19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47FB-534F-194F-AD15-EE614ED0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2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C5DA-797F-694D-B780-D0FFC18BCAD9}" type="datetimeFigureOut">
              <a:rPr lang="en-US" smtClean="0"/>
              <a:t>9/29/19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47FB-534F-194F-AD15-EE614ED0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1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C5DA-797F-694D-B780-D0FFC18BCAD9}" type="datetimeFigureOut">
              <a:rPr lang="en-US" smtClean="0"/>
              <a:t>9/29/19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47FB-534F-194F-AD15-EE614ED0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93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C5DA-797F-694D-B780-D0FFC18BCAD9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47FB-534F-194F-AD15-EE614ED0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1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0C5DA-797F-694D-B780-D0FFC18BCAD9}" type="datetimeFigureOut">
              <a:rPr lang="en-US" smtClean="0"/>
              <a:t>9/29/19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47FB-534F-194F-AD15-EE614ED0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4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0C5DA-797F-694D-B780-D0FFC18BCAD9}" type="datetimeFigureOut">
              <a:rPr lang="en-US" smtClean="0"/>
              <a:t>9/29/19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347FB-534F-194F-AD15-EE614ED0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84048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SSC 2030: Energy Systems &amp; Sustainability</a:t>
            </a:r>
          </a:p>
        </p:txBody>
      </p:sp>
      <p:pic>
        <p:nvPicPr>
          <p:cNvPr id="6" name="Picture 5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39697" y="959620"/>
            <a:ext cx="5279394" cy="5649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Avenir Black"/>
                <a:cs typeface="Avenir Black"/>
              </a:rPr>
              <a:t>6. Nuclear power</a:t>
            </a:r>
          </a:p>
          <a:p>
            <a:pPr>
              <a:lnSpc>
                <a:spcPct val="120000"/>
              </a:lnSpc>
            </a:pPr>
            <a:endParaRPr lang="en-US" sz="1000" dirty="0">
              <a:latin typeface="Avenir Black"/>
              <a:cs typeface="Avenir Black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6.1: </a:t>
            </a:r>
            <a:r>
              <a:rPr lang="en-US" sz="2400" dirty="0">
                <a:latin typeface="Avenir Medium"/>
                <a:cs typeface="Avenir Medium"/>
              </a:rPr>
              <a:t>Nuclear power: an introduction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6.2: </a:t>
            </a:r>
            <a:r>
              <a:rPr lang="en-US" sz="2400" dirty="0">
                <a:latin typeface="Avenir Medium"/>
                <a:cs typeface="Avenir Medium"/>
              </a:rPr>
              <a:t>Nuclei: a brief summary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6.3: </a:t>
            </a:r>
            <a:r>
              <a:rPr lang="en-US" sz="2400" dirty="0">
                <a:latin typeface="Avenir Medium"/>
                <a:cs typeface="Avenir Medium"/>
              </a:rPr>
              <a:t>Radioactivity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6.4: </a:t>
            </a:r>
            <a:r>
              <a:rPr lang="en-US" sz="2400" dirty="0">
                <a:latin typeface="Avenir Medium"/>
                <a:cs typeface="Avenir Medium"/>
              </a:rPr>
              <a:t>Nuclear fission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6.5: </a:t>
            </a:r>
            <a:r>
              <a:rPr lang="en-US" sz="2400" dirty="0">
                <a:latin typeface="Avenir Medium"/>
                <a:cs typeface="Avenir Medium"/>
              </a:rPr>
              <a:t>Thermal fission reactors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6.6: </a:t>
            </a:r>
            <a:r>
              <a:rPr lang="en-US" sz="2400" dirty="0">
                <a:latin typeface="Avenir Medium"/>
                <a:cs typeface="Avenir Medium"/>
              </a:rPr>
              <a:t>Types of thermal fission reactors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6.7: </a:t>
            </a:r>
            <a:r>
              <a:rPr lang="en-US" sz="2400" dirty="0">
                <a:latin typeface="Avenir Medium"/>
                <a:cs typeface="Avenir Medium"/>
              </a:rPr>
              <a:t>Nuclear fuel cycles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6.8: </a:t>
            </a:r>
            <a:r>
              <a:rPr lang="en-US" sz="2400" dirty="0">
                <a:latin typeface="Avenir Medium"/>
                <a:cs typeface="Avenir Medium"/>
              </a:rPr>
              <a:t>Fast neutron reactors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6.9: </a:t>
            </a:r>
            <a:r>
              <a:rPr lang="en-US" sz="2400" dirty="0">
                <a:latin typeface="Avenir Medium"/>
                <a:cs typeface="Avenir Medium"/>
              </a:rPr>
              <a:t>Newer nuclear reactor designs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6.10: </a:t>
            </a:r>
            <a:r>
              <a:rPr lang="en-US" sz="2400" dirty="0">
                <a:latin typeface="Avenir Medium"/>
                <a:cs typeface="Avenir Medium"/>
              </a:rPr>
              <a:t>Nuclear power in Vermont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6.11: </a:t>
            </a:r>
            <a:r>
              <a:rPr lang="en-US" sz="2400" dirty="0">
                <a:latin typeface="Avenir Medium"/>
                <a:cs typeface="Avenir Medium"/>
              </a:rPr>
              <a:t>Power from fusion</a:t>
            </a:r>
          </a:p>
        </p:txBody>
      </p:sp>
    </p:spTree>
    <p:extLst>
      <p:ext uri="{BB962C8B-B14F-4D97-AF65-F5344CB8AC3E}">
        <p14:creationId xmlns:p14="http://schemas.microsoft.com/office/powerpoint/2010/main" val="401075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35076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6. Nuclear power</a:t>
            </a:r>
          </a:p>
        </p:txBody>
      </p:sp>
      <p:pic>
        <p:nvPicPr>
          <p:cNvPr id="6" name="Picture 5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2518284"/>
            <a:ext cx="8524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800" i="1" dirty="0">
                <a:latin typeface="Avenir Black"/>
                <a:cs typeface="Avenir Black"/>
              </a:rPr>
              <a:t>6.8: Fast neutron reactor</a:t>
            </a:r>
            <a:endParaRPr lang="en-US" sz="2800" i="1" dirty="0">
              <a:latin typeface="Avenir Medium"/>
              <a:cs typeface="Avenir Medium"/>
            </a:endParaRPr>
          </a:p>
        </p:txBody>
      </p:sp>
    </p:spTree>
    <p:extLst>
      <p:ext uri="{BB962C8B-B14F-4D97-AF65-F5344CB8AC3E}">
        <p14:creationId xmlns:p14="http://schemas.microsoft.com/office/powerpoint/2010/main" val="85204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428744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Fast neutron reactors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99377" y="6448003"/>
            <a:ext cx="419152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659" y="738952"/>
            <a:ext cx="8485674" cy="177997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Fast neutron reactors (FNR):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Black"/>
                <a:cs typeface="Avenir Black"/>
              </a:rPr>
              <a:t>Don’t use moderators </a:t>
            </a:r>
            <a:r>
              <a:rPr lang="en-US" sz="2000" dirty="0">
                <a:latin typeface="Avenir Medium"/>
                <a:cs typeface="Avenir Medium"/>
              </a:rPr>
              <a:t>to slow down neutrons. But fast neutron are less efficient at causing fission reactions.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Therefore, FNRs must use fuel which has </a:t>
            </a:r>
            <a:r>
              <a:rPr lang="en-US" sz="2000" dirty="0">
                <a:latin typeface="Avenir Black"/>
                <a:cs typeface="Avenir Black"/>
              </a:rPr>
              <a:t>greater enrichment </a:t>
            </a:r>
            <a:r>
              <a:rPr lang="en-US" sz="2000" dirty="0">
                <a:latin typeface="Avenir Medium"/>
                <a:cs typeface="Avenir Medium"/>
              </a:rPr>
              <a:t>for fissile elements, 10 – 30% vs. 2 - 5%.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9659" y="2692711"/>
            <a:ext cx="8485674" cy="42575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FNRs are much less common than reactors that use moderators.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8704" y="3364751"/>
            <a:ext cx="8485674" cy="144142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Fast </a:t>
            </a:r>
            <a:r>
              <a:rPr lang="en-US" sz="2000" dirty="0">
                <a:latin typeface="Avenir Black"/>
                <a:cs typeface="Avenir Black"/>
              </a:rPr>
              <a:t>breeder</a:t>
            </a:r>
            <a:r>
              <a:rPr lang="en-US" sz="2000" dirty="0">
                <a:latin typeface="Avenir Medium"/>
                <a:cs typeface="Avenir Medium"/>
              </a:rPr>
              <a:t> reactors (FBR) are a form of FNR that are operated to create plutonium or other novel fissile elements.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Reactors designed to use up fissile elements are sometimes called </a:t>
            </a:r>
            <a:r>
              <a:rPr lang="en-US" sz="2000" dirty="0">
                <a:latin typeface="Avenir Black"/>
                <a:cs typeface="Avenir Black"/>
              </a:rPr>
              <a:t>burners</a:t>
            </a:r>
            <a:r>
              <a:rPr lang="en-US" sz="2000" dirty="0">
                <a:latin typeface="Avenir Medium"/>
                <a:cs typeface="Avenir Medium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369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89" b="10208"/>
          <a:stretch/>
        </p:blipFill>
        <p:spPr bwMode="auto">
          <a:xfrm>
            <a:off x="2406272" y="2666251"/>
            <a:ext cx="6766646" cy="413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672868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Liquid metal fast breeder reactors</a:t>
            </a:r>
          </a:p>
        </p:txBody>
      </p:sp>
      <p:pic>
        <p:nvPicPr>
          <p:cNvPr id="8" name="Picture 7" descr="ecological-energy-plug-symbol-with-cord-and-a-leaf_318-62261.jpg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alphaModFix am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2474" y="0"/>
            <a:ext cx="693856" cy="6938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6886814" y="4608350"/>
            <a:ext cx="419152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9659" y="738952"/>
            <a:ext cx="8485674" cy="211852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All FBRs generate more heat, so cooling is a bigger concern.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latin typeface="Avenir Medium"/>
                <a:cs typeface="Avenir Medium"/>
              </a:rPr>
              <a:t>The fission core of </a:t>
            </a:r>
            <a:r>
              <a:rPr lang="en-US" sz="2000" dirty="0">
                <a:latin typeface="Avenir Black"/>
                <a:cs typeface="Avenir Black"/>
              </a:rPr>
              <a:t>LMFB reactors </a:t>
            </a:r>
            <a:r>
              <a:rPr lang="en-US" sz="2000" dirty="0">
                <a:latin typeface="Avenir Medium"/>
                <a:cs typeface="Avenir Medium"/>
              </a:rPr>
              <a:t>is surrounded by a ‘blanket’ of U-238 in which ‘breeding’</a:t>
            </a:r>
            <a:r>
              <a:rPr lang="is-IS" sz="2000" dirty="0">
                <a:latin typeface="Avenir Medium"/>
                <a:cs typeface="Avenir Medium"/>
              </a:rPr>
              <a:t> </a:t>
            </a:r>
            <a:r>
              <a:rPr lang="en-US" sz="2000" dirty="0">
                <a:latin typeface="Avenir Medium"/>
                <a:cs typeface="Avenir Medium"/>
              </a:rPr>
              <a:t>o</a:t>
            </a:r>
            <a:r>
              <a:rPr lang="is-IS" sz="2000" dirty="0">
                <a:latin typeface="Avenir Medium"/>
                <a:cs typeface="Avenir Medium"/>
              </a:rPr>
              <a:t>ccurs.</a:t>
            </a:r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is-IS" sz="2000" dirty="0">
                <a:latin typeface="Avenir Black"/>
                <a:cs typeface="Avenir Black"/>
              </a:rPr>
              <a:t>Liquid sodium coolant </a:t>
            </a:r>
            <a:r>
              <a:rPr lang="is-IS" sz="2000" dirty="0">
                <a:latin typeface="Avenir Medium"/>
                <a:cs typeface="Avenir Medium"/>
              </a:rPr>
              <a:t>circulates through the system and transfers heat to create steam.</a:t>
            </a:r>
          </a:p>
          <a:p>
            <a:pPr marL="800100" lvl="1" indent="-342900">
              <a:lnSpc>
                <a:spcPct val="110000"/>
              </a:lnSpc>
              <a:buFont typeface="Arial"/>
              <a:buChar char="•"/>
            </a:pPr>
            <a:r>
              <a:rPr lang="is-IS" sz="2000" dirty="0">
                <a:latin typeface="Avenir Medium"/>
                <a:cs typeface="Avenir Medium"/>
              </a:rPr>
              <a:t>Sodium is neither a moderator nor an absorber.</a:t>
            </a:r>
            <a:endParaRPr lang="en-US" sz="2000" dirty="0">
              <a:latin typeface="Avenir Medium"/>
              <a:cs typeface="Avenir Medium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5979" y="3515885"/>
            <a:ext cx="235192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Safety concerns?</a:t>
            </a:r>
          </a:p>
          <a:p>
            <a:r>
              <a:rPr lang="en-US" sz="2000" dirty="0">
                <a:latin typeface="Avenir Medium"/>
                <a:cs typeface="Avenir Medium"/>
              </a:rPr>
              <a:t>Concentrated fuel</a:t>
            </a:r>
            <a:br>
              <a:rPr lang="en-US" sz="2000" dirty="0">
                <a:latin typeface="Avenir Medium"/>
                <a:cs typeface="Avenir Medium"/>
              </a:rPr>
            </a:br>
            <a:r>
              <a:rPr lang="en-US" sz="2000" dirty="0">
                <a:latin typeface="Avenir Medium"/>
                <a:cs typeface="Avenir Medium"/>
              </a:rPr>
              <a:t>could runaway.</a:t>
            </a:r>
          </a:p>
          <a:p>
            <a:endParaRPr lang="en-US" sz="1000" dirty="0">
              <a:latin typeface="Avenir Medium"/>
              <a:cs typeface="Avenir Medium"/>
            </a:endParaRPr>
          </a:p>
          <a:p>
            <a:r>
              <a:rPr lang="en-US" sz="2000" dirty="0">
                <a:latin typeface="Avenir Medium"/>
                <a:cs typeface="Avenir Medium"/>
              </a:rPr>
              <a:t>Reprocessing is</a:t>
            </a:r>
            <a:br>
              <a:rPr lang="en-US" sz="2000" dirty="0">
                <a:latin typeface="Avenir Medium"/>
                <a:cs typeface="Avenir Medium"/>
              </a:rPr>
            </a:br>
            <a:r>
              <a:rPr lang="en-US" sz="2000" dirty="0">
                <a:latin typeface="Avenir Medium"/>
                <a:cs typeface="Avenir Medium"/>
              </a:rPr>
              <a:t>needed &amp; is </a:t>
            </a:r>
            <a:br>
              <a:rPr lang="en-US" sz="2000" dirty="0">
                <a:latin typeface="Avenir Medium"/>
                <a:cs typeface="Avenir Medium"/>
              </a:rPr>
            </a:br>
            <a:r>
              <a:rPr lang="en-US" sz="2000" dirty="0">
                <a:latin typeface="Avenir Medium"/>
                <a:cs typeface="Avenir Medium"/>
              </a:rPr>
              <a:t>hazardous.</a:t>
            </a:r>
          </a:p>
          <a:p>
            <a:endParaRPr lang="en-US" sz="1000" dirty="0">
              <a:latin typeface="Avenir Medium"/>
              <a:cs typeface="Avenir Medium"/>
            </a:endParaRPr>
          </a:p>
          <a:p>
            <a:r>
              <a:rPr lang="en-US" sz="2000" dirty="0" err="1">
                <a:latin typeface="Avenir Medium"/>
                <a:cs typeface="Avenir Medium"/>
              </a:rPr>
              <a:t>Pu</a:t>
            </a:r>
            <a:r>
              <a:rPr lang="en-US" sz="2000" dirty="0">
                <a:latin typeface="Avenir Medium"/>
                <a:cs typeface="Avenir Medium"/>
              </a:rPr>
              <a:t> can be used for</a:t>
            </a:r>
            <a:br>
              <a:rPr lang="en-US" sz="2000" dirty="0">
                <a:latin typeface="Avenir Medium"/>
                <a:cs typeface="Avenir Medium"/>
              </a:rPr>
            </a:br>
            <a:r>
              <a:rPr lang="en-US" sz="2000" dirty="0">
                <a:latin typeface="Avenir Medium"/>
                <a:cs typeface="Avenir Medium"/>
              </a:rPr>
              <a:t>weapons.</a:t>
            </a:r>
          </a:p>
        </p:txBody>
      </p:sp>
    </p:spTree>
    <p:extLst>
      <p:ext uri="{BB962C8B-B14F-4D97-AF65-F5344CB8AC3E}">
        <p14:creationId xmlns:p14="http://schemas.microsoft.com/office/powerpoint/2010/main" val="365101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269</Words>
  <Application>Microsoft Macintosh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2019-09-29T14:46:06Z</dcterms:created>
  <dcterms:modified xsi:type="dcterms:W3CDTF">2019-09-29T14:46:47Z</dcterms:modified>
</cp:coreProperties>
</file>