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70" r:id="rId2"/>
    <p:sldId id="355" r:id="rId3"/>
    <p:sldId id="359" r:id="rId4"/>
    <p:sldId id="368" r:id="rId5"/>
    <p:sldId id="360" r:id="rId6"/>
    <p:sldId id="362" r:id="rId7"/>
    <p:sldId id="363" r:id="rId8"/>
    <p:sldId id="364" r:id="rId9"/>
    <p:sldId id="365" r:id="rId10"/>
    <p:sldId id="361" r:id="rId11"/>
    <p:sldId id="366" r:id="rId12"/>
    <p:sldId id="367" r:id="rId13"/>
    <p:sldId id="3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0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1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9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3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8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5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5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9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1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4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7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C3892-DB9B-D54E-A080-B27533587CCF}" type="datetimeFigureOut">
              <a:rPr lang="en-US" smtClean="0"/>
              <a:t>10/7/19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84A2-1599-3B40-A27A-05902C5B1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2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pages/frontline/shows/reaction/readings/french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r_power_in_Fran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r_power_in_Fran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pages/frontline/shows/reaction/readings/french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pages/frontline/shows/reaction/readings/french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r_power_in_Fran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r_power_in_Fran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r_power_in_Fran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r_power_in_Fran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r_power_in_Fran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ar_power_in_Fran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6. Nuclear power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6.X: Nuclear power in France</a:t>
            </a:r>
            <a:endParaRPr lang="en-US" sz="2800" i="1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5910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5909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The problem of nuclear waste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738952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When it came time to dispose of waste, the French public objected to burying it in their backyards.</a:t>
            </a:r>
            <a:endParaRPr lang="en-US" sz="2000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24" y="6500907"/>
            <a:ext cx="717510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http://www.pbs.org/wgbh//pages/frontline///////shows/reaction/readings/french.html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5FE2E4-3324-CE42-9F9B-2E43DA627186}"/>
              </a:ext>
            </a:extLst>
          </p:cNvPr>
          <p:cNvSpPr txBox="1"/>
          <p:nvPr/>
        </p:nvSpPr>
        <p:spPr>
          <a:xfrm>
            <a:off x="319659" y="2497080"/>
            <a:ext cx="8528008" cy="17774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A change of approach to describe waste storage as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‘underground stocking’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of fuel and to propose establishment of labs dedicated to fuel recycling at four cites around France seems likely to be more successful.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However, the problem hasn’t been definitively solved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D1A07E-84C1-C84C-B21A-95E142B7F53E}"/>
              </a:ext>
            </a:extLst>
          </p:cNvPr>
          <p:cNvSpPr txBox="1"/>
          <p:nvPr/>
        </p:nvSpPr>
        <p:spPr>
          <a:xfrm>
            <a:off x="319659" y="1781959"/>
            <a:ext cx="8528008" cy="4231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In fact, French plants recycle much of their waste, excluding plutonium.</a:t>
            </a:r>
            <a:endParaRPr lang="en-US" sz="2000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D28151-DD61-E14C-9E26-93DB1EED3495}"/>
              </a:ext>
            </a:extLst>
          </p:cNvPr>
          <p:cNvSpPr txBox="1"/>
          <p:nvPr/>
        </p:nvSpPr>
        <p:spPr>
          <a:xfrm>
            <a:off x="319659" y="4601692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The costs of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decommissioning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a fleet of plants within several decades will be massive and funding is thought to be insufficient.</a:t>
            </a:r>
            <a:endParaRPr lang="en-US" sz="2000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85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4272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Fukushima?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738952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2006: </a:t>
            </a:r>
            <a:r>
              <a:rPr lang="en-US" sz="2000" b="1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Autorité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sûreté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nucléaire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(ASN)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was created as the </a:t>
            </a:r>
            <a:b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</a:b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           independent French nuclear safety regulator.</a:t>
            </a:r>
            <a:endParaRPr lang="en-US" sz="2000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62917" y="6522175"/>
            <a:ext cx="475482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https://en.wikipedia.org/wiki/Nuclear_power_in_France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60665-0287-834C-ABAD-ABB21E47D1C0}"/>
              </a:ext>
            </a:extLst>
          </p:cNvPr>
          <p:cNvSpPr txBox="1"/>
          <p:nvPr/>
        </p:nvSpPr>
        <p:spPr>
          <a:xfrm>
            <a:off x="319659" y="1687328"/>
            <a:ext cx="8528008" cy="143885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2012: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ASN report suggested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safety and cooling upgrades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at all French </a:t>
            </a:r>
            <a:b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</a:b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           reactors.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Addition layers of safety to be built at all reactors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Elite deployment force to deal with accidents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6EAA42-3EC5-6E40-A985-8151DE7BF724}"/>
              </a:ext>
            </a:extLst>
          </p:cNvPr>
          <p:cNvSpPr txBox="1"/>
          <p:nvPr/>
        </p:nvSpPr>
        <p:spPr>
          <a:xfrm>
            <a:off x="369028" y="3372523"/>
            <a:ext cx="8528008" cy="143885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Public opinion? 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Support for nuclear has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dropped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30% in favor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40% hesitant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17% against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40D848-456E-294D-B2C0-BCDB9C974DA3}"/>
              </a:ext>
            </a:extLst>
          </p:cNvPr>
          <p:cNvSpPr txBox="1"/>
          <p:nvPr/>
        </p:nvSpPr>
        <p:spPr>
          <a:xfrm>
            <a:off x="307996" y="5052542"/>
            <a:ext cx="8528008" cy="143885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2012: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Sarkozy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extended the life of existing nuclear plants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beyond 40 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		years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Upgrades planned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Electricity costs forecast to rise 10-30%</a:t>
            </a:r>
          </a:p>
        </p:txBody>
      </p:sp>
    </p:spTree>
    <p:extLst>
      <p:ext uri="{BB962C8B-B14F-4D97-AF65-F5344CB8AC3E}">
        <p14:creationId xmlns:p14="http://schemas.microsoft.com/office/powerpoint/2010/main" val="271107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738952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2015: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National Assembly voted to reduce nuclear electricity to 50% by </a:t>
            </a:r>
            <a:b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</a:b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           2025</a:t>
            </a:r>
            <a:endParaRPr lang="en-US" sz="2000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62917" y="6522175"/>
            <a:ext cx="475482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https://en.wikipedia.org/wiki/Nuclear_power_in_France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460665-0287-834C-ABAD-ABB21E47D1C0}"/>
              </a:ext>
            </a:extLst>
          </p:cNvPr>
          <p:cNvSpPr txBox="1"/>
          <p:nvPr/>
        </p:nvSpPr>
        <p:spPr>
          <a:xfrm>
            <a:off x="319659" y="1612897"/>
            <a:ext cx="8528008" cy="4231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2017: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Environment minister rolled this date back to 2030 - 2035 </a:t>
            </a:r>
            <a:endParaRPr lang="en-US" sz="2000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F8C908-2B83-7340-BA28-A9E4CC75DD59}"/>
              </a:ext>
            </a:extLst>
          </p:cNvPr>
          <p:cNvSpPr txBox="1"/>
          <p:nvPr/>
        </p:nvSpPr>
        <p:spPr>
          <a:xfrm>
            <a:off x="228600" y="49316"/>
            <a:ext cx="5973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Future? </a:t>
            </a:r>
            <a:r>
              <a:rPr lang="en-US" sz="3200" b="1" i="1" dirty="0">
                <a:solidFill>
                  <a:prstClr val="white"/>
                </a:solidFill>
                <a:latin typeface="Avenir Heavy"/>
                <a:cs typeface="Avenir Heavy"/>
              </a:rPr>
              <a:t>Less</a:t>
            </a:r>
            <a:r>
              <a:rPr lang="en-US" sz="3200" i="1" dirty="0">
                <a:solidFill>
                  <a:prstClr val="white"/>
                </a:solidFill>
                <a:latin typeface="Avenir Heavy"/>
                <a:cs typeface="Avenir Heavy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nuclear in France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92D081-13EF-B84E-A957-EE97D10EFEB5}"/>
              </a:ext>
            </a:extLst>
          </p:cNvPr>
          <p:cNvSpPr txBox="1"/>
          <p:nvPr/>
        </p:nvSpPr>
        <p:spPr>
          <a:xfrm>
            <a:off x="319659" y="2294053"/>
            <a:ext cx="8528008" cy="211596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2016: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Discovery that steel fittings created by Le </a:t>
            </a:r>
            <a:r>
              <a:rPr lang="en-US" sz="2000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Creusot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Forge for </a:t>
            </a:r>
            <a:b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</a:b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           nuclear plants across France had potential defects and weak     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           points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There had been a coverup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Checks shut down reactors in rolling waves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This problem may prevent plant life extension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9E7ADE-40E8-C949-8D29-48784B0DC14F}"/>
              </a:ext>
            </a:extLst>
          </p:cNvPr>
          <p:cNvSpPr txBox="1"/>
          <p:nvPr/>
        </p:nvSpPr>
        <p:spPr>
          <a:xfrm>
            <a:off x="319659" y="4529185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2018: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Macron rolled back the 50% date to 2035</a:t>
            </a:r>
          </a:p>
          <a:p>
            <a:pPr marL="1257300" lvl="2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14 of the 900 </a:t>
            </a:r>
            <a:r>
              <a:rPr lang="en-US" sz="2000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MWe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 reactors will close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64071F-1CCD-B24B-834C-2D138781696C}"/>
              </a:ext>
            </a:extLst>
          </p:cNvPr>
          <p:cNvSpPr txBox="1"/>
          <p:nvPr/>
        </p:nvSpPr>
        <p:spPr>
          <a:xfrm>
            <a:off x="319659" y="5417890"/>
            <a:ext cx="8528008" cy="4231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2021: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Decision about building new nuclear will be made</a:t>
            </a:r>
            <a:endParaRPr lang="en-US" sz="2000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971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236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My nuclear power ‘take-homes’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738952"/>
            <a:ext cx="8528008" cy="60939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venir Next" panose="020B0503020202020204" pitchFamily="34" charset="0"/>
              </a:rPr>
              <a:t>Pros: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Medium" panose="020B0503020202020204" pitchFamily="34" charset="0"/>
              </a:rPr>
              <a:t>Hard to see how we will lower carbon emissions quickly without nuclear, particularly since asking people to change behavior is tough.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Medium" panose="020B0503020202020204" pitchFamily="34" charset="0"/>
              </a:rPr>
              <a:t>Overall safety record could be worse.</a:t>
            </a:r>
          </a:p>
          <a:p>
            <a:r>
              <a:rPr lang="en-US" sz="1000" dirty="0">
                <a:latin typeface="Avenir Next Medium" panose="020B0503020202020204" pitchFamily="34" charset="0"/>
              </a:rPr>
              <a:t> </a:t>
            </a:r>
          </a:p>
          <a:p>
            <a:r>
              <a:rPr lang="en-US" sz="2000" b="1" dirty="0">
                <a:latin typeface="Avenir Next" panose="020B0503020202020204" pitchFamily="34" charset="0"/>
              </a:rPr>
              <a:t>Cons: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Medium" panose="020B0503020202020204" pitchFamily="34" charset="0"/>
              </a:rPr>
              <a:t>Nuclear power is hard to disconnect from nuclear proliferation, nuclear </a:t>
            </a:r>
            <a:r>
              <a:rPr lang="en-US" sz="2000" b="1" dirty="0">
                <a:latin typeface="Avenir Next Medium" panose="020B0503020202020204" pitchFamily="34" charset="0"/>
              </a:rPr>
              <a:t>weapons</a:t>
            </a:r>
            <a:r>
              <a:rPr lang="en-US" sz="2000" dirty="0">
                <a:latin typeface="Avenir Next Medium" panose="020B0503020202020204" pitchFamily="34" charset="0"/>
              </a:rPr>
              <a:t> and dirty bombs.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Medium" panose="020B0503020202020204" pitchFamily="34" charset="0"/>
              </a:rPr>
              <a:t>And </a:t>
            </a:r>
            <a:r>
              <a:rPr lang="en-US" sz="2000" b="1" dirty="0">
                <a:latin typeface="Avenir Next Medium" panose="020B0503020202020204" pitchFamily="34" charset="0"/>
              </a:rPr>
              <a:t>the world isn’t becoming safer or more stable</a:t>
            </a:r>
            <a:r>
              <a:rPr lang="en-US" sz="2000" dirty="0">
                <a:latin typeface="Avenir Next Medium" panose="020B0503020202020204" pitchFamily="34" charset="0"/>
              </a:rPr>
              <a:t>. In fact, technologies are becoming accessible to even small, non-national groups.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Medium" panose="020B0503020202020204" pitchFamily="34" charset="0"/>
              </a:rPr>
              <a:t>Nuclear power is fairly safe, but when it goes wrong it goes </a:t>
            </a:r>
            <a:r>
              <a:rPr lang="en-US" sz="2000" b="1" dirty="0">
                <a:latin typeface="Avenir Next Medium" panose="020B0503020202020204" pitchFamily="34" charset="0"/>
              </a:rPr>
              <a:t>very badly wrong</a:t>
            </a:r>
            <a:r>
              <a:rPr lang="en-US" sz="2000" dirty="0">
                <a:latin typeface="Avenir Next Medium" panose="020B0503020202020204" pitchFamily="34" charset="0"/>
              </a:rPr>
              <a:t>. And we’ve not yet a full generation out from Chernobyl and Fukushima. All health effects aren’t yet apparent.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Medium" panose="020B0503020202020204" pitchFamily="34" charset="0"/>
              </a:rPr>
              <a:t>Settle on </a:t>
            </a:r>
            <a:r>
              <a:rPr lang="en-US" sz="2000" b="1" dirty="0">
                <a:latin typeface="Avenir Next Medium" panose="020B0503020202020204" pitchFamily="34" charset="0"/>
              </a:rPr>
              <a:t>a few good designs </a:t>
            </a:r>
            <a:r>
              <a:rPr lang="en-US" sz="2000" dirty="0">
                <a:latin typeface="Avenir Next Medium" panose="020B0503020202020204" pitchFamily="34" charset="0"/>
              </a:rPr>
              <a:t>and work their bugs out.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Medium" panose="020B0503020202020204" pitchFamily="34" charset="0"/>
              </a:rPr>
              <a:t>Nuclear is expensive though it has always been highly subsidized. It will take a </a:t>
            </a:r>
            <a:r>
              <a:rPr lang="en-US" sz="2000" b="1" dirty="0">
                <a:latin typeface="Avenir Next Medium" panose="020B0503020202020204" pitchFamily="34" charset="0"/>
              </a:rPr>
              <a:t>carbon tax </a:t>
            </a:r>
            <a:r>
              <a:rPr lang="en-US" sz="2000" dirty="0">
                <a:latin typeface="Avenir Next Medium" panose="020B0503020202020204" pitchFamily="34" charset="0"/>
              </a:rPr>
              <a:t>or even higher subsidizes to pay for new nuclear. See gilets jaunes protests in France.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Medium" panose="020B0503020202020204" pitchFamily="34" charset="0"/>
              </a:rPr>
              <a:t>Carbon footprint of electricity is already decreasing; </a:t>
            </a:r>
            <a:r>
              <a:rPr lang="en-US" sz="2000" b="1" dirty="0">
                <a:latin typeface="Avenir Next Medium" panose="020B0503020202020204" pitchFamily="34" charset="0"/>
              </a:rPr>
              <a:t>transportation and industry</a:t>
            </a:r>
            <a:r>
              <a:rPr lang="en-US" sz="2000" dirty="0">
                <a:latin typeface="Avenir Next Medium" panose="020B0503020202020204" pitchFamily="34" charset="0"/>
              </a:rPr>
              <a:t> are larger issues.</a:t>
            </a:r>
          </a:p>
        </p:txBody>
      </p:sp>
    </p:spTree>
    <p:extLst>
      <p:ext uri="{BB962C8B-B14F-4D97-AF65-F5344CB8AC3E}">
        <p14:creationId xmlns:p14="http://schemas.microsoft.com/office/powerpoint/2010/main" val="46634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891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Nuclear power in France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738952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Avenir Black"/>
                <a:cs typeface="Avenir Medium"/>
              </a:rPr>
              <a:t>oil shocks (or oil crisis)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of the early 1970s hit France especially hard because most of its electricity was generated with oil.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1224" y="6500907"/>
            <a:ext cx="717510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http://www.pbs.org/wgbh//pages/frontline///////shows/reaction/readings/french.html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4A2814-C91A-4343-A9A8-FE9A7737A726}"/>
              </a:ext>
            </a:extLst>
          </p:cNvPr>
          <p:cNvSpPr txBox="1"/>
          <p:nvPr/>
        </p:nvSpPr>
        <p:spPr>
          <a:xfrm>
            <a:off x="319659" y="1692087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With no fossil fuel resources of their own, the French saw nuclear as their only way to </a:t>
            </a:r>
            <a:r>
              <a:rPr lang="en-US" sz="2000" b="1" dirty="0">
                <a:solidFill>
                  <a:srgbClr val="000000"/>
                </a:solidFill>
                <a:latin typeface="Avenir Next" panose="020B0503020202020204" pitchFamily="34" charset="0"/>
                <a:cs typeface="Avenir Medium"/>
              </a:rPr>
              <a:t>energy independence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6777FF-3563-E740-A26D-CB4506D60720}"/>
              </a:ext>
            </a:extLst>
          </p:cNvPr>
          <p:cNvSpPr txBox="1"/>
          <p:nvPr/>
        </p:nvSpPr>
        <p:spPr>
          <a:xfrm>
            <a:off x="319659" y="2797576"/>
            <a:ext cx="8528008" cy="110030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" panose="020B0503020202020204" pitchFamily="34" charset="0"/>
                <a:cs typeface="Avenir Medium"/>
              </a:rPr>
              <a:t>Over the next 15 years France built 56 nuclear plants.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Electricity is now an export.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2017: 38 </a:t>
            </a:r>
            <a:r>
              <a:rPr lang="en-US" sz="2000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TWh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 exported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54B0FB-57CA-574B-BB6B-59FA92D367EF}"/>
              </a:ext>
            </a:extLst>
          </p:cNvPr>
          <p:cNvSpPr txBox="1"/>
          <p:nvPr/>
        </p:nvSpPr>
        <p:spPr>
          <a:xfrm>
            <a:off x="319659" y="4217105"/>
            <a:ext cx="8528008" cy="211596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" panose="020B0503020202020204" pitchFamily="34" charset="0"/>
                <a:cs typeface="Avenir Medium"/>
              </a:rPr>
              <a:t>Consistency and scale: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All 56 plants are based on a Westinghouse design for </a:t>
            </a:r>
            <a:r>
              <a:rPr lang="en-US" sz="2000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pressureized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 water reactors.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Standard design lowered price of construction.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Lessons learned are applied across the fleet = ‘return of experience’.</a:t>
            </a:r>
          </a:p>
        </p:txBody>
      </p:sp>
    </p:spTree>
    <p:extLst>
      <p:ext uri="{BB962C8B-B14F-4D97-AF65-F5344CB8AC3E}">
        <p14:creationId xmlns:p14="http://schemas.microsoft.com/office/powerpoint/2010/main" val="350146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534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Why did France adopt nuclear power?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738952"/>
            <a:ext cx="8528008" cy="110030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Black"/>
                <a:cs typeface="Avenir Black"/>
              </a:rPr>
              <a:t>France is more reliant than any other country on nuclear power.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58 reactors supply 76% of electricity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Black"/>
                <a:cs typeface="Avenir Black"/>
              </a:rPr>
              <a:t> Why?</a:t>
            </a:r>
            <a:endParaRPr lang="en-US" sz="2000" dirty="0">
              <a:solidFill>
                <a:srgbClr val="000000"/>
              </a:solidFill>
              <a:latin typeface="Avenir Medium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24" y="6500907"/>
            <a:ext cx="717510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http://www.pbs.org/wgbh//pages/frontline///////shows/reaction/readings/french.html</a:t>
            </a:r>
            <a:endParaRPr lang="en-US" sz="1400" dirty="0">
              <a:latin typeface="Avenir Medium"/>
              <a:cs typeface="Avenir Medium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4A2814-C91A-4343-A9A8-FE9A7737A726}"/>
              </a:ext>
            </a:extLst>
          </p:cNvPr>
          <p:cNvSpPr txBox="1"/>
          <p:nvPr/>
        </p:nvSpPr>
        <p:spPr>
          <a:xfrm>
            <a:off x="319659" y="1936638"/>
            <a:ext cx="8528008" cy="93102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A 1997 Frontline report by PBS identified </a:t>
            </a:r>
            <a:r>
              <a:rPr lang="en-US" sz="2000" b="1" dirty="0">
                <a:solidFill>
                  <a:srgbClr val="000000"/>
                </a:solidFill>
                <a:latin typeface="Avenir Next" panose="020B0503020202020204" pitchFamily="34" charset="0"/>
                <a:cs typeface="Avenir Medium"/>
              </a:rPr>
              <a:t>four reasons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:</a:t>
            </a:r>
          </a:p>
          <a:p>
            <a:pPr>
              <a:lnSpc>
                <a:spcPct val="110000"/>
              </a:lnSpc>
            </a:pPr>
            <a:endParaRPr lang="en-US" sz="1000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1. "no oil, no gas, no coal, no choice."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6777FF-3563-E740-A26D-CB4506D60720}"/>
              </a:ext>
            </a:extLst>
          </p:cNvPr>
          <p:cNvSpPr txBox="1"/>
          <p:nvPr/>
        </p:nvSpPr>
        <p:spPr>
          <a:xfrm>
            <a:off x="319659" y="3031494"/>
            <a:ext cx="8528008" cy="143885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2. Culture: large, centrally managed technological programs are the </a:t>
            </a:r>
            <a:b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</a:b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     norm in France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High-speed trains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Supersonic jets (the Concorde)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3EE2AD-E904-3E4C-894A-99E896B1807D}"/>
              </a:ext>
            </a:extLst>
          </p:cNvPr>
          <p:cNvSpPr txBox="1"/>
          <p:nvPr/>
        </p:nvSpPr>
        <p:spPr>
          <a:xfrm>
            <a:off x="319659" y="4689121"/>
            <a:ext cx="8528008" cy="4231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3. Trust and respect for scientist, engineers and technical administrators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789203-652B-614A-8869-A1CC046983E4}"/>
              </a:ext>
            </a:extLst>
          </p:cNvPr>
          <p:cNvSpPr txBox="1"/>
          <p:nvPr/>
        </p:nvSpPr>
        <p:spPr>
          <a:xfrm>
            <a:off x="296333" y="5383417"/>
            <a:ext cx="8528008" cy="110030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4. They sold it: PR, tours, jobs, pride, openness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The French do have nuclear fears, but the government has worked to overcome them.</a:t>
            </a:r>
          </a:p>
        </p:txBody>
      </p:sp>
    </p:spTree>
    <p:extLst>
      <p:ext uri="{BB962C8B-B14F-4D97-AF65-F5344CB8AC3E}">
        <p14:creationId xmlns:p14="http://schemas.microsoft.com/office/powerpoint/2010/main" val="159582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602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Nuclear plant locations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6537986" y="4268070"/>
            <a:ext cx="475482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https://en.wikipedia.org/wiki/Nuclear_power_in_France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0B2020-D655-5B41-A71B-751355387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6627" y="735116"/>
            <a:ext cx="5632396" cy="608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7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76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Government owned and managed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2653615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Electricite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de France (EDF)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owns most shares and manages France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‘s nuclear power system.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01502" y="6500907"/>
            <a:ext cx="475482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https://en.wikipedia.org/wiki/Nuclear_power_in_France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50F0E8-CE54-E74C-BDE1-5E9CABE2F463}"/>
              </a:ext>
            </a:extLst>
          </p:cNvPr>
          <p:cNvSpPr txBox="1"/>
          <p:nvPr/>
        </p:nvSpPr>
        <p:spPr>
          <a:xfrm>
            <a:off x="319659" y="767439"/>
            <a:ext cx="8528008" cy="110030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Messmer plan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(1974) build a fleet of 80 nuclear plants by 1985, expanding to 170 plants by 2000.</a:t>
            </a:r>
          </a:p>
          <a:p>
            <a:pPr marL="8001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No parliamentary or public approval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0C6D82-4E74-0B4B-803E-A2C074BE01FB}"/>
              </a:ext>
            </a:extLst>
          </p:cNvPr>
          <p:cNvSpPr txBox="1"/>
          <p:nvPr/>
        </p:nvSpPr>
        <p:spPr>
          <a:xfrm>
            <a:off x="1626745" y="1958044"/>
            <a:ext cx="5549513" cy="4231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i="1" dirty="0"/>
              <a:t>"In France, we do not have oil, but we have ideas."</a:t>
            </a:r>
            <a:endParaRPr lang="en-US" sz="2000" i="1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F524CA-6FF1-B940-BD81-BA428AB9BA8C}"/>
              </a:ext>
            </a:extLst>
          </p:cNvPr>
          <p:cNvSpPr txBox="1"/>
          <p:nvPr/>
        </p:nvSpPr>
        <p:spPr>
          <a:xfrm>
            <a:off x="319659" y="3413235"/>
            <a:ext cx="8528008" cy="110030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Typically in debt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Decommissioning is underfunded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French electricity is 12</a:t>
            </a:r>
            <a:r>
              <a:rPr lang="en-US" sz="2000" baseline="30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th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 least expensive in the EU (mid-level)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C2C1E7-3977-E643-B49C-ACD799D61BA7}"/>
              </a:ext>
            </a:extLst>
          </p:cNvPr>
          <p:cNvSpPr txBox="1"/>
          <p:nvPr/>
        </p:nvSpPr>
        <p:spPr>
          <a:xfrm>
            <a:off x="307996" y="4751264"/>
            <a:ext cx="8528008" cy="17774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Baseload and peaking nuclear power: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Because nuclear supplies nearly all of France’s electricity some plants provide baseload power and others provide peaking power.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And France uses a great deal of electrical heating, so weather affects demand.</a:t>
            </a:r>
          </a:p>
        </p:txBody>
      </p:sp>
    </p:spTree>
    <p:extLst>
      <p:ext uri="{BB962C8B-B14F-4D97-AF65-F5344CB8AC3E}">
        <p14:creationId xmlns:p14="http://schemas.microsoft.com/office/powerpoint/2010/main" val="143289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065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Reactor design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848978"/>
            <a:ext cx="8528008" cy="4231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All French plants are now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PWR (pressurized water reactors).</a:t>
            </a:r>
            <a:endParaRPr lang="en-US" sz="2000" b="1" dirty="0">
              <a:solidFill>
                <a:srgbClr val="000000"/>
              </a:solidFill>
              <a:latin typeface="Avenir Next Medium" panose="020B0503020202020204" pitchFamily="34" charset="0"/>
              <a:cs typeface="Avenir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9754" y="6515264"/>
            <a:ext cx="475482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https://en.wikipedia.org/wiki/Nuclear_power_in_France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D1A07E-84C1-C84C-B21A-95E142B7F53E}"/>
              </a:ext>
            </a:extLst>
          </p:cNvPr>
          <p:cNvSpPr txBox="1"/>
          <p:nvPr/>
        </p:nvSpPr>
        <p:spPr>
          <a:xfrm>
            <a:off x="319659" y="1452348"/>
            <a:ext cx="8528008" cy="110030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900 </a:t>
            </a:r>
            <a:r>
              <a:rPr lang="en-US" sz="2000" b="1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MWe</a:t>
            </a:r>
            <a:endParaRPr lang="en-US" sz="2000" b="1" dirty="0">
              <a:solidFill>
                <a:srgbClr val="000000"/>
              </a:solidFill>
              <a:latin typeface="Avenir Next Medium" panose="020B0503020202020204" pitchFamily="34" charset="0"/>
              <a:cs typeface="Avenir Black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34 plants built in 1970s – 1980s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All given 10-year extension in 2002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26D9BC-51D1-DC43-8B2F-90F6E4530FBC}"/>
              </a:ext>
            </a:extLst>
          </p:cNvPr>
          <p:cNvSpPr txBox="1"/>
          <p:nvPr/>
        </p:nvSpPr>
        <p:spPr>
          <a:xfrm>
            <a:off x="307996" y="2729319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1300 </a:t>
            </a:r>
            <a:r>
              <a:rPr lang="en-US" sz="2000" b="1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MWe</a:t>
            </a:r>
            <a:endParaRPr lang="en-US" sz="2000" b="1" dirty="0">
              <a:solidFill>
                <a:srgbClr val="000000"/>
              </a:solidFill>
              <a:latin typeface="Avenir Next Medium" panose="020B0503020202020204" pitchFamily="34" charset="0"/>
              <a:cs typeface="Avenir Black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20 plants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8D3B4B-2DE9-D34F-A832-5A7958E56C79}"/>
              </a:ext>
            </a:extLst>
          </p:cNvPr>
          <p:cNvSpPr txBox="1"/>
          <p:nvPr/>
        </p:nvSpPr>
        <p:spPr>
          <a:xfrm>
            <a:off x="296333" y="3759711"/>
            <a:ext cx="8528008" cy="110030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1500 </a:t>
            </a:r>
            <a:r>
              <a:rPr lang="en-US" sz="2000" b="1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MWe</a:t>
            </a:r>
            <a:endParaRPr lang="en-US" sz="2000" b="1" dirty="0">
              <a:solidFill>
                <a:srgbClr val="000000"/>
              </a:solidFill>
              <a:latin typeface="Avenir Next Medium" panose="020B0503020202020204" pitchFamily="34" charset="0"/>
              <a:cs typeface="Avenir Black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2 plants built 1984 - 1991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Heat loops rebuilt before operation 2000 - 2002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12E962-E754-8D46-9F26-32E3C743D73C}"/>
              </a:ext>
            </a:extLst>
          </p:cNvPr>
          <p:cNvSpPr txBox="1"/>
          <p:nvPr/>
        </p:nvSpPr>
        <p:spPr>
          <a:xfrm>
            <a:off x="307996" y="5076409"/>
            <a:ext cx="8528008" cy="143885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1650 </a:t>
            </a:r>
            <a:r>
              <a:rPr lang="en-US" sz="2000" b="1" dirty="0" err="1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MWe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Black"/>
              </a:rPr>
              <a:t>(EPR plants)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Planned new generation of plants designed in collaboration with others.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None completed yet. Significant cost overruns and redesigns</a:t>
            </a:r>
          </a:p>
        </p:txBody>
      </p:sp>
    </p:spTree>
    <p:extLst>
      <p:ext uri="{BB962C8B-B14F-4D97-AF65-F5344CB8AC3E}">
        <p14:creationId xmlns:p14="http://schemas.microsoft.com/office/powerpoint/2010/main" val="31494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11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Cooling and GCC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848978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Five plants are located on the ocean but the rest are cooled by river water.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9754" y="6515264"/>
            <a:ext cx="475482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https://en.wikipedia.org/wiki/Nuclear_power_in_France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18E1A3-3D05-2A42-9134-6DCB602A4053}"/>
              </a:ext>
            </a:extLst>
          </p:cNvPr>
          <p:cNvSpPr txBox="1"/>
          <p:nvPr/>
        </p:nvSpPr>
        <p:spPr>
          <a:xfrm>
            <a:off x="319659" y="1773903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Operational regulations set strict limits on acceptable water temperature.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03B271-2C7A-134E-AEFC-5376D7950FAD}"/>
              </a:ext>
            </a:extLst>
          </p:cNvPr>
          <p:cNvSpPr txBox="1"/>
          <p:nvPr/>
        </p:nvSpPr>
        <p:spPr>
          <a:xfrm>
            <a:off x="319659" y="2741360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Recent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heat waves have shut down nuclear plants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because water temperatures have risen above limits.</a:t>
            </a:r>
          </a:p>
        </p:txBody>
      </p:sp>
    </p:spTree>
    <p:extLst>
      <p:ext uri="{BB962C8B-B14F-4D97-AF65-F5344CB8AC3E}">
        <p14:creationId xmlns:p14="http://schemas.microsoft.com/office/powerpoint/2010/main" val="324339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071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Fuel cycle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848978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The French nuclear fleet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recycles or reprocesses spent fuel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while most other countries using nuclear power don’t.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09754" y="6515264"/>
            <a:ext cx="475482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https://en.wikipedia.org/wiki/Nuclear_power_in_France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18E1A3-3D05-2A42-9134-6DCB602A4053}"/>
              </a:ext>
            </a:extLst>
          </p:cNvPr>
          <p:cNvSpPr txBox="1"/>
          <p:nvPr/>
        </p:nvSpPr>
        <p:spPr>
          <a:xfrm>
            <a:off x="319659" y="1858967"/>
            <a:ext cx="8528008" cy="42319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France has also reprocessed fuel for the US and Japan.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103B271-2C7A-134E-AEFC-5376D7950FAD}"/>
              </a:ext>
            </a:extLst>
          </p:cNvPr>
          <p:cNvSpPr txBox="1"/>
          <p:nvPr/>
        </p:nvSpPr>
        <p:spPr>
          <a:xfrm>
            <a:off x="319659" y="2571237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France doesn’t mine uranium, but does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control uranium resources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in other countries like Canada, central Asia, Africa.</a:t>
            </a:r>
          </a:p>
        </p:txBody>
      </p:sp>
    </p:spTree>
    <p:extLst>
      <p:ext uri="{BB962C8B-B14F-4D97-AF65-F5344CB8AC3E}">
        <p14:creationId xmlns:p14="http://schemas.microsoft.com/office/powerpoint/2010/main" val="2244865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268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Accidents?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9659" y="785180"/>
            <a:ext cx="8528008" cy="76174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Yes! There have been a </a:t>
            </a:r>
            <a:r>
              <a:rPr lang="en-US" sz="2000" b="1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dozen accidents </a:t>
            </a:r>
            <a:r>
              <a:rPr lang="en-US" sz="2000" dirty="0">
                <a:solidFill>
                  <a:srgbClr val="000000"/>
                </a:solidFill>
                <a:latin typeface="Avenir Next Medium" panose="020B0503020202020204" pitchFamily="34" charset="0"/>
                <a:cs typeface="Avenir Medium"/>
              </a:rPr>
              <a:t>at nuclear power plants in France.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1833830" y="4277382"/>
            <a:ext cx="475482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  <a:hlinkClick r:id="rId3"/>
              </a:rPr>
              <a:t>https://en.wikipedia.org/wiki/Nuclear_power_in_France</a:t>
            </a:r>
            <a:r>
              <a:rPr lang="en-US" sz="1400" dirty="0">
                <a:latin typeface="Avenir Medium"/>
                <a:cs typeface="Avenir Medium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F8753E-BB6B-E746-8A9B-A31205F286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3062" y="1194693"/>
            <a:ext cx="7452491" cy="561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9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1024</Words>
  <Application>Microsoft Macintosh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Avenir Black</vt:lpstr>
      <vt:lpstr>Avenir Heavy</vt:lpstr>
      <vt:lpstr>Avenir Medium</vt:lpstr>
      <vt:lpstr>Avenir Next</vt:lpstr>
      <vt:lpstr>Avenir Next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2019-10-07T13:49:09Z</dcterms:created>
  <dcterms:modified xsi:type="dcterms:W3CDTF">2019-10-07T13:49:50Z</dcterms:modified>
</cp:coreProperties>
</file>