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57" r:id="rId2"/>
    <p:sldId id="261" r:id="rId3"/>
    <p:sldId id="266" r:id="rId4"/>
    <p:sldId id="321" r:id="rId5"/>
    <p:sldId id="322" r:id="rId6"/>
    <p:sldId id="323" r:id="rId7"/>
    <p:sldId id="324" r:id="rId8"/>
    <p:sldId id="325" r:id="rId9"/>
    <p:sldId id="327" r:id="rId10"/>
    <p:sldId id="326" r:id="rId11"/>
    <p:sldId id="328" r:id="rId12"/>
    <p:sldId id="329" r:id="rId13"/>
    <p:sldId id="330" r:id="rId14"/>
    <p:sldId id="331" r:id="rId15"/>
    <p:sldId id="332" r:id="rId16"/>
    <p:sldId id="264" r:id="rId17"/>
    <p:sldId id="273" r:id="rId18"/>
    <p:sldId id="309" r:id="rId19"/>
    <p:sldId id="311" r:id="rId20"/>
    <p:sldId id="312" r:id="rId21"/>
    <p:sldId id="310" r:id="rId22"/>
    <p:sldId id="336" r:id="rId23"/>
    <p:sldId id="335" r:id="rId24"/>
    <p:sldId id="337" r:id="rId25"/>
    <p:sldId id="268" r:id="rId26"/>
    <p:sldId id="302" r:id="rId27"/>
    <p:sldId id="269" r:id="rId28"/>
    <p:sldId id="267" r:id="rId29"/>
    <p:sldId id="305" r:id="rId30"/>
    <p:sldId id="341" r:id="rId31"/>
    <p:sldId id="342" r:id="rId32"/>
    <p:sldId id="303" r:id="rId33"/>
    <p:sldId id="345" r:id="rId34"/>
    <p:sldId id="343" r:id="rId35"/>
    <p:sldId id="346" r:id="rId36"/>
    <p:sldId id="344" r:id="rId37"/>
    <p:sldId id="333" r:id="rId38"/>
    <p:sldId id="265" r:id="rId39"/>
    <p:sldId id="354" r:id="rId40"/>
    <p:sldId id="319" r:id="rId41"/>
    <p:sldId id="320" r:id="rId42"/>
    <p:sldId id="340" r:id="rId43"/>
    <p:sldId id="272" r:id="rId44"/>
    <p:sldId id="299" r:id="rId45"/>
    <p:sldId id="351" r:id="rId46"/>
    <p:sldId id="352" r:id="rId47"/>
    <p:sldId id="347" r:id="rId48"/>
    <p:sldId id="350" r:id="rId49"/>
    <p:sldId id="348" r:id="rId50"/>
    <p:sldId id="353" r:id="rId51"/>
    <p:sldId id="349" r:id="rId52"/>
    <p:sldId id="338" r:id="rId53"/>
    <p:sldId id="313" r:id="rId54"/>
    <p:sldId id="315" r:id="rId55"/>
    <p:sldId id="316" r:id="rId56"/>
    <p:sldId id="317" r:id="rId57"/>
    <p:sldId id="318" r:id="rId58"/>
    <p:sldId id="306" r:id="rId59"/>
    <p:sldId id="307" r:id="rId60"/>
    <p:sldId id="277" r:id="rId61"/>
    <p:sldId id="276" r:id="rId62"/>
    <p:sldId id="278" r:id="rId63"/>
    <p:sldId id="295" r:id="rId64"/>
    <p:sldId id="296" r:id="rId65"/>
    <p:sldId id="297" r:id="rId66"/>
    <p:sldId id="298" r:id="rId67"/>
    <p:sldId id="300" r:id="rId68"/>
    <p:sldId id="301" r:id="rId69"/>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FF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16" autoAdjust="0"/>
    <p:restoredTop sz="92439" autoAdjust="0"/>
  </p:normalViewPr>
  <p:slideViewPr>
    <p:cSldViewPr snapToGrid="0" snapToObjects="1">
      <p:cViewPr>
        <p:scale>
          <a:sx n="100" d="100"/>
          <a:sy n="100" d="100"/>
        </p:scale>
        <p:origin x="-384" y="5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b="0" i="0">
                <a:latin typeface="Verdana" panose="020B0604030504040204" pitchFamily="34" charset="0"/>
              </a:defRPr>
            </a:lvl1pPr>
          </a:lstStyle>
          <a:p>
            <a:fld id="{ACF6BD97-8313-A043-BF22-A119C7947A30}" type="datetimeFigureOut">
              <a:rPr lang="en-US" smtClean="0"/>
              <a:pPr/>
              <a:t>11/8/20</a:t>
            </a:fld>
            <a:endParaRPr lang="en-US" dirty="0"/>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AFB3C02D-1D36-804A-8B84-C43473DBDE4E}" type="slidenum">
              <a:rPr lang="en-US" smtClean="0"/>
              <a:pPr/>
              <a:t>‹#›</a:t>
            </a:fld>
            <a:endParaRPr lang="en-US" dirty="0"/>
          </a:p>
        </p:txBody>
      </p:sp>
    </p:spTree>
    <p:extLst>
      <p:ext uri="{BB962C8B-B14F-4D97-AF65-F5344CB8AC3E}">
        <p14:creationId xmlns:p14="http://schemas.microsoft.com/office/powerpoint/2010/main" val="946254474"/>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Verdana" panose="020B060403050404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B3C02D-1D36-804A-8B84-C43473DBDE4E}" type="slidenum">
              <a:rPr lang="en-US" smtClean="0"/>
              <a:pPr/>
              <a:t>1</a:t>
            </a:fld>
            <a:endParaRPr lang="en-US" dirty="0"/>
          </a:p>
        </p:txBody>
      </p:sp>
    </p:spTree>
    <p:extLst>
      <p:ext uri="{BB962C8B-B14F-4D97-AF65-F5344CB8AC3E}">
        <p14:creationId xmlns:p14="http://schemas.microsoft.com/office/powerpoint/2010/main" val="587252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FB9958-9629-B943-A908-FB624253F36E}" type="datetimeFigureOut">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4309C-C019-084A-A86D-21557F8EB69A}" type="slidenum">
              <a:rPr lang="en-US" smtClean="0"/>
              <a:t>‹#›</a:t>
            </a:fld>
            <a:endParaRPr lang="en-US"/>
          </a:p>
        </p:txBody>
      </p:sp>
    </p:spTree>
    <p:extLst>
      <p:ext uri="{BB962C8B-B14F-4D97-AF65-F5344CB8AC3E}">
        <p14:creationId xmlns:p14="http://schemas.microsoft.com/office/powerpoint/2010/main" val="1726249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FB9958-9629-B943-A908-FB624253F36E}" type="datetimeFigureOut">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4309C-C019-084A-A86D-21557F8EB69A}" type="slidenum">
              <a:rPr lang="en-US" smtClean="0"/>
              <a:t>‹#›</a:t>
            </a:fld>
            <a:endParaRPr lang="en-US"/>
          </a:p>
        </p:txBody>
      </p:sp>
    </p:spTree>
    <p:extLst>
      <p:ext uri="{BB962C8B-B14F-4D97-AF65-F5344CB8AC3E}">
        <p14:creationId xmlns:p14="http://schemas.microsoft.com/office/powerpoint/2010/main" val="339063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FB9958-9629-B943-A908-FB624253F36E}" type="datetimeFigureOut">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4309C-C019-084A-A86D-21557F8EB69A}" type="slidenum">
              <a:rPr lang="en-US" smtClean="0"/>
              <a:t>‹#›</a:t>
            </a:fld>
            <a:endParaRPr lang="en-US"/>
          </a:p>
        </p:txBody>
      </p:sp>
    </p:spTree>
    <p:extLst>
      <p:ext uri="{BB962C8B-B14F-4D97-AF65-F5344CB8AC3E}">
        <p14:creationId xmlns:p14="http://schemas.microsoft.com/office/powerpoint/2010/main" val="1830019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FB9958-9629-B943-A908-FB624253F36E}" type="datetimeFigureOut">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4309C-C019-084A-A86D-21557F8EB69A}" type="slidenum">
              <a:rPr lang="en-US" smtClean="0"/>
              <a:t>‹#›</a:t>
            </a:fld>
            <a:endParaRPr lang="en-US"/>
          </a:p>
        </p:txBody>
      </p:sp>
    </p:spTree>
    <p:extLst>
      <p:ext uri="{BB962C8B-B14F-4D97-AF65-F5344CB8AC3E}">
        <p14:creationId xmlns:p14="http://schemas.microsoft.com/office/powerpoint/2010/main" val="152974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FB9958-9629-B943-A908-FB624253F36E}" type="datetimeFigureOut">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4309C-C019-084A-A86D-21557F8EB69A}" type="slidenum">
              <a:rPr lang="en-US" smtClean="0"/>
              <a:t>‹#›</a:t>
            </a:fld>
            <a:endParaRPr lang="en-US"/>
          </a:p>
        </p:txBody>
      </p:sp>
    </p:spTree>
    <p:extLst>
      <p:ext uri="{BB962C8B-B14F-4D97-AF65-F5344CB8AC3E}">
        <p14:creationId xmlns:p14="http://schemas.microsoft.com/office/powerpoint/2010/main" val="81531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FB9958-9629-B943-A908-FB624253F36E}" type="datetimeFigureOut">
              <a:rPr lang="en-US" smtClean="0"/>
              <a:t>11/8/20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4309C-C019-084A-A86D-21557F8EB69A}" type="slidenum">
              <a:rPr lang="en-US" smtClean="0"/>
              <a:t>‹#›</a:t>
            </a:fld>
            <a:endParaRPr lang="en-US"/>
          </a:p>
        </p:txBody>
      </p:sp>
    </p:spTree>
    <p:extLst>
      <p:ext uri="{BB962C8B-B14F-4D97-AF65-F5344CB8AC3E}">
        <p14:creationId xmlns:p14="http://schemas.microsoft.com/office/powerpoint/2010/main" val="3710958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FB9958-9629-B943-A908-FB624253F36E}" type="datetimeFigureOut">
              <a:rPr lang="en-US" smtClean="0"/>
              <a:t>11/8/20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4309C-C019-084A-A86D-21557F8EB69A}" type="slidenum">
              <a:rPr lang="en-US" smtClean="0"/>
              <a:t>‹#›</a:t>
            </a:fld>
            <a:endParaRPr lang="en-US"/>
          </a:p>
        </p:txBody>
      </p:sp>
    </p:spTree>
    <p:extLst>
      <p:ext uri="{BB962C8B-B14F-4D97-AF65-F5344CB8AC3E}">
        <p14:creationId xmlns:p14="http://schemas.microsoft.com/office/powerpoint/2010/main" val="210421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FB9958-9629-B943-A908-FB624253F36E}" type="datetimeFigureOut">
              <a:rPr lang="en-US" smtClean="0"/>
              <a:t>11/8/20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4309C-C019-084A-A86D-21557F8EB69A}" type="slidenum">
              <a:rPr lang="en-US" smtClean="0"/>
              <a:t>‹#›</a:t>
            </a:fld>
            <a:endParaRPr lang="en-US"/>
          </a:p>
        </p:txBody>
      </p:sp>
    </p:spTree>
    <p:extLst>
      <p:ext uri="{BB962C8B-B14F-4D97-AF65-F5344CB8AC3E}">
        <p14:creationId xmlns:p14="http://schemas.microsoft.com/office/powerpoint/2010/main" val="3602426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B9958-9629-B943-A908-FB624253F36E}" type="datetimeFigureOut">
              <a:rPr lang="en-US" smtClean="0"/>
              <a:t>11/8/20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4309C-C019-084A-A86D-21557F8EB69A}" type="slidenum">
              <a:rPr lang="en-US" smtClean="0"/>
              <a:t>‹#›</a:t>
            </a:fld>
            <a:endParaRPr lang="en-US"/>
          </a:p>
        </p:txBody>
      </p:sp>
    </p:spTree>
    <p:extLst>
      <p:ext uri="{BB962C8B-B14F-4D97-AF65-F5344CB8AC3E}">
        <p14:creationId xmlns:p14="http://schemas.microsoft.com/office/powerpoint/2010/main" val="4170517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FB9958-9629-B943-A908-FB624253F36E}" type="datetimeFigureOut">
              <a:rPr lang="en-US" smtClean="0"/>
              <a:t>11/8/20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4309C-C019-084A-A86D-21557F8EB69A}" type="slidenum">
              <a:rPr lang="en-US" smtClean="0"/>
              <a:t>‹#›</a:t>
            </a:fld>
            <a:endParaRPr lang="en-US"/>
          </a:p>
        </p:txBody>
      </p:sp>
    </p:spTree>
    <p:extLst>
      <p:ext uri="{BB962C8B-B14F-4D97-AF65-F5344CB8AC3E}">
        <p14:creationId xmlns:p14="http://schemas.microsoft.com/office/powerpoint/2010/main" val="4164307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FB9958-9629-B943-A908-FB624253F36E}" type="datetimeFigureOut">
              <a:rPr lang="en-US" smtClean="0"/>
              <a:t>11/8/20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4309C-C019-084A-A86D-21557F8EB69A}" type="slidenum">
              <a:rPr lang="en-US" smtClean="0"/>
              <a:t>‹#›</a:t>
            </a:fld>
            <a:endParaRPr lang="en-US"/>
          </a:p>
        </p:txBody>
      </p:sp>
    </p:spTree>
    <p:extLst>
      <p:ext uri="{BB962C8B-B14F-4D97-AF65-F5344CB8AC3E}">
        <p14:creationId xmlns:p14="http://schemas.microsoft.com/office/powerpoint/2010/main" val="265098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defRPr>
            </a:lvl1pPr>
          </a:lstStyle>
          <a:p>
            <a:fld id="{5BFB9958-9629-B943-A908-FB624253F36E}" type="datetimeFigureOut">
              <a:rPr lang="en-US" smtClean="0"/>
              <a:pPr/>
              <a:t>11/8/20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b="0" i="0">
                <a:solidFill>
                  <a:schemeClr val="tx1">
                    <a:tint val="75000"/>
                  </a:schemeClr>
                </a:solidFill>
                <a:latin typeface="Verdana" panose="020B0604030504040204" pitchFamily="34" charset="0"/>
              </a:defRPr>
            </a:lvl1pPr>
          </a:lstStyle>
          <a:p>
            <a:fld id="{B514309C-C019-084A-A86D-21557F8EB69A}" type="slidenum">
              <a:rPr lang="en-US" smtClean="0"/>
              <a:pPr/>
              <a:t>‹#›</a:t>
            </a:fld>
            <a:endParaRPr lang="en-US" dirty="0"/>
          </a:p>
        </p:txBody>
      </p:sp>
    </p:spTree>
    <p:extLst>
      <p:ext uri="{BB962C8B-B14F-4D97-AF65-F5344CB8AC3E}">
        <p14:creationId xmlns:p14="http://schemas.microsoft.com/office/powerpoint/2010/main" val="1582359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kern="1200">
          <a:solidFill>
            <a:schemeClr val="tx1"/>
          </a:solidFill>
          <a:latin typeface="Verdana" panose="020B060403050404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Verdana" panose="020B060403050404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Verdana" panose="020B060403050404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Verdana" panose="020B060403050404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Verdana" panose="020B060403050404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Verdana" panose="020B060403050404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vox.com/energy-and-environment/2019/5/30/18643819/climate-change-natural-gas-middle-ground" TargetMode="Externa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hyperlink" Target="https://www.utilitydive.com/news/is-100-renewable-energy-for-the-us-possible-yes/547135/"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echnologyreview.com/s/608126/in-sharp-rebuttal-"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List_of_countries_by_renewable_electricity_production" TargetMode="External"/><Relationship Id="rId2" Type="http://schemas.openxmlformats.org/officeDocument/2006/relationships/hyperlink" Target="https://www.sciencedirect.com/science/article/pii/S1364032118303307"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360.yale.edu/digest/the-global-price-tag-for-100-percent-renewable-energy-73-trillion%20scientists-squash-hopes-for-100-percent-renewables/"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here100.org/"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economist.com/science-and-technology/2020/07/04/after-many-false-starts-hydrogen-power-might-now-bear-fruit"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economist.com/science-and-technology/2020/07/04/after-many-false-starts-hydrogen-power-might-now-bear-fruit" TargetMode="Externa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economist.com/science-and-technology/2020/07/04/after-many-false-starts-hydrogen-power-might-now-bear-fruit"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hyperlink" Target="https://e360.yale.edu/features/green-hydrogen-could-it-be-key-to-a-carbon-free-economy"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hyperlink" Target="https://e360.yale.edu/features/green-hydrogen-could-it-be-key-to-a-carbon-free-economy"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s://e360.yale.edu/features/green-hydrogen-could-it-be-key-to-a-carbon-free-economy"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cpuc.ca.gov/uploadedFiles/CPUC_Website/Content/Utilities_and_Industries/Energy/Energy_Programs/Gas/Natural_Gas_Market/Nov13LADWP.pdf" TargetMode="External"/><Relationship Id="rId2" Type="http://schemas.openxmlformats.org/officeDocument/2006/relationships/hyperlink" Target="https://e360.yale.edu/features/green-hydrogen-could-it-be-key-to-a-carbon-free-economy"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s://e360.yale.edu/features/green-hydrogen-could-it-be-key-to-a-carbon-free-economy"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eia.gov/outlooks/steo/report/electricity.php" TargetMode="External"/><Relationship Id="rId2" Type="http://schemas.openxmlformats.org/officeDocument/2006/relationships/hyperlink" Target="https://www.forbes.com/sites/rrapier/2018/09/02/natural-gas-is-already-a-bridge-fuel/?sh=5081467d975f"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tiff"/><Relationship Id="rId1" Type="http://schemas.openxmlformats.org/officeDocument/2006/relationships/slideLayout" Target="../slideLayouts/slideLayout1.xml"/><Relationship Id="rId4" Type="http://schemas.openxmlformats.org/officeDocument/2006/relationships/hyperlink" Target="https://www.pbs.org/video/can-we-cool-the-planet-m29pbj/"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kpbs.org/news/2020/oct/22/nova-can-we-cool-planet/"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en.wikipedia.org/wiki/Moral_hazard"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hyperlink" Target="https://www.carbonbrief.org/explainer-six-ideas-to-limit-global-warming-with-solar-geoengineerin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carbonbrief.org/geoengineering-carries-large-risks-for-natural-world-studies-show" TargetMode="External"/><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hyperlink" Target="https://www.sciencefocus.com/planet-earth/could-geoengineering-cause-a-climate-war/"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www.geoengineering.ox.ac.uk/www.geoengineering.ox.ac.uk/oxford-principles/principles/index.html"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eia.gov/outlooks/steo/report/electricity.php" TargetMode="External"/><Relationship Id="rId2" Type="http://schemas.openxmlformats.org/officeDocument/2006/relationships/hyperlink" Target="https://www.forbes.com/sites/rrapier/2018/09/02/natural-gas-is-already-a-bridge-fuel/?sh=5081467d975f"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hyperlink" Target="https://www.carbonbrief.org/explainer-six-ideas-to-limit-global-warming-with-solar-geoengineerin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www.wired.com/story/geoengineering-is-the-only-solution-to-our-climate-calamitie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theguardian.com/environment/2019/mar/18/us-and-saudi-arabia-blocking-regulation-of-geoengineering-sources-say"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vox.com/energy-and-environment/2019/5/30/18643819/climate-change-natural-gas-middle-ground"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enviroliteracy.org/water/oceans/the-great-ocean-conveyer-belt/"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cientificamerican.com/article/salt-spray-may-prove-most-feasible-geoengineering/"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bbc.com/future/story/20160425-how-a-giant-space-umbrella-could-stop-global-warming"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vox.com/energy-and-environment/2019/5/30/18643819/climate-change-natural-gas-middle-ground" TargetMode="Externa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hyperlink" Target="https://www.vox.com/energy-and-environment/2019/5/30/18643819/climate-change-natural-gas-middle-ground" TargetMode="External"/><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hyperlink" Target="https://www.vox.com/energy-and-environment/2019/5/30/18643819/climate-change-natural-gas-middle-ground" TargetMode="External"/><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2567"/>
            <a:ext cx="891462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SSC 2030: Energy Systems &amp; Sustainability</a:t>
            </a:r>
          </a:p>
        </p:txBody>
      </p:sp>
      <p:sp>
        <p:nvSpPr>
          <p:cNvPr id="8" name="TextBox 7"/>
          <p:cNvSpPr txBox="1"/>
          <p:nvPr/>
        </p:nvSpPr>
        <p:spPr>
          <a:xfrm>
            <a:off x="996623" y="1164277"/>
            <a:ext cx="8980279" cy="4529445"/>
          </a:xfrm>
          <a:prstGeom prst="rect">
            <a:avLst/>
          </a:prstGeom>
          <a:noFill/>
        </p:spPr>
        <p:txBody>
          <a:bodyPr wrap="none" rtlCol="0">
            <a:spAutoFit/>
          </a:bodyPr>
          <a:lstStyle/>
          <a:p>
            <a:pPr>
              <a:lnSpc>
                <a:spcPct val="150000"/>
              </a:lnSpc>
            </a:pPr>
            <a:r>
              <a:rPr lang="en-US" sz="2800" b="1" dirty="0">
                <a:latin typeface="Verdana" panose="020B0604030504040204" pitchFamily="34" charset="0"/>
                <a:ea typeface="Verdana" panose="020B0604030504040204" pitchFamily="34" charset="0"/>
                <a:cs typeface="Verdana" panose="020B0604030504040204" pitchFamily="34" charset="0"/>
              </a:rPr>
              <a:t>Module 12. Geoengineering</a:t>
            </a:r>
          </a:p>
          <a:p>
            <a:pPr>
              <a:lnSpc>
                <a:spcPct val="150000"/>
              </a:lnSpc>
            </a:pPr>
            <a:r>
              <a:rPr lang="en-US" sz="2800" b="1" dirty="0">
                <a:latin typeface="Verdana" panose="020B0604030504040204" pitchFamily="34" charset="0"/>
                <a:ea typeface="Verdana" panose="020B0604030504040204" pitchFamily="34" charset="0"/>
                <a:cs typeface="Verdana" panose="020B0604030504040204" pitchFamily="34" charset="0"/>
              </a:rPr>
              <a:t>12.1: </a:t>
            </a:r>
            <a:r>
              <a:rPr lang="en-US" sz="2800" dirty="0">
                <a:latin typeface="Verdana" panose="020B0604030504040204" pitchFamily="34" charset="0"/>
                <a:ea typeface="Verdana" panose="020B0604030504040204" pitchFamily="34" charset="0"/>
                <a:cs typeface="Verdana" panose="020B0604030504040204" pitchFamily="34" charset="0"/>
              </a:rPr>
              <a:t>Fossil fuel switching?</a:t>
            </a:r>
          </a:p>
          <a:p>
            <a:pPr>
              <a:lnSpc>
                <a:spcPct val="150000"/>
              </a:lnSpc>
            </a:pPr>
            <a:r>
              <a:rPr lang="en-US" sz="2800" b="1" dirty="0">
                <a:latin typeface="Verdana" panose="020B0604030504040204" pitchFamily="34" charset="0"/>
                <a:ea typeface="Verdana" panose="020B0604030504040204" pitchFamily="34" charset="0"/>
                <a:cs typeface="Verdana" panose="020B0604030504040204" pitchFamily="34" charset="0"/>
              </a:rPr>
              <a:t>12.2: </a:t>
            </a:r>
            <a:r>
              <a:rPr lang="en-US" sz="2800" dirty="0">
                <a:latin typeface="Verdana" panose="020B0604030504040204" pitchFamily="34" charset="0"/>
                <a:ea typeface="Verdana" panose="020B0604030504040204" pitchFamily="34" charset="0"/>
                <a:cs typeface="Verdana" panose="020B0604030504040204" pitchFamily="34" charset="0"/>
              </a:rPr>
              <a:t>Efficiency: good, bad or essential?</a:t>
            </a:r>
          </a:p>
          <a:p>
            <a:pPr>
              <a:lnSpc>
                <a:spcPct val="150000"/>
              </a:lnSpc>
            </a:pPr>
            <a:r>
              <a:rPr lang="en-US" sz="2800" b="1" dirty="0">
                <a:latin typeface="Verdana" panose="020B0604030504040204" pitchFamily="34" charset="0"/>
                <a:ea typeface="Verdana" panose="020B0604030504040204" pitchFamily="34" charset="0"/>
                <a:cs typeface="Verdana" panose="020B0604030504040204" pitchFamily="34" charset="0"/>
              </a:rPr>
              <a:t>12.3: </a:t>
            </a:r>
            <a:r>
              <a:rPr lang="en-US" sz="2800" dirty="0">
                <a:latin typeface="Verdana" panose="020B0604030504040204" pitchFamily="34" charset="0"/>
                <a:ea typeface="Verdana" panose="020B0604030504040204" pitchFamily="34" charset="0"/>
                <a:cs typeface="Verdana" panose="020B0604030504040204" pitchFamily="34" charset="0"/>
              </a:rPr>
              <a:t>Renewable energy’s role?</a:t>
            </a:r>
          </a:p>
          <a:p>
            <a:pPr>
              <a:lnSpc>
                <a:spcPct val="150000"/>
              </a:lnSpc>
            </a:pPr>
            <a:r>
              <a:rPr lang="en-US" sz="2800" b="1" dirty="0">
                <a:latin typeface="Verdana" panose="020B0604030504040204" pitchFamily="34" charset="0"/>
                <a:ea typeface="Verdana" panose="020B0604030504040204" pitchFamily="34" charset="0"/>
                <a:cs typeface="Verdana" panose="020B0604030504040204" pitchFamily="34" charset="0"/>
              </a:rPr>
              <a:t>12.4: </a:t>
            </a:r>
            <a:r>
              <a:rPr lang="en-US" sz="2800" dirty="0">
                <a:latin typeface="Verdana" panose="020B0604030504040204" pitchFamily="34" charset="0"/>
                <a:ea typeface="Verdana" panose="020B0604030504040204" pitchFamily="34" charset="0"/>
                <a:cs typeface="Verdana" panose="020B0604030504040204" pitchFamily="34" charset="0"/>
              </a:rPr>
              <a:t>Hydrogen as a universal energy currency?</a:t>
            </a:r>
          </a:p>
          <a:p>
            <a:pPr>
              <a:lnSpc>
                <a:spcPct val="150000"/>
              </a:lnSpc>
            </a:pPr>
            <a:r>
              <a:rPr lang="en-US" sz="2800" b="1" dirty="0">
                <a:latin typeface="Verdana" panose="020B0604030504040204" pitchFamily="34" charset="0"/>
                <a:ea typeface="Verdana" panose="020B0604030504040204" pitchFamily="34" charset="0"/>
                <a:cs typeface="Verdana" panose="020B0604030504040204" pitchFamily="34" charset="0"/>
              </a:rPr>
              <a:t>12.5: </a:t>
            </a:r>
            <a:r>
              <a:rPr lang="en-US" sz="2800" dirty="0">
                <a:latin typeface="Verdana" panose="020B0604030504040204" pitchFamily="34" charset="0"/>
                <a:ea typeface="Verdana" panose="020B0604030504040204" pitchFamily="34" charset="0"/>
                <a:cs typeface="Verdana" panose="020B0604030504040204" pitchFamily="34" charset="0"/>
              </a:rPr>
              <a:t>What is geoengineering?</a:t>
            </a:r>
          </a:p>
          <a:p>
            <a:pPr>
              <a:lnSpc>
                <a:spcPct val="150000"/>
              </a:lnSpc>
            </a:pPr>
            <a:r>
              <a:rPr lang="en-US" sz="2800" b="1" dirty="0">
                <a:latin typeface="Verdana" panose="020B0604030504040204" pitchFamily="34" charset="0"/>
                <a:ea typeface="Verdana" panose="020B0604030504040204" pitchFamily="34" charset="0"/>
                <a:cs typeface="Verdana" panose="020B0604030504040204" pitchFamily="34" charset="0"/>
              </a:rPr>
              <a:t>12.6: </a:t>
            </a:r>
            <a:r>
              <a:rPr lang="en-US" sz="2800" dirty="0">
                <a:latin typeface="Verdana" panose="020B0604030504040204" pitchFamily="34" charset="0"/>
                <a:ea typeface="Verdana" panose="020B0604030504040204" pitchFamily="34" charset="0"/>
                <a:cs typeface="Verdana" panose="020B0604030504040204" pitchFamily="34" charset="0"/>
              </a:rPr>
              <a:t>Who decides? Governance and ethics</a:t>
            </a:r>
          </a:p>
        </p:txBody>
      </p:sp>
      <p:pic>
        <p:nvPicPr>
          <p:cNvPr id="6" name="Picture 5">
            <a:extLst>
              <a:ext uri="{FF2B5EF4-FFF2-40B4-BE49-F238E27FC236}">
                <a16:creationId xmlns:a16="http://schemas.microsoft.com/office/drawing/2014/main" id="{D4285767-C5C1-7B46-B39B-5C7D47EE4E9D}"/>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Tree>
    <p:extLst>
      <p:ext uri="{BB962C8B-B14F-4D97-AF65-F5344CB8AC3E}">
        <p14:creationId xmlns:p14="http://schemas.microsoft.com/office/powerpoint/2010/main" val="2668338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741100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Is NG just a bridge to nowhere? (5)</a:t>
            </a:r>
          </a:p>
        </p:txBody>
      </p:sp>
      <p:sp>
        <p:nvSpPr>
          <p:cNvPr id="3" name="TextBox 2"/>
          <p:cNvSpPr txBox="1"/>
          <p:nvPr/>
        </p:nvSpPr>
        <p:spPr>
          <a:xfrm>
            <a:off x="169888" y="5089474"/>
            <a:ext cx="1808813" cy="1600438"/>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https://www.vox.com/energy-and-environment/2019/5/30/18643819/climate-change-natural-gas-middle-ground</a:t>
            </a:r>
            <a:r>
              <a:rPr lang="en-US" sz="1400" dirty="0">
                <a:latin typeface="Verdana" panose="020B0604030504040204" pitchFamily="34" charset="0"/>
                <a:cs typeface="Verdana" panose="020B0604030504040204" pitchFamily="34" charset="0"/>
              </a:rPr>
              <a:t> </a:t>
            </a:r>
          </a:p>
        </p:txBody>
      </p:sp>
      <p:pic>
        <p:nvPicPr>
          <p:cNvPr id="8" name="Picture 7">
            <a:extLst>
              <a:ext uri="{FF2B5EF4-FFF2-40B4-BE49-F238E27FC236}">
                <a16:creationId xmlns:a16="http://schemas.microsoft.com/office/drawing/2014/main" id="{BA6A1F62-6CA3-8447-86E8-82CA9EC91F61}"/>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10" name="TextBox 9">
            <a:extLst>
              <a:ext uri="{FF2B5EF4-FFF2-40B4-BE49-F238E27FC236}">
                <a16:creationId xmlns:a16="http://schemas.microsoft.com/office/drawing/2014/main" id="{BF5FB7AB-2AE1-DC40-A85A-4047AB1918FA}"/>
              </a:ext>
            </a:extLst>
          </p:cNvPr>
          <p:cNvSpPr txBox="1"/>
          <p:nvPr/>
        </p:nvSpPr>
        <p:spPr>
          <a:xfrm>
            <a:off x="228600" y="790043"/>
            <a:ext cx="9440117"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(5) New NG infrastructure will lock in carbon</a:t>
            </a:r>
          </a:p>
        </p:txBody>
      </p:sp>
      <p:sp>
        <p:nvSpPr>
          <p:cNvPr id="15" name="Rounded Rectangular Callout 14">
            <a:extLst>
              <a:ext uri="{FF2B5EF4-FFF2-40B4-BE49-F238E27FC236}">
                <a16:creationId xmlns:a16="http://schemas.microsoft.com/office/drawing/2014/main" id="{597DE0F0-3655-154F-A03C-C93991F1C661}"/>
              </a:ext>
            </a:extLst>
          </p:cNvPr>
          <p:cNvSpPr/>
          <p:nvPr/>
        </p:nvSpPr>
        <p:spPr>
          <a:xfrm>
            <a:off x="417549" y="3150055"/>
            <a:ext cx="1313490" cy="1056835"/>
          </a:xfrm>
          <a:prstGeom prst="wedgeRoundRectCallout">
            <a:avLst>
              <a:gd name="adj1" fmla="val 74072"/>
              <a:gd name="adj2" fmla="val 6782"/>
              <a:gd name="adj3" fmla="val 16667"/>
            </a:avLst>
          </a:prstGeom>
          <a:solidFill>
            <a:schemeClr val="bg1"/>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existing NG pipeline</a:t>
            </a:r>
            <a:endParaRPr lang="en-US"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pic>
        <p:nvPicPr>
          <p:cNvPr id="7172" name="Picture 4" descr="Existing US natural gas pipelines.">
            <a:extLst>
              <a:ext uri="{FF2B5EF4-FFF2-40B4-BE49-F238E27FC236}">
                <a16:creationId xmlns:a16="http://schemas.microsoft.com/office/drawing/2014/main" id="{DD0A2717-2D36-B14B-8FA7-C0C31FC87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483" y="1723869"/>
            <a:ext cx="9947630" cy="496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833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973054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What about CCS? Could that make NG feasible?</a:t>
            </a:r>
          </a:p>
        </p:txBody>
      </p:sp>
      <p:pic>
        <p:nvPicPr>
          <p:cNvPr id="8" name="Picture 7">
            <a:extLst>
              <a:ext uri="{FF2B5EF4-FFF2-40B4-BE49-F238E27FC236}">
                <a16:creationId xmlns:a16="http://schemas.microsoft.com/office/drawing/2014/main" id="{BA6A1F62-6CA3-8447-86E8-82CA9EC91F61}"/>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9" name="TextBox 8">
            <a:extLst>
              <a:ext uri="{FF2B5EF4-FFF2-40B4-BE49-F238E27FC236}">
                <a16:creationId xmlns:a16="http://schemas.microsoft.com/office/drawing/2014/main" id="{426EFAA2-DFE8-2949-9118-05824C6237E2}"/>
              </a:ext>
            </a:extLst>
          </p:cNvPr>
          <p:cNvSpPr txBox="1"/>
          <p:nvPr/>
        </p:nvSpPr>
        <p:spPr>
          <a:xfrm>
            <a:off x="228599" y="908608"/>
            <a:ext cx="11665574"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The US DOE estimated that use of CCS at NG plants would </a:t>
            </a:r>
            <a:r>
              <a:rPr lang="en-US" sz="2000" b="1" dirty="0">
                <a:latin typeface="Verdana" panose="020B0604030504040204" pitchFamily="34" charset="0"/>
                <a:ea typeface="Verdana" panose="020B0604030504040204" pitchFamily="34" charset="0"/>
                <a:cs typeface="Verdana" panose="020B0604030504040204" pitchFamily="34" charset="0"/>
              </a:rPr>
              <a:t>increase the cost of NG electricity by 50%.</a:t>
            </a:r>
          </a:p>
        </p:txBody>
      </p:sp>
      <p:sp>
        <p:nvSpPr>
          <p:cNvPr id="11" name="TextBox 10">
            <a:extLst>
              <a:ext uri="{FF2B5EF4-FFF2-40B4-BE49-F238E27FC236}">
                <a16:creationId xmlns:a16="http://schemas.microsoft.com/office/drawing/2014/main" id="{082D967B-68F1-A844-890B-BBD247E59A6F}"/>
              </a:ext>
            </a:extLst>
          </p:cNvPr>
          <p:cNvSpPr txBox="1"/>
          <p:nvPr/>
        </p:nvSpPr>
        <p:spPr>
          <a:xfrm>
            <a:off x="228599" y="1646567"/>
            <a:ext cx="11665574"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Hard to implement CCS at all plants</a:t>
            </a:r>
          </a:p>
        </p:txBody>
      </p:sp>
      <p:sp>
        <p:nvSpPr>
          <p:cNvPr id="12" name="TextBox 11">
            <a:extLst>
              <a:ext uri="{FF2B5EF4-FFF2-40B4-BE49-F238E27FC236}">
                <a16:creationId xmlns:a16="http://schemas.microsoft.com/office/drawing/2014/main" id="{4D1266C9-BFD3-6047-A19E-4F48FC361AAB}"/>
              </a:ext>
            </a:extLst>
          </p:cNvPr>
          <p:cNvSpPr txBox="1"/>
          <p:nvPr/>
        </p:nvSpPr>
        <p:spPr>
          <a:xfrm>
            <a:off x="228599" y="2072009"/>
            <a:ext cx="11665574"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Would likely slow move to RE.</a:t>
            </a:r>
          </a:p>
        </p:txBody>
      </p:sp>
      <p:sp>
        <p:nvSpPr>
          <p:cNvPr id="2" name="TextBox 1">
            <a:extLst>
              <a:ext uri="{FF2B5EF4-FFF2-40B4-BE49-F238E27FC236}">
                <a16:creationId xmlns:a16="http://schemas.microsoft.com/office/drawing/2014/main" id="{897E098F-0EAC-B247-BF63-F36220645AED}"/>
              </a:ext>
            </a:extLst>
          </p:cNvPr>
          <p:cNvSpPr txBox="1"/>
          <p:nvPr/>
        </p:nvSpPr>
        <p:spPr>
          <a:xfrm>
            <a:off x="115747" y="6389225"/>
            <a:ext cx="6993068" cy="307777"/>
          </a:xfrm>
          <a:prstGeom prst="rect">
            <a:avLst/>
          </a:prstGeom>
          <a:noFill/>
        </p:spPr>
        <p:txBody>
          <a:bodyPr wrap="none" rtlCol="0">
            <a:spAutoFit/>
          </a:bodyPr>
          <a:lstStyle/>
          <a:p>
            <a:r>
              <a:rPr lang="en-US" sz="1400" dirty="0">
                <a:hlinkClick r:id="rId3"/>
              </a:rPr>
              <a:t>https://www.utilitydive.com/news/is-100-renewable-energy-for-the-us-possible-yes/547135/</a:t>
            </a:r>
            <a:r>
              <a:rPr lang="en-US" sz="1400" dirty="0"/>
              <a:t> </a:t>
            </a:r>
          </a:p>
        </p:txBody>
      </p:sp>
      <p:sp>
        <p:nvSpPr>
          <p:cNvPr id="13" name="TextBox 12">
            <a:extLst>
              <a:ext uri="{FF2B5EF4-FFF2-40B4-BE49-F238E27FC236}">
                <a16:creationId xmlns:a16="http://schemas.microsoft.com/office/drawing/2014/main" id="{B6D28949-E056-6248-9EBB-BBC2D2B08782}"/>
              </a:ext>
            </a:extLst>
          </p:cNvPr>
          <p:cNvSpPr txBox="1"/>
          <p:nvPr/>
        </p:nvSpPr>
        <p:spPr>
          <a:xfrm>
            <a:off x="228599" y="3605472"/>
            <a:ext cx="11665574"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Should CCS / CCU </a:t>
            </a:r>
            <a:r>
              <a:rPr lang="en-US" sz="2000" b="1" dirty="0">
                <a:latin typeface="Verdana" panose="020B0604030504040204" pitchFamily="34" charset="0"/>
                <a:ea typeface="Verdana" panose="020B0604030504040204" pitchFamily="34" charset="0"/>
                <a:cs typeface="Verdana" panose="020B0604030504040204" pitchFamily="34" charset="0"/>
              </a:rPr>
              <a:t>R&amp;D</a:t>
            </a:r>
            <a:r>
              <a:rPr lang="en-US" sz="2000" dirty="0">
                <a:latin typeface="Verdana" panose="020B0604030504040204" pitchFamily="34" charset="0"/>
                <a:ea typeface="Verdana" panose="020B0604030504040204" pitchFamily="34" charset="0"/>
                <a:cs typeface="Verdana" panose="020B0604030504040204" pitchFamily="34" charset="0"/>
              </a:rPr>
              <a:t> continue? </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Yes! But not to the detriment of making changes to RE now.</a:t>
            </a:r>
          </a:p>
        </p:txBody>
      </p:sp>
    </p:spTree>
    <p:extLst>
      <p:ext uri="{BB962C8B-B14F-4D97-AF65-F5344CB8AC3E}">
        <p14:creationId xmlns:p14="http://schemas.microsoft.com/office/powerpoint/2010/main" val="222764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9317"/>
            <a:ext cx="650370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12. Geoengineering</a:t>
            </a:r>
          </a:p>
        </p:txBody>
      </p:sp>
      <p:sp>
        <p:nvSpPr>
          <p:cNvPr id="8" name="TextBox 7"/>
          <p:cNvSpPr txBox="1"/>
          <p:nvPr/>
        </p:nvSpPr>
        <p:spPr>
          <a:xfrm>
            <a:off x="1637916" y="3167390"/>
            <a:ext cx="8916168" cy="523220"/>
          </a:xfrm>
          <a:prstGeom prst="rect">
            <a:avLst/>
          </a:prstGeom>
          <a:noFill/>
        </p:spPr>
        <p:txBody>
          <a:bodyPr wrap="square" rtlCol="0">
            <a:spAutoFit/>
          </a:bodyPr>
          <a:lstStyle/>
          <a:p>
            <a:pPr lvl="1"/>
            <a:r>
              <a:rPr lang="en-US" sz="2800" b="1" dirty="0">
                <a:latin typeface="Verdana" panose="020B0604030504040204" pitchFamily="34" charset="0"/>
                <a:ea typeface="Verdana" panose="020B0604030504040204" pitchFamily="34" charset="0"/>
                <a:cs typeface="Verdana" panose="020B0604030504040204" pitchFamily="34" charset="0"/>
              </a:rPr>
              <a:t>12.2: Efficiency – good, bad or essential?</a:t>
            </a:r>
          </a:p>
        </p:txBody>
      </p:sp>
      <p:pic>
        <p:nvPicPr>
          <p:cNvPr id="7" name="Picture 6">
            <a:extLst>
              <a:ext uri="{FF2B5EF4-FFF2-40B4-BE49-F238E27FC236}">
                <a16:creationId xmlns:a16="http://schemas.microsoft.com/office/drawing/2014/main" id="{1027D44E-C561-CC46-9124-FBEDBCD11012}"/>
              </a:ext>
            </a:extLst>
          </p:cNvPr>
          <p:cNvPicPr>
            <a:picLocks noChangeAspect="1"/>
          </p:cNvPicPr>
          <p:nvPr/>
        </p:nvPicPr>
        <p:blipFill>
          <a:blip r:embed="rId2">
            <a:duotone>
              <a:prstClr val="black"/>
              <a:schemeClr val="accent1">
                <a:tint val="45000"/>
                <a:satMod val="400000"/>
              </a:schemeClr>
            </a:duotone>
          </a:blip>
          <a:stretch>
            <a:fillRect/>
          </a:stretch>
        </p:blipFill>
        <p:spPr>
          <a:xfrm>
            <a:off x="11008624" y="49317"/>
            <a:ext cx="628093" cy="584776"/>
          </a:xfrm>
          <a:prstGeom prst="rect">
            <a:avLst/>
          </a:prstGeom>
        </p:spPr>
      </p:pic>
    </p:spTree>
    <p:extLst>
      <p:ext uri="{BB962C8B-B14F-4D97-AF65-F5344CB8AC3E}">
        <p14:creationId xmlns:p14="http://schemas.microsoft.com/office/powerpoint/2010/main" val="3766184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453"/>
            <a:ext cx="591219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Efficiency: reducing demand</a:t>
            </a:r>
          </a:p>
        </p:txBody>
      </p:sp>
      <p:sp>
        <p:nvSpPr>
          <p:cNvPr id="6" name="TextBox 5"/>
          <p:cNvSpPr txBox="1"/>
          <p:nvPr/>
        </p:nvSpPr>
        <p:spPr>
          <a:xfrm>
            <a:off x="319659" y="729224"/>
            <a:ext cx="11872341" cy="1753622"/>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Increasing </a:t>
            </a:r>
            <a:r>
              <a:rPr lang="en-US" sz="2000" b="1" dirty="0">
                <a:latin typeface="Verdana" panose="020B0604030504040204" pitchFamily="34" charset="0"/>
                <a:ea typeface="Verdana" panose="020B0604030504040204" pitchFamily="34" charset="0"/>
                <a:cs typeface="Verdana" panose="020B0604030504040204" pitchFamily="34" charset="0"/>
              </a:rPr>
              <a:t>efficiency</a:t>
            </a:r>
            <a:r>
              <a:rPr lang="en-US" sz="2000" dirty="0">
                <a:latin typeface="Verdana" panose="020B0604030504040204" pitchFamily="34" charset="0"/>
                <a:ea typeface="Verdana" panose="020B0604030504040204" pitchFamily="34" charset="0"/>
                <a:cs typeface="Verdana" panose="020B0604030504040204" pitchFamily="34" charset="0"/>
              </a:rPr>
              <a:t> is essential to reducing energy use and carbon emissions. </a:t>
            </a:r>
          </a:p>
          <a:p>
            <a:pPr>
              <a:lnSpc>
                <a:spcPct val="11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Simple steps can have significant effects.</a:t>
            </a:r>
          </a:p>
          <a:p>
            <a:pPr>
              <a:lnSpc>
                <a:spcPct val="11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In Europe efficiency occurs more easily because inefficient products aren’t sold or are highly taxed.</a:t>
            </a:r>
          </a:p>
        </p:txBody>
      </p:sp>
      <p:sp>
        <p:nvSpPr>
          <p:cNvPr id="3" name="TextBox 2"/>
          <p:cNvSpPr txBox="1"/>
          <p:nvPr/>
        </p:nvSpPr>
        <p:spPr>
          <a:xfrm>
            <a:off x="8685233" y="6395527"/>
            <a:ext cx="3395160"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14</a:t>
            </a:r>
          </a:p>
        </p:txBody>
      </p:sp>
      <p:sp>
        <p:nvSpPr>
          <p:cNvPr id="2" name="TextBox 1"/>
          <p:cNvSpPr txBox="1"/>
          <p:nvPr/>
        </p:nvSpPr>
        <p:spPr>
          <a:xfrm>
            <a:off x="905095" y="2992849"/>
            <a:ext cx="5847691" cy="3261727"/>
          </a:xfrm>
          <a:prstGeom prst="rect">
            <a:avLst/>
          </a:prstGeom>
          <a:noFill/>
        </p:spPr>
        <p:txBody>
          <a:bodyPr wrap="none" rtlCol="0">
            <a:spAutoFit/>
          </a:bodyPr>
          <a:lstStyle/>
          <a:p>
            <a:pPr marL="285750" indent="-285750">
              <a:lnSpc>
                <a:spcPct val="15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Smaller</a:t>
            </a:r>
            <a:r>
              <a:rPr lang="is-IS" sz="2000" dirty="0">
                <a:latin typeface="Verdana" panose="020B0604030504040204" pitchFamily="34" charset="0"/>
                <a:ea typeface="Verdana" panose="020B0604030504040204" pitchFamily="34" charset="0"/>
                <a:cs typeface="Verdana" panose="020B0604030504040204" pitchFamily="34" charset="0"/>
              </a:rPr>
              <a:t>… nearly everything</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5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Efficient heating and cooling</a:t>
            </a:r>
          </a:p>
          <a:p>
            <a:pPr marL="342900" indent="-342900">
              <a:lnSpc>
                <a:spcPct val="15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Weatherization</a:t>
            </a:r>
          </a:p>
          <a:p>
            <a:pPr marL="342900" indent="-342900">
              <a:lnSpc>
                <a:spcPct val="15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Mass transportation</a:t>
            </a:r>
          </a:p>
          <a:p>
            <a:pPr marL="342900" indent="-342900">
              <a:lnSpc>
                <a:spcPct val="15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Electric transportation</a:t>
            </a:r>
          </a:p>
          <a:p>
            <a:pPr marL="342900" indent="-342900">
              <a:lnSpc>
                <a:spcPct val="15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Efficient lighting</a:t>
            </a:r>
          </a:p>
          <a:p>
            <a:pPr marL="342900" indent="-342900">
              <a:lnSpc>
                <a:spcPct val="15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Human behavior – the biggest challenge!</a:t>
            </a:r>
          </a:p>
        </p:txBody>
      </p:sp>
      <p:pic>
        <p:nvPicPr>
          <p:cNvPr id="9" name="Picture 8">
            <a:extLst>
              <a:ext uri="{FF2B5EF4-FFF2-40B4-BE49-F238E27FC236}">
                <a16:creationId xmlns:a16="http://schemas.microsoft.com/office/drawing/2014/main" id="{ED208C84-1E7A-2E4C-BE98-DACED1D1C7E0}"/>
              </a:ext>
            </a:extLst>
          </p:cNvPr>
          <p:cNvPicPr>
            <a:picLocks noChangeAspect="1"/>
          </p:cNvPicPr>
          <p:nvPr/>
        </p:nvPicPr>
        <p:blipFill>
          <a:blip r:embed="rId2">
            <a:duotone>
              <a:prstClr val="black"/>
              <a:schemeClr val="accent1">
                <a:tint val="45000"/>
                <a:satMod val="400000"/>
              </a:schemeClr>
            </a:duotone>
          </a:blip>
          <a:stretch>
            <a:fillRect/>
          </a:stretch>
        </p:blipFill>
        <p:spPr>
          <a:xfrm>
            <a:off x="11280747" y="49317"/>
            <a:ext cx="628093" cy="584776"/>
          </a:xfrm>
          <a:prstGeom prst="rect">
            <a:avLst/>
          </a:prstGeom>
        </p:spPr>
      </p:pic>
    </p:spTree>
    <p:extLst>
      <p:ext uri="{BB962C8B-B14F-4D97-AF65-F5344CB8AC3E}">
        <p14:creationId xmlns:p14="http://schemas.microsoft.com/office/powerpoint/2010/main" val="90666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1"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453"/>
            <a:ext cx="553388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We can certainly do better</a:t>
            </a:r>
          </a:p>
        </p:txBody>
      </p:sp>
      <p:pic>
        <p:nvPicPr>
          <p:cNvPr id="7" name="Picture 6" descr="Screenshot-2014-07-18-08.06.20.png"/>
          <p:cNvPicPr>
            <a:picLocks noChangeAspect="1"/>
          </p:cNvPicPr>
          <p:nvPr/>
        </p:nvPicPr>
        <p:blipFill rotWithShape="1">
          <a:blip r:embed="rId2">
            <a:extLst>
              <a:ext uri="{28A0092B-C50C-407E-A947-70E740481C1C}">
                <a14:useLocalDpi xmlns:a14="http://schemas.microsoft.com/office/drawing/2010/main" val="0"/>
              </a:ext>
            </a:extLst>
          </a:blip>
          <a:srcRect l="2499" t="1920" r="1976"/>
          <a:stretch/>
        </p:blipFill>
        <p:spPr>
          <a:xfrm>
            <a:off x="387237" y="714376"/>
            <a:ext cx="10285630" cy="6172199"/>
          </a:xfrm>
          <a:prstGeom prst="rect">
            <a:avLst/>
          </a:prstGeom>
        </p:spPr>
      </p:pic>
      <p:sp>
        <p:nvSpPr>
          <p:cNvPr id="3" name="TextBox 2"/>
          <p:cNvSpPr txBox="1"/>
          <p:nvPr/>
        </p:nvSpPr>
        <p:spPr>
          <a:xfrm>
            <a:off x="10044111" y="5854576"/>
            <a:ext cx="1989260"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cleantechnica.com</a:t>
            </a:r>
            <a:r>
              <a:rPr lang="en-US" sz="1400" dirty="0">
                <a:latin typeface="Verdana" panose="020B0604030504040204" pitchFamily="34" charset="0"/>
                <a:cs typeface="Verdana" panose="020B0604030504040204" pitchFamily="34" charset="0"/>
              </a:rPr>
              <a:t>/2014/07/21/germany-1-world-energy-efficiency/</a:t>
            </a:r>
          </a:p>
        </p:txBody>
      </p:sp>
      <p:pic>
        <p:nvPicPr>
          <p:cNvPr id="9" name="Picture 8">
            <a:extLst>
              <a:ext uri="{FF2B5EF4-FFF2-40B4-BE49-F238E27FC236}">
                <a16:creationId xmlns:a16="http://schemas.microsoft.com/office/drawing/2014/main" id="{0982FA33-B25F-824C-9332-11EC9881F742}"/>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49317"/>
            <a:ext cx="628093" cy="584776"/>
          </a:xfrm>
          <a:prstGeom prst="rect">
            <a:avLst/>
          </a:prstGeom>
        </p:spPr>
      </p:pic>
    </p:spTree>
    <p:extLst>
      <p:ext uri="{BB962C8B-B14F-4D97-AF65-F5344CB8AC3E}">
        <p14:creationId xmlns:p14="http://schemas.microsoft.com/office/powerpoint/2010/main" val="3156788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453"/>
            <a:ext cx="1018419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Would electrifying everything address efficiency?</a:t>
            </a:r>
          </a:p>
        </p:txBody>
      </p:sp>
      <p:sp>
        <p:nvSpPr>
          <p:cNvPr id="6" name="TextBox 5"/>
          <p:cNvSpPr txBox="1"/>
          <p:nvPr/>
        </p:nvSpPr>
        <p:spPr>
          <a:xfrm>
            <a:off x="319659" y="729224"/>
            <a:ext cx="11872341" cy="1076513"/>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Saul Griffith’s “Rewiring America” plan argues that typical efficiency measures won’t get us where we need to go </a:t>
            </a:r>
            <a:r>
              <a:rPr lang="en-US" sz="2000" b="1" dirty="0">
                <a:latin typeface="Verdana" panose="020B0604030504040204" pitchFamily="34" charset="0"/>
                <a:ea typeface="Verdana" panose="020B0604030504040204" pitchFamily="34" charset="0"/>
                <a:cs typeface="Verdana" panose="020B0604030504040204" pitchFamily="34" charset="0"/>
              </a:rPr>
              <a:t>and</a:t>
            </a:r>
            <a:r>
              <a:rPr lang="en-US" sz="2000" dirty="0">
                <a:latin typeface="Verdana" panose="020B0604030504040204" pitchFamily="34" charset="0"/>
                <a:ea typeface="Verdana" panose="020B0604030504040204" pitchFamily="34" charset="0"/>
                <a:cs typeface="Verdana" panose="020B0604030504040204" pitchFamily="34" charset="0"/>
              </a:rPr>
              <a:t> that their scarcity model will make people hesitant to change as change and diminished lifestyles are too much change at one time.</a:t>
            </a:r>
          </a:p>
        </p:txBody>
      </p:sp>
      <p:sp>
        <p:nvSpPr>
          <p:cNvPr id="3" name="TextBox 2"/>
          <p:cNvSpPr txBox="1"/>
          <p:nvPr/>
        </p:nvSpPr>
        <p:spPr>
          <a:xfrm>
            <a:off x="8685233" y="6395527"/>
            <a:ext cx="3395160"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14</a:t>
            </a:r>
          </a:p>
        </p:txBody>
      </p:sp>
      <p:sp>
        <p:nvSpPr>
          <p:cNvPr id="2" name="TextBox 1"/>
          <p:cNvSpPr txBox="1"/>
          <p:nvPr/>
        </p:nvSpPr>
        <p:spPr>
          <a:xfrm>
            <a:off x="319659" y="2157961"/>
            <a:ext cx="11616706" cy="491738"/>
          </a:xfrm>
          <a:prstGeom prst="rect">
            <a:avLst/>
          </a:prstGeom>
          <a:noFill/>
        </p:spPr>
        <p:txBody>
          <a:bodyPr wrap="none" rtlCol="0">
            <a:spAutoFit/>
          </a:bodyPr>
          <a:lstStyle/>
          <a:p>
            <a:pPr>
              <a:lnSpc>
                <a:spcPct val="150000"/>
              </a:lnSpc>
            </a:pPr>
            <a:r>
              <a:rPr lang="en-US" sz="2000" dirty="0">
                <a:latin typeface="Verdana" panose="020B0604030504040204" pitchFamily="34" charset="0"/>
                <a:ea typeface="Verdana" panose="020B0604030504040204" pitchFamily="34" charset="0"/>
                <a:cs typeface="Verdana" panose="020B0604030504040204" pitchFamily="34" charset="0"/>
              </a:rPr>
              <a:t>But, Griffith’s doesn’t argue against all </a:t>
            </a:r>
            <a:r>
              <a:rPr lang="en-US" sz="2000" b="1" dirty="0">
                <a:latin typeface="Verdana" panose="020B0604030504040204" pitchFamily="34" charset="0"/>
                <a:ea typeface="Verdana" panose="020B0604030504040204" pitchFamily="34" charset="0"/>
                <a:cs typeface="Verdana" panose="020B0604030504040204" pitchFamily="34" charset="0"/>
              </a:rPr>
              <a:t>efficiencies</a:t>
            </a:r>
            <a:r>
              <a:rPr lang="en-US" sz="2000" dirty="0">
                <a:latin typeface="Verdana" panose="020B0604030504040204" pitchFamily="34" charset="0"/>
                <a:ea typeface="Verdana" panose="020B0604030504040204" pitchFamily="34" charset="0"/>
                <a:cs typeface="Verdana" panose="020B0604030504040204" pitchFamily="34" charset="0"/>
              </a:rPr>
              <a:t> and they are a vital part of his plan.</a:t>
            </a:r>
          </a:p>
        </p:txBody>
      </p:sp>
      <p:pic>
        <p:nvPicPr>
          <p:cNvPr id="9" name="Picture 8">
            <a:extLst>
              <a:ext uri="{FF2B5EF4-FFF2-40B4-BE49-F238E27FC236}">
                <a16:creationId xmlns:a16="http://schemas.microsoft.com/office/drawing/2014/main" id="{ED208C84-1E7A-2E4C-BE98-DACED1D1C7E0}"/>
              </a:ext>
            </a:extLst>
          </p:cNvPr>
          <p:cNvPicPr>
            <a:picLocks noChangeAspect="1"/>
          </p:cNvPicPr>
          <p:nvPr/>
        </p:nvPicPr>
        <p:blipFill>
          <a:blip r:embed="rId2">
            <a:duotone>
              <a:prstClr val="black"/>
              <a:schemeClr val="accent1">
                <a:tint val="45000"/>
                <a:satMod val="400000"/>
              </a:schemeClr>
            </a:duotone>
          </a:blip>
          <a:stretch>
            <a:fillRect/>
          </a:stretch>
        </p:blipFill>
        <p:spPr>
          <a:xfrm>
            <a:off x="11280747" y="49317"/>
            <a:ext cx="628093" cy="584776"/>
          </a:xfrm>
          <a:prstGeom prst="rect">
            <a:avLst/>
          </a:prstGeom>
        </p:spPr>
      </p:pic>
      <p:sp>
        <p:nvSpPr>
          <p:cNvPr id="8" name="TextBox 7">
            <a:extLst>
              <a:ext uri="{FF2B5EF4-FFF2-40B4-BE49-F238E27FC236}">
                <a16:creationId xmlns:a16="http://schemas.microsoft.com/office/drawing/2014/main" id="{CEEF8AA9-3654-454A-9326-D09F6F9DDFAC}"/>
              </a:ext>
            </a:extLst>
          </p:cNvPr>
          <p:cNvSpPr txBox="1"/>
          <p:nvPr/>
        </p:nvSpPr>
        <p:spPr>
          <a:xfrm>
            <a:off x="287647" y="2963569"/>
            <a:ext cx="7743210" cy="1415067"/>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Thermodynamic efficiency</a:t>
            </a:r>
          </a:p>
          <a:p>
            <a:pPr marL="800100" lvl="1"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Technologies that either produce less waste heat; or</a:t>
            </a:r>
          </a:p>
          <a:p>
            <a:pPr marL="800100" lvl="1"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Capture and use that waste heat</a:t>
            </a:r>
          </a:p>
        </p:txBody>
      </p:sp>
      <p:sp>
        <p:nvSpPr>
          <p:cNvPr id="10" name="TextBox 9">
            <a:extLst>
              <a:ext uri="{FF2B5EF4-FFF2-40B4-BE49-F238E27FC236}">
                <a16:creationId xmlns:a16="http://schemas.microsoft.com/office/drawing/2014/main" id="{3375CBD6-1D8F-B44C-9A81-C7AEBA886CFE}"/>
              </a:ext>
            </a:extLst>
          </p:cNvPr>
          <p:cNvSpPr txBox="1"/>
          <p:nvPr/>
        </p:nvSpPr>
        <p:spPr>
          <a:xfrm>
            <a:off x="287647" y="4757795"/>
            <a:ext cx="9219512" cy="1415067"/>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New technologies </a:t>
            </a:r>
            <a:r>
              <a:rPr lang="en-US" sz="2000" dirty="0">
                <a:latin typeface="Verdana" panose="020B0604030504040204" pitchFamily="34" charset="0"/>
                <a:ea typeface="Verdana" panose="020B0604030504040204" pitchFamily="34" charset="0"/>
                <a:cs typeface="Verdana" panose="020B0604030504040204" pitchFamily="34" charset="0"/>
              </a:rPr>
              <a:t>that are:</a:t>
            </a:r>
          </a:p>
          <a:p>
            <a:pPr marL="800100" lvl="1"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circular from the start; or</a:t>
            </a:r>
          </a:p>
          <a:p>
            <a:pPr marL="800100" lvl="1"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capture and/or reuse carbon as an integral part of their process</a:t>
            </a:r>
          </a:p>
        </p:txBody>
      </p:sp>
    </p:spTree>
    <p:extLst>
      <p:ext uri="{BB962C8B-B14F-4D97-AF65-F5344CB8AC3E}">
        <p14:creationId xmlns:p14="http://schemas.microsoft.com/office/powerpoint/2010/main" val="41748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0583"/>
            <a:ext cx="571983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12. Geoengineering</a:t>
            </a:r>
          </a:p>
        </p:txBody>
      </p:sp>
      <p:sp>
        <p:nvSpPr>
          <p:cNvPr id="8" name="TextBox 7"/>
          <p:cNvSpPr txBox="1"/>
          <p:nvPr/>
        </p:nvSpPr>
        <p:spPr>
          <a:xfrm>
            <a:off x="2506124" y="3167390"/>
            <a:ext cx="7179751" cy="523220"/>
          </a:xfrm>
          <a:prstGeom prst="rect">
            <a:avLst/>
          </a:prstGeom>
          <a:noFill/>
        </p:spPr>
        <p:txBody>
          <a:bodyPr wrap="square" rtlCol="0">
            <a:spAutoFit/>
          </a:bodyPr>
          <a:lstStyle/>
          <a:p>
            <a:pPr lvl="1"/>
            <a:r>
              <a:rPr lang="en-US" sz="2800" b="1" dirty="0">
                <a:latin typeface="Verdana" panose="020B0604030504040204" pitchFamily="34" charset="0"/>
                <a:ea typeface="Verdana" panose="020B0604030504040204" pitchFamily="34" charset="0"/>
                <a:cs typeface="Verdana" panose="020B0604030504040204" pitchFamily="34" charset="0"/>
              </a:rPr>
              <a:t>12.3: Role of renewable energy?</a:t>
            </a:r>
          </a:p>
        </p:txBody>
      </p:sp>
      <p:pic>
        <p:nvPicPr>
          <p:cNvPr id="7" name="Picture 6">
            <a:extLst>
              <a:ext uri="{FF2B5EF4-FFF2-40B4-BE49-F238E27FC236}">
                <a16:creationId xmlns:a16="http://schemas.microsoft.com/office/drawing/2014/main" id="{7FEBE3BB-C458-754F-8D6C-AB2D75BD06D9}"/>
              </a:ext>
            </a:extLst>
          </p:cNvPr>
          <p:cNvPicPr>
            <a:picLocks noChangeAspect="1"/>
          </p:cNvPicPr>
          <p:nvPr/>
        </p:nvPicPr>
        <p:blipFill>
          <a:blip r:embed="rId2">
            <a:duotone>
              <a:prstClr val="black"/>
              <a:schemeClr val="accent1">
                <a:tint val="45000"/>
                <a:satMod val="400000"/>
              </a:schemeClr>
            </a:duotone>
          </a:blip>
          <a:stretch>
            <a:fillRect/>
          </a:stretch>
        </p:blipFill>
        <p:spPr>
          <a:xfrm>
            <a:off x="11095484" y="49317"/>
            <a:ext cx="628093" cy="584776"/>
          </a:xfrm>
          <a:prstGeom prst="rect">
            <a:avLst/>
          </a:prstGeom>
        </p:spPr>
      </p:pic>
    </p:spTree>
    <p:extLst>
      <p:ext uri="{BB962C8B-B14F-4D97-AF65-F5344CB8AC3E}">
        <p14:creationId xmlns:p14="http://schemas.microsoft.com/office/powerpoint/2010/main" val="926631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453"/>
            <a:ext cx="662072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Renewable energy technologies</a:t>
            </a:r>
          </a:p>
        </p:txBody>
      </p:sp>
      <p:sp>
        <p:nvSpPr>
          <p:cNvPr id="6" name="TextBox 5"/>
          <p:cNvSpPr txBox="1"/>
          <p:nvPr/>
        </p:nvSpPr>
        <p:spPr>
          <a:xfrm>
            <a:off x="458465" y="729224"/>
            <a:ext cx="8516565" cy="5477718"/>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Solar energy</a:t>
            </a:r>
          </a:p>
          <a:p>
            <a:pPr marL="800100" lvl="1"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Solar thermal</a:t>
            </a:r>
          </a:p>
          <a:p>
            <a:pPr marL="800100" lvl="1"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Solar electricity: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PV and thermal</a:t>
            </a:r>
          </a:p>
          <a:p>
            <a:pPr>
              <a:lnSpc>
                <a:spcPct val="11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Biomass</a:t>
            </a:r>
            <a:r>
              <a:rPr lang="en-US" sz="2000" dirty="0">
                <a:latin typeface="Verdana" panose="020B0604030504040204" pitchFamily="34" charset="0"/>
                <a:ea typeface="Verdana" panose="020B0604030504040204" pitchFamily="34" charset="0"/>
                <a:cs typeface="Verdana" panose="020B0604030504040204" pitchFamily="34" charset="0"/>
              </a:rPr>
              <a:t> </a:t>
            </a:r>
          </a:p>
          <a:p>
            <a:pPr marL="800100" lvl="1"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Traditional</a:t>
            </a:r>
          </a:p>
          <a:p>
            <a:pPr marL="800100" lvl="1"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Modern</a:t>
            </a:r>
          </a:p>
          <a:p>
            <a:pPr marL="800100" lvl="1"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Biofuels</a:t>
            </a:r>
          </a:p>
          <a:p>
            <a:pPr>
              <a:lnSpc>
                <a:spcPct val="11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Hydropower</a:t>
            </a:r>
          </a:p>
          <a:p>
            <a:pPr>
              <a:lnSpc>
                <a:spcPct val="11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Wind energy</a:t>
            </a:r>
          </a:p>
          <a:p>
            <a:pPr>
              <a:lnSpc>
                <a:spcPct val="11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Wave power</a:t>
            </a:r>
          </a:p>
          <a:p>
            <a:pPr>
              <a:lnSpc>
                <a:spcPct val="11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Tidal power</a:t>
            </a:r>
          </a:p>
          <a:p>
            <a:pPr>
              <a:lnSpc>
                <a:spcPct val="11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Geothermal</a:t>
            </a:r>
          </a:p>
        </p:txBody>
      </p:sp>
      <p:sp>
        <p:nvSpPr>
          <p:cNvPr id="3" name="TextBox 2"/>
          <p:cNvSpPr txBox="1"/>
          <p:nvPr/>
        </p:nvSpPr>
        <p:spPr>
          <a:xfrm>
            <a:off x="128265" y="6472770"/>
            <a:ext cx="3395160"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14</a:t>
            </a:r>
          </a:p>
        </p:txBody>
      </p:sp>
      <p:pic>
        <p:nvPicPr>
          <p:cNvPr id="7" name="Picture 6" descr="E:\SDT3111 Energy Systems and Sustainability\pictures\ESS fig 1_26.jpg"/>
          <p:cNvPicPr>
            <a:picLocks noChangeAspect="1" noChangeArrowheads="1"/>
          </p:cNvPicPr>
          <p:nvPr/>
        </p:nvPicPr>
        <p:blipFill>
          <a:blip r:embed="rId2" cstate="print"/>
          <a:srcRect b="3490"/>
          <a:stretch>
            <a:fillRect/>
          </a:stretch>
        </p:blipFill>
        <p:spPr bwMode="auto">
          <a:xfrm>
            <a:off x="4481838" y="763253"/>
            <a:ext cx="7542572" cy="6035278"/>
          </a:xfrm>
          <a:prstGeom prst="rect">
            <a:avLst/>
          </a:prstGeom>
          <a:noFill/>
          <a:ln w="9525">
            <a:noFill/>
            <a:miter lim="800000"/>
            <a:headEnd/>
            <a:tailEnd/>
          </a:ln>
        </p:spPr>
      </p:pic>
      <p:pic>
        <p:nvPicPr>
          <p:cNvPr id="9" name="Picture 8">
            <a:extLst>
              <a:ext uri="{FF2B5EF4-FFF2-40B4-BE49-F238E27FC236}">
                <a16:creationId xmlns:a16="http://schemas.microsoft.com/office/drawing/2014/main" id="{C7F7BF9A-8BC9-9F46-A8D7-3237B502C975}"/>
              </a:ext>
            </a:extLst>
          </p:cNvPr>
          <p:cNvPicPr>
            <a:picLocks noChangeAspect="1"/>
          </p:cNvPicPr>
          <p:nvPr/>
        </p:nvPicPr>
        <p:blipFill>
          <a:blip r:embed="rId3">
            <a:duotone>
              <a:prstClr val="black"/>
              <a:schemeClr val="accent1">
                <a:tint val="45000"/>
                <a:satMod val="400000"/>
              </a:schemeClr>
            </a:duotone>
          </a:blip>
          <a:stretch>
            <a:fillRect/>
          </a:stretch>
        </p:blipFill>
        <p:spPr>
          <a:xfrm>
            <a:off x="11093030" y="49317"/>
            <a:ext cx="628093" cy="584776"/>
          </a:xfrm>
          <a:prstGeom prst="rect">
            <a:avLst/>
          </a:prstGeom>
        </p:spPr>
      </p:pic>
    </p:spTree>
    <p:extLst>
      <p:ext uri="{BB962C8B-B14F-4D97-AF65-F5344CB8AC3E}">
        <p14:creationId xmlns:p14="http://schemas.microsoft.com/office/powerpoint/2010/main" val="2193349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453"/>
            <a:ext cx="944521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100% renewable energy as a global solution?</a:t>
            </a:r>
          </a:p>
        </p:txBody>
      </p:sp>
      <p:sp>
        <p:nvSpPr>
          <p:cNvPr id="6" name="TextBox 5"/>
          <p:cNvSpPr txBox="1"/>
          <p:nvPr/>
        </p:nvSpPr>
        <p:spPr>
          <a:xfrm>
            <a:off x="530674" y="2552189"/>
            <a:ext cx="4238273" cy="1415067"/>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A 2015 paper by Jacobson et al., asserts that the world could be transitioned to </a:t>
            </a:r>
            <a:r>
              <a:rPr lang="en-US" sz="2000" b="1" dirty="0">
                <a:latin typeface="Verdana" panose="020B0604030504040204" pitchFamily="34" charset="0"/>
                <a:ea typeface="Verdana" panose="020B0604030504040204" pitchFamily="34" charset="0"/>
                <a:cs typeface="Verdana" panose="020B0604030504040204" pitchFamily="34" charset="0"/>
              </a:rPr>
              <a:t>100% renewable energy by 2050</a:t>
            </a:r>
            <a:r>
              <a:rPr lang="en-US" sz="2000" dirty="0">
                <a:latin typeface="Verdana" panose="020B0604030504040204" pitchFamily="34" charset="0"/>
                <a:ea typeface="Verdana" panose="020B0604030504040204" pitchFamily="34" charset="0"/>
                <a:cs typeface="Verdana" panose="020B0604030504040204" pitchFamily="34" charset="0"/>
              </a:rPr>
              <a:t>. </a:t>
            </a:r>
          </a:p>
        </p:txBody>
      </p:sp>
      <p:sp>
        <p:nvSpPr>
          <p:cNvPr id="3" name="TextBox 2"/>
          <p:cNvSpPr txBox="1"/>
          <p:nvPr/>
        </p:nvSpPr>
        <p:spPr>
          <a:xfrm>
            <a:off x="140677" y="5762997"/>
            <a:ext cx="2389630"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web.stanford.edu</a:t>
            </a:r>
            <a:r>
              <a:rPr lang="en-US" sz="1400" dirty="0">
                <a:latin typeface="Verdana" panose="020B0604030504040204" pitchFamily="34" charset="0"/>
                <a:cs typeface="Verdana" panose="020B0604030504040204" pitchFamily="34" charset="0"/>
              </a:rPr>
              <a:t>/group/</a:t>
            </a:r>
            <a:r>
              <a:rPr lang="en-US" sz="1400" dirty="0" err="1">
                <a:latin typeface="Verdana" panose="020B0604030504040204" pitchFamily="34" charset="0"/>
                <a:cs typeface="Verdana" panose="020B0604030504040204" pitchFamily="34" charset="0"/>
              </a:rPr>
              <a:t>efmh</a:t>
            </a:r>
            <a:r>
              <a:rPr lang="en-US" sz="1400" dirty="0">
                <a:latin typeface="Verdana" panose="020B0604030504040204" pitchFamily="34" charset="0"/>
                <a:cs typeface="Verdana" panose="020B0604030504040204" pitchFamily="34" charset="0"/>
              </a:rPr>
              <a:t>/</a:t>
            </a:r>
            <a:r>
              <a:rPr lang="en-US" sz="1400" dirty="0" err="1">
                <a:latin typeface="Verdana" panose="020B0604030504040204" pitchFamily="34" charset="0"/>
                <a:cs typeface="Verdana" panose="020B0604030504040204" pitchFamily="34" charset="0"/>
              </a:rPr>
              <a:t>jacobson</a:t>
            </a:r>
            <a:r>
              <a:rPr lang="en-US" sz="1400" dirty="0">
                <a:latin typeface="Verdana" panose="020B0604030504040204" pitchFamily="34" charset="0"/>
                <a:cs typeface="Verdana" panose="020B0604030504040204" pitchFamily="34" charset="0"/>
              </a:rPr>
              <a:t>/Articles/I/</a:t>
            </a:r>
            <a:r>
              <a:rPr lang="en-US" sz="1400" dirty="0" err="1">
                <a:latin typeface="Verdana" panose="020B0604030504040204" pitchFamily="34" charset="0"/>
                <a:cs typeface="Verdana" panose="020B0604030504040204" pitchFamily="34" charset="0"/>
              </a:rPr>
              <a:t>CountriesWWS.pdf</a:t>
            </a:r>
            <a:endParaRPr lang="en-US" sz="1400" dirty="0">
              <a:latin typeface="Verdana" panose="020B0604030504040204" pitchFamily="34" charset="0"/>
              <a:cs typeface="Verdana" panose="020B0604030504040204" pitchFamily="34" charset="0"/>
            </a:endParaRPr>
          </a:p>
        </p:txBody>
      </p:sp>
      <p:pic>
        <p:nvPicPr>
          <p:cNvPr id="10" name="Picture 9" descr="Screen Shot 2017-11-16 at 7.50.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9159" y="729224"/>
            <a:ext cx="6182007" cy="6182007"/>
          </a:xfrm>
          <a:prstGeom prst="rect">
            <a:avLst/>
          </a:prstGeom>
        </p:spPr>
      </p:pic>
      <p:pic>
        <p:nvPicPr>
          <p:cNvPr id="9" name="Picture 8">
            <a:extLst>
              <a:ext uri="{FF2B5EF4-FFF2-40B4-BE49-F238E27FC236}">
                <a16:creationId xmlns:a16="http://schemas.microsoft.com/office/drawing/2014/main" id="{45DD65CE-FA31-5640-875B-0007484DFB66}"/>
              </a:ext>
            </a:extLst>
          </p:cNvPr>
          <p:cNvPicPr>
            <a:picLocks noChangeAspect="1"/>
          </p:cNvPicPr>
          <p:nvPr/>
        </p:nvPicPr>
        <p:blipFill>
          <a:blip r:embed="rId3">
            <a:duotone>
              <a:prstClr val="black"/>
              <a:schemeClr val="accent1">
                <a:tint val="45000"/>
                <a:satMod val="400000"/>
              </a:schemeClr>
            </a:duotone>
          </a:blip>
          <a:stretch>
            <a:fillRect/>
          </a:stretch>
        </p:blipFill>
        <p:spPr>
          <a:xfrm>
            <a:off x="11121166" y="49317"/>
            <a:ext cx="628093" cy="584776"/>
          </a:xfrm>
          <a:prstGeom prst="rect">
            <a:avLst/>
          </a:prstGeom>
        </p:spPr>
      </p:pic>
    </p:spTree>
    <p:extLst>
      <p:ext uri="{BB962C8B-B14F-4D97-AF65-F5344CB8AC3E}">
        <p14:creationId xmlns:p14="http://schemas.microsoft.com/office/powerpoint/2010/main" val="104848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1-16 at 7.52.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471" y="673218"/>
            <a:ext cx="10170942" cy="6188864"/>
          </a:xfrm>
          <a:prstGeom prst="rect">
            <a:avLst/>
          </a:prstGeom>
        </p:spPr>
      </p:pic>
      <p:sp>
        <p:nvSpPr>
          <p:cNvPr id="4" name="Rectangle 3"/>
          <p:cNvSpPr/>
          <p:nvPr/>
        </p:nvSpPr>
        <p:spPr>
          <a:xfrm>
            <a:off x="4242" y="0"/>
            <a:ext cx="12187758"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32843" y="77453"/>
            <a:ext cx="728757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100% renewables energy specifics</a:t>
            </a:r>
          </a:p>
        </p:txBody>
      </p:sp>
      <p:sp>
        <p:nvSpPr>
          <p:cNvPr id="3" name="TextBox 2"/>
          <p:cNvSpPr txBox="1"/>
          <p:nvPr/>
        </p:nvSpPr>
        <p:spPr>
          <a:xfrm>
            <a:off x="9784025" y="5903893"/>
            <a:ext cx="2293033"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web.stanford.edu</a:t>
            </a:r>
            <a:r>
              <a:rPr lang="en-US" sz="1400" dirty="0">
                <a:latin typeface="Verdana" panose="020B0604030504040204" pitchFamily="34" charset="0"/>
                <a:cs typeface="Verdana" panose="020B0604030504040204" pitchFamily="34" charset="0"/>
              </a:rPr>
              <a:t>/group/</a:t>
            </a:r>
            <a:r>
              <a:rPr lang="en-US" sz="1400" dirty="0" err="1">
                <a:latin typeface="Verdana" panose="020B0604030504040204" pitchFamily="34" charset="0"/>
                <a:cs typeface="Verdana" panose="020B0604030504040204" pitchFamily="34" charset="0"/>
              </a:rPr>
              <a:t>efmh</a:t>
            </a:r>
            <a:r>
              <a:rPr lang="en-US" sz="1400" dirty="0">
                <a:latin typeface="Verdana" panose="020B0604030504040204" pitchFamily="34" charset="0"/>
                <a:cs typeface="Verdana" panose="020B0604030504040204" pitchFamily="34" charset="0"/>
              </a:rPr>
              <a:t>/</a:t>
            </a:r>
            <a:r>
              <a:rPr lang="en-US" sz="1400" dirty="0" err="1">
                <a:latin typeface="Verdana" panose="020B0604030504040204" pitchFamily="34" charset="0"/>
                <a:cs typeface="Verdana" panose="020B0604030504040204" pitchFamily="34" charset="0"/>
              </a:rPr>
              <a:t>jacobson</a:t>
            </a:r>
            <a:r>
              <a:rPr lang="en-US" sz="1400" dirty="0">
                <a:latin typeface="Verdana" panose="020B0604030504040204" pitchFamily="34" charset="0"/>
                <a:cs typeface="Verdana" panose="020B0604030504040204" pitchFamily="34" charset="0"/>
              </a:rPr>
              <a:t>/Articles/I/</a:t>
            </a:r>
            <a:r>
              <a:rPr lang="en-US" sz="1400" dirty="0" err="1">
                <a:latin typeface="Verdana" panose="020B0604030504040204" pitchFamily="34" charset="0"/>
                <a:cs typeface="Verdana" panose="020B0604030504040204" pitchFamily="34" charset="0"/>
              </a:rPr>
              <a:t>CountriesWWS.pdf</a:t>
            </a:r>
            <a:endParaRPr lang="en-US" sz="1400" dirty="0">
              <a:latin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A6FDEF96-D9BA-9B4D-A45D-5CE96858AF0D}"/>
              </a:ext>
            </a:extLst>
          </p:cNvPr>
          <p:cNvPicPr>
            <a:picLocks noChangeAspect="1"/>
          </p:cNvPicPr>
          <p:nvPr/>
        </p:nvPicPr>
        <p:blipFill>
          <a:blip r:embed="rId3">
            <a:duotone>
              <a:prstClr val="black"/>
              <a:schemeClr val="accent1">
                <a:tint val="45000"/>
                <a:satMod val="400000"/>
              </a:schemeClr>
            </a:duotone>
          </a:blip>
          <a:stretch>
            <a:fillRect/>
          </a:stretch>
        </p:blipFill>
        <p:spPr>
          <a:xfrm>
            <a:off x="11209813" y="50401"/>
            <a:ext cx="628093" cy="584776"/>
          </a:xfrm>
          <a:prstGeom prst="rect">
            <a:avLst/>
          </a:prstGeom>
        </p:spPr>
      </p:pic>
    </p:spTree>
    <p:extLst>
      <p:ext uri="{BB962C8B-B14F-4D97-AF65-F5344CB8AC3E}">
        <p14:creationId xmlns:p14="http://schemas.microsoft.com/office/powerpoint/2010/main" val="3304733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0139"/>
            <a:ext cx="571983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12. Geoengineering</a:t>
            </a:r>
          </a:p>
        </p:txBody>
      </p:sp>
      <p:sp>
        <p:nvSpPr>
          <p:cNvPr id="8" name="TextBox 7"/>
          <p:cNvSpPr txBox="1"/>
          <p:nvPr/>
        </p:nvSpPr>
        <p:spPr>
          <a:xfrm>
            <a:off x="2830287" y="3167390"/>
            <a:ext cx="6710308" cy="523220"/>
          </a:xfrm>
          <a:prstGeom prst="rect">
            <a:avLst/>
          </a:prstGeom>
          <a:noFill/>
        </p:spPr>
        <p:txBody>
          <a:bodyPr wrap="square" rtlCol="0">
            <a:spAutoFit/>
          </a:bodyPr>
          <a:lstStyle/>
          <a:p>
            <a:pPr lvl="1"/>
            <a:r>
              <a:rPr lang="en-US" sz="2800" b="1" dirty="0">
                <a:latin typeface="Verdana" panose="020B0604030504040204" pitchFamily="34" charset="0"/>
                <a:ea typeface="Verdana" panose="020B0604030504040204" pitchFamily="34" charset="0"/>
                <a:cs typeface="Verdana" panose="020B0604030504040204" pitchFamily="34" charset="0"/>
              </a:rPr>
              <a:t>12.1: Fossil fuel switching?</a:t>
            </a:r>
          </a:p>
        </p:txBody>
      </p:sp>
      <p:pic>
        <p:nvPicPr>
          <p:cNvPr id="6" name="Picture 5">
            <a:extLst>
              <a:ext uri="{FF2B5EF4-FFF2-40B4-BE49-F238E27FC236}">
                <a16:creationId xmlns:a16="http://schemas.microsoft.com/office/drawing/2014/main" id="{E40CCFE1-280E-794E-967B-0C82C2529A13}"/>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Tree>
    <p:extLst>
      <p:ext uri="{BB962C8B-B14F-4D97-AF65-F5344CB8AC3E}">
        <p14:creationId xmlns:p14="http://schemas.microsoft.com/office/powerpoint/2010/main" val="3106124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11-16 at 7.53.33 AM.png"/>
          <p:cNvPicPr>
            <a:picLocks noChangeAspect="1"/>
          </p:cNvPicPr>
          <p:nvPr/>
        </p:nvPicPr>
        <p:blipFill rotWithShape="1">
          <a:blip r:embed="rId2">
            <a:extLst>
              <a:ext uri="{28A0092B-C50C-407E-A947-70E740481C1C}">
                <a14:useLocalDpi xmlns:a14="http://schemas.microsoft.com/office/drawing/2010/main" val="0"/>
              </a:ext>
            </a:extLst>
          </a:blip>
          <a:srcRect b="21239"/>
          <a:stretch/>
        </p:blipFill>
        <p:spPr>
          <a:xfrm>
            <a:off x="3865580" y="643469"/>
            <a:ext cx="8078331" cy="6165214"/>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453"/>
            <a:ext cx="802335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Land use for 100% renewable energy?</a:t>
            </a:r>
          </a:p>
        </p:txBody>
      </p:sp>
      <p:sp>
        <p:nvSpPr>
          <p:cNvPr id="3" name="TextBox 2"/>
          <p:cNvSpPr txBox="1"/>
          <p:nvPr/>
        </p:nvSpPr>
        <p:spPr>
          <a:xfrm>
            <a:off x="10097204" y="5854576"/>
            <a:ext cx="1991652"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web.stanford.edu</a:t>
            </a:r>
            <a:r>
              <a:rPr lang="en-US" sz="1400" dirty="0">
                <a:latin typeface="Verdana" panose="020B0604030504040204" pitchFamily="34" charset="0"/>
                <a:cs typeface="Verdana" panose="020B0604030504040204" pitchFamily="34" charset="0"/>
              </a:rPr>
              <a:t>/group/</a:t>
            </a:r>
            <a:r>
              <a:rPr lang="en-US" sz="1400" dirty="0" err="1">
                <a:latin typeface="Verdana" panose="020B0604030504040204" pitchFamily="34" charset="0"/>
                <a:cs typeface="Verdana" panose="020B0604030504040204" pitchFamily="34" charset="0"/>
              </a:rPr>
              <a:t>efmh</a:t>
            </a:r>
            <a:r>
              <a:rPr lang="en-US" sz="1400" dirty="0">
                <a:latin typeface="Verdana" panose="020B0604030504040204" pitchFamily="34" charset="0"/>
                <a:cs typeface="Verdana" panose="020B0604030504040204" pitchFamily="34" charset="0"/>
              </a:rPr>
              <a:t>/</a:t>
            </a:r>
            <a:r>
              <a:rPr lang="en-US" sz="1400" dirty="0" err="1">
                <a:latin typeface="Verdana" panose="020B0604030504040204" pitchFamily="34" charset="0"/>
                <a:cs typeface="Verdana" panose="020B0604030504040204" pitchFamily="34" charset="0"/>
              </a:rPr>
              <a:t>jacobson</a:t>
            </a:r>
            <a:r>
              <a:rPr lang="en-US" sz="1400" dirty="0">
                <a:latin typeface="Verdana" panose="020B0604030504040204" pitchFamily="34" charset="0"/>
                <a:cs typeface="Verdana" panose="020B0604030504040204" pitchFamily="34" charset="0"/>
              </a:rPr>
              <a:t>/Articles/I/</a:t>
            </a:r>
            <a:r>
              <a:rPr lang="en-US" sz="1400" dirty="0" err="1">
                <a:latin typeface="Verdana" panose="020B0604030504040204" pitchFamily="34" charset="0"/>
                <a:cs typeface="Verdana" panose="020B0604030504040204" pitchFamily="34" charset="0"/>
              </a:rPr>
              <a:t>CountriesWWS.pdf</a:t>
            </a:r>
            <a:endParaRPr lang="en-US" sz="1400" dirty="0">
              <a:latin typeface="Verdana" panose="020B0604030504040204" pitchFamily="34" charset="0"/>
              <a:cs typeface="Verdana" panose="020B0604030504040204" pitchFamily="34" charset="0"/>
            </a:endParaRPr>
          </a:p>
        </p:txBody>
      </p:sp>
      <p:pic>
        <p:nvPicPr>
          <p:cNvPr id="9" name="Picture 8" descr="Screen Shot 2017-11-16 at 7.53.33 AM.png"/>
          <p:cNvPicPr>
            <a:picLocks noChangeAspect="1"/>
          </p:cNvPicPr>
          <p:nvPr/>
        </p:nvPicPr>
        <p:blipFill rotWithShape="1">
          <a:blip r:embed="rId2">
            <a:extLst>
              <a:ext uri="{28A0092B-C50C-407E-A947-70E740481C1C}">
                <a14:useLocalDpi xmlns:a14="http://schemas.microsoft.com/office/drawing/2010/main" val="0"/>
              </a:ext>
            </a:extLst>
          </a:blip>
          <a:srcRect t="79222"/>
          <a:stretch/>
        </p:blipFill>
        <p:spPr>
          <a:xfrm>
            <a:off x="31045" y="5465940"/>
            <a:ext cx="6959600" cy="1401233"/>
          </a:xfrm>
          <a:prstGeom prst="rect">
            <a:avLst/>
          </a:prstGeom>
        </p:spPr>
      </p:pic>
      <p:pic>
        <p:nvPicPr>
          <p:cNvPr id="10" name="Picture 9">
            <a:extLst>
              <a:ext uri="{FF2B5EF4-FFF2-40B4-BE49-F238E27FC236}">
                <a16:creationId xmlns:a16="http://schemas.microsoft.com/office/drawing/2014/main" id="{B085A516-823F-5B4F-A9BB-A4D51A76C3FD}"/>
              </a:ext>
            </a:extLst>
          </p:cNvPr>
          <p:cNvPicPr>
            <a:picLocks noChangeAspect="1"/>
          </p:cNvPicPr>
          <p:nvPr/>
        </p:nvPicPr>
        <p:blipFill>
          <a:blip r:embed="rId3">
            <a:duotone>
              <a:prstClr val="black"/>
              <a:schemeClr val="accent1">
                <a:tint val="45000"/>
                <a:satMod val="400000"/>
              </a:schemeClr>
            </a:duotone>
          </a:blip>
          <a:stretch>
            <a:fillRect/>
          </a:stretch>
        </p:blipFill>
        <p:spPr>
          <a:xfrm>
            <a:off x="11093030" y="49317"/>
            <a:ext cx="628093" cy="584776"/>
          </a:xfrm>
          <a:prstGeom prst="rect">
            <a:avLst/>
          </a:prstGeom>
        </p:spPr>
      </p:pic>
    </p:spTree>
    <p:extLst>
      <p:ext uri="{BB962C8B-B14F-4D97-AF65-F5344CB8AC3E}">
        <p14:creationId xmlns:p14="http://schemas.microsoft.com/office/powerpoint/2010/main" val="368407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1"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9317"/>
            <a:ext cx="238078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Criticism!</a:t>
            </a:r>
          </a:p>
        </p:txBody>
      </p:sp>
      <p:sp>
        <p:nvSpPr>
          <p:cNvPr id="6" name="TextBox 5"/>
          <p:cNvSpPr txBox="1"/>
          <p:nvPr/>
        </p:nvSpPr>
        <p:spPr>
          <a:xfrm>
            <a:off x="319659" y="729223"/>
            <a:ext cx="11596304" cy="764312"/>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Jacobson’s assertion has come under a great deal of </a:t>
            </a:r>
            <a:r>
              <a:rPr lang="en-US" sz="2000" b="1" dirty="0">
                <a:latin typeface="Verdana" panose="020B0604030504040204" pitchFamily="34" charset="0"/>
                <a:ea typeface="Verdana" panose="020B0604030504040204" pitchFamily="34" charset="0"/>
                <a:cs typeface="Verdana" panose="020B0604030504040204" pitchFamily="34" charset="0"/>
              </a:rPr>
              <a:t>criticism</a:t>
            </a:r>
            <a:r>
              <a:rPr lang="en-US" sz="2000" dirty="0">
                <a:latin typeface="Verdana" panose="020B0604030504040204" pitchFamily="34" charset="0"/>
                <a:ea typeface="Verdana" panose="020B0604030504040204" pitchFamily="34" charset="0"/>
                <a:cs typeface="Verdana" panose="020B0604030504040204" pitchFamily="34" charset="0"/>
              </a:rPr>
              <a:t> from researchers who are proponents of sustainable energy. </a:t>
            </a:r>
          </a:p>
        </p:txBody>
      </p:sp>
      <p:sp>
        <p:nvSpPr>
          <p:cNvPr id="3" name="TextBox 2"/>
          <p:cNvSpPr txBox="1"/>
          <p:nvPr/>
        </p:nvSpPr>
        <p:spPr>
          <a:xfrm>
            <a:off x="6081931" y="6235276"/>
            <a:ext cx="6048964" cy="523220"/>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hlinkClick r:id="rId2"/>
              </a:rPr>
              <a:t>https://www.technologyreview.com/s/608126/in-sharp-rebuttal-</a:t>
            </a:r>
            <a:endParaRPr lang="en-US" sz="1400" dirty="0">
              <a:latin typeface="Verdana" panose="020B0604030504040204" pitchFamily="34" charset="0"/>
              <a:cs typeface="Verdana" panose="020B0604030504040204" pitchFamily="34" charset="0"/>
            </a:endParaRPr>
          </a:p>
          <a:p>
            <a:r>
              <a:rPr lang="en-US" sz="1400" dirty="0">
                <a:latin typeface="Verdana" panose="020B0604030504040204" pitchFamily="34" charset="0"/>
                <a:cs typeface="Verdana" panose="020B0604030504040204" pitchFamily="34" charset="0"/>
              </a:rPr>
              <a:t>scientists-squash-hopes-for-100-percent-renewables/</a:t>
            </a:r>
          </a:p>
        </p:txBody>
      </p:sp>
      <p:sp>
        <p:nvSpPr>
          <p:cNvPr id="9" name="TextBox 8"/>
          <p:cNvSpPr txBox="1"/>
          <p:nvPr/>
        </p:nvSpPr>
        <p:spPr>
          <a:xfrm>
            <a:off x="740633" y="2757401"/>
            <a:ext cx="10738604" cy="3477875"/>
          </a:xfrm>
          <a:prstGeom prst="rect">
            <a:avLst/>
          </a:prstGeom>
          <a:noFill/>
        </p:spPr>
        <p:txBody>
          <a:bodyPr wrap="square" rtlCol="0">
            <a:spAutoFit/>
          </a:bodyPr>
          <a:lstStyle/>
          <a:p>
            <a:r>
              <a:rPr lang="en-US" sz="2000" i="1" dirty="0">
                <a:latin typeface="Verdana" panose="020B0604030504040204" pitchFamily="34" charset="0"/>
                <a:ea typeface="Verdana" panose="020B0604030504040204" pitchFamily="34" charset="0"/>
                <a:cs typeface="Verdana" panose="020B0604030504040204" pitchFamily="34" charset="0"/>
              </a:rPr>
              <a:t>“Other models, including </a:t>
            </a:r>
            <a:r>
              <a:rPr lang="en-US" sz="2000" i="1" dirty="0" err="1">
                <a:latin typeface="Verdana" panose="020B0604030504040204" pitchFamily="34" charset="0"/>
                <a:ea typeface="Verdana" panose="020B0604030504040204" pitchFamily="34" charset="0"/>
                <a:cs typeface="Verdana" panose="020B0604030504040204" pitchFamily="34" charset="0"/>
              </a:rPr>
              <a:t>Kammen’s</a:t>
            </a:r>
            <a:r>
              <a:rPr lang="en-US" sz="2000" i="1" dirty="0">
                <a:latin typeface="Verdana" panose="020B0604030504040204" pitchFamily="34" charset="0"/>
                <a:ea typeface="Verdana" panose="020B0604030504040204" pitchFamily="34" charset="0"/>
                <a:cs typeface="Verdana" panose="020B0604030504040204" pitchFamily="34" charset="0"/>
              </a:rPr>
              <a:t>, do show that the U.S. can transition to nearly 100 percent zero-emissions energy technologies. But the established view among energy researchers is that it would require making use of nearly every major technology available and that the transition, particularly getting the last 20 percent or so of the way there, would be prohibitively expensive using existing technologies. One of the key missing pieces is affordable grid-scale storage that can efficiently power vast areas for extended periods when wind and solar sources aren’t available.” </a:t>
            </a:r>
          </a:p>
          <a:p>
            <a:endParaRPr lang="en-US" sz="2000" i="1" dirty="0">
              <a:latin typeface="Verdana" panose="020B0604030504040204" pitchFamily="34" charset="0"/>
              <a:ea typeface="Verdana" panose="020B0604030504040204" pitchFamily="34" charset="0"/>
              <a:cs typeface="Verdana" panose="020B0604030504040204" pitchFamily="34" charset="0"/>
            </a:endParaRPr>
          </a:p>
          <a:p>
            <a:r>
              <a:rPr lang="en-US" sz="2000" i="1" dirty="0">
                <a:latin typeface="Verdana" panose="020B0604030504040204" pitchFamily="34" charset="0"/>
                <a:ea typeface="Verdana" panose="020B0604030504040204" pitchFamily="34" charset="0"/>
                <a:cs typeface="Verdana" panose="020B0604030504040204" pitchFamily="34" charset="0"/>
              </a:rPr>
              <a:t>“The authors of [the] rebuttal were quick to stress that cutting emissions as quickly as possible is a crucial goal.” </a:t>
            </a:r>
          </a:p>
        </p:txBody>
      </p:sp>
      <p:sp>
        <p:nvSpPr>
          <p:cNvPr id="10" name="TextBox 9"/>
          <p:cNvSpPr txBox="1"/>
          <p:nvPr/>
        </p:nvSpPr>
        <p:spPr>
          <a:xfrm>
            <a:off x="383822" y="1542154"/>
            <a:ext cx="11596304" cy="1102866"/>
          </a:xfrm>
          <a:prstGeom prst="rect">
            <a:avLst/>
          </a:prstGeom>
          <a:noFill/>
        </p:spPr>
        <p:txBody>
          <a:bodyPr wrap="square" rtlCol="0">
            <a:spAutoFit/>
          </a:bodyPr>
          <a:lstStyle/>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The critics worry that overly optimistic expectations </a:t>
            </a:r>
            <a:r>
              <a:rPr lang="en-US" sz="2000" dirty="0" err="1">
                <a:latin typeface="Verdana" panose="020B0604030504040204" pitchFamily="34" charset="0"/>
                <a:ea typeface="Verdana" panose="020B0604030504040204" pitchFamily="34" charset="0"/>
                <a:cs typeface="Verdana" panose="020B0604030504040204" pitchFamily="34" charset="0"/>
              </a:rPr>
              <a:t>qhe</a:t>
            </a:r>
            <a:r>
              <a:rPr lang="en-US" sz="2000" dirty="0">
                <a:latin typeface="Verdana" panose="020B0604030504040204" pitchFamily="34" charset="0"/>
                <a:ea typeface="Verdana" panose="020B0604030504040204" pitchFamily="34" charset="0"/>
                <a:cs typeface="Verdana" panose="020B0604030504040204" pitchFamily="34" charset="0"/>
              </a:rPr>
              <a:t> policies will lead to </a:t>
            </a:r>
            <a:r>
              <a:rPr lang="en-US" sz="2000" b="1" dirty="0">
                <a:latin typeface="Verdana" panose="020B0604030504040204" pitchFamily="34" charset="0"/>
                <a:ea typeface="Verdana" panose="020B0604030504040204" pitchFamily="34" charset="0"/>
                <a:cs typeface="Verdana" panose="020B0604030504040204" pitchFamily="34" charset="0"/>
              </a:rPr>
              <a:t>disappointment</a:t>
            </a:r>
            <a:r>
              <a:rPr lang="en-US" sz="2000" dirty="0">
                <a:latin typeface="Verdana" panose="020B0604030504040204" pitchFamily="34" charset="0"/>
                <a:ea typeface="Verdana" panose="020B0604030504040204" pitchFamily="34" charset="0"/>
                <a:cs typeface="Verdana" panose="020B0604030504040204" pitchFamily="34" charset="0"/>
              </a:rPr>
              <a:t> &amp; a backlash against renewable energy or climate change work in general.</a:t>
            </a:r>
          </a:p>
        </p:txBody>
      </p:sp>
      <p:pic>
        <p:nvPicPr>
          <p:cNvPr id="11" name="Picture 10">
            <a:extLst>
              <a:ext uri="{FF2B5EF4-FFF2-40B4-BE49-F238E27FC236}">
                <a16:creationId xmlns:a16="http://schemas.microsoft.com/office/drawing/2014/main" id="{551ECD3C-B53C-9B42-96BE-D0F2D4ED4900}"/>
              </a:ext>
            </a:extLst>
          </p:cNvPr>
          <p:cNvPicPr>
            <a:picLocks noChangeAspect="1"/>
          </p:cNvPicPr>
          <p:nvPr/>
        </p:nvPicPr>
        <p:blipFill>
          <a:blip r:embed="rId3">
            <a:duotone>
              <a:prstClr val="black"/>
              <a:schemeClr val="accent1">
                <a:tint val="45000"/>
                <a:satMod val="400000"/>
              </a:schemeClr>
            </a:duotone>
          </a:blip>
          <a:stretch>
            <a:fillRect/>
          </a:stretch>
        </p:blipFill>
        <p:spPr>
          <a:xfrm>
            <a:off x="11149301" y="49317"/>
            <a:ext cx="628093" cy="584776"/>
          </a:xfrm>
          <a:prstGeom prst="rect">
            <a:avLst/>
          </a:prstGeom>
        </p:spPr>
      </p:pic>
    </p:spTree>
    <p:extLst>
      <p:ext uri="{BB962C8B-B14F-4D97-AF65-F5344CB8AC3E}">
        <p14:creationId xmlns:p14="http://schemas.microsoft.com/office/powerpoint/2010/main" val="234857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1"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9317"/>
            <a:ext cx="690766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Further support for 100% RE</a:t>
            </a:r>
          </a:p>
        </p:txBody>
      </p:sp>
      <p:sp>
        <p:nvSpPr>
          <p:cNvPr id="6" name="TextBox 5"/>
          <p:cNvSpPr txBox="1"/>
          <p:nvPr/>
        </p:nvSpPr>
        <p:spPr>
          <a:xfrm>
            <a:off x="319659" y="729223"/>
            <a:ext cx="11596304"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Following criticism a spate of publications argue that 100% RE is possible and affordable. A 2018 review of these publications concludes that:</a:t>
            </a:r>
          </a:p>
        </p:txBody>
      </p:sp>
      <p:sp>
        <p:nvSpPr>
          <p:cNvPr id="3" name="TextBox 2"/>
          <p:cNvSpPr txBox="1"/>
          <p:nvPr/>
        </p:nvSpPr>
        <p:spPr>
          <a:xfrm>
            <a:off x="9792188" y="4896092"/>
            <a:ext cx="2224340" cy="1815882"/>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https://www.sciencedirect.com/science/article/pii/S1364032118303307</a:t>
            </a:r>
            <a:r>
              <a:rPr lang="en-US" sz="1400" dirty="0">
                <a:latin typeface="Verdana" panose="020B0604030504040204" pitchFamily="34" charset="0"/>
                <a:cs typeface="Verdana" panose="020B0604030504040204" pitchFamily="34" charset="0"/>
              </a:rPr>
              <a:t> </a:t>
            </a:r>
          </a:p>
          <a:p>
            <a:r>
              <a:rPr lang="en-US" sz="1400" dirty="0">
                <a:latin typeface="Verdana" panose="020B0604030504040204" pitchFamily="34" charset="0"/>
                <a:cs typeface="Verdana" panose="020B0604030504040204" pitchFamily="34" charset="0"/>
                <a:hlinkClick r:id="rId3"/>
              </a:rPr>
              <a:t>https://en.wikipedia.org/wiki/List_of_countries_by_renewable_electricity_production</a:t>
            </a:r>
            <a:r>
              <a:rPr lang="en-US" sz="1400" dirty="0">
                <a:latin typeface="Verdana" panose="020B0604030504040204" pitchFamily="34" charset="0"/>
                <a:cs typeface="Verdana" panose="020B0604030504040204" pitchFamily="34" charset="0"/>
              </a:rPr>
              <a:t> </a:t>
            </a:r>
          </a:p>
        </p:txBody>
      </p:sp>
      <p:sp>
        <p:nvSpPr>
          <p:cNvPr id="10" name="TextBox 9"/>
          <p:cNvSpPr txBox="1"/>
          <p:nvPr/>
        </p:nvSpPr>
        <p:spPr>
          <a:xfrm>
            <a:off x="383822" y="1565304"/>
            <a:ext cx="11596304" cy="399405"/>
          </a:xfrm>
          <a:prstGeom prst="rect">
            <a:avLst/>
          </a:prstGeom>
          <a:noFill/>
        </p:spPr>
        <p:txBody>
          <a:bodyPr wrap="square" rtlCol="0">
            <a:spAutoFit/>
          </a:bodyPr>
          <a:lstStyle/>
          <a:p>
            <a:pPr marL="342900" indent="-342900">
              <a:lnSpc>
                <a:spcPct val="110000"/>
              </a:lnSpc>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More than enough wind, solar and hydropower: 30X more 2050 needs.</a:t>
            </a:r>
          </a:p>
        </p:txBody>
      </p:sp>
      <p:pic>
        <p:nvPicPr>
          <p:cNvPr id="11" name="Picture 10">
            <a:extLst>
              <a:ext uri="{FF2B5EF4-FFF2-40B4-BE49-F238E27FC236}">
                <a16:creationId xmlns:a16="http://schemas.microsoft.com/office/drawing/2014/main" id="{551ECD3C-B53C-9B42-96BE-D0F2D4ED4900}"/>
              </a:ext>
            </a:extLst>
          </p:cNvPr>
          <p:cNvPicPr>
            <a:picLocks noChangeAspect="1"/>
          </p:cNvPicPr>
          <p:nvPr/>
        </p:nvPicPr>
        <p:blipFill>
          <a:blip r:embed="rId4">
            <a:duotone>
              <a:prstClr val="black"/>
              <a:schemeClr val="accent1">
                <a:tint val="45000"/>
                <a:satMod val="400000"/>
              </a:schemeClr>
            </a:duotone>
          </a:blip>
          <a:stretch>
            <a:fillRect/>
          </a:stretch>
        </p:blipFill>
        <p:spPr>
          <a:xfrm>
            <a:off x="11149301" y="49317"/>
            <a:ext cx="628093" cy="584776"/>
          </a:xfrm>
          <a:prstGeom prst="rect">
            <a:avLst/>
          </a:prstGeom>
        </p:spPr>
      </p:pic>
      <p:sp>
        <p:nvSpPr>
          <p:cNvPr id="12" name="TextBox 11">
            <a:extLst>
              <a:ext uri="{FF2B5EF4-FFF2-40B4-BE49-F238E27FC236}">
                <a16:creationId xmlns:a16="http://schemas.microsoft.com/office/drawing/2014/main" id="{9DA27386-1D1E-B94B-B31D-EE2D74A7E4E3}"/>
              </a:ext>
            </a:extLst>
          </p:cNvPr>
          <p:cNvSpPr txBox="1"/>
          <p:nvPr/>
        </p:nvSpPr>
        <p:spPr>
          <a:xfrm>
            <a:off x="383822" y="2112255"/>
            <a:ext cx="11596304" cy="399405"/>
          </a:xfrm>
          <a:prstGeom prst="rect">
            <a:avLst/>
          </a:prstGeom>
          <a:noFill/>
        </p:spPr>
        <p:txBody>
          <a:bodyPr wrap="square" rtlCol="0">
            <a:spAutoFit/>
          </a:bodyPr>
          <a:lstStyle/>
          <a:p>
            <a:pPr marL="342900" indent="-342900">
              <a:lnSpc>
                <a:spcPct val="110000"/>
              </a:lnSpc>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Technology to balance a grid powered by intermittent renewables exists.</a:t>
            </a:r>
          </a:p>
        </p:txBody>
      </p:sp>
      <p:sp>
        <p:nvSpPr>
          <p:cNvPr id="13" name="TextBox 12">
            <a:extLst>
              <a:ext uri="{FF2B5EF4-FFF2-40B4-BE49-F238E27FC236}">
                <a16:creationId xmlns:a16="http://schemas.microsoft.com/office/drawing/2014/main" id="{917E9408-85CF-1B45-8F5B-0AE7991B63EA}"/>
              </a:ext>
            </a:extLst>
          </p:cNvPr>
          <p:cNvSpPr txBox="1"/>
          <p:nvPr/>
        </p:nvSpPr>
        <p:spPr>
          <a:xfrm>
            <a:off x="383822" y="2647636"/>
            <a:ext cx="11596304" cy="399405"/>
          </a:xfrm>
          <a:prstGeom prst="rect">
            <a:avLst/>
          </a:prstGeom>
          <a:noFill/>
        </p:spPr>
        <p:txBody>
          <a:bodyPr wrap="square" rtlCol="0">
            <a:spAutoFit/>
          </a:bodyPr>
          <a:lstStyle/>
          <a:p>
            <a:pPr marL="342900" indent="-342900">
              <a:lnSpc>
                <a:spcPct val="110000"/>
              </a:lnSpc>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The grid is shifting now and won’t need total redesign and rebuilding.</a:t>
            </a:r>
          </a:p>
        </p:txBody>
      </p:sp>
      <p:sp>
        <p:nvSpPr>
          <p:cNvPr id="14" name="TextBox 13">
            <a:extLst>
              <a:ext uri="{FF2B5EF4-FFF2-40B4-BE49-F238E27FC236}">
                <a16:creationId xmlns:a16="http://schemas.microsoft.com/office/drawing/2014/main" id="{63192D91-4FF1-ED44-AB29-B9A8D98B64F9}"/>
              </a:ext>
            </a:extLst>
          </p:cNvPr>
          <p:cNvSpPr txBox="1"/>
          <p:nvPr/>
        </p:nvSpPr>
        <p:spPr>
          <a:xfrm>
            <a:off x="383822" y="3229315"/>
            <a:ext cx="11596304" cy="737959"/>
          </a:xfrm>
          <a:prstGeom prst="rect">
            <a:avLst/>
          </a:prstGeom>
          <a:noFill/>
        </p:spPr>
        <p:txBody>
          <a:bodyPr wrap="square" rtlCol="0">
            <a:spAutoFit/>
          </a:bodyPr>
          <a:lstStyle/>
          <a:p>
            <a:pPr marL="342900" indent="-342900">
              <a:lnSpc>
                <a:spcPct val="110000"/>
              </a:lnSpc>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Cost of an RE powered system won’t be higher than FF-based systems and will be cleaner.</a:t>
            </a:r>
          </a:p>
        </p:txBody>
      </p:sp>
      <p:sp>
        <p:nvSpPr>
          <p:cNvPr id="15" name="TextBox 14">
            <a:extLst>
              <a:ext uri="{FF2B5EF4-FFF2-40B4-BE49-F238E27FC236}">
                <a16:creationId xmlns:a16="http://schemas.microsoft.com/office/drawing/2014/main" id="{A4393B8D-899B-DB48-9CC4-3C964D5ABD3B}"/>
              </a:ext>
            </a:extLst>
          </p:cNvPr>
          <p:cNvSpPr txBox="1"/>
          <p:nvPr/>
        </p:nvSpPr>
        <p:spPr>
          <a:xfrm>
            <a:off x="383822" y="4214274"/>
            <a:ext cx="10125991" cy="2430730"/>
          </a:xfrm>
          <a:prstGeom prst="rect">
            <a:avLst/>
          </a:prstGeom>
          <a:noFill/>
        </p:spPr>
        <p:txBody>
          <a:bodyPr wrap="square" rtlCol="0">
            <a:spAutoFit/>
          </a:bodyPr>
          <a:lstStyle/>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A number of nations are now (2018) significantly RE powered (electricity):</a:t>
            </a:r>
          </a:p>
          <a:p>
            <a:pPr marL="800100" lvl="1"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Norway		97%</a:t>
            </a:r>
          </a:p>
          <a:p>
            <a:pPr marL="800100" lvl="1"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Brazil 		80%</a:t>
            </a:r>
          </a:p>
          <a:p>
            <a:pPr marL="800100" lvl="1"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Canada 	65%</a:t>
            </a:r>
          </a:p>
          <a:p>
            <a:pPr marL="800100" lvl="1"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Demark 	60%</a:t>
            </a:r>
          </a:p>
          <a:p>
            <a:pPr marL="800100" lvl="1"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Germany	46%</a:t>
            </a:r>
          </a:p>
          <a:p>
            <a:pPr marL="800100" lvl="1"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US			17%</a:t>
            </a:r>
          </a:p>
        </p:txBody>
      </p:sp>
    </p:spTree>
    <p:extLst>
      <p:ext uri="{BB962C8B-B14F-4D97-AF65-F5344CB8AC3E}">
        <p14:creationId xmlns:p14="http://schemas.microsoft.com/office/powerpoint/2010/main" val="395628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1"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9317"/>
            <a:ext cx="886973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The global cost of 100% renewables?</a:t>
            </a:r>
          </a:p>
        </p:txBody>
      </p:sp>
      <p:sp>
        <p:nvSpPr>
          <p:cNvPr id="6" name="TextBox 5"/>
          <p:cNvSpPr txBox="1"/>
          <p:nvPr/>
        </p:nvSpPr>
        <p:spPr>
          <a:xfrm>
            <a:off x="319659" y="729223"/>
            <a:ext cx="11596304"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A late 2019 study: global transition to 100% RE by 2050 would cost </a:t>
            </a:r>
            <a:r>
              <a:rPr lang="en-US" sz="2000" b="1" dirty="0">
                <a:latin typeface="Verdana" panose="020B0604030504040204" pitchFamily="34" charset="0"/>
                <a:ea typeface="Verdana" panose="020B0604030504040204" pitchFamily="34" charset="0"/>
                <a:cs typeface="Verdana" panose="020B0604030504040204" pitchFamily="34" charset="0"/>
              </a:rPr>
              <a:t>$73 trillion</a:t>
            </a:r>
          </a:p>
        </p:txBody>
      </p:sp>
      <p:sp>
        <p:nvSpPr>
          <p:cNvPr id="3" name="TextBox 2"/>
          <p:cNvSpPr txBox="1"/>
          <p:nvPr/>
        </p:nvSpPr>
        <p:spPr>
          <a:xfrm>
            <a:off x="98646" y="6347657"/>
            <a:ext cx="11232969"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https://e360.yale.edu/digest/the-global-price-tag-for-100-percent-renewable-energy-73-trillion scientists-squash-hopes-for-100-percent-renewables/</a:t>
            </a:r>
            <a:r>
              <a:rPr lang="en-US" sz="1400" dirty="0">
                <a:latin typeface="Verdana" panose="020B0604030504040204" pitchFamily="34" charset="0"/>
                <a:cs typeface="Verdana" panose="020B0604030504040204" pitchFamily="34" charset="0"/>
              </a:rPr>
              <a:t> </a:t>
            </a:r>
          </a:p>
        </p:txBody>
      </p:sp>
      <p:pic>
        <p:nvPicPr>
          <p:cNvPr id="11" name="Picture 10">
            <a:extLst>
              <a:ext uri="{FF2B5EF4-FFF2-40B4-BE49-F238E27FC236}">
                <a16:creationId xmlns:a16="http://schemas.microsoft.com/office/drawing/2014/main" id="{551ECD3C-B53C-9B42-96BE-D0F2D4ED4900}"/>
              </a:ext>
            </a:extLst>
          </p:cNvPr>
          <p:cNvPicPr>
            <a:picLocks noChangeAspect="1"/>
          </p:cNvPicPr>
          <p:nvPr/>
        </p:nvPicPr>
        <p:blipFill>
          <a:blip r:embed="rId3">
            <a:duotone>
              <a:prstClr val="black"/>
              <a:schemeClr val="accent1">
                <a:tint val="45000"/>
                <a:satMod val="400000"/>
              </a:schemeClr>
            </a:duotone>
          </a:blip>
          <a:stretch>
            <a:fillRect/>
          </a:stretch>
        </p:blipFill>
        <p:spPr>
          <a:xfrm>
            <a:off x="11149301" y="49317"/>
            <a:ext cx="628093" cy="584776"/>
          </a:xfrm>
          <a:prstGeom prst="rect">
            <a:avLst/>
          </a:prstGeom>
        </p:spPr>
      </p:pic>
      <p:sp>
        <p:nvSpPr>
          <p:cNvPr id="12" name="TextBox 11">
            <a:extLst>
              <a:ext uri="{FF2B5EF4-FFF2-40B4-BE49-F238E27FC236}">
                <a16:creationId xmlns:a16="http://schemas.microsoft.com/office/drawing/2014/main" id="{8F7845B9-D6E4-CD4C-ADEB-24F7B68F4766}"/>
              </a:ext>
            </a:extLst>
          </p:cNvPr>
          <p:cNvSpPr txBox="1"/>
          <p:nvPr/>
        </p:nvSpPr>
        <p:spPr>
          <a:xfrm>
            <a:off x="297847" y="1217288"/>
            <a:ext cx="8695682"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7-year payback</a:t>
            </a:r>
          </a:p>
        </p:txBody>
      </p:sp>
      <p:sp>
        <p:nvSpPr>
          <p:cNvPr id="13" name="TextBox 12">
            <a:extLst>
              <a:ext uri="{FF2B5EF4-FFF2-40B4-BE49-F238E27FC236}">
                <a16:creationId xmlns:a16="http://schemas.microsoft.com/office/drawing/2014/main" id="{F4AC60A3-3A23-4B45-91CB-C2FA132E6513}"/>
              </a:ext>
            </a:extLst>
          </p:cNvPr>
          <p:cNvSpPr txBox="1"/>
          <p:nvPr/>
        </p:nvSpPr>
        <p:spPr>
          <a:xfrm>
            <a:off x="276034" y="1774802"/>
            <a:ext cx="10480865"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28.6 million more jobs </a:t>
            </a:r>
            <a:r>
              <a:rPr lang="en-US" sz="2000" dirty="0">
                <a:latin typeface="Verdana" panose="020B0604030504040204" pitchFamily="34" charset="0"/>
                <a:ea typeface="Verdana" panose="020B0604030504040204" pitchFamily="34" charset="0"/>
                <a:cs typeface="Verdana" panose="020B0604030504040204" pitchFamily="34" charset="0"/>
              </a:rPr>
              <a:t>created than continuing with fossil fuels</a:t>
            </a:r>
            <a:endParaRPr lang="en-US" sz="2000" b="1" dirty="0">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1A97F694-BCF9-9241-9127-87409C854FD4}"/>
              </a:ext>
            </a:extLst>
          </p:cNvPr>
          <p:cNvSpPr txBox="1"/>
          <p:nvPr/>
        </p:nvSpPr>
        <p:spPr>
          <a:xfrm>
            <a:off x="2759223" y="2450152"/>
            <a:ext cx="5382648" cy="1415067"/>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This study made these assumptions:</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Electrify everything</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Increase energy efficiency</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No nuclear</a:t>
            </a:r>
          </a:p>
        </p:txBody>
      </p:sp>
      <p:sp>
        <p:nvSpPr>
          <p:cNvPr id="15" name="TextBox 14">
            <a:extLst>
              <a:ext uri="{FF2B5EF4-FFF2-40B4-BE49-F238E27FC236}">
                <a16:creationId xmlns:a16="http://schemas.microsoft.com/office/drawing/2014/main" id="{03D729CB-4753-6E4B-B0E1-664D4AA27626}"/>
              </a:ext>
            </a:extLst>
          </p:cNvPr>
          <p:cNvSpPr txBox="1"/>
          <p:nvPr/>
        </p:nvSpPr>
        <p:spPr>
          <a:xfrm>
            <a:off x="1076026" y="3865219"/>
            <a:ext cx="5382648" cy="2430730"/>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US?</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$7.8 trillion upfront cost</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288,000 x 6 MW wind turbines</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16,000 x 100 MW solar farms</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3.1 million more jobs than fossil fuels</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Prevent 63,000 deaths annually</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Reduce energy costs by $1.3 trillion</a:t>
            </a:r>
          </a:p>
        </p:txBody>
      </p:sp>
    </p:spTree>
    <p:extLst>
      <p:ext uri="{BB962C8B-B14F-4D97-AF65-F5344CB8AC3E}">
        <p14:creationId xmlns:p14="http://schemas.microsoft.com/office/powerpoint/2010/main" val="324162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1"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9317"/>
            <a:ext cx="1088471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Many corporations have signed onto 100% RE</a:t>
            </a:r>
          </a:p>
        </p:txBody>
      </p:sp>
      <p:sp>
        <p:nvSpPr>
          <p:cNvPr id="6" name="TextBox 5"/>
          <p:cNvSpPr txBox="1"/>
          <p:nvPr/>
        </p:nvSpPr>
        <p:spPr>
          <a:xfrm>
            <a:off x="319659" y="729223"/>
            <a:ext cx="11596304"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RE100 is a global corporate RE initiative whose members have committed to moving to 100% RE. </a:t>
            </a:r>
            <a:endParaRPr lang="en-US" sz="20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98646" y="6347657"/>
            <a:ext cx="11232969"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https://www.there100.org/</a:t>
            </a:r>
            <a:r>
              <a:rPr lang="en-US" sz="1400" dirty="0">
                <a:latin typeface="Verdana" panose="020B0604030504040204" pitchFamily="34" charset="0"/>
                <a:cs typeface="Verdana" panose="020B0604030504040204" pitchFamily="34" charset="0"/>
              </a:rPr>
              <a:t> </a:t>
            </a:r>
          </a:p>
        </p:txBody>
      </p:sp>
      <p:pic>
        <p:nvPicPr>
          <p:cNvPr id="11" name="Picture 10">
            <a:extLst>
              <a:ext uri="{FF2B5EF4-FFF2-40B4-BE49-F238E27FC236}">
                <a16:creationId xmlns:a16="http://schemas.microsoft.com/office/drawing/2014/main" id="{551ECD3C-B53C-9B42-96BE-D0F2D4ED4900}"/>
              </a:ext>
            </a:extLst>
          </p:cNvPr>
          <p:cNvPicPr>
            <a:picLocks noChangeAspect="1"/>
          </p:cNvPicPr>
          <p:nvPr/>
        </p:nvPicPr>
        <p:blipFill>
          <a:blip r:embed="rId3">
            <a:duotone>
              <a:prstClr val="black"/>
              <a:schemeClr val="accent1">
                <a:tint val="45000"/>
                <a:satMod val="400000"/>
              </a:schemeClr>
            </a:duotone>
          </a:blip>
          <a:stretch>
            <a:fillRect/>
          </a:stretch>
        </p:blipFill>
        <p:spPr>
          <a:xfrm>
            <a:off x="11149301" y="49317"/>
            <a:ext cx="628093" cy="584776"/>
          </a:xfrm>
          <a:prstGeom prst="rect">
            <a:avLst/>
          </a:prstGeom>
        </p:spPr>
      </p:pic>
      <p:sp>
        <p:nvSpPr>
          <p:cNvPr id="14" name="TextBox 13">
            <a:extLst>
              <a:ext uri="{FF2B5EF4-FFF2-40B4-BE49-F238E27FC236}">
                <a16:creationId xmlns:a16="http://schemas.microsoft.com/office/drawing/2014/main" id="{1A97F694-BCF9-9241-9127-87409C854FD4}"/>
              </a:ext>
            </a:extLst>
          </p:cNvPr>
          <p:cNvSpPr txBox="1"/>
          <p:nvPr/>
        </p:nvSpPr>
        <p:spPr>
          <a:xfrm>
            <a:off x="332481" y="1716765"/>
            <a:ext cx="11583481"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RE100 has </a:t>
            </a:r>
            <a:r>
              <a:rPr lang="en-US" sz="2000" b="1" dirty="0">
                <a:latin typeface="Verdana" panose="020B0604030504040204" pitchFamily="34" charset="0"/>
                <a:ea typeface="Verdana" panose="020B0604030504040204" pitchFamily="34" charset="0"/>
                <a:cs typeface="Verdana" panose="020B0604030504040204" pitchFamily="34" charset="0"/>
              </a:rPr>
              <a:t>264 members </a:t>
            </a:r>
            <a:r>
              <a:rPr lang="en-US" sz="2000" dirty="0">
                <a:latin typeface="Verdana" panose="020B0604030504040204" pitchFamily="34" charset="0"/>
                <a:ea typeface="Verdana" panose="020B0604030504040204" pitchFamily="34" charset="0"/>
                <a:cs typeface="Verdana" panose="020B0604030504040204" pitchFamily="34" charset="0"/>
              </a:rPr>
              <a:t>who meet criteria, set targets, report annual progress and share information about barriers and how to overcome them.</a:t>
            </a:r>
          </a:p>
        </p:txBody>
      </p:sp>
      <p:sp>
        <p:nvSpPr>
          <p:cNvPr id="15" name="TextBox 14">
            <a:extLst>
              <a:ext uri="{FF2B5EF4-FFF2-40B4-BE49-F238E27FC236}">
                <a16:creationId xmlns:a16="http://schemas.microsoft.com/office/drawing/2014/main" id="{03D729CB-4753-6E4B-B0E1-664D4AA27626}"/>
              </a:ext>
            </a:extLst>
          </p:cNvPr>
          <p:cNvSpPr txBox="1"/>
          <p:nvPr/>
        </p:nvSpPr>
        <p:spPr>
          <a:xfrm>
            <a:off x="1469565" y="2929385"/>
            <a:ext cx="5382648" cy="2430730"/>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Apple</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Bank of America</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Facebook</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General Motors</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Microsoft</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Walmart</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more…</a:t>
            </a:r>
          </a:p>
        </p:txBody>
      </p:sp>
    </p:spTree>
    <p:extLst>
      <p:ext uri="{BB962C8B-B14F-4D97-AF65-F5344CB8AC3E}">
        <p14:creationId xmlns:p14="http://schemas.microsoft.com/office/powerpoint/2010/main" val="213296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9317"/>
            <a:ext cx="650370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12. Geoengineering</a:t>
            </a:r>
          </a:p>
        </p:txBody>
      </p:sp>
      <p:sp>
        <p:nvSpPr>
          <p:cNvPr id="8" name="TextBox 7"/>
          <p:cNvSpPr txBox="1"/>
          <p:nvPr/>
        </p:nvSpPr>
        <p:spPr>
          <a:xfrm>
            <a:off x="980869" y="3167390"/>
            <a:ext cx="10420196" cy="523220"/>
          </a:xfrm>
          <a:prstGeom prst="rect">
            <a:avLst/>
          </a:prstGeom>
          <a:noFill/>
        </p:spPr>
        <p:txBody>
          <a:bodyPr wrap="square" rtlCol="0">
            <a:spAutoFit/>
          </a:bodyPr>
          <a:lstStyle/>
          <a:p>
            <a:pPr lvl="1"/>
            <a:r>
              <a:rPr lang="en-US" sz="2800" b="1" dirty="0">
                <a:latin typeface="Verdana" panose="020B0604030504040204" pitchFamily="34" charset="0"/>
                <a:ea typeface="Verdana" panose="020B0604030504040204" pitchFamily="34" charset="0"/>
                <a:cs typeface="Verdana" panose="020B0604030504040204" pitchFamily="34" charset="0"/>
              </a:rPr>
              <a:t>12.4: Hydrogen as a universal energy currency?</a:t>
            </a:r>
          </a:p>
        </p:txBody>
      </p:sp>
      <p:pic>
        <p:nvPicPr>
          <p:cNvPr id="7" name="Picture 6">
            <a:extLst>
              <a:ext uri="{FF2B5EF4-FFF2-40B4-BE49-F238E27FC236}">
                <a16:creationId xmlns:a16="http://schemas.microsoft.com/office/drawing/2014/main" id="{4EC9597C-5E9F-9C43-AA91-6AC1423E233F}"/>
              </a:ext>
            </a:extLst>
          </p:cNvPr>
          <p:cNvPicPr>
            <a:picLocks noChangeAspect="1"/>
          </p:cNvPicPr>
          <p:nvPr/>
        </p:nvPicPr>
        <p:blipFill>
          <a:blip r:embed="rId2">
            <a:duotone>
              <a:prstClr val="black"/>
              <a:schemeClr val="accent1">
                <a:tint val="45000"/>
                <a:satMod val="400000"/>
              </a:schemeClr>
            </a:duotone>
          </a:blip>
          <a:stretch>
            <a:fillRect/>
          </a:stretch>
        </p:blipFill>
        <p:spPr>
          <a:xfrm>
            <a:off x="11191504" y="49317"/>
            <a:ext cx="628093" cy="584776"/>
          </a:xfrm>
          <a:prstGeom prst="rect">
            <a:avLst/>
          </a:prstGeom>
        </p:spPr>
      </p:pic>
    </p:spTree>
    <p:extLst>
      <p:ext uri="{BB962C8B-B14F-4D97-AF65-F5344CB8AC3E}">
        <p14:creationId xmlns:p14="http://schemas.microsoft.com/office/powerpoint/2010/main" val="3273661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453"/>
            <a:ext cx="393248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Fuel of the future?</a:t>
            </a:r>
          </a:p>
        </p:txBody>
      </p:sp>
      <p:sp>
        <p:nvSpPr>
          <p:cNvPr id="6" name="TextBox 5"/>
          <p:cNvSpPr txBox="1"/>
          <p:nvPr/>
        </p:nvSpPr>
        <p:spPr>
          <a:xfrm>
            <a:off x="319659" y="729224"/>
            <a:ext cx="8516565"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What do you do when you run out of fossil fuel?</a:t>
            </a:r>
          </a:p>
        </p:txBody>
      </p:sp>
      <p:sp>
        <p:nvSpPr>
          <p:cNvPr id="9" name="TextBox 8"/>
          <p:cNvSpPr txBox="1"/>
          <p:nvPr/>
        </p:nvSpPr>
        <p:spPr>
          <a:xfrm>
            <a:off x="319660" y="1198518"/>
            <a:ext cx="8908406" cy="5646995"/>
          </a:xfrm>
          <a:prstGeom prst="rect">
            <a:avLst/>
          </a:prstGeom>
          <a:noFill/>
        </p:spPr>
        <p:txBody>
          <a:bodyPr wrap="square" rtlCol="0">
            <a:spAutoFit/>
          </a:bodyPr>
          <a:lstStyle/>
          <a:p>
            <a:pPr>
              <a:lnSpc>
                <a:spcPct val="110000"/>
              </a:lnSpc>
            </a:pPr>
            <a:r>
              <a:rPr lang="en-US" sz="2000" i="1" dirty="0">
                <a:latin typeface="Verdana" panose="020B0604030504040204" pitchFamily="34" charset="0"/>
                <a:ea typeface="Verdana" panose="020B0604030504040204" pitchFamily="34" charset="0"/>
                <a:cs typeface="Verdana" panose="020B0604030504040204" pitchFamily="34" charset="0"/>
              </a:rPr>
              <a:t>‘And what will they burn instead of coal?’</a:t>
            </a:r>
          </a:p>
          <a:p>
            <a:pPr>
              <a:lnSpc>
                <a:spcPct val="110000"/>
              </a:lnSpc>
            </a:pPr>
            <a:endParaRPr lang="en-US" sz="1000" i="1"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i="1" dirty="0">
                <a:latin typeface="Verdana" panose="020B0604030504040204" pitchFamily="34" charset="0"/>
                <a:ea typeface="Verdana" panose="020B0604030504040204" pitchFamily="34" charset="0"/>
                <a:cs typeface="Verdana" panose="020B0604030504040204" pitchFamily="34" charset="0"/>
              </a:rPr>
              <a:t>‘Water,’ replied Harding.</a:t>
            </a:r>
          </a:p>
          <a:p>
            <a:pPr>
              <a:lnSpc>
                <a:spcPct val="110000"/>
              </a:lnSpc>
            </a:pPr>
            <a:endParaRPr lang="en-US" sz="1000" i="1"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i="1" dirty="0">
                <a:latin typeface="Verdana" panose="020B0604030504040204" pitchFamily="34" charset="0"/>
                <a:ea typeface="Verdana" panose="020B0604030504040204" pitchFamily="34" charset="0"/>
                <a:cs typeface="Verdana" panose="020B0604030504040204" pitchFamily="34" charset="0"/>
              </a:rPr>
              <a:t>‘Water!’ cried </a:t>
            </a:r>
            <a:r>
              <a:rPr lang="en-US" sz="2000" i="1" dirty="0" err="1">
                <a:latin typeface="Verdana" panose="020B0604030504040204" pitchFamily="34" charset="0"/>
                <a:ea typeface="Verdana" panose="020B0604030504040204" pitchFamily="34" charset="0"/>
                <a:cs typeface="Verdana" panose="020B0604030504040204" pitchFamily="34" charset="0"/>
              </a:rPr>
              <a:t>Pencroft</a:t>
            </a:r>
            <a:r>
              <a:rPr lang="en-US" sz="2000" i="1" dirty="0">
                <a:latin typeface="Verdana" panose="020B0604030504040204" pitchFamily="34" charset="0"/>
                <a:ea typeface="Verdana" panose="020B0604030504040204" pitchFamily="34" charset="0"/>
                <a:cs typeface="Verdana" panose="020B0604030504040204" pitchFamily="34" charset="0"/>
              </a:rPr>
              <a:t>, ‘water as fuel for steamers </a:t>
            </a:r>
            <a:br>
              <a:rPr lang="en-US" sz="2000" i="1" dirty="0">
                <a:latin typeface="Verdana" panose="020B0604030504040204" pitchFamily="34" charset="0"/>
                <a:ea typeface="Verdana" panose="020B0604030504040204" pitchFamily="34" charset="0"/>
                <a:cs typeface="Verdana" panose="020B0604030504040204" pitchFamily="34" charset="0"/>
              </a:rPr>
            </a:br>
            <a:r>
              <a:rPr lang="en-US" sz="2000" i="1" dirty="0">
                <a:latin typeface="Verdana" panose="020B0604030504040204" pitchFamily="34" charset="0"/>
                <a:ea typeface="Verdana" panose="020B0604030504040204" pitchFamily="34" charset="0"/>
                <a:cs typeface="Verdana" panose="020B0604030504040204" pitchFamily="34" charset="0"/>
              </a:rPr>
              <a:t>and engines! Water to heat water!’</a:t>
            </a:r>
          </a:p>
          <a:p>
            <a:pPr>
              <a:lnSpc>
                <a:spcPct val="110000"/>
              </a:lnSpc>
            </a:pPr>
            <a:endParaRPr lang="en-US" sz="1000" i="1"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i="1" dirty="0">
                <a:latin typeface="Verdana" panose="020B0604030504040204" pitchFamily="34" charset="0"/>
                <a:ea typeface="Verdana" panose="020B0604030504040204" pitchFamily="34" charset="0"/>
                <a:cs typeface="Verdana" panose="020B0604030504040204" pitchFamily="34" charset="0"/>
              </a:rPr>
              <a:t>‘Yes, but water decomposed into its primitive elements.’ replied Cyrus Harding, ‘and decomposed doubtless, by electricity, which will then have become a powerful and manageable force, [</a:t>
            </a:r>
            <a:r>
              <a:rPr lang="is-IS" sz="2000" i="1" dirty="0">
                <a:latin typeface="Verdana" panose="020B0604030504040204" pitchFamily="34" charset="0"/>
                <a:ea typeface="Verdana" panose="020B0604030504040204" pitchFamily="34" charset="0"/>
                <a:cs typeface="Verdana" panose="020B0604030504040204" pitchFamily="34" charset="0"/>
              </a:rPr>
              <a:t>…] Yes, my friends, I believe that water will one day be employed as fuel, that hydrogen and oxygen which consisitute it, used singly or together, will furnish an inexhaustible source of heat and light, of an intensity of which coal is not capable. Some day the coalrooms of steamers and the tenders of locomotives will, instead of coal, be stored with those two condensed gases, which will burn in the furnaces with enormous calorific power.’</a:t>
            </a:r>
          </a:p>
          <a:p>
            <a:pPr>
              <a:lnSpc>
                <a:spcPct val="110000"/>
              </a:lnSpc>
            </a:pPr>
            <a:r>
              <a:rPr lang="is-IS" sz="1000" i="1" dirty="0">
                <a:latin typeface="Verdana" panose="020B0604030504040204" pitchFamily="34" charset="0"/>
                <a:ea typeface="Verdana" panose="020B0604030504040204" pitchFamily="34" charset="0"/>
                <a:cs typeface="Verdana" panose="020B0604030504040204" pitchFamily="34" charset="0"/>
              </a:rPr>
              <a:t>						</a:t>
            </a:r>
            <a:r>
              <a:rPr lang="is-IS" sz="2000" i="1" dirty="0">
                <a:latin typeface="Verdana" panose="020B0604030504040204" pitchFamily="34" charset="0"/>
                <a:ea typeface="Verdana" panose="020B0604030504040204" pitchFamily="34" charset="0"/>
                <a:cs typeface="Verdana" panose="020B0604030504040204" pitchFamily="34" charset="0"/>
              </a:rPr>
              <a:t>- Jules Verne, </a:t>
            </a:r>
            <a:r>
              <a:rPr lang="is-IS" sz="2000" i="1" u="sng" dirty="0">
                <a:latin typeface="Verdana" panose="020B0604030504040204" pitchFamily="34" charset="0"/>
                <a:ea typeface="Verdana" panose="020B0604030504040204" pitchFamily="34" charset="0"/>
                <a:cs typeface="Verdana" panose="020B0604030504040204" pitchFamily="34" charset="0"/>
              </a:rPr>
              <a:t>The Myterious Island</a:t>
            </a:r>
            <a:r>
              <a:rPr lang="is-IS" sz="2000" i="1" dirty="0">
                <a:latin typeface="Verdana" panose="020B0604030504040204" pitchFamily="34" charset="0"/>
                <a:ea typeface="Verdana" panose="020B0604030504040204" pitchFamily="34" charset="0"/>
                <a:cs typeface="Verdana" panose="020B0604030504040204" pitchFamily="34" charset="0"/>
              </a:rPr>
              <a:t>, 1874</a:t>
            </a:r>
            <a:endParaRPr lang="en-US" sz="2000" i="1"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descr="9780684189574-us-3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8065" y="1999374"/>
            <a:ext cx="2757609" cy="3548125"/>
          </a:xfrm>
          <a:prstGeom prst="rect">
            <a:avLst/>
          </a:prstGeom>
        </p:spPr>
      </p:pic>
      <p:pic>
        <p:nvPicPr>
          <p:cNvPr id="10" name="Picture 9">
            <a:extLst>
              <a:ext uri="{FF2B5EF4-FFF2-40B4-BE49-F238E27FC236}">
                <a16:creationId xmlns:a16="http://schemas.microsoft.com/office/drawing/2014/main" id="{6C12B3B5-0B2B-3B44-A625-E9393336730A}"/>
              </a:ext>
            </a:extLst>
          </p:cNvPr>
          <p:cNvPicPr>
            <a:picLocks noChangeAspect="1"/>
          </p:cNvPicPr>
          <p:nvPr/>
        </p:nvPicPr>
        <p:blipFill>
          <a:blip r:embed="rId3">
            <a:duotone>
              <a:prstClr val="black"/>
              <a:schemeClr val="accent1">
                <a:tint val="45000"/>
                <a:satMod val="400000"/>
              </a:schemeClr>
            </a:duotone>
          </a:blip>
          <a:stretch>
            <a:fillRect/>
          </a:stretch>
        </p:blipFill>
        <p:spPr>
          <a:xfrm>
            <a:off x="11050827" y="48831"/>
            <a:ext cx="628093" cy="584776"/>
          </a:xfrm>
          <a:prstGeom prst="rect">
            <a:avLst/>
          </a:prstGeom>
        </p:spPr>
      </p:pic>
    </p:spTree>
    <p:extLst>
      <p:ext uri="{BB962C8B-B14F-4D97-AF65-F5344CB8AC3E}">
        <p14:creationId xmlns:p14="http://schemas.microsoft.com/office/powerpoint/2010/main" val="2325842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453"/>
            <a:ext cx="581281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Hydrogen technology exists</a:t>
            </a:r>
          </a:p>
        </p:txBody>
      </p:sp>
      <p:sp>
        <p:nvSpPr>
          <p:cNvPr id="6" name="TextBox 5"/>
          <p:cNvSpPr txBox="1"/>
          <p:nvPr/>
        </p:nvSpPr>
        <p:spPr>
          <a:xfrm>
            <a:off x="319658" y="729223"/>
            <a:ext cx="11666016" cy="1584344"/>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The hydrogen fuel cell was invented by Grove in the </a:t>
            </a:r>
            <a:r>
              <a:rPr lang="en-US" sz="2000" b="1" dirty="0">
                <a:latin typeface="Verdana" panose="020B0604030504040204" pitchFamily="34" charset="0"/>
                <a:ea typeface="Verdana" panose="020B0604030504040204" pitchFamily="34" charset="0"/>
                <a:cs typeface="Verdana" panose="020B0604030504040204" pitchFamily="34" charset="0"/>
              </a:rPr>
              <a:t>1840s. </a:t>
            </a:r>
          </a:p>
          <a:p>
            <a:pPr>
              <a:lnSpc>
                <a:spcPct val="11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In the 1950s, Bacon improved the hydrogen fuel cell.</a:t>
            </a: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First practical use on the Gemini and Apollo spacecraft where fuel cells were used to make electricity and water.</a:t>
            </a:r>
          </a:p>
        </p:txBody>
      </p:sp>
      <p:sp>
        <p:nvSpPr>
          <p:cNvPr id="3" name="TextBox 2"/>
          <p:cNvSpPr txBox="1"/>
          <p:nvPr/>
        </p:nvSpPr>
        <p:spPr>
          <a:xfrm>
            <a:off x="228600" y="5940977"/>
            <a:ext cx="3643369"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Renewable Energy, 2/e, Chapter 14; </a:t>
            </a:r>
          </a:p>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airandspace.si.edu</a:t>
            </a:r>
            <a:r>
              <a:rPr lang="en-US" sz="1400" dirty="0">
                <a:latin typeface="Verdana" panose="020B0604030504040204" pitchFamily="34" charset="0"/>
                <a:cs typeface="Verdana" panose="020B0604030504040204" pitchFamily="34" charset="0"/>
              </a:rPr>
              <a:t>/collection-objects/fuel-cell-gemini-3</a:t>
            </a:r>
          </a:p>
        </p:txBody>
      </p:sp>
      <p:pic>
        <p:nvPicPr>
          <p:cNvPr id="2" name="Picture 1" descr="5137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4576" y="2313566"/>
            <a:ext cx="6268491" cy="4394211"/>
          </a:xfrm>
          <a:prstGeom prst="rect">
            <a:avLst/>
          </a:prstGeom>
        </p:spPr>
      </p:pic>
      <p:pic>
        <p:nvPicPr>
          <p:cNvPr id="9" name="Picture 8">
            <a:extLst>
              <a:ext uri="{FF2B5EF4-FFF2-40B4-BE49-F238E27FC236}">
                <a16:creationId xmlns:a16="http://schemas.microsoft.com/office/drawing/2014/main" id="{876D33C9-5798-C44D-A808-96BE624260D4}"/>
              </a:ext>
            </a:extLst>
          </p:cNvPr>
          <p:cNvPicPr>
            <a:picLocks noChangeAspect="1"/>
          </p:cNvPicPr>
          <p:nvPr/>
        </p:nvPicPr>
        <p:blipFill>
          <a:blip r:embed="rId3">
            <a:duotone>
              <a:prstClr val="black"/>
              <a:schemeClr val="accent1">
                <a:tint val="45000"/>
                <a:satMod val="400000"/>
              </a:schemeClr>
            </a:duotone>
          </a:blip>
          <a:stretch>
            <a:fillRect/>
          </a:stretch>
        </p:blipFill>
        <p:spPr>
          <a:xfrm>
            <a:off x="11107097" y="49317"/>
            <a:ext cx="628093" cy="584776"/>
          </a:xfrm>
          <a:prstGeom prst="rect">
            <a:avLst/>
          </a:prstGeom>
        </p:spPr>
      </p:pic>
    </p:spTree>
    <p:extLst>
      <p:ext uri="{BB962C8B-B14F-4D97-AF65-F5344CB8AC3E}">
        <p14:creationId xmlns:p14="http://schemas.microsoft.com/office/powerpoint/2010/main" val="2106423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1521"/>
            <a:ext cx="407194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Hydrogen fuel cells</a:t>
            </a:r>
          </a:p>
        </p:txBody>
      </p:sp>
      <p:sp>
        <p:nvSpPr>
          <p:cNvPr id="6" name="TextBox 5"/>
          <p:cNvSpPr txBox="1"/>
          <p:nvPr/>
        </p:nvSpPr>
        <p:spPr>
          <a:xfrm>
            <a:off x="34327" y="729224"/>
            <a:ext cx="11909143" cy="1076513"/>
          </a:xfrm>
          <a:prstGeom prst="rect">
            <a:avLst/>
          </a:prstGeom>
          <a:noFill/>
        </p:spPr>
        <p:txBody>
          <a:bodyPr wrap="square" rtlCol="0">
            <a:spAutoFit/>
          </a:bodyPr>
          <a:lstStyle/>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flows into the porous anode and 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flows into the porous cathode.</a:t>
            </a: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Catalyst splits H</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into H</a:t>
            </a:r>
            <a:r>
              <a:rPr lang="en-US" sz="2000" baseline="30000" dirty="0">
                <a:latin typeface="Verdana" panose="020B0604030504040204" pitchFamily="34" charset="0"/>
                <a:ea typeface="Verdana" panose="020B0604030504040204" pitchFamily="34" charset="0"/>
                <a:cs typeface="Verdana" panose="020B0604030504040204" pitchFamily="34" charset="0"/>
              </a:rPr>
              <a:t>+1</a:t>
            </a:r>
            <a:r>
              <a:rPr lang="en-US" sz="2000" dirty="0">
                <a:latin typeface="Verdana" panose="020B0604030504040204" pitchFamily="34" charset="0"/>
                <a:ea typeface="Verdana" panose="020B0604030504040204" pitchFamily="34" charset="0"/>
                <a:cs typeface="Verdana" panose="020B0604030504040204" pitchFamily="34" charset="0"/>
              </a:rPr>
              <a:t> ions and electrons.</a:t>
            </a: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Electrons  flow towards the cathode through the electric load, providing electricity.</a:t>
            </a:r>
          </a:p>
        </p:txBody>
      </p:sp>
      <p:sp>
        <p:nvSpPr>
          <p:cNvPr id="3" name="TextBox 2"/>
          <p:cNvSpPr txBox="1"/>
          <p:nvPr/>
        </p:nvSpPr>
        <p:spPr>
          <a:xfrm>
            <a:off x="8681128" y="6448942"/>
            <a:ext cx="3395160"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14</a:t>
            </a:r>
          </a:p>
        </p:txBody>
      </p:sp>
      <p:sp>
        <p:nvSpPr>
          <p:cNvPr id="11" name="TextBox 10"/>
          <p:cNvSpPr txBox="1"/>
          <p:nvPr/>
        </p:nvSpPr>
        <p:spPr>
          <a:xfrm>
            <a:off x="6565617" y="2261224"/>
            <a:ext cx="5519544" cy="3784947"/>
          </a:xfrm>
          <a:prstGeom prst="rect">
            <a:avLst/>
          </a:prstGeom>
          <a:noFill/>
        </p:spPr>
        <p:txBody>
          <a:bodyPr wrap="square" rtlCol="0">
            <a:spAutoFit/>
          </a:bodyPr>
          <a:lstStyle/>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a:t>
            </a:r>
            <a:r>
              <a:rPr lang="en-US" sz="2000" baseline="30000" dirty="0">
                <a:latin typeface="Verdana" panose="020B0604030504040204" pitchFamily="34" charset="0"/>
                <a:ea typeface="Verdana" panose="020B0604030504040204" pitchFamily="34" charset="0"/>
                <a:cs typeface="Verdana" panose="020B0604030504040204" pitchFamily="34" charset="0"/>
              </a:rPr>
              <a:t>+1</a:t>
            </a:r>
            <a:r>
              <a:rPr lang="en-US" sz="2000" dirty="0">
                <a:latin typeface="Verdana" panose="020B0604030504040204" pitchFamily="34" charset="0"/>
                <a:ea typeface="Verdana" panose="020B0604030504040204" pitchFamily="34" charset="0"/>
                <a:cs typeface="Verdana" panose="020B0604030504040204" pitchFamily="34" charset="0"/>
              </a:rPr>
              <a:t> ions flow through</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the electrolyte to the cathode.</a:t>
            </a:r>
          </a:p>
          <a:p>
            <a:pPr marL="342900" indent="-342900">
              <a:lnSpc>
                <a:spcPct val="110000"/>
              </a:lnSpc>
              <a:buFont typeface="Arial"/>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At the cathode, H</a:t>
            </a:r>
            <a:r>
              <a:rPr lang="en-US" sz="2000" baseline="30000" dirty="0">
                <a:latin typeface="Verdana" panose="020B0604030504040204" pitchFamily="34" charset="0"/>
                <a:ea typeface="Verdana" panose="020B0604030504040204" pitchFamily="34" charset="0"/>
                <a:cs typeface="Verdana" panose="020B0604030504040204" pitchFamily="34" charset="0"/>
              </a:rPr>
              <a:t>+1</a:t>
            </a:r>
            <a:r>
              <a:rPr lang="en-US" sz="2000" dirty="0">
                <a:latin typeface="Verdana" panose="020B0604030504040204" pitchFamily="34" charset="0"/>
                <a:ea typeface="Verdana" panose="020B0604030504040204" pitchFamily="34" charset="0"/>
                <a:cs typeface="Verdana" panose="020B0604030504040204" pitchFamily="34" charset="0"/>
              </a:rPr>
              <a:t> ions combine with O</a:t>
            </a:r>
            <a:r>
              <a:rPr lang="en-US" sz="2000" baseline="30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ions created when electrons flowing to the cathode reduce oxygen gas to O</a:t>
            </a:r>
            <a:r>
              <a:rPr lang="en-US" sz="2000" baseline="30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a:t>
            </a:r>
          </a:p>
          <a:p>
            <a:pPr marL="342900" indent="-342900">
              <a:lnSpc>
                <a:spcPct val="110000"/>
              </a:lnSpc>
              <a:buFont typeface="Arial"/>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Water and heat are co-products.</a:t>
            </a:r>
          </a:p>
          <a:p>
            <a:pPr>
              <a:lnSpc>
                <a:spcPct val="11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fuel must be pure.</a:t>
            </a:r>
          </a:p>
        </p:txBody>
      </p:sp>
      <p:pic>
        <p:nvPicPr>
          <p:cNvPr id="2" name="Picture 1" descr="Scanbot Nov 16, 2017 10.28 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35" y="1912512"/>
            <a:ext cx="5849460" cy="4844207"/>
          </a:xfrm>
          <a:prstGeom prst="rect">
            <a:avLst/>
          </a:prstGeom>
        </p:spPr>
      </p:pic>
      <p:pic>
        <p:nvPicPr>
          <p:cNvPr id="9" name="Picture 8">
            <a:extLst>
              <a:ext uri="{FF2B5EF4-FFF2-40B4-BE49-F238E27FC236}">
                <a16:creationId xmlns:a16="http://schemas.microsoft.com/office/drawing/2014/main" id="{0F4198B0-B2F9-DB4C-BF14-2808434234B9}"/>
              </a:ext>
            </a:extLst>
          </p:cNvPr>
          <p:cNvPicPr>
            <a:picLocks noChangeAspect="1"/>
          </p:cNvPicPr>
          <p:nvPr/>
        </p:nvPicPr>
        <p:blipFill>
          <a:blip r:embed="rId3">
            <a:duotone>
              <a:prstClr val="black"/>
              <a:schemeClr val="accent1">
                <a:tint val="45000"/>
                <a:satMod val="400000"/>
              </a:schemeClr>
            </a:duotone>
          </a:blip>
          <a:stretch>
            <a:fillRect/>
          </a:stretch>
        </p:blipFill>
        <p:spPr>
          <a:xfrm>
            <a:off x="11078963" y="49317"/>
            <a:ext cx="628093" cy="584776"/>
          </a:xfrm>
          <a:prstGeom prst="rect">
            <a:avLst/>
          </a:prstGeom>
        </p:spPr>
      </p:pic>
    </p:spTree>
    <p:extLst>
      <p:ext uri="{BB962C8B-B14F-4D97-AF65-F5344CB8AC3E}">
        <p14:creationId xmlns:p14="http://schemas.microsoft.com/office/powerpoint/2010/main" val="157895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453"/>
            <a:ext cx="546014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Hydrogen as common fuel</a:t>
            </a:r>
          </a:p>
        </p:txBody>
      </p:sp>
      <p:sp>
        <p:nvSpPr>
          <p:cNvPr id="6" name="TextBox 5"/>
          <p:cNvSpPr txBox="1"/>
          <p:nvPr/>
        </p:nvSpPr>
        <p:spPr>
          <a:xfrm>
            <a:off x="319659" y="729223"/>
            <a:ext cx="8516565"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XXX</a:t>
            </a:r>
          </a:p>
        </p:txBody>
      </p:sp>
      <p:sp>
        <p:nvSpPr>
          <p:cNvPr id="3" name="TextBox 2"/>
          <p:cNvSpPr txBox="1"/>
          <p:nvPr/>
        </p:nvSpPr>
        <p:spPr>
          <a:xfrm>
            <a:off x="8828195" y="5544001"/>
            <a:ext cx="3189964" cy="1169551"/>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https://www.economist.com/science-and-technology/2020/07/04/after-many-false-starts-hydrogen-power-might-now-bear-fruit</a:t>
            </a:r>
            <a:r>
              <a:rPr lang="en-US" sz="1400" dirty="0">
                <a:latin typeface="Verdana" panose="020B0604030504040204" pitchFamily="34" charset="0"/>
                <a:cs typeface="Verdana" panose="020B0604030504040204" pitchFamily="34" charset="0"/>
              </a:rPr>
              <a:t> </a:t>
            </a:r>
          </a:p>
        </p:txBody>
      </p:sp>
      <p:pic>
        <p:nvPicPr>
          <p:cNvPr id="2" name="Picture 1" descr="Scanbot Nov 16, 2017 10.31 AM.pdf"/>
          <p:cNvPicPr>
            <a:picLocks noChangeAspect="1"/>
          </p:cNvPicPr>
          <p:nvPr/>
        </p:nvPicPr>
        <p:blipFill rotWithShape="1">
          <a:blip r:embed="rId3">
            <a:extLst>
              <a:ext uri="{28A0092B-C50C-407E-A947-70E740481C1C}">
                <a14:useLocalDpi xmlns:a14="http://schemas.microsoft.com/office/drawing/2010/main" val="0"/>
              </a:ext>
            </a:extLst>
          </a:blip>
          <a:srcRect l="12655" t="13050" r="16358" b="15603"/>
          <a:stretch/>
        </p:blipFill>
        <p:spPr>
          <a:xfrm>
            <a:off x="316801" y="709060"/>
            <a:ext cx="8269153" cy="6201864"/>
          </a:xfrm>
          <a:prstGeom prst="rect">
            <a:avLst/>
          </a:prstGeom>
        </p:spPr>
      </p:pic>
      <p:pic>
        <p:nvPicPr>
          <p:cNvPr id="9" name="Picture 8">
            <a:extLst>
              <a:ext uri="{FF2B5EF4-FFF2-40B4-BE49-F238E27FC236}">
                <a16:creationId xmlns:a16="http://schemas.microsoft.com/office/drawing/2014/main" id="{7A319439-9EBC-834A-9701-3029823F9CBA}"/>
              </a:ext>
            </a:extLst>
          </p:cNvPr>
          <p:cNvPicPr>
            <a:picLocks noChangeAspect="1"/>
          </p:cNvPicPr>
          <p:nvPr/>
        </p:nvPicPr>
        <p:blipFill>
          <a:blip r:embed="rId4">
            <a:duotone>
              <a:prstClr val="black"/>
              <a:schemeClr val="accent1">
                <a:tint val="45000"/>
                <a:satMod val="400000"/>
              </a:schemeClr>
            </a:duotone>
          </a:blip>
          <a:stretch>
            <a:fillRect/>
          </a:stretch>
        </p:blipFill>
        <p:spPr>
          <a:xfrm>
            <a:off x="11121166" y="49316"/>
            <a:ext cx="628093" cy="584776"/>
          </a:xfrm>
          <a:prstGeom prst="rect">
            <a:avLst/>
          </a:prstGeom>
        </p:spPr>
      </p:pic>
      <p:sp>
        <p:nvSpPr>
          <p:cNvPr id="8" name="TextBox 7">
            <a:extLst>
              <a:ext uri="{FF2B5EF4-FFF2-40B4-BE49-F238E27FC236}">
                <a16:creationId xmlns:a16="http://schemas.microsoft.com/office/drawing/2014/main" id="{C61031E9-26BB-0046-A65F-398187EA29D1}"/>
              </a:ext>
            </a:extLst>
          </p:cNvPr>
          <p:cNvSpPr txBox="1"/>
          <p:nvPr/>
        </p:nvSpPr>
        <p:spPr>
          <a:xfrm>
            <a:off x="8828195" y="1081886"/>
            <a:ext cx="3109237" cy="1753622"/>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At one point, hydrogen was seen as the future universal fuel for global energy needs.</a:t>
            </a:r>
          </a:p>
        </p:txBody>
      </p:sp>
      <p:sp>
        <p:nvSpPr>
          <p:cNvPr id="10" name="TextBox 9">
            <a:extLst>
              <a:ext uri="{FF2B5EF4-FFF2-40B4-BE49-F238E27FC236}">
                <a16:creationId xmlns:a16="http://schemas.microsoft.com/office/drawing/2014/main" id="{BF91FD29-EB4E-0F44-A312-81226626674A}"/>
              </a:ext>
            </a:extLst>
          </p:cNvPr>
          <p:cNvSpPr txBox="1"/>
          <p:nvPr/>
        </p:nvSpPr>
        <p:spPr>
          <a:xfrm>
            <a:off x="8836224" y="3015889"/>
            <a:ext cx="3109237" cy="2092176"/>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In the era of ‘electrify everything’ hydrogen can fill a critical, but secondary, role of </a:t>
            </a:r>
            <a:r>
              <a:rPr lang="en-US" sz="2000" b="1" dirty="0">
                <a:latin typeface="Verdana" panose="020B0604030504040204" pitchFamily="34" charset="0"/>
                <a:ea typeface="Verdana" panose="020B0604030504040204" pitchFamily="34" charset="0"/>
                <a:cs typeface="Verdana" panose="020B0604030504040204" pitchFamily="34" charset="0"/>
              </a:rPr>
              <a:t>plugging the energy gaps.</a:t>
            </a:r>
          </a:p>
        </p:txBody>
      </p:sp>
    </p:spTree>
    <p:extLst>
      <p:ext uri="{BB962C8B-B14F-4D97-AF65-F5344CB8AC3E}">
        <p14:creationId xmlns:p14="http://schemas.microsoft.com/office/powerpoint/2010/main" val="349669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803938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Fuel switching concept: NG as a bridge</a:t>
            </a:r>
          </a:p>
        </p:txBody>
      </p:sp>
      <p:sp>
        <p:nvSpPr>
          <p:cNvPr id="6" name="TextBox 5"/>
          <p:cNvSpPr txBox="1"/>
          <p:nvPr/>
        </p:nvSpPr>
        <p:spPr>
          <a:xfrm>
            <a:off x="319659" y="729223"/>
            <a:ext cx="11721653" cy="2186240"/>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Advocates of </a:t>
            </a:r>
            <a:r>
              <a:rPr lang="en-US" sz="2000" b="1" dirty="0">
                <a:latin typeface="Verdana" panose="020B0604030504040204" pitchFamily="34" charset="0"/>
                <a:ea typeface="Verdana" panose="020B0604030504040204" pitchFamily="34" charset="0"/>
                <a:cs typeface="Verdana" panose="020B0604030504040204" pitchFamily="34" charset="0"/>
              </a:rPr>
              <a:t>‘clean’ fossil fuels </a:t>
            </a:r>
            <a:r>
              <a:rPr lang="en-US" sz="2000" dirty="0">
                <a:latin typeface="Verdana" panose="020B0604030504040204" pitchFamily="34" charset="0"/>
                <a:ea typeface="Verdana" panose="020B0604030504040204" pitchFamily="34" charset="0"/>
                <a:cs typeface="Verdana" panose="020B0604030504040204" pitchFamily="34" charset="0"/>
              </a:rPr>
              <a:t>argue that switching to natural gas (</a:t>
            </a:r>
            <a:r>
              <a:rPr lang="en-US" sz="2000" b="1" dirty="0">
                <a:latin typeface="Verdana" panose="020B0604030504040204" pitchFamily="34" charset="0"/>
                <a:ea typeface="Verdana" panose="020B0604030504040204" pitchFamily="34" charset="0"/>
                <a:cs typeface="Verdana" panose="020B0604030504040204" pitchFamily="34" charset="0"/>
              </a:rPr>
              <a:t>NG</a:t>
            </a:r>
            <a:r>
              <a:rPr lang="en-US" sz="2000" dirty="0">
                <a:latin typeface="Verdana" panose="020B0604030504040204" pitchFamily="34" charset="0"/>
                <a:ea typeface="Verdana" panose="020B0604030504040204" pitchFamily="34" charset="0"/>
                <a:cs typeface="Verdana" panose="020B0604030504040204" pitchFamily="34" charset="0"/>
              </a:rPr>
              <a:t>) provides cleaner, yet still abundant fossil-fuel energy.</a:t>
            </a:r>
          </a:p>
          <a:p>
            <a:pPr>
              <a:lnSpc>
                <a:spcPct val="110000"/>
              </a:lnSpc>
            </a:pPr>
            <a:endParaRPr lang="en-US" sz="8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The global economy is already moving in this direction.</a:t>
            </a:r>
          </a:p>
          <a:p>
            <a:pPr>
              <a:lnSpc>
                <a:spcPct val="110000"/>
              </a:lnSpc>
            </a:pPr>
            <a:endParaRPr lang="en-US" sz="8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NG is still a finite resource.</a:t>
            </a:r>
          </a:p>
          <a:p>
            <a:pPr>
              <a:lnSpc>
                <a:spcPct val="110000"/>
              </a:lnSpc>
            </a:pPr>
            <a:endParaRPr lang="en-US" sz="8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And methane hydrates might be the next ‘clean’ fossil fuel.</a:t>
            </a:r>
          </a:p>
        </p:txBody>
      </p:sp>
      <p:sp>
        <p:nvSpPr>
          <p:cNvPr id="3" name="TextBox 2"/>
          <p:cNvSpPr txBox="1"/>
          <p:nvPr/>
        </p:nvSpPr>
        <p:spPr>
          <a:xfrm>
            <a:off x="6703312" y="6319471"/>
            <a:ext cx="5338000" cy="523220"/>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www.scientificamerican.com</a:t>
            </a:r>
            <a:r>
              <a:rPr lang="en-US" sz="1400" dirty="0">
                <a:latin typeface="Verdana" panose="020B0604030504040204" pitchFamily="34" charset="0"/>
                <a:cs typeface="Verdana" panose="020B0604030504040204" pitchFamily="34" charset="0"/>
              </a:rPr>
              <a:t>/article/fact-or-</a:t>
            </a:r>
            <a:br>
              <a:rPr lang="en-US" sz="1400" dirty="0">
                <a:latin typeface="Verdana" panose="020B0604030504040204" pitchFamily="34" charset="0"/>
                <a:cs typeface="Verdana" panose="020B0604030504040204" pitchFamily="34" charset="0"/>
              </a:rPr>
            </a:br>
            <a:r>
              <a:rPr lang="en-US" sz="1400" dirty="0">
                <a:latin typeface="Verdana" panose="020B0604030504040204" pitchFamily="34" charset="0"/>
                <a:cs typeface="Verdana" panose="020B0604030504040204" pitchFamily="34" charset="0"/>
              </a:rPr>
              <a:t>fiction-natural-gas-will-reduce-global-warming-pollution/</a:t>
            </a:r>
          </a:p>
        </p:txBody>
      </p:sp>
      <p:sp>
        <p:nvSpPr>
          <p:cNvPr id="2" name="TextBox 1"/>
          <p:cNvSpPr txBox="1"/>
          <p:nvPr/>
        </p:nvSpPr>
        <p:spPr>
          <a:xfrm>
            <a:off x="456968" y="3017029"/>
            <a:ext cx="11584343" cy="3293209"/>
          </a:xfrm>
          <a:prstGeom prst="rect">
            <a:avLst/>
          </a:prstGeom>
          <a:noFill/>
        </p:spPr>
        <p:txBody>
          <a:bodyPr wrap="square" rtlCol="0">
            <a:spAutoFit/>
          </a:bodyPr>
          <a:lstStyle/>
          <a:p>
            <a:r>
              <a:rPr lang="en-US" i="1" dirty="0">
                <a:latin typeface="Verdana" panose="020B0604030504040204" pitchFamily="34" charset="0"/>
                <a:ea typeface="Verdana" panose="020B0604030504040204" pitchFamily="34" charset="0"/>
                <a:cs typeface="Verdana" panose="020B0604030504040204" pitchFamily="34" charset="0"/>
              </a:rPr>
              <a:t>‘In the context of an energy transition that may take decades the U.S. does not have 20 years for natural gas to kill coal and replace oil in power and transportation, respectively, followed by another 50 years needed to replace now-entrenched natural gas with renewables and/or nuclear power plants powering electric cars and trucks. The U.S. Environmental Protection Agency expects natural gas to be producing one-third of U.S. electricity in 2030 and technologies that might make natural gas near-zero carbon, like those that capture and store CO2, have yet to be tried or even tested on the gaseous fossil fuel.</a:t>
            </a:r>
          </a:p>
          <a:p>
            <a:endParaRPr lang="en-US" sz="1000" i="1" dirty="0">
              <a:latin typeface="Verdana" panose="020B0604030504040204" pitchFamily="34" charset="0"/>
              <a:ea typeface="Verdana" panose="020B0604030504040204" pitchFamily="34" charset="0"/>
              <a:cs typeface="Verdana" panose="020B0604030504040204" pitchFamily="34" charset="0"/>
            </a:endParaRPr>
          </a:p>
          <a:p>
            <a:r>
              <a:rPr lang="en-US" i="1" dirty="0">
                <a:latin typeface="Verdana" panose="020B0604030504040204" pitchFamily="34" charset="0"/>
                <a:ea typeface="Verdana" panose="020B0604030504040204" pitchFamily="34" charset="0"/>
                <a:cs typeface="Verdana" panose="020B0604030504040204" pitchFamily="34" charset="0"/>
              </a:rPr>
              <a:t>For all these reasons</a:t>
            </a:r>
            <a:r>
              <a:rPr lang="en-US" b="1" i="1" dirty="0">
                <a:latin typeface="Verdana" panose="020B0604030504040204" pitchFamily="34" charset="0"/>
                <a:ea typeface="Verdana" panose="020B0604030504040204" pitchFamily="34" charset="0"/>
                <a:cs typeface="Verdana" panose="020B0604030504040204" pitchFamily="34" charset="0"/>
              </a:rPr>
              <a:t>, natural gas makes for a weak bridge to a zero-pollution future </a:t>
            </a:r>
            <a:r>
              <a:rPr lang="en-US" i="1" dirty="0">
                <a:latin typeface="Verdana" panose="020B0604030504040204" pitchFamily="34" charset="0"/>
                <a:ea typeface="Verdana" panose="020B0604030504040204" pitchFamily="34" charset="0"/>
                <a:cs typeface="Verdana" panose="020B0604030504040204" pitchFamily="34" charset="0"/>
              </a:rPr>
              <a:t>and truly clean power—one that cannot span more than a few decades. Still, a bridge made of gas is better than none at all.’</a:t>
            </a:r>
          </a:p>
          <a:p>
            <a:r>
              <a:rPr lang="en-US" i="1" dirty="0">
                <a:latin typeface="Verdana" panose="020B0604030504040204" pitchFamily="34" charset="0"/>
                <a:ea typeface="Verdana" panose="020B0604030504040204" pitchFamily="34" charset="0"/>
                <a:cs typeface="Verdana" panose="020B0604030504040204" pitchFamily="34" charset="0"/>
              </a:rPr>
              <a:t>																- </a:t>
            </a:r>
            <a:r>
              <a:rPr lang="en-US" i="1" dirty="0" err="1">
                <a:latin typeface="Verdana" panose="020B0604030504040204" pitchFamily="34" charset="0"/>
                <a:ea typeface="Verdana" panose="020B0604030504040204" pitchFamily="34" charset="0"/>
                <a:cs typeface="Verdana" panose="020B0604030504040204" pitchFamily="34" charset="0"/>
              </a:rPr>
              <a:t>Biello</a:t>
            </a:r>
            <a:r>
              <a:rPr lang="en-US" i="1" dirty="0">
                <a:latin typeface="Verdana" panose="020B0604030504040204" pitchFamily="34" charset="0"/>
                <a:ea typeface="Verdana" panose="020B0604030504040204" pitchFamily="34" charset="0"/>
                <a:cs typeface="Verdana" panose="020B0604030504040204" pitchFamily="34" charset="0"/>
              </a:rPr>
              <a:t>, Scientific American, 2015</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Tree>
    <p:extLst>
      <p:ext uri="{BB962C8B-B14F-4D97-AF65-F5344CB8AC3E}">
        <p14:creationId xmlns:p14="http://schemas.microsoft.com/office/powerpoint/2010/main" val="42861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453"/>
            <a:ext cx="807945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Hydrogen ‘plugging the gap’ economy?</a:t>
            </a:r>
          </a:p>
        </p:txBody>
      </p:sp>
      <p:sp>
        <p:nvSpPr>
          <p:cNvPr id="6" name="TextBox 5"/>
          <p:cNvSpPr txBox="1"/>
          <p:nvPr/>
        </p:nvSpPr>
        <p:spPr>
          <a:xfrm>
            <a:off x="319659" y="729223"/>
            <a:ext cx="5776341" cy="3016210"/>
          </a:xfrm>
          <a:prstGeom prst="rect">
            <a:avLst/>
          </a:prstGeom>
          <a:noFill/>
        </p:spPr>
        <p:txBody>
          <a:bodyPr wrap="square" rtlCol="0">
            <a:spAutoFit/>
          </a:bodyPr>
          <a:lstStyle/>
          <a:p>
            <a:pPr>
              <a:lnSpc>
                <a:spcPct val="150000"/>
              </a:lnSpc>
            </a:pPr>
            <a:r>
              <a:rPr lang="en-US" sz="2000" dirty="0">
                <a:latin typeface="Verdana" panose="020B0604030504040204" pitchFamily="34" charset="0"/>
                <a:cs typeface="Verdana" panose="020B0604030504040204" pitchFamily="34" charset="0"/>
              </a:rPr>
              <a:t>What </a:t>
            </a:r>
            <a:r>
              <a:rPr lang="en-US" sz="2000" b="1" dirty="0">
                <a:latin typeface="Verdana" panose="020B0604030504040204" pitchFamily="34" charset="0"/>
                <a:cs typeface="Verdana" panose="020B0604030504040204" pitchFamily="34" charset="0"/>
              </a:rPr>
              <a:t>gaps</a:t>
            </a:r>
            <a:r>
              <a:rPr lang="en-US" sz="2000" dirty="0">
                <a:latin typeface="Verdana" panose="020B0604030504040204" pitchFamily="34" charset="0"/>
                <a:cs typeface="Verdana" panose="020B0604030504040204" pitchFamily="34" charset="0"/>
              </a:rPr>
              <a:t> would hydrogen plug? (15%)</a:t>
            </a:r>
          </a:p>
          <a:p>
            <a:pPr marL="342900" indent="-342900">
              <a:lnSpc>
                <a:spcPct val="150000"/>
              </a:lnSpc>
              <a:buFont typeface="Arial" panose="020B0604020202020204" pitchFamily="34" charset="0"/>
              <a:buChar char="•"/>
            </a:pPr>
            <a:r>
              <a:rPr lang="en-US" sz="2000" b="1" dirty="0">
                <a:latin typeface="Verdana" panose="020B0604030504040204" pitchFamily="34" charset="0"/>
                <a:cs typeface="Verdana" panose="020B0604030504040204" pitchFamily="34" charset="0"/>
              </a:rPr>
              <a:t>Transportation</a:t>
            </a:r>
            <a:r>
              <a:rPr lang="en-US" sz="2000" dirty="0">
                <a:latin typeface="Verdana" panose="020B0604030504040204" pitchFamily="34" charset="0"/>
                <a:cs typeface="Verdana" panose="020B0604030504040204" pitchFamily="34" charset="0"/>
              </a:rPr>
              <a:t> alternative to electricity</a:t>
            </a:r>
          </a:p>
          <a:p>
            <a:pPr marL="342900" indent="-342900">
              <a:lnSpc>
                <a:spcPct val="150000"/>
              </a:lnSpc>
              <a:buFont typeface="Arial" panose="020B0604020202020204" pitchFamily="34" charset="0"/>
              <a:buChar char="•"/>
            </a:pPr>
            <a:r>
              <a:rPr lang="en-US" sz="2000" b="1" dirty="0">
                <a:latin typeface="Verdana" panose="020B0604030504040204" pitchFamily="34" charset="0"/>
                <a:cs typeface="Verdana" panose="020B0604030504040204" pitchFamily="34" charset="0"/>
              </a:rPr>
              <a:t>Heating</a:t>
            </a:r>
            <a:r>
              <a:rPr lang="en-US" sz="2000" dirty="0">
                <a:latin typeface="Verdana" panose="020B0604030504040204" pitchFamily="34" charset="0"/>
                <a:cs typeface="Verdana" panose="020B0604030504040204" pitchFamily="34" charset="0"/>
              </a:rPr>
              <a:t> (replacing NG)</a:t>
            </a:r>
          </a:p>
          <a:p>
            <a:pPr marL="342900" indent="-342900">
              <a:lnSpc>
                <a:spcPct val="150000"/>
              </a:lnSpc>
              <a:buFont typeface="Arial" panose="020B0604020202020204" pitchFamily="34" charset="0"/>
              <a:buChar char="•"/>
            </a:pPr>
            <a:r>
              <a:rPr lang="en-US" sz="2000" b="1" dirty="0">
                <a:latin typeface="Verdana" panose="020B0604030504040204" pitchFamily="34" charset="0"/>
                <a:cs typeface="Verdana" panose="020B0604030504040204" pitchFamily="34" charset="0"/>
              </a:rPr>
              <a:t>Storage</a:t>
            </a:r>
            <a:r>
              <a:rPr lang="en-US" sz="2000" dirty="0">
                <a:latin typeface="Verdana" panose="020B0604030504040204" pitchFamily="34" charset="0"/>
                <a:cs typeface="Verdana" panose="020B0604030504040204" pitchFamily="34" charset="0"/>
              </a:rPr>
              <a:t> of intermittent RE</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Chemical feedstock</a:t>
            </a:r>
          </a:p>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Replacing coke in smelting of iron and other </a:t>
            </a:r>
            <a:r>
              <a:rPr lang="en-US" sz="2000" b="1" dirty="0">
                <a:latin typeface="Verdana" panose="020B0604030504040204" pitchFamily="34" charset="0"/>
                <a:cs typeface="Verdana" panose="020B0604030504040204" pitchFamily="34" charset="0"/>
              </a:rPr>
              <a:t>high temperature processes</a:t>
            </a:r>
          </a:p>
        </p:txBody>
      </p:sp>
      <p:sp>
        <p:nvSpPr>
          <p:cNvPr id="3" name="TextBox 2"/>
          <p:cNvSpPr txBox="1"/>
          <p:nvPr/>
        </p:nvSpPr>
        <p:spPr>
          <a:xfrm>
            <a:off x="228601" y="5992012"/>
            <a:ext cx="5867399"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https://www.economist.com/science-and-technology/2020/07/04/after-many-false-starts-hydrogen-power-might-now-bear-fruit</a:t>
            </a:r>
            <a:r>
              <a:rPr lang="en-US" sz="1400" dirty="0">
                <a:latin typeface="Verdana" panose="020B0604030504040204" pitchFamily="34" charset="0"/>
                <a:cs typeface="Verdana" panose="020B0604030504040204" pitchFamily="34" charset="0"/>
              </a:rPr>
              <a:t> </a:t>
            </a:r>
          </a:p>
        </p:txBody>
      </p:sp>
      <p:pic>
        <p:nvPicPr>
          <p:cNvPr id="9" name="Picture 8">
            <a:extLst>
              <a:ext uri="{FF2B5EF4-FFF2-40B4-BE49-F238E27FC236}">
                <a16:creationId xmlns:a16="http://schemas.microsoft.com/office/drawing/2014/main" id="{7A319439-9EBC-834A-9701-3029823F9CBA}"/>
              </a:ext>
            </a:extLst>
          </p:cNvPr>
          <p:cNvPicPr>
            <a:picLocks noChangeAspect="1"/>
          </p:cNvPicPr>
          <p:nvPr/>
        </p:nvPicPr>
        <p:blipFill>
          <a:blip r:embed="rId3">
            <a:duotone>
              <a:prstClr val="black"/>
              <a:schemeClr val="accent1">
                <a:tint val="45000"/>
                <a:satMod val="400000"/>
              </a:schemeClr>
            </a:duotone>
          </a:blip>
          <a:stretch>
            <a:fillRect/>
          </a:stretch>
        </p:blipFill>
        <p:spPr>
          <a:xfrm>
            <a:off x="11121166" y="49316"/>
            <a:ext cx="628093" cy="584776"/>
          </a:xfrm>
          <a:prstGeom prst="rect">
            <a:avLst/>
          </a:prstGeom>
        </p:spPr>
      </p:pic>
      <p:pic>
        <p:nvPicPr>
          <p:cNvPr id="11" name="Picture 10">
            <a:extLst>
              <a:ext uri="{FF2B5EF4-FFF2-40B4-BE49-F238E27FC236}">
                <a16:creationId xmlns:a16="http://schemas.microsoft.com/office/drawing/2014/main" id="{7F4AE840-40F1-CC40-81AB-6935854A4E18}"/>
              </a:ext>
            </a:extLst>
          </p:cNvPr>
          <p:cNvPicPr>
            <a:picLocks noChangeAspect="1"/>
          </p:cNvPicPr>
          <p:nvPr/>
        </p:nvPicPr>
        <p:blipFill rotWithShape="1">
          <a:blip r:embed="rId4"/>
          <a:srcRect b="7435"/>
          <a:stretch/>
        </p:blipFill>
        <p:spPr>
          <a:xfrm>
            <a:off x="6193010" y="763253"/>
            <a:ext cx="5914434" cy="5967423"/>
          </a:xfrm>
          <a:prstGeom prst="rect">
            <a:avLst/>
          </a:prstGeom>
        </p:spPr>
      </p:pic>
      <p:sp>
        <p:nvSpPr>
          <p:cNvPr id="12" name="Rounded Rectangular Callout 11">
            <a:extLst>
              <a:ext uri="{FF2B5EF4-FFF2-40B4-BE49-F238E27FC236}">
                <a16:creationId xmlns:a16="http://schemas.microsoft.com/office/drawing/2014/main" id="{456775E4-5F0A-004D-BA40-DD1171EF5B62}"/>
              </a:ext>
            </a:extLst>
          </p:cNvPr>
          <p:cNvSpPr/>
          <p:nvPr/>
        </p:nvSpPr>
        <p:spPr>
          <a:xfrm>
            <a:off x="508878" y="4053864"/>
            <a:ext cx="5306844" cy="1629717"/>
          </a:xfrm>
          <a:prstGeom prst="wedgeRoundRectCallout">
            <a:avLst>
              <a:gd name="adj1" fmla="val -50245"/>
              <a:gd name="adj2" fmla="val -202955"/>
              <a:gd name="adj3" fmla="val 16667"/>
            </a:avLst>
          </a:prstGeom>
          <a:solidFill>
            <a:srgbClr val="FFFFFF">
              <a:alpha val="74118"/>
            </a:srgbClr>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rgbClr val="0432FF"/>
                </a:solidFill>
                <a:latin typeface="Verdana" panose="020B0604030504040204" pitchFamily="34" charset="0"/>
                <a:ea typeface="Verdana" panose="020B0604030504040204" pitchFamily="34" charset="0"/>
                <a:cs typeface="Verdana" panose="020B0604030504040204" pitchFamily="34" charset="0"/>
              </a:rPr>
              <a:t>2020: </a:t>
            </a: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Hyundai is marketing the </a:t>
            </a:r>
            <a:r>
              <a:rPr lang="en-US" dirty="0" err="1">
                <a:solidFill>
                  <a:srgbClr val="0432FF"/>
                </a:solidFill>
                <a:latin typeface="Verdana" panose="020B0604030504040204" pitchFamily="34" charset="0"/>
                <a:ea typeface="Verdana" panose="020B0604030504040204" pitchFamily="34" charset="0"/>
                <a:cs typeface="Verdana" panose="020B0604030504040204" pitchFamily="34" charset="0"/>
              </a:rPr>
              <a:t>Nexo</a:t>
            </a: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 and Toyota is updating the </a:t>
            </a:r>
            <a:r>
              <a:rPr lang="en-US" dirty="0" err="1">
                <a:solidFill>
                  <a:srgbClr val="0432FF"/>
                </a:solidFill>
                <a:latin typeface="Verdana" panose="020B0604030504040204" pitchFamily="34" charset="0"/>
                <a:ea typeface="Verdana" panose="020B0604030504040204" pitchFamily="34" charset="0"/>
                <a:cs typeface="Verdana" panose="020B0604030504040204" pitchFamily="34" charset="0"/>
              </a:rPr>
              <a:t>Mirai</a:t>
            </a: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 and is working with China to develop H-powered cars</a:t>
            </a:r>
          </a:p>
          <a:p>
            <a:pPr marL="285750" indent="-285750">
              <a:buFont typeface="Arial" panose="020B0604020202020204" pitchFamily="34" charset="0"/>
              <a:buChar char="•"/>
            </a:pPr>
            <a:r>
              <a:rPr lang="en-US" dirty="0" err="1">
                <a:solidFill>
                  <a:srgbClr val="0432FF"/>
                </a:solidFill>
                <a:latin typeface="Verdana" panose="020B0604030504040204" pitchFamily="34" charset="0"/>
                <a:ea typeface="Verdana" panose="020B0604030504040204" pitchFamily="34" charset="0"/>
                <a:cs typeface="Verdana" panose="020B0604030504040204" pitchFamily="34" charset="0"/>
              </a:rPr>
              <a:t>Hyrdogen</a:t>
            </a: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 market is more likely for trucking and shipping</a:t>
            </a:r>
          </a:p>
        </p:txBody>
      </p:sp>
    </p:spTree>
    <p:extLst>
      <p:ext uri="{BB962C8B-B14F-4D97-AF65-F5344CB8AC3E}">
        <p14:creationId xmlns:p14="http://schemas.microsoft.com/office/powerpoint/2010/main" val="244461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453"/>
            <a:ext cx="739978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Haven’t we seen this movie before?</a:t>
            </a:r>
          </a:p>
        </p:txBody>
      </p:sp>
      <p:sp>
        <p:nvSpPr>
          <p:cNvPr id="6" name="TextBox 5"/>
          <p:cNvSpPr txBox="1"/>
          <p:nvPr/>
        </p:nvSpPr>
        <p:spPr>
          <a:xfrm>
            <a:off x="319659" y="729223"/>
            <a:ext cx="11671713" cy="707886"/>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Hydrogen has been touted as the fuel of future before, in the 1970s and 1990s.</a:t>
            </a:r>
          </a:p>
          <a:p>
            <a:r>
              <a:rPr lang="en-US" sz="2000" b="1" dirty="0">
                <a:latin typeface="Verdana" panose="020B0604030504040204" pitchFamily="34" charset="0"/>
                <a:cs typeface="Verdana" panose="020B0604030504040204" pitchFamily="34" charset="0"/>
              </a:rPr>
              <a:t>What’s different now? </a:t>
            </a:r>
          </a:p>
        </p:txBody>
      </p:sp>
      <p:sp>
        <p:nvSpPr>
          <p:cNvPr id="3" name="TextBox 2"/>
          <p:cNvSpPr txBox="1"/>
          <p:nvPr/>
        </p:nvSpPr>
        <p:spPr>
          <a:xfrm>
            <a:off x="112854" y="6419852"/>
            <a:ext cx="11762771"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https://www.economist.com/science-and-technology/2020/07/04/after-many-false-starts-hydrogen-power-might-now-bear-fruit</a:t>
            </a:r>
            <a:r>
              <a:rPr lang="en-US" sz="1400" dirty="0">
                <a:latin typeface="Verdana" panose="020B0604030504040204" pitchFamily="34" charset="0"/>
                <a:cs typeface="Verdana" panose="020B0604030504040204" pitchFamily="34" charset="0"/>
              </a:rPr>
              <a:t> </a:t>
            </a:r>
          </a:p>
        </p:txBody>
      </p:sp>
      <p:pic>
        <p:nvPicPr>
          <p:cNvPr id="9" name="Picture 8">
            <a:extLst>
              <a:ext uri="{FF2B5EF4-FFF2-40B4-BE49-F238E27FC236}">
                <a16:creationId xmlns:a16="http://schemas.microsoft.com/office/drawing/2014/main" id="{7A319439-9EBC-834A-9701-3029823F9CBA}"/>
              </a:ext>
            </a:extLst>
          </p:cNvPr>
          <p:cNvPicPr>
            <a:picLocks noChangeAspect="1"/>
          </p:cNvPicPr>
          <p:nvPr/>
        </p:nvPicPr>
        <p:blipFill>
          <a:blip r:embed="rId3">
            <a:duotone>
              <a:prstClr val="black"/>
              <a:schemeClr val="accent1">
                <a:tint val="45000"/>
                <a:satMod val="400000"/>
              </a:schemeClr>
            </a:duotone>
          </a:blip>
          <a:stretch>
            <a:fillRect/>
          </a:stretch>
        </p:blipFill>
        <p:spPr>
          <a:xfrm>
            <a:off x="11121166" y="49316"/>
            <a:ext cx="628093" cy="584776"/>
          </a:xfrm>
          <a:prstGeom prst="rect">
            <a:avLst/>
          </a:prstGeom>
        </p:spPr>
      </p:pic>
      <p:sp>
        <p:nvSpPr>
          <p:cNvPr id="10" name="TextBox 9">
            <a:extLst>
              <a:ext uri="{FF2B5EF4-FFF2-40B4-BE49-F238E27FC236}">
                <a16:creationId xmlns:a16="http://schemas.microsoft.com/office/drawing/2014/main" id="{F2794FFE-CEFC-2D40-939C-C8BA1083CEB4}"/>
              </a:ext>
            </a:extLst>
          </p:cNvPr>
          <p:cNvSpPr txBox="1"/>
          <p:nvPr/>
        </p:nvSpPr>
        <p:spPr>
          <a:xfrm>
            <a:off x="319659" y="1530493"/>
            <a:ext cx="11671713" cy="400110"/>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(1) The tremendous growth of RE has shown that fossil fuels can and will be replaced.</a:t>
            </a:r>
            <a:endParaRPr lang="en-US" sz="2000" b="1" dirty="0">
              <a:latin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65DD0F90-DA7F-684F-95E8-8E13D5C070CF}"/>
              </a:ext>
            </a:extLst>
          </p:cNvPr>
          <p:cNvSpPr txBox="1"/>
          <p:nvPr/>
        </p:nvSpPr>
        <p:spPr>
          <a:xfrm>
            <a:off x="319659" y="2019246"/>
            <a:ext cx="11671713" cy="1323439"/>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(2) Hydrogen has to be produced by from other energy sources:</a:t>
            </a:r>
          </a:p>
          <a:p>
            <a:pPr marL="800100" lvl="1" indent="-342900">
              <a:buFont typeface="Arial" panose="020B0604020202020204" pitchFamily="34" charset="0"/>
              <a:buChar char="•"/>
            </a:pPr>
            <a:r>
              <a:rPr lang="en-US" sz="2000" strike="sngStrike" dirty="0">
                <a:latin typeface="Verdana" panose="020B0604030504040204" pitchFamily="34" charset="0"/>
                <a:cs typeface="Verdana" panose="020B0604030504040204" pitchFamily="34" charset="0"/>
              </a:rPr>
              <a:t>Fossil fuels</a:t>
            </a:r>
          </a:p>
          <a:p>
            <a:pPr marL="800100" lvl="1"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Nuclear – maybe</a:t>
            </a:r>
          </a:p>
          <a:p>
            <a:pPr marL="800100" lvl="1" indent="-342900">
              <a:buFont typeface="Arial" panose="020B0604020202020204" pitchFamily="34" charset="0"/>
              <a:buChar char="•"/>
            </a:pPr>
            <a:r>
              <a:rPr lang="en-US" sz="2000" b="1" dirty="0">
                <a:latin typeface="Verdana" panose="020B0604030504040204" pitchFamily="34" charset="0"/>
                <a:cs typeface="Verdana" panose="020B0604030504040204" pitchFamily="34" charset="0"/>
              </a:rPr>
              <a:t>RE </a:t>
            </a:r>
            <a:r>
              <a:rPr lang="en-US" sz="2000" dirty="0">
                <a:latin typeface="Verdana" panose="020B0604030504040204" pitchFamily="34" charset="0"/>
                <a:cs typeface="Verdana" panose="020B0604030504040204" pitchFamily="34" charset="0"/>
              </a:rPr>
              <a:t>(wind and solar) – yep, cheap and (sometimes) abundant</a:t>
            </a:r>
          </a:p>
        </p:txBody>
      </p:sp>
      <p:sp>
        <p:nvSpPr>
          <p:cNvPr id="14" name="TextBox 13">
            <a:extLst>
              <a:ext uri="{FF2B5EF4-FFF2-40B4-BE49-F238E27FC236}">
                <a16:creationId xmlns:a16="http://schemas.microsoft.com/office/drawing/2014/main" id="{27E28D46-40B6-7545-A299-693C9A77500E}"/>
              </a:ext>
            </a:extLst>
          </p:cNvPr>
          <p:cNvSpPr txBox="1"/>
          <p:nvPr/>
        </p:nvSpPr>
        <p:spPr>
          <a:xfrm>
            <a:off x="319659" y="3469016"/>
            <a:ext cx="11671713" cy="1015663"/>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(3) The need to </a:t>
            </a:r>
            <a:r>
              <a:rPr lang="en-US" sz="2000" b="1" dirty="0">
                <a:latin typeface="Verdana" panose="020B0604030504040204" pitchFamily="34" charset="0"/>
                <a:cs typeface="Verdana" panose="020B0604030504040204" pitchFamily="34" charset="0"/>
              </a:rPr>
              <a:t>decarbonize</a:t>
            </a:r>
            <a:r>
              <a:rPr lang="en-US" sz="2000" dirty="0">
                <a:latin typeface="Verdana" panose="020B0604030504040204" pitchFamily="34" charset="0"/>
                <a:cs typeface="Verdana" panose="020B0604030504040204" pitchFamily="34" charset="0"/>
              </a:rPr>
              <a:t> is now obvious and urgent</a:t>
            </a:r>
          </a:p>
          <a:p>
            <a:pPr marL="800100" lvl="1"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RE can get us close, but another universal energy currency could push us it to 100%</a:t>
            </a:r>
          </a:p>
        </p:txBody>
      </p:sp>
      <p:sp>
        <p:nvSpPr>
          <p:cNvPr id="15" name="TextBox 14">
            <a:extLst>
              <a:ext uri="{FF2B5EF4-FFF2-40B4-BE49-F238E27FC236}">
                <a16:creationId xmlns:a16="http://schemas.microsoft.com/office/drawing/2014/main" id="{013E7A36-8D61-B040-A55D-08B5AF8C4BDA}"/>
              </a:ext>
            </a:extLst>
          </p:cNvPr>
          <p:cNvSpPr txBox="1"/>
          <p:nvPr/>
        </p:nvSpPr>
        <p:spPr>
          <a:xfrm>
            <a:off x="319659" y="4573251"/>
            <a:ext cx="11671713" cy="400110"/>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(4) </a:t>
            </a:r>
            <a:r>
              <a:rPr lang="en-US" sz="2000" b="1" dirty="0">
                <a:latin typeface="Verdana" panose="020B0604030504040204" pitchFamily="34" charset="0"/>
                <a:cs typeface="Verdana" panose="020B0604030504040204" pitchFamily="34" charset="0"/>
              </a:rPr>
              <a:t>Electrolysis technology </a:t>
            </a:r>
            <a:r>
              <a:rPr lang="en-US" sz="2000" dirty="0">
                <a:latin typeface="Verdana" panose="020B0604030504040204" pitchFamily="34" charset="0"/>
                <a:cs typeface="Verdana" panose="020B0604030504040204" pitchFamily="34" charset="0"/>
              </a:rPr>
              <a:t>is making rapid advances</a:t>
            </a:r>
          </a:p>
        </p:txBody>
      </p:sp>
      <p:sp>
        <p:nvSpPr>
          <p:cNvPr id="16" name="TextBox 15">
            <a:extLst>
              <a:ext uri="{FF2B5EF4-FFF2-40B4-BE49-F238E27FC236}">
                <a16:creationId xmlns:a16="http://schemas.microsoft.com/office/drawing/2014/main" id="{A0EAE269-68E3-FE4B-AC61-04CC98D0FBE5}"/>
              </a:ext>
            </a:extLst>
          </p:cNvPr>
          <p:cNvSpPr txBox="1"/>
          <p:nvPr/>
        </p:nvSpPr>
        <p:spPr>
          <a:xfrm>
            <a:off x="319659" y="5057960"/>
            <a:ext cx="11671713" cy="1323439"/>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(5) Hydrogen can be integrated into existing </a:t>
            </a:r>
            <a:r>
              <a:rPr lang="en-US" sz="2000" b="1" dirty="0">
                <a:latin typeface="Verdana" panose="020B0604030504040204" pitchFamily="34" charset="0"/>
                <a:cs typeface="Verdana" panose="020B0604030504040204" pitchFamily="34" charset="0"/>
              </a:rPr>
              <a:t>NG distribution and use systems</a:t>
            </a:r>
            <a:endParaRPr lang="en-US" sz="2000" dirty="0">
              <a:latin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Existing boilers can handle some H2 and H2-only boilers are close; 10-year replacement cycle</a:t>
            </a:r>
          </a:p>
          <a:p>
            <a:pPr marL="800100" lvl="1"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So we could use the gas grid while expanding the electric grid</a:t>
            </a:r>
          </a:p>
        </p:txBody>
      </p:sp>
    </p:spTree>
    <p:extLst>
      <p:ext uri="{BB962C8B-B14F-4D97-AF65-F5344CB8AC3E}">
        <p14:creationId xmlns:p14="http://schemas.microsoft.com/office/powerpoint/2010/main" val="79093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453"/>
            <a:ext cx="613821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What color is your hydrogen?</a:t>
            </a:r>
          </a:p>
        </p:txBody>
      </p:sp>
      <p:sp>
        <p:nvSpPr>
          <p:cNvPr id="6" name="TextBox 5"/>
          <p:cNvSpPr txBox="1"/>
          <p:nvPr/>
        </p:nvSpPr>
        <p:spPr>
          <a:xfrm>
            <a:off x="319659" y="729224"/>
            <a:ext cx="11366501" cy="737959"/>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Grey hydrogen: </a:t>
            </a:r>
            <a:r>
              <a:rPr lang="en-US" sz="2000" dirty="0">
                <a:latin typeface="Verdana" panose="020B0604030504040204" pitchFamily="34" charset="0"/>
                <a:ea typeface="Verdana" panose="020B0604030504040204" pitchFamily="34" charset="0"/>
                <a:cs typeface="Verdana" panose="020B0604030504040204" pitchFamily="34" charset="0"/>
              </a:rPr>
              <a:t>made by ‘reforming’ NG (CH</a:t>
            </a:r>
            <a:r>
              <a:rPr lang="en-US" sz="2000" baseline="-25000" dirty="0">
                <a:latin typeface="Verdana" panose="020B0604030504040204" pitchFamily="34" charset="0"/>
                <a:ea typeface="Verdana" panose="020B0604030504040204" pitchFamily="34" charset="0"/>
                <a:cs typeface="Verdana" panose="020B0604030504040204" pitchFamily="34" charset="0"/>
              </a:rPr>
              <a:t>4</a:t>
            </a:r>
            <a:r>
              <a:rPr lang="en-US" sz="2000" dirty="0">
                <a:latin typeface="Verdana" panose="020B0604030504040204" pitchFamily="34" charset="0"/>
                <a:ea typeface="Verdana" panose="020B0604030504040204" pitchFamily="34" charset="0"/>
                <a:cs typeface="Verdana" panose="020B0604030504040204" pitchFamily="34" charset="0"/>
              </a:rPr>
              <a:t>) into H</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and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which is released.</a:t>
            </a:r>
          </a:p>
          <a:p>
            <a:pPr marL="2628900" lvl="5"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$1.50/kg</a:t>
            </a:r>
          </a:p>
        </p:txBody>
      </p:sp>
      <p:sp>
        <p:nvSpPr>
          <p:cNvPr id="3" name="TextBox 2"/>
          <p:cNvSpPr txBox="1"/>
          <p:nvPr/>
        </p:nvSpPr>
        <p:spPr>
          <a:xfrm>
            <a:off x="228600" y="5847369"/>
            <a:ext cx="3428562"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https://e360.yale.edu/features/green-hydrogen-could-it-be-key-to-a-carbon-free-economy</a:t>
            </a:r>
            <a:r>
              <a:rPr lang="en-US" sz="1400" dirty="0">
                <a:latin typeface="Verdana" panose="020B0604030504040204" pitchFamily="34" charset="0"/>
                <a:cs typeface="Verdana" panose="020B0604030504040204" pitchFamily="34" charset="0"/>
              </a:rPr>
              <a:t> </a:t>
            </a:r>
          </a:p>
        </p:txBody>
      </p:sp>
      <p:sp>
        <p:nvSpPr>
          <p:cNvPr id="7" name="TextBox 6">
            <a:extLst>
              <a:ext uri="{FF2B5EF4-FFF2-40B4-BE49-F238E27FC236}">
                <a16:creationId xmlns:a16="http://schemas.microsoft.com/office/drawing/2014/main" id="{A0942B6E-D506-E148-8375-475E9ED714C6}"/>
              </a:ext>
            </a:extLst>
          </p:cNvPr>
          <p:cNvSpPr txBox="1"/>
          <p:nvPr/>
        </p:nvSpPr>
        <p:spPr>
          <a:xfrm>
            <a:off x="319658" y="1563193"/>
            <a:ext cx="11366501" cy="737959"/>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Blue hydrogen: </a:t>
            </a:r>
            <a:r>
              <a:rPr lang="en-US" sz="2000" dirty="0">
                <a:latin typeface="Verdana" panose="020B0604030504040204" pitchFamily="34" charset="0"/>
                <a:ea typeface="Verdana" panose="020B0604030504040204" pitchFamily="34" charset="0"/>
                <a:cs typeface="Verdana" panose="020B0604030504040204" pitchFamily="34" charset="0"/>
              </a:rPr>
              <a:t>made by ‘reforming’ NG (CH</a:t>
            </a:r>
            <a:r>
              <a:rPr lang="en-US" sz="2000" baseline="-25000" dirty="0">
                <a:latin typeface="Verdana" panose="020B0604030504040204" pitchFamily="34" charset="0"/>
                <a:ea typeface="Verdana" panose="020B0604030504040204" pitchFamily="34" charset="0"/>
                <a:cs typeface="Verdana" panose="020B0604030504040204" pitchFamily="34" charset="0"/>
              </a:rPr>
              <a:t>4</a:t>
            </a:r>
            <a:r>
              <a:rPr lang="en-US" sz="2000" dirty="0">
                <a:latin typeface="Verdana" panose="020B0604030504040204" pitchFamily="34" charset="0"/>
                <a:ea typeface="Verdana" panose="020B0604030504040204" pitchFamily="34" charset="0"/>
                <a:cs typeface="Verdana" panose="020B0604030504040204" pitchFamily="34" charset="0"/>
              </a:rPr>
              <a:t>) into H</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and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which is then </a:t>
            </a:r>
            <a:r>
              <a:rPr lang="en-US" sz="2000" b="1" dirty="0">
                <a:latin typeface="Verdana" panose="020B0604030504040204" pitchFamily="34" charset="0"/>
                <a:ea typeface="Verdana" panose="020B0604030504040204" pitchFamily="34" charset="0"/>
                <a:cs typeface="Verdana" panose="020B0604030504040204" pitchFamily="34" charset="0"/>
              </a:rPr>
              <a:t>buried</a:t>
            </a:r>
            <a:r>
              <a:rPr lang="en-US" sz="2000" dirty="0">
                <a:latin typeface="Verdana" panose="020B0604030504040204" pitchFamily="34" charset="0"/>
                <a:ea typeface="Verdana" panose="020B0604030504040204" pitchFamily="34" charset="0"/>
                <a:cs typeface="Verdana" panose="020B0604030504040204" pitchFamily="34" charset="0"/>
              </a:rPr>
              <a:t>.</a:t>
            </a:r>
          </a:p>
          <a:p>
            <a:pPr marL="2628900" lvl="5"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$1.50 – 3.50/kg</a:t>
            </a:r>
          </a:p>
        </p:txBody>
      </p:sp>
      <p:sp>
        <p:nvSpPr>
          <p:cNvPr id="8" name="TextBox 7">
            <a:extLst>
              <a:ext uri="{FF2B5EF4-FFF2-40B4-BE49-F238E27FC236}">
                <a16:creationId xmlns:a16="http://schemas.microsoft.com/office/drawing/2014/main" id="{D8AE0B0D-E09A-8043-8EA5-F973064D6906}"/>
              </a:ext>
            </a:extLst>
          </p:cNvPr>
          <p:cNvSpPr txBox="1"/>
          <p:nvPr/>
        </p:nvSpPr>
        <p:spPr>
          <a:xfrm>
            <a:off x="319658" y="2409684"/>
            <a:ext cx="11366501" cy="1415067"/>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Green hydrogen: </a:t>
            </a:r>
            <a:r>
              <a:rPr lang="en-US" sz="2000" dirty="0">
                <a:latin typeface="Verdana" panose="020B0604030504040204" pitchFamily="34" charset="0"/>
                <a:ea typeface="Verdana" panose="020B0604030504040204" pitchFamily="34" charset="0"/>
                <a:cs typeface="Verdana" panose="020B0604030504040204" pitchFamily="34" charset="0"/>
              </a:rPr>
              <a:t>made by electrolysis of water by RE.</a:t>
            </a:r>
          </a:p>
          <a:p>
            <a:pPr marL="2628900" lvl="5"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$2.50 – 5.00/kg</a:t>
            </a:r>
          </a:p>
          <a:p>
            <a:pPr marL="2628900" lvl="5"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Expected to fall with falling RE prices and scale-up</a:t>
            </a:r>
          </a:p>
          <a:p>
            <a:pPr marL="3086100" lvl="6"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$0.70 - 1.60/ kg by 2050?</a:t>
            </a:r>
          </a:p>
        </p:txBody>
      </p:sp>
      <p:sp>
        <p:nvSpPr>
          <p:cNvPr id="2" name="Rounded Rectangular Callout 1">
            <a:extLst>
              <a:ext uri="{FF2B5EF4-FFF2-40B4-BE49-F238E27FC236}">
                <a16:creationId xmlns:a16="http://schemas.microsoft.com/office/drawing/2014/main" id="{36A0C251-E6FD-1446-92F7-57A9123C1943}"/>
              </a:ext>
            </a:extLst>
          </p:cNvPr>
          <p:cNvSpPr/>
          <p:nvPr/>
        </p:nvSpPr>
        <p:spPr>
          <a:xfrm>
            <a:off x="8503948" y="2189933"/>
            <a:ext cx="3108904" cy="747445"/>
          </a:xfrm>
          <a:prstGeom prst="wedgeRoundRectCallout">
            <a:avLst>
              <a:gd name="adj1" fmla="val -79397"/>
              <a:gd name="adj2" fmla="val 5653"/>
              <a:gd name="adj3" fmla="val 16667"/>
            </a:avLst>
          </a:prstGeom>
          <a:solidFill>
            <a:srgbClr val="FFFFFF"/>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B050"/>
                </a:solidFill>
                <a:latin typeface="Verdana" panose="020B0604030504040204" pitchFamily="34" charset="0"/>
                <a:ea typeface="Verdana" panose="020B0604030504040204" pitchFamily="34" charset="0"/>
                <a:cs typeface="Verdana" panose="020B0604030504040204" pitchFamily="34" charset="0"/>
              </a:rPr>
              <a:t>renewable electricity in a clean disguise</a:t>
            </a:r>
          </a:p>
        </p:txBody>
      </p:sp>
      <p:pic>
        <p:nvPicPr>
          <p:cNvPr id="12" name="Picture 11">
            <a:extLst>
              <a:ext uri="{FF2B5EF4-FFF2-40B4-BE49-F238E27FC236}">
                <a16:creationId xmlns:a16="http://schemas.microsoft.com/office/drawing/2014/main" id="{AA98CB0F-AEB2-8545-A2A1-2E1774081616}"/>
              </a:ext>
            </a:extLst>
          </p:cNvPr>
          <p:cNvPicPr>
            <a:picLocks noChangeAspect="1"/>
          </p:cNvPicPr>
          <p:nvPr/>
        </p:nvPicPr>
        <p:blipFill>
          <a:blip r:embed="rId3"/>
          <a:stretch>
            <a:fillRect/>
          </a:stretch>
        </p:blipFill>
        <p:spPr>
          <a:xfrm>
            <a:off x="3798277" y="3905207"/>
            <a:ext cx="6260123" cy="2875339"/>
          </a:xfrm>
          <a:prstGeom prst="rect">
            <a:avLst/>
          </a:prstGeom>
        </p:spPr>
      </p:pic>
      <p:sp>
        <p:nvSpPr>
          <p:cNvPr id="14" name="Rounded Rectangular Callout 13">
            <a:extLst>
              <a:ext uri="{FF2B5EF4-FFF2-40B4-BE49-F238E27FC236}">
                <a16:creationId xmlns:a16="http://schemas.microsoft.com/office/drawing/2014/main" id="{D2EFB31D-7E6D-D643-A857-03A75644CE64}"/>
              </a:ext>
            </a:extLst>
          </p:cNvPr>
          <p:cNvSpPr/>
          <p:nvPr/>
        </p:nvSpPr>
        <p:spPr>
          <a:xfrm>
            <a:off x="231419" y="3873015"/>
            <a:ext cx="3419794" cy="1456561"/>
          </a:xfrm>
          <a:prstGeom prst="wedgeRoundRectCallout">
            <a:avLst>
              <a:gd name="adj1" fmla="val 1794"/>
              <a:gd name="adj2" fmla="val -121582"/>
              <a:gd name="adj3" fmla="val 16667"/>
            </a:avLst>
          </a:prstGeom>
          <a:solidFill>
            <a:srgbClr val="FFFFFF"/>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Factoring in externalities would make green hydrogen competitive.</a:t>
            </a:r>
          </a:p>
        </p:txBody>
      </p:sp>
    </p:spTree>
    <p:extLst>
      <p:ext uri="{BB962C8B-B14F-4D97-AF65-F5344CB8AC3E}">
        <p14:creationId xmlns:p14="http://schemas.microsoft.com/office/powerpoint/2010/main" val="416839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453"/>
            <a:ext cx="887775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Green hydrogen plant at Fukushima, Japan</a:t>
            </a:r>
          </a:p>
        </p:txBody>
      </p:sp>
      <p:sp>
        <p:nvSpPr>
          <p:cNvPr id="3" name="TextBox 2"/>
          <p:cNvSpPr txBox="1"/>
          <p:nvPr/>
        </p:nvSpPr>
        <p:spPr>
          <a:xfrm>
            <a:off x="228600" y="6372497"/>
            <a:ext cx="10269415"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https://e360.yale.edu/features/green-hydrogen-could-it-be-key-to-a-carbon-free-economy</a:t>
            </a:r>
            <a:r>
              <a:rPr lang="en-US" sz="1400" dirty="0">
                <a:latin typeface="Verdana" panose="020B0604030504040204" pitchFamily="34" charset="0"/>
                <a:cs typeface="Verdana" panose="020B0604030504040204" pitchFamily="34" charset="0"/>
              </a:rPr>
              <a:t> </a:t>
            </a:r>
          </a:p>
        </p:txBody>
      </p:sp>
      <p:pic>
        <p:nvPicPr>
          <p:cNvPr id="9" name="Picture 8">
            <a:extLst>
              <a:ext uri="{FF2B5EF4-FFF2-40B4-BE49-F238E27FC236}">
                <a16:creationId xmlns:a16="http://schemas.microsoft.com/office/drawing/2014/main" id="{0E14093F-91FE-504F-AC93-AEFAE8640565}"/>
              </a:ext>
            </a:extLst>
          </p:cNvPr>
          <p:cNvPicPr>
            <a:picLocks noChangeAspect="1"/>
          </p:cNvPicPr>
          <p:nvPr/>
        </p:nvPicPr>
        <p:blipFill rotWithShape="1">
          <a:blip r:embed="rId3"/>
          <a:srcRect t="10225" b="9537"/>
          <a:stretch/>
        </p:blipFill>
        <p:spPr>
          <a:xfrm>
            <a:off x="298767" y="979504"/>
            <a:ext cx="11629463" cy="5250685"/>
          </a:xfrm>
          <a:prstGeom prst="rect">
            <a:avLst/>
          </a:prstGeom>
        </p:spPr>
      </p:pic>
    </p:spTree>
    <p:extLst>
      <p:ext uri="{BB962C8B-B14F-4D97-AF65-F5344CB8AC3E}">
        <p14:creationId xmlns:p14="http://schemas.microsoft.com/office/powerpoint/2010/main" val="2486505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453"/>
            <a:ext cx="558999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Green hydrogen advocates</a:t>
            </a:r>
          </a:p>
        </p:txBody>
      </p:sp>
      <p:sp>
        <p:nvSpPr>
          <p:cNvPr id="6" name="TextBox 5"/>
          <p:cNvSpPr txBox="1"/>
          <p:nvPr/>
        </p:nvSpPr>
        <p:spPr>
          <a:xfrm>
            <a:off x="319659" y="729224"/>
            <a:ext cx="11366501" cy="737959"/>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Saudi Arabia </a:t>
            </a:r>
            <a:r>
              <a:rPr lang="en-US" sz="2000" dirty="0">
                <a:latin typeface="Verdana" panose="020B0604030504040204" pitchFamily="34" charset="0"/>
                <a:ea typeface="Verdana" panose="020B0604030504040204" pitchFamily="34" charset="0"/>
                <a:cs typeface="Verdana" panose="020B0604030504040204" pitchFamily="34" charset="0"/>
              </a:rPr>
              <a:t>has been trying to diversify its economy and investing in wind and solar power.</a:t>
            </a:r>
          </a:p>
        </p:txBody>
      </p:sp>
      <p:sp>
        <p:nvSpPr>
          <p:cNvPr id="3" name="TextBox 2"/>
          <p:cNvSpPr txBox="1"/>
          <p:nvPr/>
        </p:nvSpPr>
        <p:spPr>
          <a:xfrm>
            <a:off x="3709453" y="6455187"/>
            <a:ext cx="844737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hlinkClick r:id="rId2"/>
              </a:rPr>
              <a:t>https://e360.yale.edu/features/green-hydrogen-could-it-be-key-to-a-carbon-free-economy</a:t>
            </a:r>
            <a:r>
              <a:rPr lang="en-US" sz="1400" dirty="0">
                <a:latin typeface="Verdana" panose="020B0604030504040204" pitchFamily="34" charset="0"/>
                <a:cs typeface="Verdana" panose="020B0604030504040204" pitchFamily="34" charset="0"/>
              </a:rPr>
              <a:t> </a:t>
            </a:r>
          </a:p>
        </p:txBody>
      </p:sp>
      <p:sp>
        <p:nvSpPr>
          <p:cNvPr id="9" name="TextBox 8">
            <a:extLst>
              <a:ext uri="{FF2B5EF4-FFF2-40B4-BE49-F238E27FC236}">
                <a16:creationId xmlns:a16="http://schemas.microsoft.com/office/drawing/2014/main" id="{1D24A920-B1B9-F849-93F1-1FD589790009}"/>
              </a:ext>
            </a:extLst>
          </p:cNvPr>
          <p:cNvSpPr txBox="1"/>
          <p:nvPr/>
        </p:nvSpPr>
        <p:spPr>
          <a:xfrm>
            <a:off x="319659" y="1530699"/>
            <a:ext cx="11366501"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Building new $500 billion city, </a:t>
            </a:r>
            <a:r>
              <a:rPr lang="en-US" sz="2000" b="1" dirty="0">
                <a:latin typeface="Verdana" panose="020B0604030504040204" pitchFamily="34" charset="0"/>
                <a:ea typeface="Verdana" panose="020B0604030504040204" pitchFamily="34" charset="0"/>
                <a:cs typeface="Verdana" panose="020B0604030504040204" pitchFamily="34" charset="0"/>
              </a:rPr>
              <a:t>Neom</a:t>
            </a:r>
            <a:r>
              <a:rPr lang="en-US" sz="2000" dirty="0">
                <a:latin typeface="Verdana" panose="020B0604030504040204" pitchFamily="34" charset="0"/>
                <a:ea typeface="Verdana" panose="020B0604030504040204" pitchFamily="34" charset="0"/>
                <a:cs typeface="Verdana" panose="020B0604030504040204" pitchFamily="34" charset="0"/>
              </a:rPr>
              <a:t>, powered by RE and green hydrogen. </a:t>
            </a:r>
          </a:p>
        </p:txBody>
      </p:sp>
      <p:sp>
        <p:nvSpPr>
          <p:cNvPr id="10" name="TextBox 9">
            <a:extLst>
              <a:ext uri="{FF2B5EF4-FFF2-40B4-BE49-F238E27FC236}">
                <a16:creationId xmlns:a16="http://schemas.microsoft.com/office/drawing/2014/main" id="{2D834323-9F46-744C-B3D8-8526E5B1637B}"/>
              </a:ext>
            </a:extLst>
          </p:cNvPr>
          <p:cNvSpPr txBox="1"/>
          <p:nvPr/>
        </p:nvSpPr>
        <p:spPr>
          <a:xfrm>
            <a:off x="319659" y="2022034"/>
            <a:ext cx="11366501" cy="1415067"/>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World’s largest green hydrogen plant</a:t>
            </a:r>
            <a:r>
              <a:rPr lang="en-US" sz="2000" dirty="0">
                <a:latin typeface="Verdana" panose="020B0604030504040204" pitchFamily="34" charset="0"/>
                <a:ea typeface="Verdana" panose="020B0604030504040204" pitchFamily="34" charset="0"/>
                <a:cs typeface="Verdana" panose="020B0604030504040204" pitchFamily="34" charset="0"/>
              </a:rPr>
              <a:t> being built by US company Air Products and Chemicals.</a:t>
            </a:r>
          </a:p>
          <a:p>
            <a:pPr marL="800100" lvl="1"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Powered by 4 GW of wind and solar.</a:t>
            </a:r>
          </a:p>
          <a:p>
            <a:pPr marL="800100" lvl="1"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More green hydrogen plants planned.</a:t>
            </a:r>
          </a:p>
        </p:txBody>
      </p:sp>
      <p:sp>
        <p:nvSpPr>
          <p:cNvPr id="12" name="TextBox 11">
            <a:extLst>
              <a:ext uri="{FF2B5EF4-FFF2-40B4-BE49-F238E27FC236}">
                <a16:creationId xmlns:a16="http://schemas.microsoft.com/office/drawing/2014/main" id="{C41A5A99-8566-A149-BB6F-96985EFAC73A}"/>
              </a:ext>
            </a:extLst>
          </p:cNvPr>
          <p:cNvSpPr txBox="1"/>
          <p:nvPr/>
        </p:nvSpPr>
        <p:spPr>
          <a:xfrm>
            <a:off x="317500" y="3952868"/>
            <a:ext cx="11366501" cy="737959"/>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Europe, </a:t>
            </a:r>
            <a:r>
              <a:rPr lang="en-US" sz="2000" dirty="0">
                <a:latin typeface="Verdana" panose="020B0604030504040204" pitchFamily="34" charset="0"/>
                <a:ea typeface="Verdana" panose="020B0604030504040204" pitchFamily="34" charset="0"/>
                <a:cs typeface="Verdana" panose="020B0604030504040204" pitchFamily="34" charset="0"/>
              </a:rPr>
              <a:t>now dependent on Russian NG, is investing in green hydrogen which could be </a:t>
            </a:r>
            <a:r>
              <a:rPr lang="en-US" sz="2000" b="1" dirty="0">
                <a:latin typeface="Verdana" panose="020B0604030504040204" pitchFamily="34" charset="0"/>
                <a:ea typeface="Verdana" panose="020B0604030504040204" pitchFamily="34" charset="0"/>
                <a:cs typeface="Verdana" panose="020B0604030504040204" pitchFamily="34" charset="0"/>
              </a:rPr>
              <a:t>produced domestically.</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D690B5B1-2150-3F46-B227-6CB9FD5E59D8}"/>
              </a:ext>
            </a:extLst>
          </p:cNvPr>
          <p:cNvSpPr txBox="1"/>
          <p:nvPr/>
        </p:nvSpPr>
        <p:spPr>
          <a:xfrm>
            <a:off x="408558" y="4722503"/>
            <a:ext cx="11366501"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Germany: </a:t>
            </a:r>
            <a:r>
              <a:rPr lang="en-US" sz="2000" dirty="0">
                <a:latin typeface="Verdana" panose="020B0604030504040204" pitchFamily="34" charset="0"/>
                <a:ea typeface="Verdana" panose="020B0604030504040204" pitchFamily="34" charset="0"/>
                <a:cs typeface="Verdana" panose="020B0604030504040204" pitchFamily="34" charset="0"/>
              </a:rPr>
              <a:t>large of clean energy stimulus funding devoted to green hydrogen.</a:t>
            </a:r>
          </a:p>
        </p:txBody>
      </p:sp>
      <p:sp>
        <p:nvSpPr>
          <p:cNvPr id="14" name="TextBox 13">
            <a:extLst>
              <a:ext uri="{FF2B5EF4-FFF2-40B4-BE49-F238E27FC236}">
                <a16:creationId xmlns:a16="http://schemas.microsoft.com/office/drawing/2014/main" id="{D1ADE375-B607-D647-AF61-E1882BA5F1D5}"/>
              </a:ext>
            </a:extLst>
          </p:cNvPr>
          <p:cNvSpPr txBox="1"/>
          <p:nvPr/>
        </p:nvSpPr>
        <p:spPr>
          <a:xfrm>
            <a:off x="446861" y="5193198"/>
            <a:ext cx="11366501" cy="737959"/>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i="1" dirty="0">
                <a:latin typeface="Verdana" panose="020B0604030504040204" pitchFamily="34" charset="0"/>
                <a:ea typeface="Verdana" panose="020B0604030504040204" pitchFamily="34" charset="0"/>
                <a:cs typeface="Verdana" panose="020B0604030504040204" pitchFamily="34" charset="0"/>
              </a:rPr>
              <a:t>“It is the missing part of the puzzle to a fully decarbonized economy,”</a:t>
            </a:r>
            <a:r>
              <a:rPr lang="en-US" sz="2000" dirty="0">
                <a:latin typeface="Verdana" panose="020B0604030504040204" pitchFamily="34" charset="0"/>
                <a:ea typeface="Verdana" panose="020B0604030504040204" pitchFamily="34" charset="0"/>
                <a:cs typeface="Verdana" panose="020B0604030504040204" pitchFamily="34" charset="0"/>
              </a:rPr>
              <a:t> the European Commission wrote in a July strategy document.</a:t>
            </a:r>
          </a:p>
        </p:txBody>
      </p:sp>
    </p:spTree>
    <p:extLst>
      <p:ext uri="{BB962C8B-B14F-4D97-AF65-F5344CB8AC3E}">
        <p14:creationId xmlns:p14="http://schemas.microsoft.com/office/powerpoint/2010/main" val="142111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453"/>
            <a:ext cx="781496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Green hydrogen in the US? California!</a:t>
            </a:r>
          </a:p>
        </p:txBody>
      </p:sp>
      <p:sp>
        <p:nvSpPr>
          <p:cNvPr id="6" name="TextBox 5"/>
          <p:cNvSpPr txBox="1"/>
          <p:nvPr/>
        </p:nvSpPr>
        <p:spPr>
          <a:xfrm>
            <a:off x="319659" y="799564"/>
            <a:ext cx="11366501" cy="737959"/>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California </a:t>
            </a:r>
            <a:r>
              <a:rPr lang="en-US" sz="2000" dirty="0">
                <a:latin typeface="Verdana" panose="020B0604030504040204" pitchFamily="34" charset="0"/>
                <a:ea typeface="Verdana" panose="020B0604030504040204" pitchFamily="34" charset="0"/>
                <a:cs typeface="Verdana" panose="020B0604030504040204" pitchFamily="34" charset="0"/>
              </a:rPr>
              <a:t>is aggressively pushing towards a zero-carbon energy system and plans to use green hydrogen.</a:t>
            </a:r>
          </a:p>
        </p:txBody>
      </p:sp>
      <p:sp>
        <p:nvSpPr>
          <p:cNvPr id="3" name="TextBox 2"/>
          <p:cNvSpPr txBox="1"/>
          <p:nvPr/>
        </p:nvSpPr>
        <p:spPr>
          <a:xfrm>
            <a:off x="35171" y="6003938"/>
            <a:ext cx="11992708"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https://e360.yale.edu/features/green-hydrogen-could-it-be-key-to-a-carbon-free-economy</a:t>
            </a:r>
            <a:endParaRPr lang="en-US" sz="1400" dirty="0">
              <a:latin typeface="Verdana" panose="020B0604030504040204" pitchFamily="34" charset="0"/>
              <a:cs typeface="Verdana" panose="020B0604030504040204" pitchFamily="34" charset="0"/>
            </a:endParaRPr>
          </a:p>
          <a:p>
            <a:r>
              <a:rPr lang="en-US" sz="1400" dirty="0">
                <a:latin typeface="Verdana" panose="020B0604030504040204" pitchFamily="34" charset="0"/>
                <a:cs typeface="Verdana" panose="020B0604030504040204" pitchFamily="34" charset="0"/>
                <a:hlinkClick r:id="rId3"/>
              </a:rPr>
              <a:t>https://www.cpuc.ca.gov/uploadedFiles/CPUC_Website/Content/Utilities_and_Industries/Energy/Energy_Programs/Gas/Natural_Gas_Market/Nov13LADWP.pdf</a:t>
            </a:r>
            <a:r>
              <a:rPr lang="en-US" sz="1400" dirty="0">
                <a:latin typeface="Verdana" panose="020B0604030504040204" pitchFamily="34" charset="0"/>
                <a:cs typeface="Verdana" panose="020B0604030504040204" pitchFamily="34" charset="0"/>
              </a:rPr>
              <a:t>  </a:t>
            </a:r>
          </a:p>
        </p:txBody>
      </p:sp>
      <p:sp>
        <p:nvSpPr>
          <p:cNvPr id="11" name="TextBox 10">
            <a:extLst>
              <a:ext uri="{FF2B5EF4-FFF2-40B4-BE49-F238E27FC236}">
                <a16:creationId xmlns:a16="http://schemas.microsoft.com/office/drawing/2014/main" id="{76537A09-1A56-894A-B471-86B434D479F9}"/>
              </a:ext>
            </a:extLst>
          </p:cNvPr>
          <p:cNvSpPr txBox="1"/>
          <p:nvPr/>
        </p:nvSpPr>
        <p:spPr>
          <a:xfrm>
            <a:off x="319658" y="1803687"/>
            <a:ext cx="11366501" cy="737959"/>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LA Dept Water and Power </a:t>
            </a:r>
            <a:r>
              <a:rPr lang="en-US" sz="2000" dirty="0">
                <a:latin typeface="Verdana" panose="020B0604030504040204" pitchFamily="34" charset="0"/>
                <a:ea typeface="Verdana" panose="020B0604030504040204" pitchFamily="34" charset="0"/>
                <a:cs typeface="Verdana" panose="020B0604030504040204" pitchFamily="34" charset="0"/>
              </a:rPr>
              <a:t>is</a:t>
            </a:r>
            <a:r>
              <a:rPr lang="en-US" sz="2000" b="1"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building a green hydrogen-fueled power plant in Utah to go online in 2025.</a:t>
            </a:r>
          </a:p>
        </p:txBody>
      </p:sp>
      <p:sp>
        <p:nvSpPr>
          <p:cNvPr id="15" name="TextBox 14">
            <a:extLst>
              <a:ext uri="{FF2B5EF4-FFF2-40B4-BE49-F238E27FC236}">
                <a16:creationId xmlns:a16="http://schemas.microsoft.com/office/drawing/2014/main" id="{DF91EC02-4E9B-F444-AD3F-E4A848988509}"/>
              </a:ext>
            </a:extLst>
          </p:cNvPr>
          <p:cNvSpPr txBox="1"/>
          <p:nvPr/>
        </p:nvSpPr>
        <p:spPr>
          <a:xfrm>
            <a:off x="319657" y="2871310"/>
            <a:ext cx="11366501" cy="1076513"/>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SGH2 </a:t>
            </a:r>
            <a:r>
              <a:rPr lang="en-US" sz="2000" dirty="0">
                <a:latin typeface="Verdana" panose="020B0604030504040204" pitchFamily="34" charset="0"/>
                <a:ea typeface="Verdana" panose="020B0604030504040204" pitchFamily="34" charset="0"/>
                <a:cs typeface="Verdana" panose="020B0604030504040204" pitchFamily="34" charset="0"/>
              </a:rPr>
              <a:t>is</a:t>
            </a:r>
            <a:r>
              <a:rPr lang="en-US" sz="2000" b="1"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building a green hydrogen production plant in Southern CA to be fueled by waste gasification.</a:t>
            </a:r>
          </a:p>
          <a:p>
            <a:pPr marL="800100" lvl="1"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Lower cost projections.</a:t>
            </a:r>
          </a:p>
        </p:txBody>
      </p:sp>
      <p:sp>
        <p:nvSpPr>
          <p:cNvPr id="16" name="TextBox 15">
            <a:extLst>
              <a:ext uri="{FF2B5EF4-FFF2-40B4-BE49-F238E27FC236}">
                <a16:creationId xmlns:a16="http://schemas.microsoft.com/office/drawing/2014/main" id="{3F8044E2-5EE1-B247-810A-E579156F1E85}"/>
              </a:ext>
            </a:extLst>
          </p:cNvPr>
          <p:cNvSpPr txBox="1"/>
          <p:nvPr/>
        </p:nvSpPr>
        <p:spPr>
          <a:xfrm>
            <a:off x="319656" y="4254480"/>
            <a:ext cx="11366501" cy="737959"/>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Low-carbon fuel standard</a:t>
            </a:r>
            <a:r>
              <a:rPr lang="en-US" sz="2000" dirty="0">
                <a:latin typeface="Verdana" panose="020B0604030504040204" pitchFamily="34" charset="0"/>
                <a:ea typeface="Verdana" panose="020B0604030504040204" pitchFamily="34" charset="0"/>
                <a:cs typeface="Verdana" panose="020B0604030504040204" pitchFamily="34" charset="0"/>
              </a:rPr>
              <a:t> has spurred plans to use hydrogen to displace diesel fuel for heavy vehicles.</a:t>
            </a:r>
          </a:p>
        </p:txBody>
      </p:sp>
    </p:spTree>
    <p:extLst>
      <p:ext uri="{BB962C8B-B14F-4D97-AF65-F5344CB8AC3E}">
        <p14:creationId xmlns:p14="http://schemas.microsoft.com/office/powerpoint/2010/main" val="159611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453"/>
            <a:ext cx="594906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Green hydrogen drawbacks?</a:t>
            </a:r>
          </a:p>
        </p:txBody>
      </p:sp>
      <p:sp>
        <p:nvSpPr>
          <p:cNvPr id="6" name="TextBox 5"/>
          <p:cNvSpPr txBox="1"/>
          <p:nvPr/>
        </p:nvSpPr>
        <p:spPr>
          <a:xfrm>
            <a:off x="319659" y="817148"/>
            <a:ext cx="11366501"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Still </a:t>
            </a:r>
            <a:r>
              <a:rPr lang="en-US" sz="2000" b="1" dirty="0">
                <a:latin typeface="Verdana" panose="020B0604030504040204" pitchFamily="34" charset="0"/>
                <a:ea typeface="Verdana" panose="020B0604030504040204" pitchFamily="34" charset="0"/>
                <a:cs typeface="Verdana" panose="020B0604030504040204" pitchFamily="34" charset="0"/>
              </a:rPr>
              <a:t>very new </a:t>
            </a:r>
            <a:r>
              <a:rPr lang="en-US" sz="2000" dirty="0">
                <a:latin typeface="Verdana" panose="020B0604030504040204" pitchFamily="34" charset="0"/>
                <a:ea typeface="Verdana" panose="020B0604030504040204" pitchFamily="34" charset="0"/>
                <a:cs typeface="Verdana" panose="020B0604030504040204" pitchFamily="34" charset="0"/>
              </a:rPr>
              <a:t>so much hasn’t been worked out.</a:t>
            </a:r>
          </a:p>
        </p:txBody>
      </p:sp>
      <p:sp>
        <p:nvSpPr>
          <p:cNvPr id="3" name="TextBox 2"/>
          <p:cNvSpPr txBox="1"/>
          <p:nvPr/>
        </p:nvSpPr>
        <p:spPr>
          <a:xfrm>
            <a:off x="3709453" y="6455187"/>
            <a:ext cx="844737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hlinkClick r:id="rId2"/>
              </a:rPr>
              <a:t>https://e360.yale.edu/features/green-hydrogen-could-it-be-key-to-a-carbon-free-economy</a:t>
            </a:r>
            <a:r>
              <a:rPr lang="en-US" sz="1400" dirty="0">
                <a:latin typeface="Verdana" panose="020B0604030504040204" pitchFamily="34" charset="0"/>
                <a:cs typeface="Verdana" panose="020B0604030504040204" pitchFamily="34" charset="0"/>
              </a:rPr>
              <a:t> </a:t>
            </a:r>
          </a:p>
        </p:txBody>
      </p:sp>
      <p:sp>
        <p:nvSpPr>
          <p:cNvPr id="11" name="TextBox 10">
            <a:extLst>
              <a:ext uri="{FF2B5EF4-FFF2-40B4-BE49-F238E27FC236}">
                <a16:creationId xmlns:a16="http://schemas.microsoft.com/office/drawing/2014/main" id="{43E61BA4-34DC-6E44-A426-ABE2F861F0B1}"/>
              </a:ext>
            </a:extLst>
          </p:cNvPr>
          <p:cNvSpPr txBox="1"/>
          <p:nvPr/>
        </p:nvSpPr>
        <p:spPr>
          <a:xfrm>
            <a:off x="319660" y="2241028"/>
            <a:ext cx="11366501"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Needs (special) </a:t>
            </a:r>
            <a:r>
              <a:rPr lang="en-US" sz="2000" b="1" dirty="0">
                <a:latin typeface="Verdana" panose="020B0604030504040204" pitchFamily="34" charset="0"/>
                <a:ea typeface="Verdana" panose="020B0604030504040204" pitchFamily="34" charset="0"/>
                <a:cs typeface="Verdana" panose="020B0604030504040204" pitchFamily="34" charset="0"/>
              </a:rPr>
              <a:t>pipelines</a:t>
            </a:r>
            <a:r>
              <a:rPr lang="en-US" sz="2000" dirty="0">
                <a:latin typeface="Verdana" panose="020B0604030504040204" pitchFamily="34" charset="0"/>
                <a:ea typeface="Verdana" panose="020B0604030504040204" pitchFamily="34" charset="0"/>
                <a:cs typeface="Verdana" panose="020B0604030504040204" pitchFamily="34" charset="0"/>
              </a:rPr>
              <a:t> and tanks for storage.</a:t>
            </a:r>
          </a:p>
        </p:txBody>
      </p:sp>
      <p:sp>
        <p:nvSpPr>
          <p:cNvPr id="15" name="TextBox 14">
            <a:extLst>
              <a:ext uri="{FF2B5EF4-FFF2-40B4-BE49-F238E27FC236}">
                <a16:creationId xmlns:a16="http://schemas.microsoft.com/office/drawing/2014/main" id="{C581522F-F3E8-2B40-ADE3-81AC0E1E38D5}"/>
              </a:ext>
            </a:extLst>
          </p:cNvPr>
          <p:cNvSpPr txBox="1"/>
          <p:nvPr/>
        </p:nvSpPr>
        <p:spPr>
          <a:xfrm>
            <a:off x="716417" y="2737068"/>
            <a:ext cx="8050620"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Embrittles</a:t>
            </a:r>
            <a:r>
              <a:rPr lang="en-US" sz="2000" dirty="0">
                <a:latin typeface="Verdana" panose="020B0604030504040204" pitchFamily="34" charset="0"/>
                <a:ea typeface="Verdana" panose="020B0604030504040204" pitchFamily="34" charset="0"/>
                <a:cs typeface="Verdana" panose="020B0604030504040204" pitchFamily="34" charset="0"/>
              </a:rPr>
              <a:t> most metals so requires special materials.</a:t>
            </a:r>
          </a:p>
        </p:txBody>
      </p:sp>
      <p:sp>
        <p:nvSpPr>
          <p:cNvPr id="16" name="TextBox 15">
            <a:extLst>
              <a:ext uri="{FF2B5EF4-FFF2-40B4-BE49-F238E27FC236}">
                <a16:creationId xmlns:a16="http://schemas.microsoft.com/office/drawing/2014/main" id="{24F490B2-26DA-5C40-A441-35C405716126}"/>
              </a:ext>
            </a:extLst>
          </p:cNvPr>
          <p:cNvSpPr txBox="1"/>
          <p:nvPr/>
        </p:nvSpPr>
        <p:spPr>
          <a:xfrm>
            <a:off x="716416" y="3283908"/>
            <a:ext cx="10660831"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Tiny size allows for </a:t>
            </a:r>
            <a:r>
              <a:rPr lang="en-US" sz="2000" b="1" dirty="0">
                <a:latin typeface="Verdana" panose="020B0604030504040204" pitchFamily="34" charset="0"/>
                <a:ea typeface="Verdana" panose="020B0604030504040204" pitchFamily="34" charset="0"/>
                <a:cs typeface="Verdana" panose="020B0604030504040204" pitchFamily="34" charset="0"/>
              </a:rPr>
              <a:t>easy escape of gaseous form</a:t>
            </a:r>
            <a:r>
              <a:rPr lang="en-US" sz="2000" dirty="0">
                <a:latin typeface="Verdana" panose="020B0604030504040204" pitchFamily="34" charset="0"/>
                <a:ea typeface="Verdana" panose="020B0604030504040204" pitchFamily="34" charset="0"/>
                <a:cs typeface="Verdana" panose="020B0604030504040204" pitchFamily="34" charset="0"/>
              </a:rPr>
              <a:t>; difficult to contain.</a:t>
            </a:r>
          </a:p>
        </p:txBody>
      </p:sp>
      <p:sp>
        <p:nvSpPr>
          <p:cNvPr id="17" name="TextBox 16">
            <a:extLst>
              <a:ext uri="{FF2B5EF4-FFF2-40B4-BE49-F238E27FC236}">
                <a16:creationId xmlns:a16="http://schemas.microsoft.com/office/drawing/2014/main" id="{E38F1B4C-E738-1342-ABAE-DF90476ECDEA}"/>
              </a:ext>
            </a:extLst>
          </p:cNvPr>
          <p:cNvSpPr txBox="1"/>
          <p:nvPr/>
        </p:nvSpPr>
        <p:spPr>
          <a:xfrm>
            <a:off x="319659" y="1529088"/>
            <a:ext cx="11366501"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Energy is required to separate hydrogen from source: methane or water.</a:t>
            </a:r>
          </a:p>
        </p:txBody>
      </p:sp>
      <p:sp>
        <p:nvSpPr>
          <p:cNvPr id="18" name="TextBox 17">
            <a:extLst>
              <a:ext uri="{FF2B5EF4-FFF2-40B4-BE49-F238E27FC236}">
                <a16:creationId xmlns:a16="http://schemas.microsoft.com/office/drawing/2014/main" id="{B8B1B30B-CB15-EC41-B77F-92AEC411171B}"/>
              </a:ext>
            </a:extLst>
          </p:cNvPr>
          <p:cNvSpPr txBox="1"/>
          <p:nvPr/>
        </p:nvSpPr>
        <p:spPr>
          <a:xfrm>
            <a:off x="319659" y="4084748"/>
            <a:ext cx="10660831" cy="737959"/>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Liquification</a:t>
            </a:r>
            <a:r>
              <a:rPr lang="en-US" sz="2000" dirty="0">
                <a:latin typeface="Verdana" panose="020B0604030504040204" pitchFamily="34" charset="0"/>
                <a:ea typeface="Verdana" panose="020B0604030504040204" pitchFamily="34" charset="0"/>
                <a:cs typeface="Verdana" panose="020B0604030504040204" pitchFamily="34" charset="0"/>
              </a:rPr>
              <a:t> requires high pressure (700 X atm) and extreme cold (-240 C) (= energy).</a:t>
            </a:r>
          </a:p>
        </p:txBody>
      </p:sp>
      <p:sp>
        <p:nvSpPr>
          <p:cNvPr id="19" name="TextBox 18">
            <a:extLst>
              <a:ext uri="{FF2B5EF4-FFF2-40B4-BE49-F238E27FC236}">
                <a16:creationId xmlns:a16="http://schemas.microsoft.com/office/drawing/2014/main" id="{4930C403-FAB0-F046-840A-57FBE12F3856}"/>
              </a:ext>
            </a:extLst>
          </p:cNvPr>
          <p:cNvSpPr txBox="1"/>
          <p:nvPr/>
        </p:nvSpPr>
        <p:spPr>
          <a:xfrm>
            <a:off x="319659" y="5135240"/>
            <a:ext cx="10660831"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Safety: </a:t>
            </a:r>
            <a:r>
              <a:rPr lang="en-US" sz="2000" dirty="0">
                <a:latin typeface="Verdana" panose="020B0604030504040204" pitchFamily="34" charset="0"/>
                <a:ea typeface="Verdana" panose="020B0604030504040204" pitchFamily="34" charset="0"/>
                <a:cs typeface="Verdana" panose="020B0604030504040204" pitchFamily="34" charset="0"/>
              </a:rPr>
              <a:t>highly flammable as a gas</a:t>
            </a:r>
          </a:p>
        </p:txBody>
      </p:sp>
    </p:spTree>
    <p:extLst>
      <p:ext uri="{BB962C8B-B14F-4D97-AF65-F5344CB8AC3E}">
        <p14:creationId xmlns:p14="http://schemas.microsoft.com/office/powerpoint/2010/main" val="83736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0583"/>
            <a:ext cx="571983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12. Geoengineering</a:t>
            </a:r>
          </a:p>
        </p:txBody>
      </p:sp>
      <p:sp>
        <p:nvSpPr>
          <p:cNvPr id="8" name="TextBox 7"/>
          <p:cNvSpPr txBox="1"/>
          <p:nvPr/>
        </p:nvSpPr>
        <p:spPr>
          <a:xfrm>
            <a:off x="2451817" y="3167390"/>
            <a:ext cx="7288366" cy="523220"/>
          </a:xfrm>
          <a:prstGeom prst="rect">
            <a:avLst/>
          </a:prstGeom>
          <a:noFill/>
        </p:spPr>
        <p:txBody>
          <a:bodyPr wrap="square" rtlCol="0">
            <a:spAutoFit/>
          </a:bodyPr>
          <a:lstStyle/>
          <a:p>
            <a:pPr lvl="1"/>
            <a:r>
              <a:rPr lang="en-US" sz="2800" b="1" dirty="0">
                <a:latin typeface="Verdana" panose="020B0604030504040204" pitchFamily="34" charset="0"/>
                <a:ea typeface="Verdana" panose="020B0604030504040204" pitchFamily="34" charset="0"/>
                <a:cs typeface="Verdana" panose="020B0604030504040204" pitchFamily="34" charset="0"/>
              </a:rPr>
              <a:t>12.5: What is geoengineering?</a:t>
            </a:r>
          </a:p>
        </p:txBody>
      </p:sp>
      <p:pic>
        <p:nvPicPr>
          <p:cNvPr id="7" name="Picture 6">
            <a:extLst>
              <a:ext uri="{FF2B5EF4-FFF2-40B4-BE49-F238E27FC236}">
                <a16:creationId xmlns:a16="http://schemas.microsoft.com/office/drawing/2014/main" id="{7FEBE3BB-C458-754F-8D6C-AB2D75BD06D9}"/>
              </a:ext>
            </a:extLst>
          </p:cNvPr>
          <p:cNvPicPr>
            <a:picLocks noChangeAspect="1"/>
          </p:cNvPicPr>
          <p:nvPr/>
        </p:nvPicPr>
        <p:blipFill>
          <a:blip r:embed="rId2">
            <a:duotone>
              <a:prstClr val="black"/>
              <a:schemeClr val="accent1">
                <a:tint val="45000"/>
                <a:satMod val="400000"/>
              </a:schemeClr>
            </a:duotone>
          </a:blip>
          <a:stretch>
            <a:fillRect/>
          </a:stretch>
        </p:blipFill>
        <p:spPr>
          <a:xfrm>
            <a:off x="11095484" y="49317"/>
            <a:ext cx="628093" cy="584776"/>
          </a:xfrm>
          <a:prstGeom prst="rect">
            <a:avLst/>
          </a:prstGeom>
        </p:spPr>
      </p:pic>
    </p:spTree>
    <p:extLst>
      <p:ext uri="{BB962C8B-B14F-4D97-AF65-F5344CB8AC3E}">
        <p14:creationId xmlns:p14="http://schemas.microsoft.com/office/powerpoint/2010/main" val="189370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1215"/>
            <a:ext cx="537999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What is geoengineering?</a:t>
            </a:r>
          </a:p>
        </p:txBody>
      </p:sp>
      <p:sp>
        <p:nvSpPr>
          <p:cNvPr id="6" name="TextBox 5"/>
          <p:cNvSpPr txBox="1"/>
          <p:nvPr/>
        </p:nvSpPr>
        <p:spPr>
          <a:xfrm>
            <a:off x="319659" y="729223"/>
            <a:ext cx="11641969" cy="1015663"/>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Geoengineering</a:t>
            </a:r>
            <a:r>
              <a:rPr lang="en-US" sz="2000" dirty="0">
                <a:latin typeface="Verdana" panose="020B0604030504040204" pitchFamily="34" charset="0"/>
                <a:ea typeface="Verdana" panose="020B0604030504040204" pitchFamily="34" charset="0"/>
                <a:cs typeface="Verdana" panose="020B0604030504040204" pitchFamily="34" charset="0"/>
              </a:rPr>
              <a:t> (aka climate engineering or climate intervention) is is the deliberate and large-scale intervention in the Earth’s climatic system with the aim of affecting adverse global warming. </a:t>
            </a:r>
          </a:p>
        </p:txBody>
      </p:sp>
      <p:sp>
        <p:nvSpPr>
          <p:cNvPr id="3" name="TextBox 2"/>
          <p:cNvSpPr txBox="1"/>
          <p:nvPr/>
        </p:nvSpPr>
        <p:spPr>
          <a:xfrm>
            <a:off x="127591" y="5607234"/>
            <a:ext cx="2197395" cy="1169551"/>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Renewable Energy, 2/e, Chapter 14</a:t>
            </a:r>
          </a:p>
          <a:p>
            <a:r>
              <a:rPr lang="en-US" sz="1400" dirty="0">
                <a:latin typeface="Verdana" panose="020B0604030504040204" pitchFamily="34" charset="0"/>
                <a:cs typeface="Verdana" panose="020B0604030504040204" pitchFamily="34" charset="0"/>
              </a:rPr>
              <a:t>http://</a:t>
            </a:r>
            <a:r>
              <a:rPr lang="en-US" sz="1400" dirty="0" err="1">
                <a:latin typeface="Verdana" panose="020B0604030504040204" pitchFamily="34" charset="0"/>
                <a:cs typeface="Verdana" panose="020B0604030504040204" pitchFamily="34" charset="0"/>
              </a:rPr>
              <a:t>www.climate-engineering.eu</a:t>
            </a:r>
            <a:r>
              <a:rPr lang="en-US" sz="1400" dirty="0">
                <a:latin typeface="Verdana" panose="020B0604030504040204" pitchFamily="34" charset="0"/>
                <a:cs typeface="Verdana" panose="020B0604030504040204" pitchFamily="34" charset="0"/>
              </a:rPr>
              <a:t>/home-35.html</a:t>
            </a:r>
          </a:p>
        </p:txBody>
      </p:sp>
      <p:pic>
        <p:nvPicPr>
          <p:cNvPr id="9" name="Picture 4" descr="http://climateviewer.com/wp-content/uploads/2014/06/geoengineering-srm-and-other-climate-engineering-methods-Kiel-Earth-Institute-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0885" y="1552042"/>
            <a:ext cx="8065204" cy="5224743"/>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073E7AD-1A21-5242-B357-7CFF7B3932DA}"/>
              </a:ext>
            </a:extLst>
          </p:cNvPr>
          <p:cNvPicPr>
            <a:picLocks noChangeAspect="1"/>
          </p:cNvPicPr>
          <p:nvPr/>
        </p:nvPicPr>
        <p:blipFill>
          <a:blip r:embed="rId3">
            <a:duotone>
              <a:prstClr val="black"/>
              <a:schemeClr val="accent1">
                <a:tint val="45000"/>
                <a:satMod val="400000"/>
              </a:schemeClr>
            </a:duotone>
          </a:blip>
          <a:stretch>
            <a:fillRect/>
          </a:stretch>
        </p:blipFill>
        <p:spPr>
          <a:xfrm>
            <a:off x="8490507" y="50223"/>
            <a:ext cx="628093" cy="584776"/>
          </a:xfrm>
          <a:prstGeom prst="rect">
            <a:avLst/>
          </a:prstGeom>
        </p:spPr>
      </p:pic>
      <p:sp>
        <p:nvSpPr>
          <p:cNvPr id="11" name="TextBox 10">
            <a:extLst>
              <a:ext uri="{FF2B5EF4-FFF2-40B4-BE49-F238E27FC236}">
                <a16:creationId xmlns:a16="http://schemas.microsoft.com/office/drawing/2014/main" id="{A21B123A-D944-8A40-A469-F0C42427A215}"/>
              </a:ext>
            </a:extLst>
          </p:cNvPr>
          <p:cNvSpPr txBox="1"/>
          <p:nvPr/>
        </p:nvSpPr>
        <p:spPr>
          <a:xfrm>
            <a:off x="304120" y="2109141"/>
            <a:ext cx="3265557" cy="224676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Two categories:</a:t>
            </a:r>
          </a:p>
          <a:p>
            <a:endParaRPr lang="en-US" sz="2000" b="1" dirty="0">
              <a:latin typeface="Verdana" panose="020B0604030504040204" pitchFamily="34" charset="0"/>
              <a:ea typeface="Verdana" panose="020B0604030504040204" pitchFamily="34" charset="0"/>
              <a:cs typeface="Verdana" panose="020B0604030504040204" pitchFamily="34" charset="0"/>
            </a:endParaRPr>
          </a:p>
          <a:p>
            <a:pPr marL="457200" indent="-457200">
              <a:buAutoNum type="arabicPeriod"/>
            </a:pPr>
            <a:r>
              <a:rPr lang="en-US" sz="2000" dirty="0">
                <a:latin typeface="Verdana" panose="020B0604030504040204" pitchFamily="34" charset="0"/>
                <a:ea typeface="Verdana" panose="020B0604030504040204" pitchFamily="34" charset="0"/>
                <a:cs typeface="Verdana" panose="020B0604030504040204" pitchFamily="34" charset="0"/>
              </a:rPr>
              <a:t>sequestering atmospheric carbon</a:t>
            </a:r>
          </a:p>
          <a:p>
            <a:pPr marL="457200" indent="-457200">
              <a:buAutoNum type="arabicPeriod"/>
            </a:pPr>
            <a:endParaRPr lang="en-US" sz="2000" b="1" dirty="0">
              <a:latin typeface="Verdana" panose="020B0604030504040204" pitchFamily="34" charset="0"/>
              <a:ea typeface="Verdana" panose="020B0604030504040204" pitchFamily="34" charset="0"/>
              <a:cs typeface="Verdana" panose="020B0604030504040204" pitchFamily="34" charset="0"/>
            </a:endParaRPr>
          </a:p>
          <a:p>
            <a:pPr marL="457200" indent="-457200">
              <a:buAutoNum type="arabicPeriod"/>
            </a:pPr>
            <a:r>
              <a:rPr lang="en-US" sz="2000" dirty="0">
                <a:latin typeface="Verdana" panose="020B0604030504040204" pitchFamily="34" charset="0"/>
                <a:ea typeface="Verdana" panose="020B0604030504040204" pitchFamily="34" charset="0"/>
                <a:cs typeface="Verdana" panose="020B0604030504040204" pitchFamily="34" charset="0"/>
              </a:rPr>
              <a:t>SRM, solar radiation management</a:t>
            </a:r>
          </a:p>
        </p:txBody>
      </p:sp>
    </p:spTree>
    <p:extLst>
      <p:ext uri="{BB962C8B-B14F-4D97-AF65-F5344CB8AC3E}">
        <p14:creationId xmlns:p14="http://schemas.microsoft.com/office/powerpoint/2010/main" val="399994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453"/>
            <a:ext cx="932338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Geoengineering: not a new idea but untested</a:t>
            </a:r>
          </a:p>
        </p:txBody>
      </p:sp>
      <p:sp>
        <p:nvSpPr>
          <p:cNvPr id="6" name="TextBox 5"/>
          <p:cNvSpPr txBox="1"/>
          <p:nvPr/>
        </p:nvSpPr>
        <p:spPr>
          <a:xfrm>
            <a:off x="319659" y="812092"/>
            <a:ext cx="11443667" cy="3107838"/>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In </a:t>
            </a:r>
            <a:r>
              <a:rPr lang="en-US" sz="2000" b="1" dirty="0">
                <a:latin typeface="Verdana" panose="020B0604030504040204" pitchFamily="34" charset="0"/>
                <a:ea typeface="Verdana" panose="020B0604030504040204" pitchFamily="34" charset="0"/>
                <a:cs typeface="Verdana" panose="020B0604030504040204" pitchFamily="34" charset="0"/>
              </a:rPr>
              <a:t>1965</a:t>
            </a:r>
            <a:r>
              <a:rPr lang="en-US" sz="2000" dirty="0">
                <a:latin typeface="Verdana" panose="020B0604030504040204" pitchFamily="34" charset="0"/>
                <a:ea typeface="Verdana" panose="020B0604030504040204" pitchFamily="34" charset="0"/>
                <a:cs typeface="Verdana" panose="020B0604030504040204" pitchFamily="34" charset="0"/>
              </a:rPr>
              <a:t>, President Lyndon Johnson’s Science Advisory Committee warned it might be necessary to increase the reflectivity of the Earth to offset rising greenhouse-gas emissions. </a:t>
            </a:r>
          </a:p>
          <a:p>
            <a:pPr>
              <a:lnSpc>
                <a:spcPct val="11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The committee went so far as to suggest sprinkling reflective particles across the oceans. </a:t>
            </a:r>
          </a:p>
          <a:p>
            <a:pPr>
              <a:lnSpc>
                <a:spcPct val="11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It’s revealing that in this, the first ever presidential report on the threat of climate change, the idea of cutting emissions didn’t seem worth mentioning.</a:t>
            </a:r>
          </a:p>
        </p:txBody>
      </p:sp>
      <p:pic>
        <p:nvPicPr>
          <p:cNvPr id="11" name="Picture 10">
            <a:extLst>
              <a:ext uri="{FF2B5EF4-FFF2-40B4-BE49-F238E27FC236}">
                <a16:creationId xmlns:a16="http://schemas.microsoft.com/office/drawing/2014/main" id="{551ECD3C-B53C-9B42-96BE-D0F2D4ED4900}"/>
              </a:ext>
            </a:extLst>
          </p:cNvPr>
          <p:cNvPicPr>
            <a:picLocks noChangeAspect="1"/>
          </p:cNvPicPr>
          <p:nvPr/>
        </p:nvPicPr>
        <p:blipFill>
          <a:blip r:embed="rId2">
            <a:duotone>
              <a:prstClr val="black"/>
              <a:schemeClr val="accent1">
                <a:tint val="45000"/>
                <a:satMod val="400000"/>
              </a:schemeClr>
            </a:duotone>
          </a:blip>
          <a:stretch>
            <a:fillRect/>
          </a:stretch>
        </p:blipFill>
        <p:spPr>
          <a:xfrm>
            <a:off x="11135233" y="49317"/>
            <a:ext cx="628093" cy="584776"/>
          </a:xfrm>
          <a:prstGeom prst="rect">
            <a:avLst/>
          </a:prstGeom>
        </p:spPr>
      </p:pic>
    </p:spTree>
    <p:extLst>
      <p:ext uri="{BB962C8B-B14F-4D97-AF65-F5344CB8AC3E}">
        <p14:creationId xmlns:p14="http://schemas.microsoft.com/office/powerpoint/2010/main" val="3009015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453681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Fuel switching reality</a:t>
            </a:r>
          </a:p>
        </p:txBody>
      </p:sp>
      <p:sp>
        <p:nvSpPr>
          <p:cNvPr id="6" name="TextBox 5"/>
          <p:cNvSpPr txBox="1"/>
          <p:nvPr/>
        </p:nvSpPr>
        <p:spPr>
          <a:xfrm>
            <a:off x="319659" y="729223"/>
            <a:ext cx="11721653" cy="1753622"/>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Changes in electric generation 2000 – 2020:</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Coal 		51% </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a:t>
            </a:r>
            <a:r>
              <a:rPr lang="en-US" sz="2000" dirty="0">
                <a:latin typeface="Verdana" panose="020B0604030504040204" pitchFamily="34" charset="0"/>
                <a:ea typeface="Verdana" panose="020B0604030504040204" pitchFamily="34" charset="0"/>
                <a:cs typeface="Verdana" panose="020B0604030504040204" pitchFamily="34" charset="0"/>
              </a:rPr>
              <a:t> 23%</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NG 			16% </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a:t>
            </a:r>
            <a:r>
              <a:rPr lang="en-US" sz="2000" dirty="0">
                <a:latin typeface="Verdana" panose="020B0604030504040204" pitchFamily="34" charset="0"/>
                <a:ea typeface="Verdana" panose="020B0604030504040204" pitchFamily="34" charset="0"/>
                <a:cs typeface="Verdana" panose="020B0604030504040204" pitchFamily="34" charset="0"/>
              </a:rPr>
              <a:t> 35%</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RE 			11% </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a:t>
            </a:r>
            <a:r>
              <a:rPr lang="en-US" sz="2000" dirty="0">
                <a:latin typeface="Verdana" panose="020B0604030504040204" pitchFamily="34" charset="0"/>
                <a:ea typeface="Verdana" panose="020B0604030504040204" pitchFamily="34" charset="0"/>
                <a:cs typeface="Verdana" panose="020B0604030504040204" pitchFamily="34" charset="0"/>
              </a:rPr>
              <a:t> 22%</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Nuclear generation fell slightly</a:t>
            </a:r>
          </a:p>
        </p:txBody>
      </p:sp>
      <p:sp>
        <p:nvSpPr>
          <p:cNvPr id="3" name="TextBox 2"/>
          <p:cNvSpPr txBox="1"/>
          <p:nvPr/>
        </p:nvSpPr>
        <p:spPr>
          <a:xfrm>
            <a:off x="87088" y="6284412"/>
            <a:ext cx="11495546"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https://www.forbes.com/sites/rrapier/2018/09/02/natural-gas-is-already-a-bridge-fuel/?sh=5081467d975f</a:t>
            </a:r>
            <a:endParaRPr lang="en-US" sz="1400" dirty="0">
              <a:latin typeface="Verdana" panose="020B0604030504040204" pitchFamily="34" charset="0"/>
              <a:cs typeface="Verdana" panose="020B0604030504040204" pitchFamily="34" charset="0"/>
            </a:endParaRPr>
          </a:p>
          <a:p>
            <a:r>
              <a:rPr lang="en-US" sz="1400" dirty="0">
                <a:latin typeface="Verdana" panose="020B0604030504040204" pitchFamily="34" charset="0"/>
                <a:cs typeface="Verdana" panose="020B0604030504040204" pitchFamily="34" charset="0"/>
                <a:hlinkClick r:id="rId3"/>
              </a:rPr>
              <a:t>https://www.eia.gov/outlooks/steo/report/electricity.php</a:t>
            </a:r>
            <a:r>
              <a:rPr lang="en-US" sz="1400" dirty="0">
                <a:latin typeface="Verdana" panose="020B0604030504040204" pitchFamily="34" charset="0"/>
                <a:cs typeface="Verdana" panose="020B0604030504040204" pitchFamily="34" charset="0"/>
              </a:rPr>
              <a:t> </a:t>
            </a:r>
          </a:p>
        </p:txBody>
      </p:sp>
      <p:sp>
        <p:nvSpPr>
          <p:cNvPr id="7" name="TextBox 6">
            <a:extLst>
              <a:ext uri="{FF2B5EF4-FFF2-40B4-BE49-F238E27FC236}">
                <a16:creationId xmlns:a16="http://schemas.microsoft.com/office/drawing/2014/main" id="{90B00BC7-D107-964D-A91E-7B541F1BBDFD}"/>
              </a:ext>
            </a:extLst>
          </p:cNvPr>
          <p:cNvSpPr txBox="1"/>
          <p:nvPr/>
        </p:nvSpPr>
        <p:spPr>
          <a:xfrm>
            <a:off x="319658" y="3733678"/>
            <a:ext cx="11721653"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2018: Experts predicted that coal would still be critical for decades, but this seems unlikely </a:t>
            </a:r>
            <a:r>
              <a:rPr lang="en-US" sz="2000" u="sng" dirty="0">
                <a:latin typeface="Verdana" panose="020B0604030504040204" pitchFamily="34" charset="0"/>
                <a:ea typeface="Verdana" panose="020B0604030504040204" pitchFamily="34" charset="0"/>
                <a:cs typeface="Verdana" panose="020B0604030504040204" pitchFamily="34" charset="0"/>
              </a:rPr>
              <a:t>in the US</a:t>
            </a:r>
          </a:p>
        </p:txBody>
      </p:sp>
      <p:pic>
        <p:nvPicPr>
          <p:cNvPr id="8" name="Picture 7">
            <a:extLst>
              <a:ext uri="{FF2B5EF4-FFF2-40B4-BE49-F238E27FC236}">
                <a16:creationId xmlns:a16="http://schemas.microsoft.com/office/drawing/2014/main" id="{BA6A1F62-6CA3-8447-86E8-82CA9EC91F61}"/>
              </a:ext>
            </a:extLst>
          </p:cNvPr>
          <p:cNvPicPr>
            <a:picLocks noChangeAspect="1"/>
          </p:cNvPicPr>
          <p:nvPr/>
        </p:nvPicPr>
        <p:blipFill>
          <a:blip r:embed="rId4">
            <a:duotone>
              <a:prstClr val="black"/>
              <a:schemeClr val="accent1">
                <a:tint val="45000"/>
                <a:satMod val="400000"/>
              </a:schemeClr>
            </a:duotone>
          </a:blip>
          <a:stretch>
            <a:fillRect/>
          </a:stretch>
        </p:blipFill>
        <p:spPr>
          <a:xfrm>
            <a:off x="11266080" y="49317"/>
            <a:ext cx="628093" cy="584776"/>
          </a:xfrm>
          <a:prstGeom prst="rect">
            <a:avLst/>
          </a:prstGeom>
        </p:spPr>
      </p:pic>
      <p:sp>
        <p:nvSpPr>
          <p:cNvPr id="9" name="TextBox 8">
            <a:extLst>
              <a:ext uri="{FF2B5EF4-FFF2-40B4-BE49-F238E27FC236}">
                <a16:creationId xmlns:a16="http://schemas.microsoft.com/office/drawing/2014/main" id="{4E027D5D-6DA9-3E42-BD40-71AFE1A3B062}"/>
              </a:ext>
            </a:extLst>
          </p:cNvPr>
          <p:cNvSpPr txBox="1"/>
          <p:nvPr/>
        </p:nvSpPr>
        <p:spPr>
          <a:xfrm>
            <a:off x="319657" y="4758673"/>
            <a:ext cx="11721653" cy="1076513"/>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But until we develop better/cheaper storage and electrify everything, NG will be important, perhaps for another 20 years.</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Policies could change this.</a:t>
            </a:r>
          </a:p>
        </p:txBody>
      </p:sp>
    </p:spTree>
    <p:extLst>
      <p:ext uri="{BB962C8B-B14F-4D97-AF65-F5344CB8AC3E}">
        <p14:creationId xmlns:p14="http://schemas.microsoft.com/office/powerpoint/2010/main" val="1370351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453"/>
            <a:ext cx="667522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NOVA: ‘Can we cool the planet?’</a:t>
            </a:r>
          </a:p>
        </p:txBody>
      </p:sp>
      <p:sp>
        <p:nvSpPr>
          <p:cNvPr id="6" name="TextBox 5"/>
          <p:cNvSpPr txBox="1"/>
          <p:nvPr/>
        </p:nvSpPr>
        <p:spPr>
          <a:xfrm>
            <a:off x="319659" y="812092"/>
            <a:ext cx="9007221"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Direct air capture of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with storage in basalt (</a:t>
            </a:r>
            <a:r>
              <a:rPr lang="en-US" sz="2000" dirty="0" err="1">
                <a:latin typeface="Verdana" panose="020B0604030504040204" pitchFamily="34" charset="0"/>
                <a:ea typeface="Verdana" panose="020B0604030504040204" pitchFamily="34" charset="0"/>
                <a:cs typeface="Verdana" panose="020B0604030504040204" pitchFamily="34" charset="0"/>
              </a:rPr>
              <a:t>ClimeWorks</a:t>
            </a:r>
            <a:r>
              <a:rPr lang="en-US" sz="2000" dirty="0">
                <a:latin typeface="Verdana" panose="020B0604030504040204" pitchFamily="34" charset="0"/>
                <a:ea typeface="Verdana" panose="020B0604030504040204" pitchFamily="34" charset="0"/>
                <a:cs typeface="Verdana" panose="020B0604030504040204" pitchFamily="34" charset="0"/>
              </a:rPr>
              <a:t>)</a:t>
            </a:r>
          </a:p>
        </p:txBody>
      </p:sp>
      <p:pic>
        <p:nvPicPr>
          <p:cNvPr id="11" name="Picture 10">
            <a:extLst>
              <a:ext uri="{FF2B5EF4-FFF2-40B4-BE49-F238E27FC236}">
                <a16:creationId xmlns:a16="http://schemas.microsoft.com/office/drawing/2014/main" id="{551ECD3C-B53C-9B42-96BE-D0F2D4ED4900}"/>
              </a:ext>
            </a:extLst>
          </p:cNvPr>
          <p:cNvPicPr>
            <a:picLocks noChangeAspect="1"/>
          </p:cNvPicPr>
          <p:nvPr/>
        </p:nvPicPr>
        <p:blipFill>
          <a:blip r:embed="rId2">
            <a:duotone>
              <a:prstClr val="black"/>
              <a:schemeClr val="accent1">
                <a:tint val="45000"/>
                <a:satMod val="400000"/>
              </a:schemeClr>
            </a:duotone>
          </a:blip>
          <a:stretch>
            <a:fillRect/>
          </a:stretch>
        </p:blipFill>
        <p:spPr>
          <a:xfrm>
            <a:off x="11135233" y="49317"/>
            <a:ext cx="628093" cy="584776"/>
          </a:xfrm>
          <a:prstGeom prst="rect">
            <a:avLst/>
          </a:prstGeom>
        </p:spPr>
      </p:pic>
      <p:sp>
        <p:nvSpPr>
          <p:cNvPr id="12" name="TextBox 11">
            <a:extLst>
              <a:ext uri="{FF2B5EF4-FFF2-40B4-BE49-F238E27FC236}">
                <a16:creationId xmlns:a16="http://schemas.microsoft.com/office/drawing/2014/main" id="{501B0869-3E02-BF47-A256-61BA7F779560}"/>
              </a:ext>
            </a:extLst>
          </p:cNvPr>
          <p:cNvSpPr txBox="1"/>
          <p:nvPr/>
        </p:nvSpPr>
        <p:spPr>
          <a:xfrm>
            <a:off x="319660" y="1333737"/>
            <a:ext cx="9837216" cy="737959"/>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Recycling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water into a solar methanol with concentrated solar power: C-neutral liquid fuel (Aldo Steinfeld)</a:t>
            </a:r>
          </a:p>
        </p:txBody>
      </p:sp>
      <p:sp>
        <p:nvSpPr>
          <p:cNvPr id="13" name="TextBox 12">
            <a:extLst>
              <a:ext uri="{FF2B5EF4-FFF2-40B4-BE49-F238E27FC236}">
                <a16:creationId xmlns:a16="http://schemas.microsoft.com/office/drawing/2014/main" id="{AA465C28-003F-AD44-91D3-6CA0ED12880D}"/>
              </a:ext>
            </a:extLst>
          </p:cNvPr>
          <p:cNvSpPr txBox="1"/>
          <p:nvPr/>
        </p:nvSpPr>
        <p:spPr>
          <a:xfrm>
            <a:off x="319659" y="2278966"/>
            <a:ext cx="9837216"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Carbon upcycling: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into materials for our world (Carbon X Prize)</a:t>
            </a:r>
          </a:p>
        </p:txBody>
      </p:sp>
      <p:sp>
        <p:nvSpPr>
          <p:cNvPr id="14" name="TextBox 13">
            <a:extLst>
              <a:ext uri="{FF2B5EF4-FFF2-40B4-BE49-F238E27FC236}">
                <a16:creationId xmlns:a16="http://schemas.microsoft.com/office/drawing/2014/main" id="{7D417342-A395-5B4A-8C88-A3F3BBD193E3}"/>
              </a:ext>
            </a:extLst>
          </p:cNvPr>
          <p:cNvSpPr txBox="1"/>
          <p:nvPr/>
        </p:nvSpPr>
        <p:spPr>
          <a:xfrm>
            <a:off x="741688" y="2778066"/>
            <a:ext cx="9837216"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Coal </a:t>
            </a:r>
            <a:r>
              <a:rPr lang="en-US" sz="2000" dirty="0" err="1">
                <a:latin typeface="Verdana" panose="020B0604030504040204" pitchFamily="34" charset="0"/>
                <a:ea typeface="Verdana" panose="020B0604030504040204" pitchFamily="34" charset="0"/>
                <a:cs typeface="Verdana" panose="020B0604030504040204" pitchFamily="34" charset="0"/>
              </a:rPr>
              <a:t>flyash</a:t>
            </a:r>
            <a:r>
              <a:rPr lang="en-US" sz="2000" dirty="0">
                <a:latin typeface="Verdana" panose="020B0604030504040204" pitchFamily="34" charset="0"/>
                <a:ea typeface="Verdana" panose="020B0604030504040204" pitchFamily="34" charset="0"/>
                <a:cs typeface="Verdana" panose="020B0604030504040204" pitchFamily="34" charset="0"/>
              </a:rPr>
              <a:t> activated to absorb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make cement</a:t>
            </a:r>
          </a:p>
        </p:txBody>
      </p:sp>
      <p:sp>
        <p:nvSpPr>
          <p:cNvPr id="2" name="Right Bracket 1">
            <a:extLst>
              <a:ext uri="{FF2B5EF4-FFF2-40B4-BE49-F238E27FC236}">
                <a16:creationId xmlns:a16="http://schemas.microsoft.com/office/drawing/2014/main" id="{4CE5C9D1-21ED-A846-9615-4A5932186BA7}"/>
              </a:ext>
            </a:extLst>
          </p:cNvPr>
          <p:cNvSpPr/>
          <p:nvPr/>
        </p:nvSpPr>
        <p:spPr>
          <a:xfrm>
            <a:off x="9340948" y="812092"/>
            <a:ext cx="411613" cy="3702035"/>
          </a:xfrm>
          <a:prstGeom prst="rightBracket">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93C2ACDB-3242-624C-BCE8-E4BC5F0132BA}"/>
              </a:ext>
            </a:extLst>
          </p:cNvPr>
          <p:cNvSpPr txBox="1"/>
          <p:nvPr/>
        </p:nvSpPr>
        <p:spPr>
          <a:xfrm>
            <a:off x="9752561" y="2232961"/>
            <a:ext cx="1891572" cy="1015663"/>
          </a:xfrm>
          <a:prstGeom prst="rect">
            <a:avLst/>
          </a:prstGeom>
          <a:noFill/>
        </p:spPr>
        <p:txBody>
          <a:bodyPr wrap="square" rtlCol="0">
            <a:spAutoFit/>
          </a:bodyP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sequestering atmospheric carbon</a:t>
            </a:r>
          </a:p>
        </p:txBody>
      </p:sp>
      <p:sp>
        <p:nvSpPr>
          <p:cNvPr id="15" name="TextBox 14">
            <a:extLst>
              <a:ext uri="{FF2B5EF4-FFF2-40B4-BE49-F238E27FC236}">
                <a16:creationId xmlns:a16="http://schemas.microsoft.com/office/drawing/2014/main" id="{7A8073CE-6B7D-4D48-A464-9A7B84947272}"/>
              </a:ext>
            </a:extLst>
          </p:cNvPr>
          <p:cNvSpPr txBox="1"/>
          <p:nvPr/>
        </p:nvSpPr>
        <p:spPr>
          <a:xfrm>
            <a:off x="319659" y="5074966"/>
            <a:ext cx="6584167"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Cloud whitening with superfine salt droplets</a:t>
            </a:r>
          </a:p>
        </p:txBody>
      </p:sp>
      <p:sp>
        <p:nvSpPr>
          <p:cNvPr id="17" name="TextBox 16">
            <a:extLst>
              <a:ext uri="{FF2B5EF4-FFF2-40B4-BE49-F238E27FC236}">
                <a16:creationId xmlns:a16="http://schemas.microsoft.com/office/drawing/2014/main" id="{AFDC7126-3231-F74F-B2B5-E60B0CEFBB9C}"/>
              </a:ext>
            </a:extLst>
          </p:cNvPr>
          <p:cNvSpPr txBox="1"/>
          <p:nvPr/>
        </p:nvSpPr>
        <p:spPr>
          <a:xfrm>
            <a:off x="7009922" y="5474371"/>
            <a:ext cx="4591642" cy="400110"/>
          </a:xfrm>
          <a:prstGeom prst="rect">
            <a:avLst/>
          </a:prstGeom>
          <a:noFill/>
        </p:spPr>
        <p:txBody>
          <a:bodyPr wrap="none" rtlCol="0">
            <a:spAutoFit/>
          </a:bodyPr>
          <a:lstStyle/>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SRM: solar radiation management</a:t>
            </a:r>
          </a:p>
        </p:txBody>
      </p:sp>
      <p:sp>
        <p:nvSpPr>
          <p:cNvPr id="18" name="TextBox 17">
            <a:extLst>
              <a:ext uri="{FF2B5EF4-FFF2-40B4-BE49-F238E27FC236}">
                <a16:creationId xmlns:a16="http://schemas.microsoft.com/office/drawing/2014/main" id="{5A3D4B83-A581-8340-8F57-D020321FC299}"/>
              </a:ext>
            </a:extLst>
          </p:cNvPr>
          <p:cNvSpPr txBox="1"/>
          <p:nvPr/>
        </p:nvSpPr>
        <p:spPr>
          <a:xfrm>
            <a:off x="319659" y="5694995"/>
            <a:ext cx="6584167"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Stratospheric particles to reflect sunlight</a:t>
            </a:r>
          </a:p>
        </p:txBody>
      </p:sp>
      <p:sp>
        <p:nvSpPr>
          <p:cNvPr id="21" name="TextBox 20">
            <a:extLst>
              <a:ext uri="{FF2B5EF4-FFF2-40B4-BE49-F238E27FC236}">
                <a16:creationId xmlns:a16="http://schemas.microsoft.com/office/drawing/2014/main" id="{C06B9C17-7F06-4B43-8F12-968E162842C8}"/>
              </a:ext>
            </a:extLst>
          </p:cNvPr>
          <p:cNvSpPr txBox="1"/>
          <p:nvPr/>
        </p:nvSpPr>
        <p:spPr>
          <a:xfrm>
            <a:off x="319659" y="3384741"/>
            <a:ext cx="9837216"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Increased forestation</a:t>
            </a:r>
          </a:p>
        </p:txBody>
      </p:sp>
      <p:sp>
        <p:nvSpPr>
          <p:cNvPr id="22" name="TextBox 21">
            <a:extLst>
              <a:ext uri="{FF2B5EF4-FFF2-40B4-BE49-F238E27FC236}">
                <a16:creationId xmlns:a16="http://schemas.microsoft.com/office/drawing/2014/main" id="{94E07049-3147-CA4F-93D1-A87FD0111331}"/>
              </a:ext>
            </a:extLst>
          </p:cNvPr>
          <p:cNvSpPr txBox="1"/>
          <p:nvPr/>
        </p:nvSpPr>
        <p:spPr>
          <a:xfrm>
            <a:off x="319659" y="4010080"/>
            <a:ext cx="9837216"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Increased grasslands (doubling as food production)</a:t>
            </a:r>
          </a:p>
        </p:txBody>
      </p:sp>
      <p:sp>
        <p:nvSpPr>
          <p:cNvPr id="23" name="Right Bracket 22">
            <a:extLst>
              <a:ext uri="{FF2B5EF4-FFF2-40B4-BE49-F238E27FC236}">
                <a16:creationId xmlns:a16="http://schemas.microsoft.com/office/drawing/2014/main" id="{37507936-14E9-244F-9463-6AFD0A6DC274}"/>
              </a:ext>
            </a:extLst>
          </p:cNvPr>
          <p:cNvSpPr/>
          <p:nvPr/>
        </p:nvSpPr>
        <p:spPr>
          <a:xfrm>
            <a:off x="6487138" y="5154939"/>
            <a:ext cx="309489" cy="1080112"/>
          </a:xfrm>
          <a:prstGeom prst="rightBracket">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9810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56B6A8-AE0E-5A4D-B09D-69C4CB351794}"/>
              </a:ext>
            </a:extLst>
          </p:cNvPr>
          <p:cNvPicPr>
            <a:picLocks noChangeAspect="1"/>
          </p:cNvPicPr>
          <p:nvPr/>
        </p:nvPicPr>
        <p:blipFill>
          <a:blip r:embed="rId2"/>
          <a:stretch>
            <a:fillRect/>
          </a:stretch>
        </p:blipFill>
        <p:spPr>
          <a:xfrm>
            <a:off x="982000" y="857439"/>
            <a:ext cx="10153233" cy="5711194"/>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453"/>
            <a:ext cx="667522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NOVA: ‘Can we cool the planet?’</a:t>
            </a:r>
          </a:p>
        </p:txBody>
      </p:sp>
      <p:pic>
        <p:nvPicPr>
          <p:cNvPr id="11" name="Picture 10">
            <a:extLst>
              <a:ext uri="{FF2B5EF4-FFF2-40B4-BE49-F238E27FC236}">
                <a16:creationId xmlns:a16="http://schemas.microsoft.com/office/drawing/2014/main" id="{551ECD3C-B53C-9B42-96BE-D0F2D4ED4900}"/>
              </a:ext>
            </a:extLst>
          </p:cNvPr>
          <p:cNvPicPr>
            <a:picLocks noChangeAspect="1"/>
          </p:cNvPicPr>
          <p:nvPr/>
        </p:nvPicPr>
        <p:blipFill>
          <a:blip r:embed="rId3">
            <a:duotone>
              <a:prstClr val="black"/>
              <a:schemeClr val="accent1">
                <a:tint val="45000"/>
                <a:satMod val="400000"/>
              </a:schemeClr>
            </a:duotone>
          </a:blip>
          <a:stretch>
            <a:fillRect/>
          </a:stretch>
        </p:blipFill>
        <p:spPr>
          <a:xfrm>
            <a:off x="11135233" y="49317"/>
            <a:ext cx="628093" cy="584776"/>
          </a:xfrm>
          <a:prstGeom prst="rect">
            <a:avLst/>
          </a:prstGeom>
        </p:spPr>
      </p:pic>
      <p:sp>
        <p:nvSpPr>
          <p:cNvPr id="3" name="TextBox 2">
            <a:extLst>
              <a:ext uri="{FF2B5EF4-FFF2-40B4-BE49-F238E27FC236}">
                <a16:creationId xmlns:a16="http://schemas.microsoft.com/office/drawing/2014/main" id="{FF9F4B5B-4F63-DF4A-A08C-396F0C67E761}"/>
              </a:ext>
            </a:extLst>
          </p:cNvPr>
          <p:cNvSpPr txBox="1"/>
          <p:nvPr/>
        </p:nvSpPr>
        <p:spPr>
          <a:xfrm>
            <a:off x="2131366" y="2934247"/>
            <a:ext cx="8114465" cy="400110"/>
          </a:xfrm>
          <a:prstGeom prst="rect">
            <a:avLst/>
          </a:prstGeom>
          <a:solidFill>
            <a:schemeClr val="bg1"/>
          </a:solid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hlinkClick r:id="rId4"/>
              </a:rPr>
              <a:t>https://www.pbs.org/video/can-we-cool-the-planet-m29pbj/</a:t>
            </a:r>
            <a:r>
              <a:rPr lang="en-US" sz="20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663162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453"/>
            <a:ext cx="667522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NOVA: ‘Can we cool the planet?’</a:t>
            </a:r>
          </a:p>
        </p:txBody>
      </p:sp>
      <p:sp>
        <p:nvSpPr>
          <p:cNvPr id="6" name="TextBox 5"/>
          <p:cNvSpPr txBox="1"/>
          <p:nvPr/>
        </p:nvSpPr>
        <p:spPr>
          <a:xfrm>
            <a:off x="1099595" y="1142995"/>
            <a:ext cx="10174147" cy="4800610"/>
          </a:xfrm>
          <a:prstGeom prst="rect">
            <a:avLst/>
          </a:prstGeom>
          <a:noFill/>
        </p:spPr>
        <p:txBody>
          <a:bodyPr wrap="square" rtlCol="0">
            <a:spAutoFit/>
          </a:bodyPr>
          <a:lstStyle/>
          <a:p>
            <a:pPr>
              <a:lnSpc>
                <a:spcPct val="110000"/>
              </a:lnSpc>
            </a:pPr>
            <a:r>
              <a:rPr lang="en-US" sz="2000" i="1" dirty="0">
                <a:latin typeface="Verdana" panose="020B0604030504040204" pitchFamily="34" charset="0"/>
                <a:ea typeface="Verdana" panose="020B0604030504040204" pitchFamily="34" charset="0"/>
                <a:cs typeface="Verdana" panose="020B0604030504040204" pitchFamily="34" charset="0"/>
              </a:rPr>
              <a:t>“During production, each scientist we followed echoed more or less this sentiment: </a:t>
            </a:r>
            <a:r>
              <a:rPr lang="en-US" sz="2000" b="1" i="1" dirty="0">
                <a:latin typeface="Verdana" panose="020B0604030504040204" pitchFamily="34" charset="0"/>
                <a:ea typeface="Verdana" panose="020B0604030504040204" pitchFamily="34" charset="0"/>
                <a:cs typeface="Verdana" panose="020B0604030504040204" pitchFamily="34" charset="0"/>
              </a:rPr>
              <a:t>‘There is no silver bullet to solving climate change, only silver buckshot.’ </a:t>
            </a:r>
            <a:r>
              <a:rPr lang="en-US" sz="2000" i="1" dirty="0">
                <a:latin typeface="Verdana" panose="020B0604030504040204" pitchFamily="34" charset="0"/>
                <a:ea typeface="Verdana" panose="020B0604030504040204" pitchFamily="34" charset="0"/>
                <a:cs typeface="Verdana" panose="020B0604030504040204" pitchFamily="34" charset="0"/>
              </a:rPr>
              <a:t>That sums up what we learned in 'Can We Cool The Planet?' While it’s natural to look to these fresh new ideas with hope and optimism, so many of them are still in their infancy. As every scientist in this film agrees, no technology on its own can fix the problem we face,” </a:t>
            </a:r>
            <a:r>
              <a:rPr lang="en-US" sz="2000" dirty="0">
                <a:latin typeface="Verdana" panose="020B0604030504040204" pitchFamily="34" charset="0"/>
                <a:ea typeface="Verdana" panose="020B0604030504040204" pitchFamily="34" charset="0"/>
                <a:cs typeface="Verdana" panose="020B0604030504040204" pitchFamily="34" charset="0"/>
              </a:rPr>
              <a:t>says filmmaker Ben </a:t>
            </a:r>
            <a:r>
              <a:rPr lang="en-US" sz="2000" dirty="0" err="1">
                <a:latin typeface="Verdana" panose="020B0604030504040204" pitchFamily="34" charset="0"/>
                <a:ea typeface="Verdana" panose="020B0604030504040204" pitchFamily="34" charset="0"/>
                <a:cs typeface="Verdana" panose="020B0604030504040204" pitchFamily="34" charset="0"/>
              </a:rPr>
              <a:t>Kalina</a:t>
            </a:r>
            <a:r>
              <a:rPr lang="en-US" sz="2000" dirty="0">
                <a:latin typeface="Verdana" panose="020B0604030504040204" pitchFamily="34" charset="0"/>
                <a:ea typeface="Verdana" panose="020B0604030504040204" pitchFamily="34" charset="0"/>
                <a:cs typeface="Verdana" panose="020B0604030504040204" pitchFamily="34" charset="0"/>
              </a:rPr>
              <a:t>.</a:t>
            </a:r>
          </a:p>
          <a:p>
            <a:pPr marL="342900" indent="-342900">
              <a:lnSpc>
                <a:spcPct val="110000"/>
              </a:lnSpc>
              <a:buFont typeface="Arial" panose="020B0604020202020204" pitchFamily="34" charset="0"/>
              <a:buChar char="•"/>
            </a:pPr>
            <a:endParaRPr lang="en-US" sz="2000" i="1"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i="1" dirty="0">
                <a:latin typeface="Verdana" panose="020B0604030504040204" pitchFamily="34" charset="0"/>
                <a:ea typeface="Verdana" panose="020B0604030504040204" pitchFamily="34" charset="0"/>
                <a:cs typeface="Verdana" panose="020B0604030504040204" pitchFamily="34" charset="0"/>
              </a:rPr>
              <a:t>“That said, as climate change ripples across the planet, the question has shifted from ‘should we research these unknown technologies’ to ‘which technology can scale up most quickly and be the least disruptive?’ </a:t>
            </a:r>
            <a:r>
              <a:rPr lang="en-US" sz="2000" dirty="0">
                <a:latin typeface="Verdana" panose="020B0604030504040204" pitchFamily="34" charset="0"/>
                <a:ea typeface="Verdana" panose="020B0604030504040204" pitchFamily="34" charset="0"/>
                <a:cs typeface="Verdana" panose="020B0604030504040204" pitchFamily="34" charset="0"/>
              </a:rPr>
              <a:t>adds filmmaker Jen Schneider. </a:t>
            </a:r>
            <a:r>
              <a:rPr lang="en-US" sz="2000" i="1" dirty="0">
                <a:latin typeface="Verdana" panose="020B0604030504040204" pitchFamily="34" charset="0"/>
                <a:ea typeface="Verdana" panose="020B0604030504040204" pitchFamily="34" charset="0"/>
                <a:cs typeface="Verdana" panose="020B0604030504040204" pitchFamily="34" charset="0"/>
              </a:rPr>
              <a:t>“</a:t>
            </a:r>
            <a:r>
              <a:rPr lang="en-US" sz="2000" b="1" i="1" dirty="0">
                <a:latin typeface="Verdana" panose="020B0604030504040204" pitchFamily="34" charset="0"/>
                <a:ea typeface="Verdana" panose="020B0604030504040204" pitchFamily="34" charset="0"/>
                <a:cs typeface="Verdana" panose="020B0604030504040204" pitchFamily="34" charset="0"/>
              </a:rPr>
              <a:t>We must be hopeful, but also cautious and data-focused</a:t>
            </a:r>
            <a:r>
              <a:rPr lang="en-US" sz="2000" i="1" dirty="0">
                <a:latin typeface="Verdana" panose="020B0604030504040204" pitchFamily="34" charset="0"/>
                <a:ea typeface="Verdana" panose="020B0604030504040204" pitchFamily="34" charset="0"/>
                <a:cs typeface="Verdana" panose="020B0604030504040204" pitchFamily="34" charset="0"/>
              </a:rPr>
              <a:t> as we think about stepping into this new era of climate risk management — and a geoengineered world.”</a:t>
            </a:r>
          </a:p>
        </p:txBody>
      </p:sp>
      <p:pic>
        <p:nvPicPr>
          <p:cNvPr id="11" name="Picture 10">
            <a:extLst>
              <a:ext uri="{FF2B5EF4-FFF2-40B4-BE49-F238E27FC236}">
                <a16:creationId xmlns:a16="http://schemas.microsoft.com/office/drawing/2014/main" id="{551ECD3C-B53C-9B42-96BE-D0F2D4ED4900}"/>
              </a:ext>
            </a:extLst>
          </p:cNvPr>
          <p:cNvPicPr>
            <a:picLocks noChangeAspect="1"/>
          </p:cNvPicPr>
          <p:nvPr/>
        </p:nvPicPr>
        <p:blipFill>
          <a:blip r:embed="rId2">
            <a:duotone>
              <a:prstClr val="black"/>
              <a:schemeClr val="accent1">
                <a:tint val="45000"/>
                <a:satMod val="400000"/>
              </a:schemeClr>
            </a:duotone>
          </a:blip>
          <a:stretch>
            <a:fillRect/>
          </a:stretch>
        </p:blipFill>
        <p:spPr>
          <a:xfrm>
            <a:off x="11135233" y="49317"/>
            <a:ext cx="628093" cy="584776"/>
          </a:xfrm>
          <a:prstGeom prst="rect">
            <a:avLst/>
          </a:prstGeom>
        </p:spPr>
      </p:pic>
      <p:sp>
        <p:nvSpPr>
          <p:cNvPr id="3" name="TextBox 2">
            <a:extLst>
              <a:ext uri="{FF2B5EF4-FFF2-40B4-BE49-F238E27FC236}">
                <a16:creationId xmlns:a16="http://schemas.microsoft.com/office/drawing/2014/main" id="{A8C28295-7CF6-F149-937D-82AD2AA89527}"/>
              </a:ext>
            </a:extLst>
          </p:cNvPr>
          <p:cNvSpPr txBox="1"/>
          <p:nvPr/>
        </p:nvSpPr>
        <p:spPr>
          <a:xfrm>
            <a:off x="462987" y="6400800"/>
            <a:ext cx="5888150" cy="338554"/>
          </a:xfrm>
          <a:prstGeom prst="rect">
            <a:avLst/>
          </a:prstGeom>
          <a:noFill/>
        </p:spPr>
        <p:txBody>
          <a:bodyPr wrap="none" rtlCol="0">
            <a:spAutoFit/>
          </a:bodyPr>
          <a:lstStyle/>
          <a:p>
            <a:r>
              <a:rPr lang="en-US" sz="1600" dirty="0">
                <a:hlinkClick r:id="rId3"/>
              </a:rPr>
              <a:t>https://www.kpbs.org/news/2020/oct/22/nova-can-we-cool-planet/</a:t>
            </a:r>
            <a:r>
              <a:rPr lang="en-US" sz="1600" dirty="0"/>
              <a:t> </a:t>
            </a:r>
          </a:p>
        </p:txBody>
      </p:sp>
    </p:spTree>
    <p:extLst>
      <p:ext uri="{BB962C8B-B14F-4D97-AF65-F5344CB8AC3E}">
        <p14:creationId xmlns:p14="http://schemas.microsoft.com/office/powerpoint/2010/main" val="4213689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453"/>
            <a:ext cx="571983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12. Geoengineering</a:t>
            </a:r>
          </a:p>
        </p:txBody>
      </p:sp>
      <p:sp>
        <p:nvSpPr>
          <p:cNvPr id="8" name="TextBox 7"/>
          <p:cNvSpPr txBox="1"/>
          <p:nvPr/>
        </p:nvSpPr>
        <p:spPr>
          <a:xfrm>
            <a:off x="1407453" y="3167390"/>
            <a:ext cx="9377094" cy="523220"/>
          </a:xfrm>
          <a:prstGeom prst="rect">
            <a:avLst/>
          </a:prstGeom>
          <a:noFill/>
        </p:spPr>
        <p:txBody>
          <a:bodyPr wrap="square" rtlCol="0">
            <a:spAutoFit/>
          </a:bodyPr>
          <a:lstStyle/>
          <a:p>
            <a:pPr lvl="1"/>
            <a:r>
              <a:rPr lang="en-US" sz="2800" b="1" dirty="0">
                <a:latin typeface="Verdana" panose="020B0604030504040204" pitchFamily="34" charset="0"/>
                <a:ea typeface="Verdana" panose="020B0604030504040204" pitchFamily="34" charset="0"/>
                <a:cs typeface="Verdana" panose="020B0604030504040204" pitchFamily="34" charset="0"/>
              </a:rPr>
              <a:t>12.6: Who decides? Governance and ethics </a:t>
            </a:r>
          </a:p>
        </p:txBody>
      </p:sp>
    </p:spTree>
    <p:extLst>
      <p:ext uri="{BB962C8B-B14F-4D97-AF65-F5344CB8AC3E}">
        <p14:creationId xmlns:p14="http://schemas.microsoft.com/office/powerpoint/2010/main" val="281843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1521"/>
            <a:ext cx="744626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 bad idea whose time has come”?</a:t>
            </a:r>
          </a:p>
        </p:txBody>
      </p:sp>
      <p:sp>
        <p:nvSpPr>
          <p:cNvPr id="6" name="TextBox 5"/>
          <p:cNvSpPr txBox="1"/>
          <p:nvPr/>
        </p:nvSpPr>
        <p:spPr>
          <a:xfrm>
            <a:off x="1712075" y="754624"/>
            <a:ext cx="10023115" cy="707886"/>
          </a:xfrm>
          <a:prstGeom prst="rect">
            <a:avLst/>
          </a:prstGeom>
          <a:noFill/>
        </p:spPr>
        <p:txBody>
          <a:bodyPr wrap="square" rtlCol="0">
            <a:spAutoFit/>
          </a:bodyPr>
          <a:lstStyle/>
          <a:p>
            <a:r>
              <a:rPr lang="en-US" sz="2000" i="1" dirty="0">
                <a:latin typeface="Verdana" panose="020B0604030504040204" pitchFamily="34" charset="0"/>
                <a:ea typeface="Verdana" panose="020B0604030504040204" pitchFamily="34" charset="0"/>
                <a:cs typeface="Verdana" panose="020B0604030504040204" pitchFamily="34" charset="0"/>
              </a:rPr>
              <a:t>“Time is no longer on our side.”</a:t>
            </a:r>
          </a:p>
          <a:p>
            <a:r>
              <a:rPr lang="en-US" sz="2000"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 David King, former UK chief scientist</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1712075" y="2429428"/>
            <a:ext cx="10081644" cy="1323439"/>
          </a:xfrm>
          <a:prstGeom prst="rect">
            <a:avLst/>
          </a:prstGeom>
          <a:noFill/>
        </p:spPr>
        <p:txBody>
          <a:bodyPr wrap="square" rtlCol="0">
            <a:spAutoFit/>
          </a:bodyPr>
          <a:lstStyle/>
          <a:p>
            <a:r>
              <a:rPr lang="en-US" sz="2000" i="1" dirty="0">
                <a:latin typeface="Verdana" panose="020B0604030504040204" pitchFamily="34" charset="0"/>
                <a:ea typeface="Verdana" panose="020B0604030504040204" pitchFamily="34" charset="0"/>
                <a:cs typeface="Verdana" panose="020B0604030504040204" pitchFamily="34" charset="0"/>
              </a:rPr>
              <a:t>“Instead of forcing unworkable and costly government mandates on the American people, we should look to technology and innovation to lead the way to address climate change.” </a:t>
            </a:r>
          </a:p>
          <a:p>
            <a:r>
              <a:rPr lang="en-US" sz="2000" i="1"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 Lamar Alexander (R) US Senator, Tennessee</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64CAE52C-D1E9-9E4E-AE07-9E07D7475FB4}"/>
              </a:ext>
            </a:extLst>
          </p:cNvPr>
          <p:cNvPicPr>
            <a:picLocks noChangeAspect="1"/>
          </p:cNvPicPr>
          <p:nvPr/>
        </p:nvPicPr>
        <p:blipFill>
          <a:blip r:embed="rId2">
            <a:duotone>
              <a:prstClr val="black"/>
              <a:schemeClr val="accent1">
                <a:tint val="45000"/>
                <a:satMod val="400000"/>
              </a:schemeClr>
            </a:duotone>
          </a:blip>
          <a:stretch>
            <a:fillRect/>
          </a:stretch>
        </p:blipFill>
        <p:spPr>
          <a:xfrm>
            <a:off x="11107098" y="49316"/>
            <a:ext cx="628093" cy="584776"/>
          </a:xfrm>
          <a:prstGeom prst="rect">
            <a:avLst/>
          </a:prstGeom>
        </p:spPr>
      </p:pic>
      <p:sp>
        <p:nvSpPr>
          <p:cNvPr id="12" name="TextBox 11">
            <a:extLst>
              <a:ext uri="{FF2B5EF4-FFF2-40B4-BE49-F238E27FC236}">
                <a16:creationId xmlns:a16="http://schemas.microsoft.com/office/drawing/2014/main" id="{981EB4A8-4C2E-4D41-BCB5-06DA59E5E59D}"/>
              </a:ext>
            </a:extLst>
          </p:cNvPr>
          <p:cNvSpPr txBox="1"/>
          <p:nvPr/>
        </p:nvSpPr>
        <p:spPr>
          <a:xfrm>
            <a:off x="319656" y="1566736"/>
            <a:ext cx="11415533" cy="707886"/>
          </a:xfrm>
          <a:prstGeom prst="rect">
            <a:avLst/>
          </a:prstGeom>
          <a:noFill/>
        </p:spPr>
        <p:txBody>
          <a:bodyPr wrap="square" rtlCol="0">
            <a:spAutoFit/>
          </a:bodyPr>
          <a:lstStyle/>
          <a:p>
            <a:r>
              <a:rPr lang="en-US" sz="2000" i="1" dirty="0">
                <a:latin typeface="Verdana" panose="020B0604030504040204" pitchFamily="34" charset="0"/>
                <a:ea typeface="Verdana" panose="020B0604030504040204" pitchFamily="34" charset="0"/>
                <a:cs typeface="Verdana" panose="020B0604030504040204" pitchFamily="34" charset="0"/>
              </a:rPr>
              <a:t>“It’s barking mad”</a:t>
            </a:r>
          </a:p>
          <a:p>
            <a:r>
              <a:rPr lang="en-US" sz="2000"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 Raymond </a:t>
            </a:r>
            <a:r>
              <a:rPr lang="en-US" dirty="0" err="1">
                <a:latin typeface="Verdana" panose="020B0604030504040204" pitchFamily="34" charset="0"/>
                <a:ea typeface="Verdana" panose="020B0604030504040204" pitchFamily="34" charset="0"/>
                <a:cs typeface="Verdana" panose="020B0604030504040204" pitchFamily="34" charset="0"/>
              </a:rPr>
              <a:t>Pierrehumbert</a:t>
            </a:r>
            <a:r>
              <a:rPr lang="en-US" dirty="0">
                <a:latin typeface="Verdana" panose="020B0604030504040204" pitchFamily="34" charset="0"/>
                <a:ea typeface="Verdana" panose="020B0604030504040204" pitchFamily="34" charset="0"/>
                <a:cs typeface="Verdana" panose="020B0604030504040204" pitchFamily="34" charset="0"/>
              </a:rPr>
              <a:t>, geophysicist, U. of Chicago</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53B000C4-65F2-7347-B5DA-D1EC57495248}"/>
              </a:ext>
            </a:extLst>
          </p:cNvPr>
          <p:cNvSpPr txBox="1"/>
          <p:nvPr/>
        </p:nvSpPr>
        <p:spPr>
          <a:xfrm>
            <a:off x="1712075" y="5257314"/>
            <a:ext cx="10081644" cy="707886"/>
          </a:xfrm>
          <a:prstGeom prst="rect">
            <a:avLst/>
          </a:prstGeom>
          <a:noFill/>
        </p:spPr>
        <p:txBody>
          <a:bodyPr wrap="square" rtlCol="0">
            <a:spAutoFit/>
          </a:bodyPr>
          <a:lstStyle/>
          <a:p>
            <a:r>
              <a:rPr lang="en-US" sz="2000" i="1" dirty="0">
                <a:latin typeface="Verdana" panose="020B0604030504040204" pitchFamily="34" charset="0"/>
                <a:ea typeface="Verdana" panose="020B0604030504040204" pitchFamily="34" charset="0"/>
                <a:cs typeface="Verdana" panose="020B0604030504040204" pitchFamily="34" charset="0"/>
              </a:rPr>
              <a:t>“The technology’s potential to promote conflict… is likely to be substantial.”</a:t>
            </a:r>
            <a:endParaRPr lang="en-US" sz="1000" i="1" dirty="0">
              <a:latin typeface="Verdana" panose="020B0604030504040204" pitchFamily="34" charset="0"/>
              <a:ea typeface="Verdana" panose="020B0604030504040204" pitchFamily="34" charset="0"/>
              <a:cs typeface="Verdana" panose="020B0604030504040204" pitchFamily="34" charset="0"/>
            </a:endParaRPr>
          </a:p>
          <a:p>
            <a:r>
              <a:rPr lang="en-US" sz="2000" i="1"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 Steve Rayner, Oxford U. Geoengineering Project</a:t>
            </a:r>
          </a:p>
        </p:txBody>
      </p:sp>
      <p:sp>
        <p:nvSpPr>
          <p:cNvPr id="14" name="TextBox 13">
            <a:extLst>
              <a:ext uri="{FF2B5EF4-FFF2-40B4-BE49-F238E27FC236}">
                <a16:creationId xmlns:a16="http://schemas.microsoft.com/office/drawing/2014/main" id="{C4E4146E-CA9E-5749-9249-41052E575F8D}"/>
              </a:ext>
            </a:extLst>
          </p:cNvPr>
          <p:cNvSpPr txBox="1"/>
          <p:nvPr/>
        </p:nvSpPr>
        <p:spPr>
          <a:xfrm>
            <a:off x="358969" y="4023100"/>
            <a:ext cx="10748130" cy="1015663"/>
          </a:xfrm>
          <a:prstGeom prst="rect">
            <a:avLst/>
          </a:prstGeom>
          <a:noFill/>
        </p:spPr>
        <p:txBody>
          <a:bodyPr wrap="square" rtlCol="0">
            <a:spAutoFit/>
          </a:bodyPr>
          <a:lstStyle/>
          <a:p>
            <a:r>
              <a:rPr lang="en-US" sz="2000" i="1" dirty="0">
                <a:latin typeface="Verdana" panose="020B0604030504040204" pitchFamily="34" charset="0"/>
                <a:ea typeface="Verdana" panose="020B0604030504040204" pitchFamily="34" charset="0"/>
                <a:cs typeface="Verdana" panose="020B0604030504040204" pitchFamily="34" charset="0"/>
              </a:rPr>
              <a:t>"If global warming were an extraterrestrial adversary, it would not have to fear a diplomatically unified Earth.”</a:t>
            </a:r>
          </a:p>
          <a:p>
            <a:r>
              <a:rPr lang="en-US" sz="2000" i="1" dirty="0">
                <a:latin typeface="Verdana" panose="020B0604030504040204" pitchFamily="34" charset="0"/>
                <a:ea typeface="Verdana" panose="020B0604030504040204" pitchFamily="34" charset="0"/>
                <a:cs typeface="Verdana" panose="020B0604030504040204" pitchFamily="34" charset="0"/>
              </a:rPr>
              <a:t>												</a:t>
            </a:r>
            <a:r>
              <a:rPr lang="en-US" i="1" dirty="0">
                <a:latin typeface="Verdana" panose="020B0604030504040204" pitchFamily="34" charset="0"/>
                <a:ea typeface="Verdana" panose="020B0604030504040204" pitchFamily="34" charset="0"/>
                <a:cs typeface="Verdana" panose="020B0604030504040204" pitchFamily="34" charset="0"/>
              </a:rPr>
              <a:t>- Parag Khanna and Michael Ferrari</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3B46BA34-DD3F-1A42-9B4F-58865E963A85}"/>
              </a:ext>
            </a:extLst>
          </p:cNvPr>
          <p:cNvSpPr txBox="1"/>
          <p:nvPr/>
        </p:nvSpPr>
        <p:spPr>
          <a:xfrm>
            <a:off x="398281" y="6086610"/>
            <a:ext cx="11474063" cy="707886"/>
          </a:xfrm>
          <a:prstGeom prst="rect">
            <a:avLst/>
          </a:prstGeom>
          <a:noFill/>
        </p:spPr>
        <p:txBody>
          <a:bodyPr wrap="square" rtlCol="0">
            <a:spAutoFit/>
          </a:bodyPr>
          <a:lstStyle/>
          <a:p>
            <a:r>
              <a:rPr lang="en-US" sz="2000" i="1" dirty="0">
                <a:latin typeface="Verdana" panose="020B0604030504040204" pitchFamily="34" charset="0"/>
                <a:ea typeface="Verdana" panose="020B0604030504040204" pitchFamily="34" charset="0"/>
                <a:cs typeface="Verdana" panose="020B0604030504040204" pitchFamily="34" charset="0"/>
              </a:rPr>
              <a:t>“We are as gods and might as well get good at it.”</a:t>
            </a:r>
          </a:p>
          <a:p>
            <a:r>
              <a:rPr lang="en-US" sz="2000" i="1" dirty="0">
                <a:latin typeface="Verdana" panose="020B0604030504040204" pitchFamily="34" charset="0"/>
                <a:ea typeface="Verdana" panose="020B0604030504040204" pitchFamily="34" charset="0"/>
                <a:cs typeface="Verdana" panose="020B0604030504040204" pitchFamily="34" charset="0"/>
              </a:rPr>
              <a:t>								</a:t>
            </a:r>
            <a:r>
              <a:rPr lang="en-US" i="1"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 Stewart Brand, 1968</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2797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1521"/>
            <a:ext cx="810991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Could geoengineering cause problems?</a:t>
            </a:r>
          </a:p>
        </p:txBody>
      </p:sp>
      <p:sp>
        <p:nvSpPr>
          <p:cNvPr id="6" name="TextBox 5"/>
          <p:cNvSpPr txBox="1"/>
          <p:nvPr/>
        </p:nvSpPr>
        <p:spPr>
          <a:xfrm>
            <a:off x="319656" y="807210"/>
            <a:ext cx="11552688"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Sure. We’ve already seen that climate change on a global scale has consequences and some of them are hard to predict.</a:t>
            </a:r>
          </a:p>
        </p:txBody>
      </p:sp>
      <p:pic>
        <p:nvPicPr>
          <p:cNvPr id="9" name="Picture 8">
            <a:extLst>
              <a:ext uri="{FF2B5EF4-FFF2-40B4-BE49-F238E27FC236}">
                <a16:creationId xmlns:a16="http://schemas.microsoft.com/office/drawing/2014/main" id="{64CAE52C-D1E9-9E4E-AE07-9E07D7475FB4}"/>
              </a:ext>
            </a:extLst>
          </p:cNvPr>
          <p:cNvPicPr>
            <a:picLocks noChangeAspect="1"/>
          </p:cNvPicPr>
          <p:nvPr/>
        </p:nvPicPr>
        <p:blipFill>
          <a:blip r:embed="rId2">
            <a:duotone>
              <a:prstClr val="black"/>
              <a:schemeClr val="accent1">
                <a:tint val="45000"/>
                <a:satMod val="400000"/>
              </a:schemeClr>
            </a:duotone>
          </a:blip>
          <a:stretch>
            <a:fillRect/>
          </a:stretch>
        </p:blipFill>
        <p:spPr>
          <a:xfrm>
            <a:off x="11107098" y="49316"/>
            <a:ext cx="628093" cy="584776"/>
          </a:xfrm>
          <a:prstGeom prst="rect">
            <a:avLst/>
          </a:prstGeom>
        </p:spPr>
      </p:pic>
      <p:sp>
        <p:nvSpPr>
          <p:cNvPr id="16" name="TextBox 15">
            <a:extLst>
              <a:ext uri="{FF2B5EF4-FFF2-40B4-BE49-F238E27FC236}">
                <a16:creationId xmlns:a16="http://schemas.microsoft.com/office/drawing/2014/main" id="{CDAC1985-9F74-094E-AD3F-AD72193135BC}"/>
              </a:ext>
            </a:extLst>
          </p:cNvPr>
          <p:cNvSpPr txBox="1"/>
          <p:nvPr/>
        </p:nvSpPr>
        <p:spPr>
          <a:xfrm>
            <a:off x="319656" y="1868902"/>
            <a:ext cx="11552688" cy="224676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But we’d be fools not to anticipate some of these:</a:t>
            </a:r>
          </a:p>
          <a:p>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Moral hazard: </a:t>
            </a:r>
            <a:r>
              <a:rPr lang="en-US" sz="2000" dirty="0">
                <a:latin typeface="Verdana" panose="020B0604030504040204" pitchFamily="34" charset="0"/>
                <a:ea typeface="Verdana" panose="020B0604030504040204" pitchFamily="34" charset="0"/>
                <a:cs typeface="Verdana" panose="020B0604030504040204" pitchFamily="34" charset="0"/>
              </a:rPr>
              <a:t>geoengineering means we don’t have to change our energy system!</a:t>
            </a:r>
          </a:p>
          <a:p>
            <a:pPr marL="342900" indent="-34290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Once we start geoengineering, </a:t>
            </a:r>
            <a:r>
              <a:rPr lang="en-US" sz="2000" b="1" dirty="0">
                <a:latin typeface="Verdana" panose="020B0604030504040204" pitchFamily="34" charset="0"/>
                <a:ea typeface="Verdana" panose="020B0604030504040204" pitchFamily="34" charset="0"/>
                <a:cs typeface="Verdana" panose="020B0604030504040204" pitchFamily="34" charset="0"/>
              </a:rPr>
              <a:t>termination</a:t>
            </a:r>
            <a:r>
              <a:rPr lang="en-US" sz="2000" dirty="0">
                <a:latin typeface="Verdana" panose="020B0604030504040204" pitchFamily="34" charset="0"/>
                <a:ea typeface="Verdana" panose="020B0604030504040204" pitchFamily="34" charset="0"/>
                <a:cs typeface="Verdana" panose="020B0604030504040204" pitchFamily="34" charset="0"/>
              </a:rPr>
              <a:t> could cause huge, rapid climate swings.</a:t>
            </a:r>
          </a:p>
          <a:p>
            <a:pPr marL="342900" indent="-34290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Geopolitical conflict </a:t>
            </a:r>
            <a:r>
              <a:rPr lang="en-US" sz="2000" dirty="0">
                <a:latin typeface="Verdana" panose="020B0604030504040204" pitchFamily="34" charset="0"/>
                <a:ea typeface="Verdana" panose="020B0604030504040204" pitchFamily="34" charset="0"/>
                <a:cs typeface="Verdana" panose="020B0604030504040204" pitchFamily="34" charset="0"/>
              </a:rPr>
              <a:t>between nations that geoengineer and nations that suffer</a:t>
            </a:r>
          </a:p>
        </p:txBody>
      </p:sp>
    </p:spTree>
    <p:extLst>
      <p:ext uri="{BB962C8B-B14F-4D97-AF65-F5344CB8AC3E}">
        <p14:creationId xmlns:p14="http://schemas.microsoft.com/office/powerpoint/2010/main" val="87590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1521"/>
            <a:ext cx="752000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The moral hazard of geoengineering</a:t>
            </a:r>
          </a:p>
        </p:txBody>
      </p:sp>
      <p:sp>
        <p:nvSpPr>
          <p:cNvPr id="6" name="TextBox 5"/>
          <p:cNvSpPr txBox="1"/>
          <p:nvPr/>
        </p:nvSpPr>
        <p:spPr>
          <a:xfrm>
            <a:off x="319656" y="807210"/>
            <a:ext cx="11552688"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In economics, </a:t>
            </a:r>
            <a:r>
              <a:rPr lang="en-US" sz="2000" b="1" dirty="0">
                <a:latin typeface="Verdana" panose="020B0604030504040204" pitchFamily="34" charset="0"/>
                <a:ea typeface="Verdana" panose="020B0604030504040204" pitchFamily="34" charset="0"/>
                <a:cs typeface="Verdana" panose="020B0604030504040204" pitchFamily="34" charset="0"/>
              </a:rPr>
              <a:t>moral hazard </a:t>
            </a:r>
            <a:r>
              <a:rPr lang="en-US" sz="2000" dirty="0">
                <a:latin typeface="Verdana" panose="020B0604030504040204" pitchFamily="34" charset="0"/>
                <a:ea typeface="Verdana" panose="020B0604030504040204" pitchFamily="34" charset="0"/>
                <a:cs typeface="Verdana" panose="020B0604030504040204" pitchFamily="34" charset="0"/>
              </a:rPr>
              <a:t>occurs when an entity has an incentive to increase its exposure to risk because it does not bear the full costs of that risk.</a:t>
            </a:r>
          </a:p>
        </p:txBody>
      </p:sp>
      <p:pic>
        <p:nvPicPr>
          <p:cNvPr id="9" name="Picture 8">
            <a:extLst>
              <a:ext uri="{FF2B5EF4-FFF2-40B4-BE49-F238E27FC236}">
                <a16:creationId xmlns:a16="http://schemas.microsoft.com/office/drawing/2014/main" id="{64CAE52C-D1E9-9E4E-AE07-9E07D7475FB4}"/>
              </a:ext>
            </a:extLst>
          </p:cNvPr>
          <p:cNvPicPr>
            <a:picLocks noChangeAspect="1"/>
          </p:cNvPicPr>
          <p:nvPr/>
        </p:nvPicPr>
        <p:blipFill>
          <a:blip r:embed="rId2">
            <a:duotone>
              <a:prstClr val="black"/>
              <a:schemeClr val="accent1">
                <a:tint val="45000"/>
                <a:satMod val="400000"/>
              </a:schemeClr>
            </a:duotone>
          </a:blip>
          <a:stretch>
            <a:fillRect/>
          </a:stretch>
        </p:blipFill>
        <p:spPr>
          <a:xfrm>
            <a:off x="11107098" y="49316"/>
            <a:ext cx="628093" cy="584776"/>
          </a:xfrm>
          <a:prstGeom prst="rect">
            <a:avLst/>
          </a:prstGeom>
        </p:spPr>
      </p:pic>
      <p:sp>
        <p:nvSpPr>
          <p:cNvPr id="16" name="TextBox 15">
            <a:extLst>
              <a:ext uri="{FF2B5EF4-FFF2-40B4-BE49-F238E27FC236}">
                <a16:creationId xmlns:a16="http://schemas.microsoft.com/office/drawing/2014/main" id="{CDAC1985-9F74-094E-AD3F-AD72193135BC}"/>
              </a:ext>
            </a:extLst>
          </p:cNvPr>
          <p:cNvSpPr txBox="1"/>
          <p:nvPr/>
        </p:nvSpPr>
        <p:spPr>
          <a:xfrm>
            <a:off x="370457" y="1679973"/>
            <a:ext cx="4455543" cy="3785652"/>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Would politicians (and the rest of us!) view geoengineering as a </a:t>
            </a:r>
            <a:r>
              <a:rPr lang="en-US" sz="2000" b="1" dirty="0">
                <a:latin typeface="Verdana" panose="020B0604030504040204" pitchFamily="34" charset="0"/>
                <a:ea typeface="Verdana" panose="020B0604030504040204" pitchFamily="34" charset="0"/>
                <a:cs typeface="Verdana" panose="020B0604030504040204" pitchFamily="34" charset="0"/>
              </a:rPr>
              <a:t>quick fix </a:t>
            </a:r>
            <a:r>
              <a:rPr lang="en-US" sz="2000" dirty="0">
                <a:latin typeface="Verdana" panose="020B0604030504040204" pitchFamily="34" charset="0"/>
                <a:ea typeface="Verdana" panose="020B0604030504040204" pitchFamily="34" charset="0"/>
                <a:cs typeface="Verdana" panose="020B0604030504040204" pitchFamily="34" charset="0"/>
              </a:rPr>
              <a:t>and avoid the difficult work of transitioning from fossil fuels?</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If so, further build up of atmospheric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could cause problems not yet considered.</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SRM should been seen as a supplement to reducing GHG and FF, not a quick fix</a:t>
            </a:r>
          </a:p>
        </p:txBody>
      </p:sp>
      <p:sp>
        <p:nvSpPr>
          <p:cNvPr id="7" name="TextBox 6">
            <a:extLst>
              <a:ext uri="{FF2B5EF4-FFF2-40B4-BE49-F238E27FC236}">
                <a16:creationId xmlns:a16="http://schemas.microsoft.com/office/drawing/2014/main" id="{EE257B57-A1FC-EF48-9709-50B23EBA9B6D}"/>
              </a:ext>
            </a:extLst>
          </p:cNvPr>
          <p:cNvSpPr txBox="1"/>
          <p:nvPr/>
        </p:nvSpPr>
        <p:spPr>
          <a:xfrm>
            <a:off x="167343" y="5684459"/>
            <a:ext cx="4455543"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https://en.wikipedia.org/wiki/Moral_hazard</a:t>
            </a:r>
            <a:r>
              <a:rPr lang="en-US" sz="1400" dirty="0">
                <a:latin typeface="Verdana" panose="020B0604030504040204" pitchFamily="34" charset="0"/>
                <a:cs typeface="Verdana" panose="020B0604030504040204" pitchFamily="34" charset="0"/>
              </a:rPr>
              <a:t> </a:t>
            </a:r>
          </a:p>
          <a:p>
            <a:r>
              <a:rPr lang="en-US" sz="1400" dirty="0">
                <a:latin typeface="Verdana" panose="020B0604030504040204" pitchFamily="34" charset="0"/>
                <a:cs typeface="Verdana" panose="020B0604030504040204" pitchFamily="34" charset="0"/>
                <a:hlinkClick r:id="rId4"/>
              </a:rPr>
              <a:t>https://www.carbonbrief.org/explainer-six-ideas-to-limit-global-warming-with-solar-geoengineering</a:t>
            </a:r>
            <a:r>
              <a:rPr lang="en-US" sz="1400" dirty="0">
                <a:latin typeface="Verdana" panose="020B0604030504040204" pitchFamily="34" charset="0"/>
                <a:cs typeface="Verdana" panose="020B0604030504040204" pitchFamily="34" charset="0"/>
              </a:rPr>
              <a:t> </a:t>
            </a:r>
          </a:p>
        </p:txBody>
      </p:sp>
      <p:pic>
        <p:nvPicPr>
          <p:cNvPr id="11266" name="Picture 2" descr="(a) &#10;1950 &#10;2000 &#10;2050 &#10;BAU &#10;2100 &#10;2150 &#10;2200 &#10;+ mitigation &#10;+ CDR &#10;+ SRM &#10;2250 &#10;2300 ">
            <a:extLst>
              <a:ext uri="{FF2B5EF4-FFF2-40B4-BE49-F238E27FC236}">
                <a16:creationId xmlns:a16="http://schemas.microsoft.com/office/drawing/2014/main" id="{E4184D12-6811-F340-89AE-270359BC2F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5062" y="2374899"/>
            <a:ext cx="7369596" cy="435011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id="{91314310-70F0-8745-A33C-F5127B418007}"/>
              </a:ext>
            </a:extLst>
          </p:cNvPr>
          <p:cNvSpPr/>
          <p:nvPr/>
        </p:nvSpPr>
        <p:spPr>
          <a:xfrm>
            <a:off x="5116834" y="1545604"/>
            <a:ext cx="2335765" cy="421914"/>
          </a:xfrm>
          <a:prstGeom prst="wedgeRoundRectCallout">
            <a:avLst>
              <a:gd name="adj1" fmla="val 76657"/>
              <a:gd name="adj2" fmla="val 322646"/>
              <a:gd name="adj3" fmla="val 16667"/>
            </a:avLst>
          </a:prstGeom>
          <a:solidFill>
            <a:srgbClr val="FFFFFF"/>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 business as usual</a:t>
            </a:r>
          </a:p>
        </p:txBody>
      </p:sp>
      <p:sp>
        <p:nvSpPr>
          <p:cNvPr id="11" name="Rounded Rectangular Callout 10">
            <a:extLst>
              <a:ext uri="{FF2B5EF4-FFF2-40B4-BE49-F238E27FC236}">
                <a16:creationId xmlns:a16="http://schemas.microsoft.com/office/drawing/2014/main" id="{5811E699-7251-034E-9102-C387E69BB4C5}"/>
              </a:ext>
            </a:extLst>
          </p:cNvPr>
          <p:cNvSpPr/>
          <p:nvPr/>
        </p:nvSpPr>
        <p:spPr>
          <a:xfrm>
            <a:off x="5884151" y="3179943"/>
            <a:ext cx="1930385" cy="421914"/>
          </a:xfrm>
          <a:prstGeom prst="wedgeRoundRectCallout">
            <a:avLst>
              <a:gd name="adj1" fmla="val 118773"/>
              <a:gd name="adj2" fmla="val 196222"/>
              <a:gd name="adj3" fmla="val 16667"/>
            </a:avLst>
          </a:prstGeom>
          <a:solidFill>
            <a:srgbClr val="FFFFFF"/>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cut CO</a:t>
            </a:r>
            <a:r>
              <a:rPr lang="en-US" baseline="-25000" dirty="0">
                <a:solidFill>
                  <a:srgbClr val="0432FF"/>
                </a:solidFill>
                <a:latin typeface="Verdana" panose="020B0604030504040204" pitchFamily="34" charset="0"/>
                <a:ea typeface="Verdana" panose="020B0604030504040204" pitchFamily="34" charset="0"/>
                <a:cs typeface="Verdana" panose="020B0604030504040204" pitchFamily="34" charset="0"/>
              </a:rPr>
              <a:t>2</a:t>
            </a: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 in half</a:t>
            </a:r>
          </a:p>
        </p:txBody>
      </p:sp>
      <p:sp>
        <p:nvSpPr>
          <p:cNvPr id="12" name="Rounded Rectangular Callout 11">
            <a:extLst>
              <a:ext uri="{FF2B5EF4-FFF2-40B4-BE49-F238E27FC236}">
                <a16:creationId xmlns:a16="http://schemas.microsoft.com/office/drawing/2014/main" id="{B416896A-DB59-8143-96F4-7ED04141AB15}"/>
              </a:ext>
            </a:extLst>
          </p:cNvPr>
          <p:cNvSpPr/>
          <p:nvPr/>
        </p:nvSpPr>
        <p:spPr>
          <a:xfrm>
            <a:off x="9028362" y="2790820"/>
            <a:ext cx="1930385" cy="561568"/>
          </a:xfrm>
          <a:prstGeom prst="wedgeRoundRectCallout">
            <a:avLst>
              <a:gd name="adj1" fmla="val -306"/>
              <a:gd name="adj2" fmla="val 297326"/>
              <a:gd name="adj3" fmla="val 16667"/>
            </a:avLst>
          </a:prstGeom>
          <a:solidFill>
            <a:srgbClr val="FFFFFF"/>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cut CO</a:t>
            </a:r>
            <a:r>
              <a:rPr lang="en-US" baseline="-25000" dirty="0">
                <a:solidFill>
                  <a:srgbClr val="0432FF"/>
                </a:solidFill>
                <a:latin typeface="Verdana" panose="020B0604030504040204" pitchFamily="34" charset="0"/>
                <a:ea typeface="Verdana" panose="020B0604030504040204" pitchFamily="34" charset="0"/>
                <a:cs typeface="Verdana" panose="020B0604030504040204" pitchFamily="34" charset="0"/>
              </a:rPr>
              <a:t>2</a:t>
            </a: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 in half</a:t>
            </a:r>
          </a:p>
          <a:p>
            <a:pPr algn="ct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 CCS</a:t>
            </a:r>
          </a:p>
        </p:txBody>
      </p:sp>
      <p:sp>
        <p:nvSpPr>
          <p:cNvPr id="13" name="Rounded Rectangular Callout 12">
            <a:extLst>
              <a:ext uri="{FF2B5EF4-FFF2-40B4-BE49-F238E27FC236}">
                <a16:creationId xmlns:a16="http://schemas.microsoft.com/office/drawing/2014/main" id="{CB113979-89DC-1744-98EE-357D5453BB19}"/>
              </a:ext>
            </a:extLst>
          </p:cNvPr>
          <p:cNvSpPr/>
          <p:nvPr/>
        </p:nvSpPr>
        <p:spPr>
          <a:xfrm>
            <a:off x="7160502" y="5295753"/>
            <a:ext cx="2123424" cy="904412"/>
          </a:xfrm>
          <a:prstGeom prst="wedgeRoundRectCallout">
            <a:avLst>
              <a:gd name="adj1" fmla="val 67278"/>
              <a:gd name="adj2" fmla="val -53731"/>
              <a:gd name="adj3" fmla="val 16667"/>
            </a:avLst>
          </a:prstGeom>
          <a:solidFill>
            <a:srgbClr val="FFFFFF"/>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cut CO</a:t>
            </a:r>
            <a:r>
              <a:rPr lang="en-US" baseline="-25000" dirty="0">
                <a:solidFill>
                  <a:srgbClr val="0432FF"/>
                </a:solidFill>
                <a:latin typeface="Verdana" panose="020B0604030504040204" pitchFamily="34" charset="0"/>
                <a:ea typeface="Verdana" panose="020B0604030504040204" pitchFamily="34" charset="0"/>
                <a:cs typeface="Verdana" panose="020B0604030504040204" pitchFamily="34" charset="0"/>
              </a:rPr>
              <a:t>2</a:t>
            </a: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 in half</a:t>
            </a:r>
          </a:p>
          <a:p>
            <a:pPr algn="ct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 CCS</a:t>
            </a:r>
          </a:p>
          <a:p>
            <a:pPr algn="ct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 SRM</a:t>
            </a:r>
          </a:p>
        </p:txBody>
      </p:sp>
    </p:spTree>
    <p:extLst>
      <p:ext uri="{BB962C8B-B14F-4D97-AF65-F5344CB8AC3E}">
        <p14:creationId xmlns:p14="http://schemas.microsoft.com/office/powerpoint/2010/main" val="229341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animBg="1"/>
      <p:bldP spid="11" grpId="0" animBg="1"/>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4 implementation &#10;900 N &#10;600 N &#10;300 N &#10;300 s &#10;900 s &#10;CRUTerrWHadlSST &#10;900 N &#10;600 N &#10;300 N &#10;300 s &#10;900 s &#10;G4 termination &#10;RCP4.5 &#10;100 &#10;10 &#10;-10 &#10;-100 ">
            <a:extLst>
              <a:ext uri="{FF2B5EF4-FFF2-40B4-BE49-F238E27FC236}">
                <a16:creationId xmlns:a16="http://schemas.microsoft.com/office/drawing/2014/main" id="{F704F848-2044-1946-8344-67CAB972E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6" y="1070809"/>
            <a:ext cx="10655300" cy="51153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1521"/>
            <a:ext cx="945964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‘Termination shock’: SRM is suddenly stopped</a:t>
            </a:r>
          </a:p>
        </p:txBody>
      </p:sp>
      <p:sp>
        <p:nvSpPr>
          <p:cNvPr id="3" name="TextBox 2"/>
          <p:cNvSpPr txBox="1"/>
          <p:nvPr/>
        </p:nvSpPr>
        <p:spPr>
          <a:xfrm>
            <a:off x="10643526" y="5423689"/>
            <a:ext cx="1502118" cy="1384995"/>
          </a:xfrm>
          <a:prstGeom prst="rect">
            <a:avLst/>
          </a:prstGeom>
          <a:noFill/>
        </p:spPr>
        <p:txBody>
          <a:bodyPr wrap="square" rtlCol="0">
            <a:spAutoFit/>
          </a:bodyPr>
          <a:lstStyle/>
          <a:p>
            <a:r>
              <a:rPr lang="en-US" sz="1200" dirty="0">
                <a:latin typeface="Verdana" panose="020B0604030504040204" pitchFamily="34" charset="0"/>
                <a:cs typeface="Verdana" panose="020B0604030504040204" pitchFamily="34" charset="0"/>
                <a:hlinkClick r:id="rId3"/>
              </a:rPr>
              <a:t>https://www.carbonbrief.org/geoengineering-carries-large-risks-for-natural-world-studies-show</a:t>
            </a:r>
            <a:r>
              <a:rPr lang="en-US" sz="1200" dirty="0">
                <a:latin typeface="Verdana" panose="020B0604030504040204" pitchFamily="34" charset="0"/>
                <a:cs typeface="Verdana" panose="020B0604030504040204" pitchFamily="34" charset="0"/>
              </a:rPr>
              <a:t> </a:t>
            </a:r>
          </a:p>
        </p:txBody>
      </p:sp>
      <p:pic>
        <p:nvPicPr>
          <p:cNvPr id="9" name="Picture 8">
            <a:extLst>
              <a:ext uri="{FF2B5EF4-FFF2-40B4-BE49-F238E27FC236}">
                <a16:creationId xmlns:a16="http://schemas.microsoft.com/office/drawing/2014/main" id="{64CAE52C-D1E9-9E4E-AE07-9E07D7475FB4}"/>
              </a:ext>
            </a:extLst>
          </p:cNvPr>
          <p:cNvPicPr>
            <a:picLocks noChangeAspect="1"/>
          </p:cNvPicPr>
          <p:nvPr/>
        </p:nvPicPr>
        <p:blipFill>
          <a:blip r:embed="rId4">
            <a:duotone>
              <a:prstClr val="black"/>
              <a:schemeClr val="accent1">
                <a:tint val="45000"/>
                <a:satMod val="400000"/>
              </a:schemeClr>
            </a:duotone>
          </a:blip>
          <a:stretch>
            <a:fillRect/>
          </a:stretch>
        </p:blipFill>
        <p:spPr>
          <a:xfrm>
            <a:off x="11107098" y="49316"/>
            <a:ext cx="628093" cy="584776"/>
          </a:xfrm>
          <a:prstGeom prst="rect">
            <a:avLst/>
          </a:prstGeom>
        </p:spPr>
      </p:pic>
      <p:sp>
        <p:nvSpPr>
          <p:cNvPr id="12" name="Rounded Rectangular Callout 11">
            <a:extLst>
              <a:ext uri="{FF2B5EF4-FFF2-40B4-BE49-F238E27FC236}">
                <a16:creationId xmlns:a16="http://schemas.microsoft.com/office/drawing/2014/main" id="{9FF981FE-CA6E-984C-BCBF-20065D8E8FEE}"/>
              </a:ext>
            </a:extLst>
          </p:cNvPr>
          <p:cNvSpPr/>
          <p:nvPr/>
        </p:nvSpPr>
        <p:spPr>
          <a:xfrm>
            <a:off x="1559280" y="743833"/>
            <a:ext cx="2826276" cy="421914"/>
          </a:xfrm>
          <a:prstGeom prst="wedgeRoundRectCallout">
            <a:avLst>
              <a:gd name="adj1" fmla="val -21862"/>
              <a:gd name="adj2" fmla="val 116811"/>
              <a:gd name="adj3" fmla="val 16667"/>
            </a:avLst>
          </a:prstGeom>
          <a:solidFill>
            <a:srgbClr val="FFFFFF"/>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with geoengineering</a:t>
            </a:r>
          </a:p>
        </p:txBody>
      </p:sp>
      <p:sp>
        <p:nvSpPr>
          <p:cNvPr id="13" name="Rounded Rectangular Callout 12">
            <a:extLst>
              <a:ext uri="{FF2B5EF4-FFF2-40B4-BE49-F238E27FC236}">
                <a16:creationId xmlns:a16="http://schemas.microsoft.com/office/drawing/2014/main" id="{FA3F6F0C-8AA1-1540-8BED-8B51D126B24A}"/>
              </a:ext>
            </a:extLst>
          </p:cNvPr>
          <p:cNvSpPr/>
          <p:nvPr/>
        </p:nvSpPr>
        <p:spPr>
          <a:xfrm>
            <a:off x="6452226" y="743833"/>
            <a:ext cx="1930385" cy="421914"/>
          </a:xfrm>
          <a:prstGeom prst="wedgeRoundRectCallout">
            <a:avLst>
              <a:gd name="adj1" fmla="val -21862"/>
              <a:gd name="adj2" fmla="val 116811"/>
              <a:gd name="adj3" fmla="val 16667"/>
            </a:avLst>
          </a:prstGeom>
          <a:solidFill>
            <a:srgbClr val="FFFFFF"/>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sudden stop</a:t>
            </a:r>
          </a:p>
        </p:txBody>
      </p:sp>
      <p:sp>
        <p:nvSpPr>
          <p:cNvPr id="14" name="Rounded Rectangular Callout 13">
            <a:extLst>
              <a:ext uri="{FF2B5EF4-FFF2-40B4-BE49-F238E27FC236}">
                <a16:creationId xmlns:a16="http://schemas.microsoft.com/office/drawing/2014/main" id="{F70281B7-5C1A-764A-B810-A8F239EDF069}"/>
              </a:ext>
            </a:extLst>
          </p:cNvPr>
          <p:cNvSpPr/>
          <p:nvPr/>
        </p:nvSpPr>
        <p:spPr>
          <a:xfrm>
            <a:off x="965826" y="6129186"/>
            <a:ext cx="2826277" cy="679498"/>
          </a:xfrm>
          <a:prstGeom prst="wedgeRoundRectCallout">
            <a:avLst>
              <a:gd name="adj1" fmla="val -19166"/>
              <a:gd name="adj2" fmla="val -107472"/>
              <a:gd name="adj3" fmla="val 16667"/>
            </a:avLst>
          </a:prstGeom>
          <a:solidFill>
            <a:srgbClr val="FFFFFF"/>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today: change from 1960 - 2014</a:t>
            </a:r>
          </a:p>
        </p:txBody>
      </p:sp>
      <p:sp>
        <p:nvSpPr>
          <p:cNvPr id="15" name="Rounded Rectangular Callout 14">
            <a:extLst>
              <a:ext uri="{FF2B5EF4-FFF2-40B4-BE49-F238E27FC236}">
                <a16:creationId xmlns:a16="http://schemas.microsoft.com/office/drawing/2014/main" id="{73F9C5A3-5946-C448-9221-368B97762B7A}"/>
              </a:ext>
            </a:extLst>
          </p:cNvPr>
          <p:cNvSpPr/>
          <p:nvPr/>
        </p:nvSpPr>
        <p:spPr>
          <a:xfrm>
            <a:off x="5088584" y="6122986"/>
            <a:ext cx="3761776" cy="679498"/>
          </a:xfrm>
          <a:prstGeom prst="wedgeRoundRectCallout">
            <a:avLst>
              <a:gd name="adj1" fmla="val -19166"/>
              <a:gd name="adj2" fmla="val -107472"/>
              <a:gd name="adj3" fmla="val 16667"/>
            </a:avLst>
          </a:prstGeom>
          <a:solidFill>
            <a:srgbClr val="FFFFFF"/>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no geoengineering,</a:t>
            </a:r>
          </a:p>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significant emissions cuts</a:t>
            </a:r>
          </a:p>
        </p:txBody>
      </p:sp>
      <p:sp>
        <p:nvSpPr>
          <p:cNvPr id="2" name="TextBox 1">
            <a:extLst>
              <a:ext uri="{FF2B5EF4-FFF2-40B4-BE49-F238E27FC236}">
                <a16:creationId xmlns:a16="http://schemas.microsoft.com/office/drawing/2014/main" id="{C7EC6966-5AAB-404E-9BCA-39E6CE3A18A0}"/>
              </a:ext>
            </a:extLst>
          </p:cNvPr>
          <p:cNvSpPr txBox="1"/>
          <p:nvPr/>
        </p:nvSpPr>
        <p:spPr>
          <a:xfrm>
            <a:off x="9436101" y="787400"/>
            <a:ext cx="2684144"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 speed of rebound wouldn’t allow species to move or adapt.</a:t>
            </a:r>
          </a:p>
        </p:txBody>
      </p:sp>
    </p:spTree>
    <p:extLst>
      <p:ext uri="{BB962C8B-B14F-4D97-AF65-F5344CB8AC3E}">
        <p14:creationId xmlns:p14="http://schemas.microsoft.com/office/powerpoint/2010/main" val="2751480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1521"/>
            <a:ext cx="930575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Geopolitical conflict: GCC or geoengineering?</a:t>
            </a:r>
          </a:p>
        </p:txBody>
      </p:sp>
      <p:sp>
        <p:nvSpPr>
          <p:cNvPr id="6" name="TextBox 5"/>
          <p:cNvSpPr txBox="1"/>
          <p:nvPr/>
        </p:nvSpPr>
        <p:spPr>
          <a:xfrm>
            <a:off x="330201" y="843524"/>
            <a:ext cx="11415533"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Climate change is expected to create </a:t>
            </a:r>
            <a:r>
              <a:rPr lang="en-US" sz="2000" b="1" dirty="0">
                <a:latin typeface="Verdana" panose="020B0604030504040204" pitchFamily="34" charset="0"/>
                <a:ea typeface="Verdana" panose="020B0604030504040204" pitchFamily="34" charset="0"/>
                <a:cs typeface="Verdana" panose="020B0604030504040204" pitchFamily="34" charset="0"/>
              </a:rPr>
              <a:t>political instability.</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Some experts believe that climate change-induced drought, high food prices and migration to cities nudged Syria into civil war.</a:t>
            </a:r>
          </a:p>
        </p:txBody>
      </p:sp>
      <p:pic>
        <p:nvPicPr>
          <p:cNvPr id="9" name="Picture 8">
            <a:extLst>
              <a:ext uri="{FF2B5EF4-FFF2-40B4-BE49-F238E27FC236}">
                <a16:creationId xmlns:a16="http://schemas.microsoft.com/office/drawing/2014/main" id="{64CAE52C-D1E9-9E4E-AE07-9E07D7475FB4}"/>
              </a:ext>
            </a:extLst>
          </p:cNvPr>
          <p:cNvPicPr>
            <a:picLocks noChangeAspect="1"/>
          </p:cNvPicPr>
          <p:nvPr/>
        </p:nvPicPr>
        <p:blipFill>
          <a:blip r:embed="rId2">
            <a:duotone>
              <a:prstClr val="black"/>
              <a:schemeClr val="accent1">
                <a:tint val="45000"/>
                <a:satMod val="400000"/>
              </a:schemeClr>
            </a:duotone>
          </a:blip>
          <a:stretch>
            <a:fillRect/>
          </a:stretch>
        </p:blipFill>
        <p:spPr>
          <a:xfrm>
            <a:off x="11107098" y="49316"/>
            <a:ext cx="628093" cy="584776"/>
          </a:xfrm>
          <a:prstGeom prst="rect">
            <a:avLst/>
          </a:prstGeom>
        </p:spPr>
      </p:pic>
      <p:sp>
        <p:nvSpPr>
          <p:cNvPr id="10" name="TextBox 9">
            <a:extLst>
              <a:ext uri="{FF2B5EF4-FFF2-40B4-BE49-F238E27FC236}">
                <a16:creationId xmlns:a16="http://schemas.microsoft.com/office/drawing/2014/main" id="{73DDCA62-E1A3-0A44-9096-8E75CAF22AEB}"/>
              </a:ext>
            </a:extLst>
          </p:cNvPr>
          <p:cNvSpPr txBox="1"/>
          <p:nvPr/>
        </p:nvSpPr>
        <p:spPr>
          <a:xfrm>
            <a:off x="500670" y="6489480"/>
            <a:ext cx="11567848" cy="307777"/>
          </a:xfrm>
          <a:prstGeom prst="rect">
            <a:avLst/>
          </a:prstGeom>
          <a:noFill/>
        </p:spPr>
        <p:txBody>
          <a:bodyPr wrap="square" rtlCol="0">
            <a:spAutoFit/>
          </a:bodyPr>
          <a:lstStyle/>
          <a:p>
            <a:pPr algn="r"/>
            <a:r>
              <a:rPr lang="en-US" sz="1400" dirty="0">
                <a:latin typeface="Verdana" panose="020B0604030504040204" pitchFamily="34" charset="0"/>
                <a:cs typeface="Verdana" panose="020B0604030504040204" pitchFamily="34" charset="0"/>
                <a:hlinkClick r:id="rId3"/>
              </a:rPr>
              <a:t>https://www.sciencefocus.com/planet-earth/could-geoengineering-cause-a-climate-war/</a:t>
            </a:r>
            <a:r>
              <a:rPr lang="en-US" sz="1400" dirty="0">
                <a:latin typeface="Verdana" panose="020B0604030504040204" pitchFamily="34" charset="0"/>
                <a:cs typeface="Verdana" panose="020B0604030504040204" pitchFamily="34" charset="0"/>
              </a:rPr>
              <a:t> </a:t>
            </a:r>
          </a:p>
        </p:txBody>
      </p:sp>
      <p:sp>
        <p:nvSpPr>
          <p:cNvPr id="7" name="TextBox 6">
            <a:extLst>
              <a:ext uri="{FF2B5EF4-FFF2-40B4-BE49-F238E27FC236}">
                <a16:creationId xmlns:a16="http://schemas.microsoft.com/office/drawing/2014/main" id="{621CDAE9-F450-3441-ABEB-0DF1C629DBF8}"/>
              </a:ext>
            </a:extLst>
          </p:cNvPr>
          <p:cNvSpPr txBox="1"/>
          <p:nvPr/>
        </p:nvSpPr>
        <p:spPr>
          <a:xfrm>
            <a:off x="330201" y="2067711"/>
            <a:ext cx="11415533" cy="1938992"/>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Would geoengineering be different? </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Nation A embarked on a system-altering form of climate engineering.</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An extreme whether event has huge impacts on nations B, C, D and E.</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Who’s to blame?</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Weather is usually seen as an act of God.</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Would B, C, D and E blame God or nation A?</a:t>
            </a:r>
          </a:p>
        </p:txBody>
      </p:sp>
      <p:sp>
        <p:nvSpPr>
          <p:cNvPr id="8" name="TextBox 7">
            <a:extLst>
              <a:ext uri="{FF2B5EF4-FFF2-40B4-BE49-F238E27FC236}">
                <a16:creationId xmlns:a16="http://schemas.microsoft.com/office/drawing/2014/main" id="{92835807-CE7B-3C4C-A46B-E0F594993EB0}"/>
              </a:ext>
            </a:extLst>
          </p:cNvPr>
          <p:cNvSpPr txBox="1"/>
          <p:nvPr/>
        </p:nvSpPr>
        <p:spPr>
          <a:xfrm>
            <a:off x="330201" y="4171504"/>
            <a:ext cx="11415533" cy="224676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Scenario:</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The government of China, faced with a catastrophic drought in the north of the country, decides its survival demanded rapid global cooling. </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China deploys SRM and cools their territory. </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The monsoon rains that irrigate India’s and Pakistan’s crops fail, bringing famine.</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Three nuclear-armed nations would then be in conflict over weather patterns that affect the survival of millions of their citizens.</a:t>
            </a:r>
          </a:p>
        </p:txBody>
      </p:sp>
    </p:spTree>
    <p:extLst>
      <p:ext uri="{BB962C8B-B14F-4D97-AF65-F5344CB8AC3E}">
        <p14:creationId xmlns:p14="http://schemas.microsoft.com/office/powerpoint/2010/main" val="241350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1521"/>
            <a:ext cx="452880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The Oxford Principles</a:t>
            </a:r>
          </a:p>
        </p:txBody>
      </p:sp>
      <p:sp>
        <p:nvSpPr>
          <p:cNvPr id="6" name="TextBox 5"/>
          <p:cNvSpPr txBox="1"/>
          <p:nvPr/>
        </p:nvSpPr>
        <p:spPr>
          <a:xfrm>
            <a:off x="319657" y="2951724"/>
            <a:ext cx="11415533" cy="2862322"/>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Principle 1: </a:t>
            </a:r>
            <a:r>
              <a:rPr lang="en-US" sz="2000" dirty="0">
                <a:latin typeface="Verdana" panose="020B0604030504040204" pitchFamily="34" charset="0"/>
                <a:ea typeface="Verdana" panose="020B0604030504040204" pitchFamily="34" charset="0"/>
                <a:cs typeface="Verdana" panose="020B0604030504040204" pitchFamily="34" charset="0"/>
              </a:rPr>
              <a:t>Geoengineering to be regulated as a public good</a:t>
            </a:r>
          </a:p>
          <a:p>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Principle 2: </a:t>
            </a:r>
            <a:r>
              <a:rPr lang="en-US" sz="2000" dirty="0">
                <a:latin typeface="Verdana" panose="020B0604030504040204" pitchFamily="34" charset="0"/>
                <a:ea typeface="Verdana" panose="020B0604030504040204" pitchFamily="34" charset="0"/>
                <a:cs typeface="Verdana" panose="020B0604030504040204" pitchFamily="34" charset="0"/>
              </a:rPr>
              <a:t>Public participation in geoengineering decision-making</a:t>
            </a:r>
            <a:endParaRPr lang="en-US" sz="2000" i="1" dirty="0">
              <a:latin typeface="Verdana" panose="020B0604030504040204" pitchFamily="34" charset="0"/>
              <a:ea typeface="Verdana" panose="020B0604030504040204" pitchFamily="34" charset="0"/>
              <a:cs typeface="Verdana" panose="020B0604030504040204" pitchFamily="34" charset="0"/>
            </a:endParaRPr>
          </a:p>
          <a:p>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Principle 3: </a:t>
            </a:r>
            <a:r>
              <a:rPr lang="en-US" sz="2000" dirty="0">
                <a:latin typeface="Verdana" panose="020B0604030504040204" pitchFamily="34" charset="0"/>
                <a:ea typeface="Verdana" panose="020B0604030504040204" pitchFamily="34" charset="0"/>
                <a:cs typeface="Verdana" panose="020B0604030504040204" pitchFamily="34" charset="0"/>
              </a:rPr>
              <a:t>Disclosure of geoengineering research and open publication of results</a:t>
            </a:r>
          </a:p>
          <a:p>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Principle 4: </a:t>
            </a:r>
            <a:r>
              <a:rPr lang="en-US" sz="2000" dirty="0">
                <a:latin typeface="Verdana" panose="020B0604030504040204" pitchFamily="34" charset="0"/>
                <a:ea typeface="Verdana" panose="020B0604030504040204" pitchFamily="34" charset="0"/>
                <a:cs typeface="Verdana" panose="020B0604030504040204" pitchFamily="34" charset="0"/>
              </a:rPr>
              <a:t>Independent assessment of impacts</a:t>
            </a:r>
          </a:p>
          <a:p>
            <a:pPr marL="342900" indent="-34290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Principle 5: </a:t>
            </a:r>
            <a:r>
              <a:rPr lang="en-US" sz="2000" dirty="0">
                <a:latin typeface="Verdana" panose="020B0604030504040204" pitchFamily="34" charset="0"/>
                <a:ea typeface="Verdana" panose="020B0604030504040204" pitchFamily="34" charset="0"/>
                <a:cs typeface="Verdana" panose="020B0604030504040204" pitchFamily="34" charset="0"/>
              </a:rPr>
              <a:t>Governance before deployment</a:t>
            </a:r>
          </a:p>
        </p:txBody>
      </p:sp>
      <p:pic>
        <p:nvPicPr>
          <p:cNvPr id="9" name="Picture 8">
            <a:extLst>
              <a:ext uri="{FF2B5EF4-FFF2-40B4-BE49-F238E27FC236}">
                <a16:creationId xmlns:a16="http://schemas.microsoft.com/office/drawing/2014/main" id="{64CAE52C-D1E9-9E4E-AE07-9E07D7475FB4}"/>
              </a:ext>
            </a:extLst>
          </p:cNvPr>
          <p:cNvPicPr>
            <a:picLocks noChangeAspect="1"/>
          </p:cNvPicPr>
          <p:nvPr/>
        </p:nvPicPr>
        <p:blipFill>
          <a:blip r:embed="rId2">
            <a:duotone>
              <a:prstClr val="black"/>
              <a:schemeClr val="accent1">
                <a:tint val="45000"/>
                <a:satMod val="400000"/>
              </a:schemeClr>
            </a:duotone>
          </a:blip>
          <a:stretch>
            <a:fillRect/>
          </a:stretch>
        </p:blipFill>
        <p:spPr>
          <a:xfrm>
            <a:off x="11107098" y="49316"/>
            <a:ext cx="628093" cy="584776"/>
          </a:xfrm>
          <a:prstGeom prst="rect">
            <a:avLst/>
          </a:prstGeom>
        </p:spPr>
      </p:pic>
      <p:sp>
        <p:nvSpPr>
          <p:cNvPr id="10" name="TextBox 9">
            <a:extLst>
              <a:ext uri="{FF2B5EF4-FFF2-40B4-BE49-F238E27FC236}">
                <a16:creationId xmlns:a16="http://schemas.microsoft.com/office/drawing/2014/main" id="{73DDCA62-E1A3-0A44-9096-8E75CAF22AEB}"/>
              </a:ext>
            </a:extLst>
          </p:cNvPr>
          <p:cNvSpPr txBox="1"/>
          <p:nvPr/>
        </p:nvSpPr>
        <p:spPr>
          <a:xfrm>
            <a:off x="399070" y="6433320"/>
            <a:ext cx="11567848" cy="276999"/>
          </a:xfrm>
          <a:prstGeom prst="rect">
            <a:avLst/>
          </a:prstGeom>
          <a:noFill/>
        </p:spPr>
        <p:txBody>
          <a:bodyPr wrap="square" rtlCol="0">
            <a:spAutoFit/>
          </a:bodyPr>
          <a:lstStyle/>
          <a:p>
            <a:r>
              <a:rPr lang="en-US" sz="1200" dirty="0">
                <a:latin typeface="Verdana" panose="020B0604030504040204" pitchFamily="34" charset="0"/>
                <a:cs typeface="Verdana" panose="020B0604030504040204" pitchFamily="34" charset="0"/>
                <a:hlinkClick r:id="rId3"/>
              </a:rPr>
              <a:t>http://www.geoengineering.ox.ac.uk/www.geoengineering.ox.ac.uk/oxford-principles/principles/index.html</a:t>
            </a:r>
            <a:r>
              <a:rPr lang="en-US" sz="1200" dirty="0">
                <a:latin typeface="Verdana" panose="020B0604030504040204" pitchFamily="34" charset="0"/>
                <a:cs typeface="Verdana" panose="020B0604030504040204" pitchFamily="34" charset="0"/>
              </a:rPr>
              <a:t> </a:t>
            </a:r>
          </a:p>
        </p:txBody>
      </p:sp>
      <p:sp>
        <p:nvSpPr>
          <p:cNvPr id="14" name="TextBox 13">
            <a:extLst>
              <a:ext uri="{FF2B5EF4-FFF2-40B4-BE49-F238E27FC236}">
                <a16:creationId xmlns:a16="http://schemas.microsoft.com/office/drawing/2014/main" id="{9EDCF3E0-C431-9843-880E-844088FC5475}"/>
              </a:ext>
            </a:extLst>
          </p:cNvPr>
          <p:cNvSpPr txBox="1"/>
          <p:nvPr/>
        </p:nvSpPr>
        <p:spPr>
          <a:xfrm>
            <a:off x="319657" y="934978"/>
            <a:ext cx="11415533" cy="163121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“Research into geoengineering is at a very early stage, with no guarantee of success.  The Principles are intended to guide the development of geoengineering techniques from early research to the point where they may be available for eventual deployment.  The Principles also stipulate that any decision with respect to deployment only be taken with robust governance structures already in place in order to ensure social legitimacy.”</a:t>
            </a:r>
          </a:p>
        </p:txBody>
      </p:sp>
    </p:spTree>
    <p:extLst>
      <p:ext uri="{BB962C8B-B14F-4D97-AF65-F5344CB8AC3E}">
        <p14:creationId xmlns:p14="http://schemas.microsoft.com/office/powerpoint/2010/main" val="378354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453681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Fuel switching reality</a:t>
            </a:r>
          </a:p>
        </p:txBody>
      </p:sp>
      <p:sp>
        <p:nvSpPr>
          <p:cNvPr id="6" name="TextBox 5"/>
          <p:cNvSpPr txBox="1"/>
          <p:nvPr/>
        </p:nvSpPr>
        <p:spPr>
          <a:xfrm>
            <a:off x="319659" y="729223"/>
            <a:ext cx="11721653" cy="2338397"/>
          </a:xfrm>
          <a:prstGeom prst="rect">
            <a:avLst/>
          </a:prstGeom>
          <a:noFill/>
        </p:spPr>
        <p:txBody>
          <a:bodyPr wrap="square" rtlCol="0">
            <a:spAutoFit/>
          </a:bodyPr>
          <a:lstStyle/>
          <a:p>
            <a:pPr>
              <a:lnSpc>
                <a:spcPct val="150000"/>
              </a:lnSpc>
            </a:pPr>
            <a:r>
              <a:rPr lang="en-US" sz="2000" dirty="0">
                <a:latin typeface="Verdana" panose="020B0604030504040204" pitchFamily="34" charset="0"/>
                <a:ea typeface="Verdana" panose="020B0604030504040204" pitchFamily="34" charset="0"/>
                <a:cs typeface="Verdana" panose="020B0604030504040204" pitchFamily="34" charset="0"/>
              </a:rPr>
              <a:t>Changes in electric generation 2000 – 2020:</a:t>
            </a:r>
          </a:p>
          <a:p>
            <a:pPr marL="342900"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Coal 		51% </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a:t>
            </a:r>
            <a:r>
              <a:rPr lang="en-US" sz="2000" dirty="0">
                <a:latin typeface="Verdana" panose="020B0604030504040204" pitchFamily="34" charset="0"/>
                <a:ea typeface="Verdana" panose="020B0604030504040204" pitchFamily="34" charset="0"/>
                <a:cs typeface="Verdana" panose="020B0604030504040204" pitchFamily="34" charset="0"/>
              </a:rPr>
              <a:t> 23%</a:t>
            </a:r>
          </a:p>
          <a:p>
            <a:pPr marL="342900"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NG 			16% </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a:t>
            </a:r>
            <a:r>
              <a:rPr lang="en-US" sz="2000" dirty="0">
                <a:latin typeface="Verdana" panose="020B0604030504040204" pitchFamily="34" charset="0"/>
                <a:ea typeface="Verdana" panose="020B0604030504040204" pitchFamily="34" charset="0"/>
                <a:cs typeface="Verdana" panose="020B0604030504040204" pitchFamily="34" charset="0"/>
              </a:rPr>
              <a:t> 35%</a:t>
            </a:r>
          </a:p>
          <a:p>
            <a:pPr marL="342900"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RE 			11% </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a:t>
            </a:r>
            <a:r>
              <a:rPr lang="en-US" sz="2000" dirty="0">
                <a:latin typeface="Verdana" panose="020B0604030504040204" pitchFamily="34" charset="0"/>
                <a:ea typeface="Verdana" panose="020B0604030504040204" pitchFamily="34" charset="0"/>
                <a:cs typeface="Verdana" panose="020B0604030504040204" pitchFamily="34" charset="0"/>
              </a:rPr>
              <a:t> 22%</a:t>
            </a:r>
          </a:p>
          <a:p>
            <a:pPr marL="342900"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Nuclear generation fell slightly</a:t>
            </a:r>
          </a:p>
        </p:txBody>
      </p:sp>
      <p:sp>
        <p:nvSpPr>
          <p:cNvPr id="3" name="TextBox 2"/>
          <p:cNvSpPr txBox="1"/>
          <p:nvPr/>
        </p:nvSpPr>
        <p:spPr>
          <a:xfrm>
            <a:off x="87088" y="6284412"/>
            <a:ext cx="11495546"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https://www.forbes.com/sites/rrapier/2018/09/02/natural-gas-is-already-a-bridge-fuel/?sh=5081467d975f</a:t>
            </a:r>
            <a:endParaRPr lang="en-US" sz="1400" dirty="0">
              <a:latin typeface="Verdana" panose="020B0604030504040204" pitchFamily="34" charset="0"/>
              <a:cs typeface="Verdana" panose="020B0604030504040204" pitchFamily="34" charset="0"/>
            </a:endParaRPr>
          </a:p>
          <a:p>
            <a:r>
              <a:rPr lang="en-US" sz="1400" dirty="0">
                <a:latin typeface="Verdana" panose="020B0604030504040204" pitchFamily="34" charset="0"/>
                <a:cs typeface="Verdana" panose="020B0604030504040204" pitchFamily="34" charset="0"/>
                <a:hlinkClick r:id="rId3"/>
              </a:rPr>
              <a:t>https://www.eia.gov/outlooks/steo/report/electricity.php</a:t>
            </a:r>
            <a:r>
              <a:rPr lang="en-US" sz="1400" dirty="0">
                <a:latin typeface="Verdana" panose="020B0604030504040204" pitchFamily="34" charset="0"/>
                <a:cs typeface="Verdana" panose="020B0604030504040204" pitchFamily="34" charset="0"/>
              </a:rPr>
              <a:t> </a:t>
            </a:r>
          </a:p>
        </p:txBody>
      </p:sp>
      <p:sp>
        <p:nvSpPr>
          <p:cNvPr id="7" name="TextBox 6">
            <a:extLst>
              <a:ext uri="{FF2B5EF4-FFF2-40B4-BE49-F238E27FC236}">
                <a16:creationId xmlns:a16="http://schemas.microsoft.com/office/drawing/2014/main" id="{90B00BC7-D107-964D-A91E-7B541F1BBDFD}"/>
              </a:ext>
            </a:extLst>
          </p:cNvPr>
          <p:cNvSpPr txBox="1"/>
          <p:nvPr/>
        </p:nvSpPr>
        <p:spPr>
          <a:xfrm>
            <a:off x="319658" y="3733678"/>
            <a:ext cx="11721653"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2018: Experts predicted that coal would still be critical for decades, but this seems unlikely </a:t>
            </a:r>
            <a:r>
              <a:rPr lang="en-US" sz="2000" u="sng" dirty="0">
                <a:latin typeface="Verdana" panose="020B0604030504040204" pitchFamily="34" charset="0"/>
                <a:ea typeface="Verdana" panose="020B0604030504040204" pitchFamily="34" charset="0"/>
                <a:cs typeface="Verdana" panose="020B0604030504040204" pitchFamily="34" charset="0"/>
              </a:rPr>
              <a:t>in the US</a:t>
            </a:r>
          </a:p>
        </p:txBody>
      </p:sp>
      <p:pic>
        <p:nvPicPr>
          <p:cNvPr id="8" name="Picture 7">
            <a:extLst>
              <a:ext uri="{FF2B5EF4-FFF2-40B4-BE49-F238E27FC236}">
                <a16:creationId xmlns:a16="http://schemas.microsoft.com/office/drawing/2014/main" id="{BA6A1F62-6CA3-8447-86E8-82CA9EC91F61}"/>
              </a:ext>
            </a:extLst>
          </p:cNvPr>
          <p:cNvPicPr>
            <a:picLocks noChangeAspect="1"/>
          </p:cNvPicPr>
          <p:nvPr/>
        </p:nvPicPr>
        <p:blipFill>
          <a:blip r:embed="rId4">
            <a:duotone>
              <a:prstClr val="black"/>
              <a:schemeClr val="accent1">
                <a:tint val="45000"/>
                <a:satMod val="400000"/>
              </a:schemeClr>
            </a:duotone>
          </a:blip>
          <a:stretch>
            <a:fillRect/>
          </a:stretch>
        </p:blipFill>
        <p:spPr>
          <a:xfrm>
            <a:off x="11266080" y="49317"/>
            <a:ext cx="628093" cy="584776"/>
          </a:xfrm>
          <a:prstGeom prst="rect">
            <a:avLst/>
          </a:prstGeom>
        </p:spPr>
      </p:pic>
      <p:sp>
        <p:nvSpPr>
          <p:cNvPr id="9" name="TextBox 8">
            <a:extLst>
              <a:ext uri="{FF2B5EF4-FFF2-40B4-BE49-F238E27FC236}">
                <a16:creationId xmlns:a16="http://schemas.microsoft.com/office/drawing/2014/main" id="{4E027D5D-6DA9-3E42-BD40-71AFE1A3B062}"/>
              </a:ext>
            </a:extLst>
          </p:cNvPr>
          <p:cNvSpPr txBox="1"/>
          <p:nvPr/>
        </p:nvSpPr>
        <p:spPr>
          <a:xfrm>
            <a:off x="319657" y="4758673"/>
            <a:ext cx="11721653" cy="1076513"/>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But until we develop better/cheaper storage and electrify everything, NG will be important, perhaps for another 20 years.</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Policies could change this.</a:t>
            </a:r>
          </a:p>
        </p:txBody>
      </p:sp>
    </p:spTree>
    <p:extLst>
      <p:ext uri="{BB962C8B-B14F-4D97-AF65-F5344CB8AC3E}">
        <p14:creationId xmlns:p14="http://schemas.microsoft.com/office/powerpoint/2010/main" val="414786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1521"/>
            <a:ext cx="868539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How should geoengineering be governed?</a:t>
            </a:r>
          </a:p>
        </p:txBody>
      </p:sp>
      <p:sp>
        <p:nvSpPr>
          <p:cNvPr id="6" name="TextBox 5"/>
          <p:cNvSpPr txBox="1"/>
          <p:nvPr/>
        </p:nvSpPr>
        <p:spPr>
          <a:xfrm>
            <a:off x="352082" y="3736098"/>
            <a:ext cx="11415533" cy="2400657"/>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Organizations advocating or governance:</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Solar Radiation Management Governance Initiative (SRMGI) seeks to determine effects on developing nations (Southern Hemisphere).</a:t>
            </a:r>
          </a:p>
          <a:p>
            <a:pPr marL="342900" indent="-342900">
              <a:buFont typeface="Arial" panose="020B0604020202020204" pitchFamily="34" charset="0"/>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Carnegie Climate Geoengineering Governance Initiative (C2G2) seeks to  “encourage a broader, society-wide discussion about the risks, potential benefits…challenge…” 	</a:t>
            </a:r>
          </a:p>
          <a:p>
            <a:pPr marL="342900" indent="-342900">
              <a:buFont typeface="Arial" panose="020B0604020202020204" pitchFamily="34" charset="0"/>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UN Environment Assembly</a:t>
            </a:r>
          </a:p>
        </p:txBody>
      </p:sp>
      <p:pic>
        <p:nvPicPr>
          <p:cNvPr id="9" name="Picture 8">
            <a:extLst>
              <a:ext uri="{FF2B5EF4-FFF2-40B4-BE49-F238E27FC236}">
                <a16:creationId xmlns:a16="http://schemas.microsoft.com/office/drawing/2014/main" id="{64CAE52C-D1E9-9E4E-AE07-9E07D7475FB4}"/>
              </a:ext>
            </a:extLst>
          </p:cNvPr>
          <p:cNvPicPr>
            <a:picLocks noChangeAspect="1"/>
          </p:cNvPicPr>
          <p:nvPr/>
        </p:nvPicPr>
        <p:blipFill>
          <a:blip r:embed="rId2">
            <a:duotone>
              <a:prstClr val="black"/>
              <a:schemeClr val="accent1">
                <a:tint val="45000"/>
                <a:satMod val="400000"/>
              </a:schemeClr>
            </a:duotone>
          </a:blip>
          <a:stretch>
            <a:fillRect/>
          </a:stretch>
        </p:blipFill>
        <p:spPr>
          <a:xfrm>
            <a:off x="11107098" y="49316"/>
            <a:ext cx="628093" cy="584776"/>
          </a:xfrm>
          <a:prstGeom prst="rect">
            <a:avLst/>
          </a:prstGeom>
        </p:spPr>
      </p:pic>
      <p:sp>
        <p:nvSpPr>
          <p:cNvPr id="10" name="TextBox 9">
            <a:extLst>
              <a:ext uri="{FF2B5EF4-FFF2-40B4-BE49-F238E27FC236}">
                <a16:creationId xmlns:a16="http://schemas.microsoft.com/office/drawing/2014/main" id="{73DDCA62-E1A3-0A44-9096-8E75CAF22AEB}"/>
              </a:ext>
            </a:extLst>
          </p:cNvPr>
          <p:cNvSpPr txBox="1"/>
          <p:nvPr/>
        </p:nvSpPr>
        <p:spPr>
          <a:xfrm>
            <a:off x="399070" y="6433320"/>
            <a:ext cx="11567848" cy="307777"/>
          </a:xfrm>
          <a:prstGeom prst="rect">
            <a:avLst/>
          </a:prstGeom>
          <a:noFill/>
        </p:spPr>
        <p:txBody>
          <a:bodyPr wrap="square" rtlCol="0">
            <a:spAutoFit/>
          </a:bodyPr>
          <a:lstStyle/>
          <a:p>
            <a:pPr algn="r"/>
            <a:r>
              <a:rPr lang="en-US" sz="1400" dirty="0">
                <a:latin typeface="Verdana" panose="020B0604030504040204" pitchFamily="34" charset="0"/>
                <a:cs typeface="Verdana" panose="020B0604030504040204" pitchFamily="34" charset="0"/>
                <a:hlinkClick r:id="rId3"/>
              </a:rPr>
              <a:t>https://www.carbonbrief.org/explainer-six-ideas-to-limit-global-warming-with-solar-geoengineering</a:t>
            </a:r>
            <a:r>
              <a:rPr lang="en-US" sz="1400" dirty="0">
                <a:latin typeface="Verdana" panose="020B0604030504040204" pitchFamily="34" charset="0"/>
                <a:cs typeface="Verdana" panose="020B0604030504040204" pitchFamily="34" charset="0"/>
              </a:rPr>
              <a:t> </a:t>
            </a:r>
          </a:p>
        </p:txBody>
      </p:sp>
      <p:sp>
        <p:nvSpPr>
          <p:cNvPr id="2" name="Rectangle 1">
            <a:extLst>
              <a:ext uri="{FF2B5EF4-FFF2-40B4-BE49-F238E27FC236}">
                <a16:creationId xmlns:a16="http://schemas.microsoft.com/office/drawing/2014/main" id="{47D892BE-45F5-4947-A562-30992DB248D2}"/>
              </a:ext>
            </a:extLst>
          </p:cNvPr>
          <p:cNvSpPr/>
          <p:nvPr/>
        </p:nvSpPr>
        <p:spPr>
          <a:xfrm>
            <a:off x="399070" y="889000"/>
            <a:ext cx="299430" cy="317500"/>
          </a:xfrm>
          <a:prstGeom prst="rect">
            <a:avLst/>
          </a:prstGeom>
          <a:solidFill>
            <a:srgbClr val="FFFFFF"/>
          </a:solidFill>
          <a:ln w="1905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CA8325-A684-5D48-9858-99204241E247}"/>
              </a:ext>
            </a:extLst>
          </p:cNvPr>
          <p:cNvSpPr/>
          <p:nvPr/>
        </p:nvSpPr>
        <p:spPr>
          <a:xfrm>
            <a:off x="399070" y="1347349"/>
            <a:ext cx="299430" cy="317500"/>
          </a:xfrm>
          <a:prstGeom prst="rect">
            <a:avLst/>
          </a:prstGeom>
          <a:solidFill>
            <a:srgbClr val="FFFFFF"/>
          </a:solidFill>
          <a:ln w="1905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667DA5-9B3B-8B49-8562-4794264D4630}"/>
              </a:ext>
            </a:extLst>
          </p:cNvPr>
          <p:cNvSpPr/>
          <p:nvPr/>
        </p:nvSpPr>
        <p:spPr>
          <a:xfrm>
            <a:off x="399070" y="1805698"/>
            <a:ext cx="299430" cy="317500"/>
          </a:xfrm>
          <a:prstGeom prst="rect">
            <a:avLst/>
          </a:prstGeom>
          <a:solidFill>
            <a:srgbClr val="FFFFFF"/>
          </a:solidFill>
          <a:ln w="1905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005A85-9F0B-584A-B3DC-3E27FF8F6336}"/>
              </a:ext>
            </a:extLst>
          </p:cNvPr>
          <p:cNvSpPr/>
          <p:nvPr/>
        </p:nvSpPr>
        <p:spPr>
          <a:xfrm>
            <a:off x="399070" y="2264047"/>
            <a:ext cx="299430" cy="317500"/>
          </a:xfrm>
          <a:prstGeom prst="rect">
            <a:avLst/>
          </a:prstGeom>
          <a:solidFill>
            <a:srgbClr val="FFFFFF"/>
          </a:solidFill>
          <a:ln w="1905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06382F8-EB8E-5748-A112-5FF4463A8FA3}"/>
              </a:ext>
            </a:extLst>
          </p:cNvPr>
          <p:cNvSpPr txBox="1"/>
          <p:nvPr/>
        </p:nvSpPr>
        <p:spPr>
          <a:xfrm>
            <a:off x="812800" y="850384"/>
            <a:ext cx="3388172" cy="400110"/>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Not governed – go for it!</a:t>
            </a:r>
          </a:p>
        </p:txBody>
      </p:sp>
      <p:sp>
        <p:nvSpPr>
          <p:cNvPr id="13" name="TextBox 12">
            <a:extLst>
              <a:ext uri="{FF2B5EF4-FFF2-40B4-BE49-F238E27FC236}">
                <a16:creationId xmlns:a16="http://schemas.microsoft.com/office/drawing/2014/main" id="{833EFD54-9492-E248-9FB6-DA5627E11441}"/>
              </a:ext>
            </a:extLst>
          </p:cNvPr>
          <p:cNvSpPr txBox="1"/>
          <p:nvPr/>
        </p:nvSpPr>
        <p:spPr>
          <a:xfrm>
            <a:off x="812800" y="1310398"/>
            <a:ext cx="7319376" cy="400110"/>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Each country should be free to take action unilaterally.</a:t>
            </a:r>
          </a:p>
        </p:txBody>
      </p:sp>
      <p:sp>
        <p:nvSpPr>
          <p:cNvPr id="14" name="TextBox 13">
            <a:extLst>
              <a:ext uri="{FF2B5EF4-FFF2-40B4-BE49-F238E27FC236}">
                <a16:creationId xmlns:a16="http://schemas.microsoft.com/office/drawing/2014/main" id="{6C7CFA78-4D9F-8D4A-8CC1-36F768DC9819}"/>
              </a:ext>
            </a:extLst>
          </p:cNvPr>
          <p:cNvSpPr txBox="1"/>
          <p:nvPr/>
        </p:nvSpPr>
        <p:spPr>
          <a:xfrm>
            <a:off x="812800" y="1770412"/>
            <a:ext cx="7261475" cy="400110"/>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Political and trade alliances should make the decisions.</a:t>
            </a:r>
          </a:p>
        </p:txBody>
      </p:sp>
      <p:sp>
        <p:nvSpPr>
          <p:cNvPr id="15" name="TextBox 14">
            <a:extLst>
              <a:ext uri="{FF2B5EF4-FFF2-40B4-BE49-F238E27FC236}">
                <a16:creationId xmlns:a16="http://schemas.microsoft.com/office/drawing/2014/main" id="{59CBC6C2-5742-344B-AA81-4930631D224A}"/>
              </a:ext>
            </a:extLst>
          </p:cNvPr>
          <p:cNvSpPr txBox="1"/>
          <p:nvPr/>
        </p:nvSpPr>
        <p:spPr>
          <a:xfrm>
            <a:off x="812800" y="2252590"/>
            <a:ext cx="6042744" cy="400110"/>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Global, multinational governance is essential.</a:t>
            </a:r>
          </a:p>
        </p:txBody>
      </p:sp>
      <p:sp>
        <p:nvSpPr>
          <p:cNvPr id="16" name="Rectangle 15">
            <a:extLst>
              <a:ext uri="{FF2B5EF4-FFF2-40B4-BE49-F238E27FC236}">
                <a16:creationId xmlns:a16="http://schemas.microsoft.com/office/drawing/2014/main" id="{9680974C-07AF-1B4A-BF4E-BD5CB6C42C82}"/>
              </a:ext>
            </a:extLst>
          </p:cNvPr>
          <p:cNvSpPr/>
          <p:nvPr/>
        </p:nvSpPr>
        <p:spPr>
          <a:xfrm>
            <a:off x="399070" y="2758772"/>
            <a:ext cx="299430" cy="317500"/>
          </a:xfrm>
          <a:prstGeom prst="rect">
            <a:avLst/>
          </a:prstGeom>
          <a:solidFill>
            <a:srgbClr val="FFFFFF"/>
          </a:solidFill>
          <a:ln w="1905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D384EAC-A577-074B-AD78-F6E3D9F7EC2D}"/>
              </a:ext>
            </a:extLst>
          </p:cNvPr>
          <p:cNvSpPr txBox="1"/>
          <p:nvPr/>
        </p:nvSpPr>
        <p:spPr>
          <a:xfrm>
            <a:off x="812800" y="2723470"/>
            <a:ext cx="6438942" cy="400110"/>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Nobody should try this; we’ve got other options.</a:t>
            </a:r>
          </a:p>
        </p:txBody>
      </p:sp>
    </p:spTree>
    <p:extLst>
      <p:ext uri="{BB962C8B-B14F-4D97-AF65-F5344CB8AC3E}">
        <p14:creationId xmlns:p14="http://schemas.microsoft.com/office/powerpoint/2010/main" val="67536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1521"/>
            <a:ext cx="733405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Geoengineering governance today?</a:t>
            </a:r>
          </a:p>
        </p:txBody>
      </p:sp>
      <p:sp>
        <p:nvSpPr>
          <p:cNvPr id="6" name="TextBox 5"/>
          <p:cNvSpPr txBox="1"/>
          <p:nvPr/>
        </p:nvSpPr>
        <p:spPr>
          <a:xfrm>
            <a:off x="319657" y="843524"/>
            <a:ext cx="11415533" cy="1323439"/>
          </a:xfrm>
          <a:prstGeom prst="rect">
            <a:avLst/>
          </a:prstGeom>
          <a:noFill/>
        </p:spPr>
        <p:txBody>
          <a:bodyPr wrap="square" rtlCol="0">
            <a:spAutoFit/>
          </a:bodyPr>
          <a:lstStyle/>
          <a:p>
            <a:pPr fontAlgn="ctr"/>
            <a:r>
              <a:rPr lang="en-US" sz="2000" b="1" dirty="0">
                <a:latin typeface="Verdana" panose="020B0604030504040204" pitchFamily="34" charset="0"/>
                <a:ea typeface="Verdana" panose="020B0604030504040204" pitchFamily="34" charset="0"/>
                <a:cs typeface="Verdana" panose="020B0604030504040204" pitchFamily="34" charset="0"/>
              </a:rPr>
              <a:t>2008:</a:t>
            </a:r>
          </a:p>
          <a:p>
            <a:pPr fontAlgn="ctr"/>
            <a:r>
              <a:rPr lang="en-US" sz="2000" dirty="0">
                <a:latin typeface="Verdana" panose="020B0604030504040204" pitchFamily="34" charset="0"/>
                <a:ea typeface="Verdana" panose="020B0604030504040204" pitchFamily="34" charset="0"/>
                <a:cs typeface="Verdana" panose="020B0604030504040204" pitchFamily="34" charset="0"/>
              </a:rPr>
              <a:t>After a number of ocean fertilization experiments (of which only 2 showed increased C sequestration), the UN Convention on Biological Diversity imposed a moratorium on more.</a:t>
            </a:r>
          </a:p>
        </p:txBody>
      </p:sp>
      <p:pic>
        <p:nvPicPr>
          <p:cNvPr id="9" name="Picture 8">
            <a:extLst>
              <a:ext uri="{FF2B5EF4-FFF2-40B4-BE49-F238E27FC236}">
                <a16:creationId xmlns:a16="http://schemas.microsoft.com/office/drawing/2014/main" id="{64CAE52C-D1E9-9E4E-AE07-9E07D7475FB4}"/>
              </a:ext>
            </a:extLst>
          </p:cNvPr>
          <p:cNvPicPr>
            <a:picLocks noChangeAspect="1"/>
          </p:cNvPicPr>
          <p:nvPr/>
        </p:nvPicPr>
        <p:blipFill>
          <a:blip r:embed="rId2">
            <a:duotone>
              <a:prstClr val="black"/>
              <a:schemeClr val="accent1">
                <a:tint val="45000"/>
                <a:satMod val="400000"/>
              </a:schemeClr>
            </a:duotone>
          </a:blip>
          <a:stretch>
            <a:fillRect/>
          </a:stretch>
        </p:blipFill>
        <p:spPr>
          <a:xfrm>
            <a:off x="11107098" y="49316"/>
            <a:ext cx="628093" cy="584776"/>
          </a:xfrm>
          <a:prstGeom prst="rect">
            <a:avLst/>
          </a:prstGeom>
        </p:spPr>
      </p:pic>
      <p:sp>
        <p:nvSpPr>
          <p:cNvPr id="10" name="TextBox 9">
            <a:extLst>
              <a:ext uri="{FF2B5EF4-FFF2-40B4-BE49-F238E27FC236}">
                <a16:creationId xmlns:a16="http://schemas.microsoft.com/office/drawing/2014/main" id="{73DDCA62-E1A3-0A44-9096-8E75CAF22AEB}"/>
              </a:ext>
            </a:extLst>
          </p:cNvPr>
          <p:cNvSpPr txBox="1"/>
          <p:nvPr/>
        </p:nvSpPr>
        <p:spPr>
          <a:xfrm>
            <a:off x="145070" y="6192020"/>
            <a:ext cx="11567848" cy="584775"/>
          </a:xfrm>
          <a:prstGeom prst="rect">
            <a:avLst/>
          </a:prstGeom>
          <a:noFill/>
        </p:spPr>
        <p:txBody>
          <a:bodyPr wrap="square" rtlCol="0">
            <a:spAutoFit/>
          </a:bodyPr>
          <a:lstStyle/>
          <a:p>
            <a:r>
              <a:rPr lang="en-US" sz="1600" dirty="0">
                <a:hlinkClick r:id="rId3"/>
              </a:rPr>
              <a:t>https://www.wired.com/story/geoengineering-is-the-only-solution-to-our-climate-calamities/</a:t>
            </a:r>
            <a:endParaRPr lang="en-US" sz="1600" dirty="0"/>
          </a:p>
          <a:p>
            <a:r>
              <a:rPr lang="en-US" sz="1600" dirty="0">
                <a:hlinkClick r:id="rId4"/>
              </a:rPr>
              <a:t>https://www.theguardian.com/environment/2019/mar/18/us-and-saudi-arabia-blocking-regulation-of-geoengineering-sources-say</a:t>
            </a:r>
            <a:r>
              <a:rPr lang="en-US" sz="1600" dirty="0"/>
              <a:t> </a:t>
            </a:r>
          </a:p>
        </p:txBody>
      </p:sp>
      <p:sp>
        <p:nvSpPr>
          <p:cNvPr id="7" name="TextBox 6">
            <a:extLst>
              <a:ext uri="{FF2B5EF4-FFF2-40B4-BE49-F238E27FC236}">
                <a16:creationId xmlns:a16="http://schemas.microsoft.com/office/drawing/2014/main" id="{6AC498CF-A2BD-774D-B308-7FA8D4C1CEFC}"/>
              </a:ext>
            </a:extLst>
          </p:cNvPr>
          <p:cNvSpPr txBox="1"/>
          <p:nvPr/>
        </p:nvSpPr>
        <p:spPr>
          <a:xfrm>
            <a:off x="319656" y="2447917"/>
            <a:ext cx="11415533" cy="1015663"/>
          </a:xfrm>
          <a:prstGeom prst="rect">
            <a:avLst/>
          </a:prstGeom>
          <a:noFill/>
        </p:spPr>
        <p:txBody>
          <a:bodyPr wrap="square" rtlCol="0">
            <a:spAutoFit/>
          </a:bodyPr>
          <a:lstStyle/>
          <a:p>
            <a:pPr fontAlgn="ctr"/>
            <a:r>
              <a:rPr lang="en-US" sz="2000" b="1" dirty="0">
                <a:latin typeface="Verdana" panose="020B0604030504040204" pitchFamily="34" charset="0"/>
                <a:ea typeface="Verdana" panose="020B0604030504040204" pitchFamily="34" charset="0"/>
                <a:cs typeface="Verdana" panose="020B0604030504040204" pitchFamily="34" charset="0"/>
              </a:rPr>
              <a:t>2019: </a:t>
            </a:r>
          </a:p>
          <a:p>
            <a:pPr marL="342900" indent="-342900" fontAlgn="ct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 multinational atmospheric geoengineering effort was rejected by the same UN body</a:t>
            </a:r>
          </a:p>
        </p:txBody>
      </p:sp>
      <p:sp>
        <p:nvSpPr>
          <p:cNvPr id="8" name="TextBox 7">
            <a:extLst>
              <a:ext uri="{FF2B5EF4-FFF2-40B4-BE49-F238E27FC236}">
                <a16:creationId xmlns:a16="http://schemas.microsoft.com/office/drawing/2014/main" id="{C4B2B943-170E-BA4A-AE90-A845D7313DE5}"/>
              </a:ext>
            </a:extLst>
          </p:cNvPr>
          <p:cNvSpPr txBox="1"/>
          <p:nvPr/>
        </p:nvSpPr>
        <p:spPr>
          <a:xfrm>
            <a:off x="297385" y="3638440"/>
            <a:ext cx="11415533" cy="1015663"/>
          </a:xfrm>
          <a:prstGeom prst="rect">
            <a:avLst/>
          </a:prstGeom>
          <a:noFill/>
        </p:spPr>
        <p:txBody>
          <a:bodyPr wrap="square" rtlCol="0">
            <a:spAutoFit/>
          </a:bodyPr>
          <a:lstStyle/>
          <a:p>
            <a:pPr marL="342900" indent="-342900" fontAlgn="ct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 group of nations, led by the US and Saudi Arabia, "hamstrung" global efforts to scrutinize the risks and benefits (basically begin the process of regulating) geoengineering</a:t>
            </a:r>
          </a:p>
        </p:txBody>
      </p:sp>
      <p:sp>
        <p:nvSpPr>
          <p:cNvPr id="2" name="TextBox 1">
            <a:extLst>
              <a:ext uri="{FF2B5EF4-FFF2-40B4-BE49-F238E27FC236}">
                <a16:creationId xmlns:a16="http://schemas.microsoft.com/office/drawing/2014/main" id="{59CED8E5-82AD-8348-B01A-F1CCC33062B6}"/>
              </a:ext>
            </a:extLst>
          </p:cNvPr>
          <p:cNvSpPr txBox="1"/>
          <p:nvPr/>
        </p:nvSpPr>
        <p:spPr>
          <a:xfrm>
            <a:off x="1340798" y="4911228"/>
            <a:ext cx="10071100" cy="1015663"/>
          </a:xfrm>
          <a:prstGeom prst="rect">
            <a:avLst/>
          </a:prstGeom>
          <a:noFill/>
        </p:spPr>
        <p:txBody>
          <a:bodyPr wrap="square" rtlCol="0">
            <a:spAutoFit/>
          </a:bodyPr>
          <a:lstStyle/>
          <a:p>
            <a:r>
              <a:rPr lang="en-US" sz="2000" i="1" dirty="0">
                <a:latin typeface="Verdana" panose="020B0604030504040204" pitchFamily="34" charset="0"/>
                <a:ea typeface="Verdana" panose="020B0604030504040204" pitchFamily="34" charset="0"/>
                <a:cs typeface="Verdana" panose="020B0604030504040204" pitchFamily="34" charset="0"/>
              </a:rPr>
              <a:t>“It is regrettable that efforts to strengthen existing UN governance on geoengineering met with resistance from a handful of high-emitting oil-producing countries,” </a:t>
            </a:r>
            <a:r>
              <a:rPr lang="en-US" sz="2000" dirty="0">
                <a:latin typeface="Verdana" panose="020B0604030504040204" pitchFamily="34" charset="0"/>
                <a:ea typeface="Verdana" panose="020B0604030504040204" pitchFamily="34" charset="0"/>
                <a:cs typeface="Verdana" panose="020B0604030504040204" pitchFamily="34" charset="0"/>
              </a:rPr>
              <a:t>- Lili Fuhr of the Heinrich </a:t>
            </a:r>
            <a:r>
              <a:rPr lang="en-US" sz="2000" dirty="0" err="1">
                <a:latin typeface="Verdana" panose="020B0604030504040204" pitchFamily="34" charset="0"/>
                <a:ea typeface="Verdana" panose="020B0604030504040204" pitchFamily="34" charset="0"/>
                <a:cs typeface="Verdana" panose="020B0604030504040204" pitchFamily="34" charset="0"/>
              </a:rPr>
              <a:t>Böll</a:t>
            </a:r>
            <a:r>
              <a:rPr lang="en-US" sz="2000" dirty="0">
                <a:latin typeface="Verdana" panose="020B0604030504040204" pitchFamily="34" charset="0"/>
                <a:ea typeface="Verdana" panose="020B0604030504040204" pitchFamily="34" charset="0"/>
                <a:cs typeface="Verdana" panose="020B0604030504040204" pitchFamily="34" charset="0"/>
              </a:rPr>
              <a:t> Foundation</a:t>
            </a:r>
          </a:p>
        </p:txBody>
      </p:sp>
    </p:spTree>
    <p:extLst>
      <p:ext uri="{BB962C8B-B14F-4D97-AF65-F5344CB8AC3E}">
        <p14:creationId xmlns:p14="http://schemas.microsoft.com/office/powerpoint/2010/main" val="405113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23042-5490-D943-9DEB-A7BA8BE9BF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1A1CBA-DEF0-9141-AFE5-4D6ED88C872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95407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112"/>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0340"/>
            <a:ext cx="842249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RE: reasons for optimism </a:t>
            </a:r>
            <a:r>
              <a:rPr lang="en-US" sz="2400" b="1" dirty="0">
                <a:solidFill>
                  <a:prstClr val="white"/>
                </a:solidFill>
                <a:latin typeface="Verdana" panose="020B0604030504040204" pitchFamily="34" charset="0"/>
                <a:cs typeface="Verdana" panose="020B0604030504040204" pitchFamily="34" charset="0"/>
              </a:rPr>
              <a:t>(Gore, TED 2016)</a:t>
            </a:r>
          </a:p>
        </p:txBody>
      </p:sp>
      <p:sp>
        <p:nvSpPr>
          <p:cNvPr id="3" name="TextBox 2"/>
          <p:cNvSpPr txBox="1"/>
          <p:nvPr/>
        </p:nvSpPr>
        <p:spPr>
          <a:xfrm>
            <a:off x="5237118" y="6406625"/>
            <a:ext cx="6827959"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blog.ted.com</a:t>
            </a:r>
            <a:r>
              <a:rPr lang="en-US" sz="1400" dirty="0">
                <a:latin typeface="Verdana" panose="020B0604030504040204" pitchFamily="34" charset="0"/>
                <a:cs typeface="Verdana" panose="020B0604030504040204" pitchFamily="34" charset="0"/>
              </a:rPr>
              <a:t>/why-al-gore-feels-optimistic-about-climate-change/</a:t>
            </a:r>
          </a:p>
        </p:txBody>
      </p:sp>
      <p:sp>
        <p:nvSpPr>
          <p:cNvPr id="9" name="TextBox 8"/>
          <p:cNvSpPr txBox="1"/>
          <p:nvPr/>
        </p:nvSpPr>
        <p:spPr>
          <a:xfrm>
            <a:off x="271611" y="755600"/>
            <a:ext cx="11610673" cy="381129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In 1980, AT&amp;T was curious how many people would adopt “big, clunky” cell phones in upcoming decades, so they commissioned a McKinsey study to forecast cell phone use by the year 2000. </a:t>
            </a:r>
          </a:p>
          <a:p>
            <a:pPr>
              <a:lnSpc>
                <a:spcPct val="110000"/>
              </a:lnSpc>
            </a:pPr>
            <a:endParaRPr lang="en-US" sz="2000" dirty="0">
              <a:latin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cs typeface="Verdana" panose="020B0604030504040204" pitchFamily="34" charset="0"/>
              </a:rPr>
              <a:t>Their projection: 900,000 users. </a:t>
            </a:r>
          </a:p>
          <a:p>
            <a:pPr>
              <a:lnSpc>
                <a:spcPct val="110000"/>
              </a:lnSpc>
            </a:pPr>
            <a:endParaRPr lang="en-US" sz="2000" dirty="0">
              <a:latin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cs typeface="Verdana" panose="020B0604030504040204" pitchFamily="34" charset="0"/>
              </a:rPr>
              <a:t>“That did happen,” says Gore, “in first three days.” </a:t>
            </a:r>
          </a:p>
          <a:p>
            <a:pPr>
              <a:lnSpc>
                <a:spcPct val="110000"/>
              </a:lnSpc>
            </a:pPr>
            <a:endParaRPr lang="en-US" sz="2000" dirty="0">
              <a:latin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cs typeface="Verdana" panose="020B0604030504040204" pitchFamily="34" charset="0"/>
              </a:rPr>
              <a:t>They hugely underestimated because they didn’t account for the fact that the </a:t>
            </a:r>
            <a:r>
              <a:rPr lang="en-US" sz="2000" u="sng" dirty="0">
                <a:latin typeface="Verdana" panose="020B0604030504040204" pitchFamily="34" charset="0"/>
                <a:cs typeface="Verdana" panose="020B0604030504040204" pitchFamily="34" charset="0"/>
              </a:rPr>
              <a:t>quality would improve and the cost would come down</a:t>
            </a:r>
            <a:r>
              <a:rPr lang="en-US" sz="2000" dirty="0">
                <a:latin typeface="Verdana" panose="020B0604030504040204" pitchFamily="34" charset="0"/>
                <a:cs typeface="Verdana" panose="020B0604030504040204" pitchFamily="34" charset="0"/>
              </a:rPr>
              <a:t>, both things happening with renewable energy.</a:t>
            </a:r>
          </a:p>
        </p:txBody>
      </p:sp>
      <p:pic>
        <p:nvPicPr>
          <p:cNvPr id="7" name="Picture 6">
            <a:extLst>
              <a:ext uri="{FF2B5EF4-FFF2-40B4-BE49-F238E27FC236}">
                <a16:creationId xmlns:a16="http://schemas.microsoft.com/office/drawing/2014/main" id="{B9CEB6F6-1569-9F42-B91E-285782180866}"/>
              </a:ext>
            </a:extLst>
          </p:cNvPr>
          <p:cNvPicPr>
            <a:picLocks noChangeAspect="1"/>
          </p:cNvPicPr>
          <p:nvPr/>
        </p:nvPicPr>
        <p:blipFill>
          <a:blip r:embed="rId2">
            <a:duotone>
              <a:prstClr val="black"/>
              <a:schemeClr val="accent1">
                <a:tint val="45000"/>
                <a:satMod val="400000"/>
              </a:schemeClr>
            </a:duotone>
          </a:blip>
          <a:stretch>
            <a:fillRect/>
          </a:stretch>
        </p:blipFill>
        <p:spPr>
          <a:xfrm>
            <a:off x="11254191" y="23506"/>
            <a:ext cx="628093" cy="584776"/>
          </a:xfrm>
          <a:prstGeom prst="rect">
            <a:avLst/>
          </a:prstGeom>
        </p:spPr>
      </p:pic>
    </p:spTree>
    <p:extLst>
      <p:ext uri="{BB962C8B-B14F-4D97-AF65-F5344CB8AC3E}">
        <p14:creationId xmlns:p14="http://schemas.microsoft.com/office/powerpoint/2010/main" val="1041204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453"/>
            <a:ext cx="604043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RE: reasons for optimism (1)</a:t>
            </a:r>
            <a:endParaRPr lang="en-US" sz="24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5260799" y="6500906"/>
            <a:ext cx="6827959"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blog.ted.com</a:t>
            </a:r>
            <a:r>
              <a:rPr lang="en-US" sz="1400" dirty="0">
                <a:latin typeface="Verdana" panose="020B0604030504040204" pitchFamily="34" charset="0"/>
                <a:cs typeface="Verdana" panose="020B0604030504040204" pitchFamily="34" charset="0"/>
              </a:rPr>
              <a:t>/why-al-gore-feels-optimistic-about-climate-change/</a:t>
            </a:r>
          </a:p>
        </p:txBody>
      </p:sp>
      <p:sp>
        <p:nvSpPr>
          <p:cNvPr id="9" name="TextBox 8"/>
          <p:cNvSpPr txBox="1"/>
          <p:nvPr/>
        </p:nvSpPr>
        <p:spPr>
          <a:xfrm>
            <a:off x="271611" y="1244080"/>
            <a:ext cx="11671860" cy="1441420"/>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In 2000, the best projections said that the world would be able to install 30 GW of wind energy capacity by 2010. </a:t>
            </a:r>
          </a:p>
          <a:p>
            <a:pPr>
              <a:lnSpc>
                <a:spcPct val="11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“We </a:t>
            </a:r>
            <a:r>
              <a:rPr lang="en-US" sz="2000" u="sng" dirty="0">
                <a:latin typeface="Verdana" panose="020B0604030504040204" pitchFamily="34" charset="0"/>
                <a:ea typeface="Verdana" panose="020B0604030504040204" pitchFamily="34" charset="0"/>
                <a:cs typeface="Verdana" panose="020B0604030504040204" pitchFamily="34" charset="0"/>
              </a:rPr>
              <a:t>beat that mark by 14 and a half times over</a:t>
            </a:r>
            <a:r>
              <a:rPr lang="en-US" sz="2000" dirty="0">
                <a:latin typeface="Verdana" panose="020B0604030504040204" pitchFamily="34" charset="0"/>
                <a:ea typeface="Verdana" panose="020B0604030504040204" pitchFamily="34" charset="0"/>
                <a:cs typeface="Verdana" panose="020B0604030504040204" pitchFamily="34" charset="0"/>
              </a:rPr>
              <a:t>,” says Gore.</a:t>
            </a:r>
          </a:p>
        </p:txBody>
      </p:sp>
      <p:sp>
        <p:nvSpPr>
          <p:cNvPr id="7" name="TextBox 6"/>
          <p:cNvSpPr txBox="1"/>
          <p:nvPr/>
        </p:nvSpPr>
        <p:spPr>
          <a:xfrm>
            <a:off x="271611" y="3202406"/>
            <a:ext cx="11671860" cy="3134191"/>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As for solar power, projections 14 years ago said that we could install one GW per year by 2010. </a:t>
            </a:r>
          </a:p>
          <a:p>
            <a:pPr>
              <a:lnSpc>
                <a:spcPct val="11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a:t>
            </a:r>
            <a:r>
              <a:rPr lang="en-US" sz="2000" u="sng" dirty="0">
                <a:latin typeface="Verdana" panose="020B0604030504040204" pitchFamily="34" charset="0"/>
                <a:ea typeface="Verdana" panose="020B0604030504040204" pitchFamily="34" charset="0"/>
                <a:cs typeface="Verdana" panose="020B0604030504040204" pitchFamily="34" charset="0"/>
              </a:rPr>
              <a:t>We beat that mark by 17 times over</a:t>
            </a:r>
            <a:r>
              <a:rPr lang="en-US" sz="2000" dirty="0">
                <a:latin typeface="Verdana" panose="020B0604030504040204" pitchFamily="34" charset="0"/>
                <a:ea typeface="Verdana" panose="020B0604030504040204" pitchFamily="34" charset="0"/>
                <a:cs typeface="Verdana" panose="020B0604030504040204" pitchFamily="34" charset="0"/>
              </a:rPr>
              <a:t>,” says Gore. </a:t>
            </a:r>
          </a:p>
          <a:p>
            <a:pPr>
              <a:lnSpc>
                <a:spcPct val="11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u="sng" dirty="0">
                <a:latin typeface="Verdana" panose="020B0604030504040204" pitchFamily="34" charset="0"/>
                <a:ea typeface="Verdana" panose="020B0604030504040204" pitchFamily="34" charset="0"/>
                <a:cs typeface="Verdana" panose="020B0604030504040204" pitchFamily="34" charset="0"/>
              </a:rPr>
              <a:t>Last year, we beat it 58 times over</a:t>
            </a:r>
            <a:r>
              <a:rPr lang="en-US" sz="2000" dirty="0">
                <a:latin typeface="Verdana" panose="020B0604030504040204" pitchFamily="34" charset="0"/>
                <a:ea typeface="Verdana" panose="020B0604030504040204" pitchFamily="34" charset="0"/>
                <a:cs typeface="Verdana" panose="020B0604030504040204" pitchFamily="34" charset="0"/>
              </a:rPr>
              <a:t>. And this year, it looks like that will bump up to </a:t>
            </a:r>
            <a:r>
              <a:rPr lang="en-US" sz="2000" u="sng" dirty="0">
                <a:latin typeface="Verdana" panose="020B0604030504040204" pitchFamily="34" charset="0"/>
                <a:ea typeface="Verdana" panose="020B0604030504040204" pitchFamily="34" charset="0"/>
                <a:cs typeface="Verdana" panose="020B0604030504040204" pitchFamily="34" charset="0"/>
              </a:rPr>
              <a:t>68 times over</a:t>
            </a:r>
            <a:r>
              <a:rPr lang="en-US" sz="2000" dirty="0">
                <a:latin typeface="Verdana" panose="020B0604030504040204" pitchFamily="34" charset="0"/>
                <a:ea typeface="Verdana" panose="020B0604030504040204" pitchFamily="34" charset="0"/>
                <a:cs typeface="Verdana" panose="020B0604030504040204" pitchFamily="34" charset="0"/>
              </a:rPr>
              <a:t>. </a:t>
            </a:r>
          </a:p>
          <a:p>
            <a:pPr>
              <a:lnSpc>
                <a:spcPct val="11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The point: </a:t>
            </a:r>
            <a:r>
              <a:rPr lang="en-US" sz="2000" u="sng" dirty="0">
                <a:latin typeface="Verdana" panose="020B0604030504040204" pitchFamily="34" charset="0"/>
                <a:ea typeface="Verdana" panose="020B0604030504040204" pitchFamily="34" charset="0"/>
                <a:cs typeface="Verdana" panose="020B0604030504040204" pitchFamily="34" charset="0"/>
              </a:rPr>
              <a:t>solar power is increasing exponentially</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B3F29943-6F64-FF47-B791-94B89C0950EC}"/>
              </a:ext>
            </a:extLst>
          </p:cNvPr>
          <p:cNvSpPr txBox="1"/>
          <p:nvPr/>
        </p:nvSpPr>
        <p:spPr>
          <a:xfrm>
            <a:off x="271611" y="712231"/>
            <a:ext cx="8516565"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Al Gore, TED 2016</a:t>
            </a:r>
            <a:endParaRPr lang="en-US" sz="2000" dirty="0">
              <a:latin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9DFEE421-D22D-BD48-B51C-C135CBE05D97}"/>
              </a:ext>
            </a:extLst>
          </p:cNvPr>
          <p:cNvPicPr>
            <a:picLocks noChangeAspect="1"/>
          </p:cNvPicPr>
          <p:nvPr/>
        </p:nvPicPr>
        <p:blipFill>
          <a:blip r:embed="rId2">
            <a:duotone>
              <a:prstClr val="black"/>
              <a:schemeClr val="accent1">
                <a:tint val="45000"/>
                <a:satMod val="400000"/>
              </a:schemeClr>
            </a:duotone>
          </a:blip>
          <a:stretch>
            <a:fillRect/>
          </a:stretch>
        </p:blipFill>
        <p:spPr>
          <a:xfrm>
            <a:off x="11093030" y="49317"/>
            <a:ext cx="628093" cy="584776"/>
          </a:xfrm>
          <a:prstGeom prst="rect">
            <a:avLst/>
          </a:prstGeom>
        </p:spPr>
      </p:pic>
    </p:spTree>
    <p:extLst>
      <p:ext uri="{BB962C8B-B14F-4D97-AF65-F5344CB8AC3E}">
        <p14:creationId xmlns:p14="http://schemas.microsoft.com/office/powerpoint/2010/main" val="23286312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3385"/>
            <a:ext cx="604043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RE: reasons for optimism (2)</a:t>
            </a:r>
            <a:endParaRPr lang="en-US" sz="24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5364041" y="6399668"/>
            <a:ext cx="6827959"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blog.ted.com</a:t>
            </a:r>
            <a:r>
              <a:rPr lang="en-US" sz="1400" dirty="0">
                <a:latin typeface="Verdana" panose="020B0604030504040204" pitchFamily="34" charset="0"/>
                <a:cs typeface="Verdana" panose="020B0604030504040204" pitchFamily="34" charset="0"/>
              </a:rPr>
              <a:t>/why-al-gore-feels-optimistic-about-climate-change/</a:t>
            </a:r>
          </a:p>
        </p:txBody>
      </p:sp>
      <p:sp>
        <p:nvSpPr>
          <p:cNvPr id="9" name="TextBox 8"/>
          <p:cNvSpPr txBox="1"/>
          <p:nvPr/>
        </p:nvSpPr>
        <p:spPr>
          <a:xfrm>
            <a:off x="271611" y="1538891"/>
            <a:ext cx="11463580" cy="2092176"/>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The cost of renewable energy has come down 10 percent per year for 30 years. </a:t>
            </a:r>
          </a:p>
          <a:p>
            <a:pPr>
              <a:lnSpc>
                <a:spcPct val="11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a:t>
            </a:r>
            <a:r>
              <a:rPr lang="en-US" sz="2000" u="sng" dirty="0">
                <a:latin typeface="Verdana" panose="020B0604030504040204" pitchFamily="34" charset="0"/>
                <a:ea typeface="Verdana" panose="020B0604030504040204" pitchFamily="34" charset="0"/>
                <a:cs typeface="Verdana" panose="020B0604030504040204" pitchFamily="34" charset="0"/>
              </a:rPr>
              <a:t>We are close to reaching grid parity </a:t>
            </a:r>
            <a:r>
              <a:rPr lang="en-US" sz="2000" dirty="0">
                <a:latin typeface="Verdana" panose="020B0604030504040204" pitchFamily="34" charset="0"/>
                <a:ea typeface="Verdana" panose="020B0604030504040204" pitchFamily="34" charset="0"/>
                <a:cs typeface="Verdana" panose="020B0604030504040204" pitchFamily="34" charset="0"/>
              </a:rPr>
              <a:t>— that line, that threshold below which renewable is cheaper than electricity from burning fossil fuels,” he says. </a:t>
            </a:r>
          </a:p>
          <a:p>
            <a:pPr>
              <a:lnSpc>
                <a:spcPct val="11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“This is the biggest new investment opportunity in the history of the world.”</a:t>
            </a:r>
          </a:p>
        </p:txBody>
      </p:sp>
      <p:pic>
        <p:nvPicPr>
          <p:cNvPr id="7" name="Picture 6">
            <a:extLst>
              <a:ext uri="{FF2B5EF4-FFF2-40B4-BE49-F238E27FC236}">
                <a16:creationId xmlns:a16="http://schemas.microsoft.com/office/drawing/2014/main" id="{7C55DD9B-9D8B-C346-B43E-3B34690EDB55}"/>
              </a:ext>
            </a:extLst>
          </p:cNvPr>
          <p:cNvPicPr>
            <a:picLocks noChangeAspect="1"/>
          </p:cNvPicPr>
          <p:nvPr/>
        </p:nvPicPr>
        <p:blipFill>
          <a:blip r:embed="rId2">
            <a:duotone>
              <a:prstClr val="black"/>
              <a:schemeClr val="accent1">
                <a:tint val="45000"/>
                <a:satMod val="400000"/>
              </a:schemeClr>
            </a:duotone>
          </a:blip>
          <a:stretch>
            <a:fillRect/>
          </a:stretch>
        </p:blipFill>
        <p:spPr>
          <a:xfrm>
            <a:off x="11107098" y="49317"/>
            <a:ext cx="628093" cy="584776"/>
          </a:xfrm>
          <a:prstGeom prst="rect">
            <a:avLst/>
          </a:prstGeom>
        </p:spPr>
      </p:pic>
      <p:sp>
        <p:nvSpPr>
          <p:cNvPr id="10" name="TextBox 9">
            <a:extLst>
              <a:ext uri="{FF2B5EF4-FFF2-40B4-BE49-F238E27FC236}">
                <a16:creationId xmlns:a16="http://schemas.microsoft.com/office/drawing/2014/main" id="{63BD217E-2F92-014C-AFC8-DC1222FAE0A5}"/>
              </a:ext>
            </a:extLst>
          </p:cNvPr>
          <p:cNvSpPr txBox="1"/>
          <p:nvPr/>
        </p:nvSpPr>
        <p:spPr>
          <a:xfrm>
            <a:off x="271611" y="807926"/>
            <a:ext cx="8516565"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Al Gore, TED 2016</a:t>
            </a:r>
            <a:endParaRPr lang="en-US" sz="2000" dirty="0">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086645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3385"/>
            <a:ext cx="604043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RE: reasons for optimism (3)</a:t>
            </a:r>
            <a:endParaRPr lang="en-US" sz="24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5364041" y="6500906"/>
            <a:ext cx="6827959"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blog.ted.com</a:t>
            </a:r>
            <a:r>
              <a:rPr lang="en-US" sz="1400" dirty="0">
                <a:latin typeface="Verdana" panose="020B0604030504040204" pitchFamily="34" charset="0"/>
                <a:cs typeface="Verdana" panose="020B0604030504040204" pitchFamily="34" charset="0"/>
              </a:rPr>
              <a:t>/why-al-gore-feels-optimistic-about-climate-change/</a:t>
            </a:r>
          </a:p>
        </p:txBody>
      </p:sp>
      <p:sp>
        <p:nvSpPr>
          <p:cNvPr id="9" name="TextBox 8"/>
          <p:cNvSpPr txBox="1"/>
          <p:nvPr/>
        </p:nvSpPr>
        <p:spPr>
          <a:xfrm>
            <a:off x="271611" y="1379403"/>
            <a:ext cx="11486702" cy="764312"/>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On December 26, 2015, </a:t>
            </a:r>
            <a:r>
              <a:rPr lang="en-US" sz="2000" u="sng" dirty="0">
                <a:latin typeface="Verdana" panose="020B0604030504040204" pitchFamily="34" charset="0"/>
                <a:ea typeface="Verdana" panose="020B0604030504040204" pitchFamily="34" charset="0"/>
                <a:cs typeface="Verdana" panose="020B0604030504040204" pitchFamily="34" charset="0"/>
              </a:rPr>
              <a:t>Germany got 81 percent of its energy from renewables</a:t>
            </a:r>
            <a:r>
              <a:rPr lang="en-US" sz="2000" dirty="0">
                <a:latin typeface="Verdana" panose="020B0604030504040204" pitchFamily="34" charset="0"/>
                <a:ea typeface="Verdana" panose="020B0604030504040204" pitchFamily="34" charset="0"/>
                <a:cs typeface="Verdana" panose="020B0604030504040204" pitchFamily="34" charset="0"/>
              </a:rPr>
              <a:t>, mainly solar and wind.</a:t>
            </a:r>
          </a:p>
        </p:txBody>
      </p:sp>
      <p:sp>
        <p:nvSpPr>
          <p:cNvPr id="7" name="TextBox 6"/>
          <p:cNvSpPr txBox="1"/>
          <p:nvPr/>
        </p:nvSpPr>
        <p:spPr>
          <a:xfrm>
            <a:off x="318827" y="2564180"/>
            <a:ext cx="11486702" cy="2092176"/>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And then there’s the fact that on December 12, 2015, </a:t>
            </a:r>
            <a:r>
              <a:rPr lang="en-US" sz="2000" u="sng" dirty="0">
                <a:latin typeface="Verdana" panose="020B0604030504040204" pitchFamily="34" charset="0"/>
                <a:ea typeface="Verdana" panose="020B0604030504040204" pitchFamily="34" charset="0"/>
                <a:cs typeface="Verdana" panose="020B0604030504040204" pitchFamily="34" charset="0"/>
              </a:rPr>
              <a:t>195 governments </a:t>
            </a:r>
            <a:r>
              <a:rPr lang="en-US" sz="2000" dirty="0">
                <a:latin typeface="Verdana" panose="020B0604030504040204" pitchFamily="34" charset="0"/>
                <a:ea typeface="Verdana" panose="020B0604030504040204" pitchFamily="34" charset="0"/>
                <a:cs typeface="Verdana" panose="020B0604030504040204" pitchFamily="34" charset="0"/>
              </a:rPr>
              <a:t>came together in Paris, under the United Nations, and decided to </a:t>
            </a:r>
            <a:r>
              <a:rPr lang="en-US" sz="2000" u="sng" dirty="0">
                <a:latin typeface="Verdana" panose="020B0604030504040204" pitchFamily="34" charset="0"/>
                <a:ea typeface="Verdana" panose="020B0604030504040204" pitchFamily="34" charset="0"/>
                <a:cs typeface="Verdana" panose="020B0604030504040204" pitchFamily="34" charset="0"/>
              </a:rPr>
              <a:t>intentionally change the course of the global economy in order to protect the earth</a:t>
            </a:r>
            <a:r>
              <a:rPr lang="en-US" sz="2000" dirty="0">
                <a:latin typeface="Verdana" panose="020B0604030504040204" pitchFamily="34" charset="0"/>
                <a:ea typeface="Verdana" panose="020B0604030504040204" pitchFamily="34" charset="0"/>
                <a:cs typeface="Verdana" panose="020B0604030504040204" pitchFamily="34" charset="0"/>
              </a:rPr>
              <a:t>, as described by Christiana </a:t>
            </a:r>
            <a:r>
              <a:rPr lang="en-US" sz="2000" dirty="0" err="1">
                <a:latin typeface="Verdana" panose="020B0604030504040204" pitchFamily="34" charset="0"/>
                <a:ea typeface="Verdana" panose="020B0604030504040204" pitchFamily="34" charset="0"/>
                <a:cs typeface="Verdana" panose="020B0604030504040204" pitchFamily="34" charset="0"/>
              </a:rPr>
              <a:t>Figueres</a:t>
            </a:r>
            <a:r>
              <a:rPr lang="en-US" sz="2000" dirty="0">
                <a:latin typeface="Verdana" panose="020B0604030504040204" pitchFamily="34" charset="0"/>
                <a:ea typeface="Verdana" panose="020B0604030504040204" pitchFamily="34" charset="0"/>
                <a:cs typeface="Verdana" panose="020B0604030504040204" pitchFamily="34" charset="0"/>
              </a:rPr>
              <a:t>. </a:t>
            </a:r>
          </a:p>
          <a:p>
            <a:pPr>
              <a:lnSpc>
                <a:spcPct val="11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The year before that 400,000 people marched in New York in support of climate change advocacy.</a:t>
            </a:r>
          </a:p>
        </p:txBody>
      </p:sp>
      <p:sp>
        <p:nvSpPr>
          <p:cNvPr id="10" name="TextBox 9"/>
          <p:cNvSpPr txBox="1"/>
          <p:nvPr/>
        </p:nvSpPr>
        <p:spPr>
          <a:xfrm>
            <a:off x="318826" y="5545062"/>
            <a:ext cx="10983731" cy="764312"/>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The </a:t>
            </a:r>
            <a:r>
              <a:rPr lang="en-US" sz="2000" u="sng" dirty="0">
                <a:latin typeface="Verdana" panose="020B0604030504040204" pitchFamily="34" charset="0"/>
                <a:ea typeface="Verdana" panose="020B0604030504040204" pitchFamily="34" charset="0"/>
                <a:cs typeface="Verdana" panose="020B0604030504040204" pitchFamily="34" charset="0"/>
              </a:rPr>
              <a:t>US has now withdrawn</a:t>
            </a:r>
            <a:r>
              <a:rPr lang="en-US" sz="2000" dirty="0">
                <a:latin typeface="Verdana" panose="020B0604030504040204" pitchFamily="34" charset="0"/>
                <a:ea typeface="Verdana" panose="020B0604030504040204" pitchFamily="34" charset="0"/>
                <a:cs typeface="Verdana" panose="020B0604030504040204" pitchFamily="34" charset="0"/>
              </a:rPr>
              <a:t>, and is the only nation not to be a party to the Paris climate accord.</a:t>
            </a:r>
          </a:p>
        </p:txBody>
      </p:sp>
      <p:sp>
        <p:nvSpPr>
          <p:cNvPr id="11" name="TextBox 10">
            <a:extLst>
              <a:ext uri="{FF2B5EF4-FFF2-40B4-BE49-F238E27FC236}">
                <a16:creationId xmlns:a16="http://schemas.microsoft.com/office/drawing/2014/main" id="{2F157C3E-350E-614F-AC77-A8EC085F8E9F}"/>
              </a:ext>
            </a:extLst>
          </p:cNvPr>
          <p:cNvSpPr txBox="1"/>
          <p:nvPr/>
        </p:nvSpPr>
        <p:spPr>
          <a:xfrm>
            <a:off x="271611" y="786661"/>
            <a:ext cx="8516565"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Al Gore, TED 2016</a:t>
            </a:r>
            <a:endParaRPr lang="en-US" sz="2000" dirty="0">
              <a:latin typeface="Verdana" panose="020B0604030504040204" pitchFamily="34" charset="0"/>
              <a:cs typeface="Verdana" panose="020B0604030504040204" pitchFamily="34" charset="0"/>
            </a:endParaRPr>
          </a:p>
        </p:txBody>
      </p:sp>
      <p:pic>
        <p:nvPicPr>
          <p:cNvPr id="13" name="Picture 12">
            <a:extLst>
              <a:ext uri="{FF2B5EF4-FFF2-40B4-BE49-F238E27FC236}">
                <a16:creationId xmlns:a16="http://schemas.microsoft.com/office/drawing/2014/main" id="{A9E0FFD2-A5E0-C94D-A70C-1025A7CACE9B}"/>
              </a:ext>
            </a:extLst>
          </p:cNvPr>
          <p:cNvPicPr>
            <a:picLocks noChangeAspect="1"/>
          </p:cNvPicPr>
          <p:nvPr/>
        </p:nvPicPr>
        <p:blipFill>
          <a:blip r:embed="rId2">
            <a:duotone>
              <a:prstClr val="black"/>
              <a:schemeClr val="accent1">
                <a:tint val="45000"/>
                <a:satMod val="400000"/>
              </a:schemeClr>
            </a:duotone>
          </a:blip>
          <a:stretch>
            <a:fillRect/>
          </a:stretch>
        </p:blipFill>
        <p:spPr>
          <a:xfrm>
            <a:off x="11177436" y="49317"/>
            <a:ext cx="628093" cy="584776"/>
          </a:xfrm>
          <a:prstGeom prst="rect">
            <a:avLst/>
          </a:prstGeom>
        </p:spPr>
      </p:pic>
    </p:spTree>
    <p:extLst>
      <p:ext uri="{BB962C8B-B14F-4D97-AF65-F5344CB8AC3E}">
        <p14:creationId xmlns:p14="http://schemas.microsoft.com/office/powerpoint/2010/main" val="2013851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3385"/>
            <a:ext cx="604043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RE: reasons for optimism (4)</a:t>
            </a:r>
            <a:endParaRPr lang="en-US" sz="24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10190392" y="5639132"/>
            <a:ext cx="1889681" cy="1169551"/>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blog.ted.com</a:t>
            </a:r>
            <a:r>
              <a:rPr lang="en-US" sz="1400" dirty="0">
                <a:latin typeface="Verdana" panose="020B0604030504040204" pitchFamily="34" charset="0"/>
                <a:cs typeface="Verdana" panose="020B0604030504040204" pitchFamily="34" charset="0"/>
              </a:rPr>
              <a:t>/why-al-gore-feels-optimistic-about-climate-change/</a:t>
            </a:r>
          </a:p>
        </p:txBody>
      </p:sp>
      <p:sp>
        <p:nvSpPr>
          <p:cNvPr id="9" name="TextBox 8"/>
          <p:cNvSpPr txBox="1"/>
          <p:nvPr/>
        </p:nvSpPr>
        <p:spPr>
          <a:xfrm>
            <a:off x="228601" y="1313085"/>
            <a:ext cx="11534725" cy="1753622"/>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“When any great moral challenge is ultimately resolved into a binary choice between what is right or what is wrong, the outcome is preordained because of who we are as human beings,” says Gore. </a:t>
            </a:r>
          </a:p>
          <a:p>
            <a:pPr>
              <a:lnSpc>
                <a:spcPct val="110000"/>
              </a:lnSpc>
            </a:pPr>
            <a:endParaRPr lang="en-US" sz="2000" dirty="0">
              <a:latin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cs typeface="Verdana" panose="020B0604030504040204" pitchFamily="34" charset="0"/>
              </a:rPr>
              <a:t>“The will to act itself is a renewable resource.”</a:t>
            </a:r>
          </a:p>
        </p:txBody>
      </p:sp>
      <p:pic>
        <p:nvPicPr>
          <p:cNvPr id="7" name="Picture 6">
            <a:extLst>
              <a:ext uri="{FF2B5EF4-FFF2-40B4-BE49-F238E27FC236}">
                <a16:creationId xmlns:a16="http://schemas.microsoft.com/office/drawing/2014/main" id="{553583F4-8698-E44A-8315-CCE4E39B3A73}"/>
              </a:ext>
            </a:extLst>
          </p:cNvPr>
          <p:cNvPicPr>
            <a:picLocks noChangeAspect="1"/>
          </p:cNvPicPr>
          <p:nvPr/>
        </p:nvPicPr>
        <p:blipFill>
          <a:blip r:embed="rId2">
            <a:duotone>
              <a:prstClr val="black"/>
              <a:schemeClr val="accent1">
                <a:tint val="45000"/>
                <a:satMod val="400000"/>
              </a:schemeClr>
            </a:duotone>
          </a:blip>
          <a:stretch>
            <a:fillRect/>
          </a:stretch>
        </p:blipFill>
        <p:spPr>
          <a:xfrm>
            <a:off x="11135233" y="49317"/>
            <a:ext cx="628093" cy="584776"/>
          </a:xfrm>
          <a:prstGeom prst="rect">
            <a:avLst/>
          </a:prstGeom>
        </p:spPr>
      </p:pic>
      <p:sp>
        <p:nvSpPr>
          <p:cNvPr id="10" name="TextBox 9">
            <a:extLst>
              <a:ext uri="{FF2B5EF4-FFF2-40B4-BE49-F238E27FC236}">
                <a16:creationId xmlns:a16="http://schemas.microsoft.com/office/drawing/2014/main" id="{97EB6284-0538-ED46-9A6C-C6AA5D54E785}"/>
              </a:ext>
            </a:extLst>
          </p:cNvPr>
          <p:cNvSpPr txBox="1"/>
          <p:nvPr/>
        </p:nvSpPr>
        <p:spPr>
          <a:xfrm>
            <a:off x="271611" y="786661"/>
            <a:ext cx="8516565"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Al Gore, TED 2016</a:t>
            </a:r>
            <a:endParaRPr lang="en-US" sz="2000" dirty="0">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74984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453"/>
            <a:ext cx="528061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Hydrogen: energy carrier</a:t>
            </a:r>
          </a:p>
        </p:txBody>
      </p:sp>
      <p:sp>
        <p:nvSpPr>
          <p:cNvPr id="6" name="TextBox 5"/>
          <p:cNvSpPr txBox="1"/>
          <p:nvPr/>
        </p:nvSpPr>
        <p:spPr>
          <a:xfrm>
            <a:off x="319659" y="729224"/>
            <a:ext cx="8516565"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Hydrogen gas could be energy storage or currency.</a:t>
            </a:r>
          </a:p>
        </p:txBody>
      </p:sp>
      <p:sp>
        <p:nvSpPr>
          <p:cNvPr id="3" name="TextBox 2"/>
          <p:cNvSpPr txBox="1"/>
          <p:nvPr/>
        </p:nvSpPr>
        <p:spPr>
          <a:xfrm>
            <a:off x="8656703" y="6436771"/>
            <a:ext cx="3395160"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14</a:t>
            </a:r>
          </a:p>
        </p:txBody>
      </p:sp>
      <p:sp>
        <p:nvSpPr>
          <p:cNvPr id="9" name="TextBox 8"/>
          <p:cNvSpPr txBox="1"/>
          <p:nvPr/>
        </p:nvSpPr>
        <p:spPr>
          <a:xfrm>
            <a:off x="319659" y="1157185"/>
            <a:ext cx="11552682" cy="1076513"/>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Sources?</a:t>
            </a: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Electrolysis of water by renewable electricity;</a:t>
            </a: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Conversion of fossil fuels to H</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and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the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could be stored.</a:t>
            </a:r>
          </a:p>
        </p:txBody>
      </p:sp>
      <p:sp>
        <p:nvSpPr>
          <p:cNvPr id="10" name="TextBox 9"/>
          <p:cNvSpPr txBox="1"/>
          <p:nvPr/>
        </p:nvSpPr>
        <p:spPr>
          <a:xfrm>
            <a:off x="319659" y="2653485"/>
            <a:ext cx="11552682" cy="1753622"/>
          </a:xfrm>
          <a:prstGeom prst="rect">
            <a:avLst/>
          </a:prstGeom>
          <a:noFill/>
        </p:spPr>
        <p:txBody>
          <a:bodyPr wrap="square" rtlCol="0">
            <a:spAutoFit/>
          </a:bodyPr>
          <a:lstStyle/>
          <a:p>
            <a:pPr marL="800100" lvl="1"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It’s easier to separate and capture the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before combustion.</a:t>
            </a:r>
          </a:p>
          <a:p>
            <a:pPr marL="800100" lvl="1"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Conversion of hydrogen to energy is more efficient and produces less pollution (and no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a:t>
            </a:r>
          </a:p>
          <a:p>
            <a:pPr marL="800100" lvl="1"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Hydrogen can be used as transportation fuel.</a:t>
            </a:r>
          </a:p>
          <a:p>
            <a:pPr marL="800100" lvl="1"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So, a common hydrogen infrastructure could serve many energy purposes.</a:t>
            </a:r>
          </a:p>
        </p:txBody>
      </p:sp>
      <p:sp>
        <p:nvSpPr>
          <p:cNvPr id="11" name="TextBox 10"/>
          <p:cNvSpPr txBox="1"/>
          <p:nvPr/>
        </p:nvSpPr>
        <p:spPr>
          <a:xfrm>
            <a:off x="319659" y="4870506"/>
            <a:ext cx="11552682" cy="1102866"/>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Production?</a:t>
            </a: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Worldwide production: 500 b cubic meters (6.5 EJ) in 2010.</a:t>
            </a: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Most made via reforming NG; less expensive than electrolysis.</a:t>
            </a:r>
          </a:p>
        </p:txBody>
      </p:sp>
      <p:sp>
        <p:nvSpPr>
          <p:cNvPr id="12" name="TextBox 11"/>
          <p:cNvSpPr txBox="1"/>
          <p:nvPr/>
        </p:nvSpPr>
        <p:spPr>
          <a:xfrm>
            <a:off x="319659" y="5962409"/>
            <a:ext cx="8516565" cy="764312"/>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Transportation?</a:t>
            </a: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Pipeline made of special steel alloys.</a:t>
            </a:r>
          </a:p>
        </p:txBody>
      </p:sp>
      <p:pic>
        <p:nvPicPr>
          <p:cNvPr id="13" name="Picture 12">
            <a:extLst>
              <a:ext uri="{FF2B5EF4-FFF2-40B4-BE49-F238E27FC236}">
                <a16:creationId xmlns:a16="http://schemas.microsoft.com/office/drawing/2014/main" id="{967C4B74-C503-5B40-A258-D0E06E288FAB}"/>
              </a:ext>
            </a:extLst>
          </p:cNvPr>
          <p:cNvPicPr>
            <a:picLocks noChangeAspect="1"/>
          </p:cNvPicPr>
          <p:nvPr/>
        </p:nvPicPr>
        <p:blipFill>
          <a:blip r:embed="rId2">
            <a:duotone>
              <a:prstClr val="black"/>
              <a:schemeClr val="accent1">
                <a:tint val="45000"/>
                <a:satMod val="400000"/>
              </a:schemeClr>
            </a:duotone>
          </a:blip>
          <a:stretch>
            <a:fillRect/>
          </a:stretch>
        </p:blipFill>
        <p:spPr>
          <a:xfrm>
            <a:off x="11191504" y="49317"/>
            <a:ext cx="628093" cy="584776"/>
          </a:xfrm>
          <a:prstGeom prst="rect">
            <a:avLst/>
          </a:prstGeom>
        </p:spPr>
      </p:pic>
    </p:spTree>
    <p:extLst>
      <p:ext uri="{BB962C8B-B14F-4D97-AF65-F5344CB8AC3E}">
        <p14:creationId xmlns:p14="http://schemas.microsoft.com/office/powerpoint/2010/main" val="377293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453"/>
            <a:ext cx="168988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Safety?</a:t>
            </a:r>
          </a:p>
        </p:txBody>
      </p:sp>
      <p:sp>
        <p:nvSpPr>
          <p:cNvPr id="6" name="TextBox 5"/>
          <p:cNvSpPr txBox="1"/>
          <p:nvPr/>
        </p:nvSpPr>
        <p:spPr>
          <a:xfrm>
            <a:off x="319659" y="729223"/>
            <a:ext cx="11666015" cy="1441420"/>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There have been concerns about the safety of hydrogen gas since the destruction of the </a:t>
            </a:r>
            <a:r>
              <a:rPr lang="en-US" sz="2000" b="1" dirty="0">
                <a:latin typeface="Verdana" panose="020B0604030504040204" pitchFamily="34" charset="0"/>
                <a:ea typeface="Verdana" panose="020B0604030504040204" pitchFamily="34" charset="0"/>
                <a:cs typeface="Verdana" panose="020B0604030504040204" pitchFamily="34" charset="0"/>
              </a:rPr>
              <a:t>Hindenburg</a:t>
            </a:r>
            <a:r>
              <a:rPr lang="en-US" sz="2000" dirty="0">
                <a:latin typeface="Verdana" panose="020B0604030504040204" pitchFamily="34" charset="0"/>
                <a:ea typeface="Verdana" panose="020B0604030504040204" pitchFamily="34" charset="0"/>
                <a:cs typeface="Verdana" panose="020B0604030504040204" pitchFamily="34" charset="0"/>
              </a:rPr>
              <a:t> zeppelin in 1937.</a:t>
            </a: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Filled with hydrogen gas.</a:t>
            </a: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But the skin was painted with very flammable compounds.</a:t>
            </a:r>
          </a:p>
        </p:txBody>
      </p:sp>
      <p:sp>
        <p:nvSpPr>
          <p:cNvPr id="3" name="TextBox 2"/>
          <p:cNvSpPr txBox="1"/>
          <p:nvPr/>
        </p:nvSpPr>
        <p:spPr>
          <a:xfrm>
            <a:off x="107889" y="6229191"/>
            <a:ext cx="4769254" cy="523220"/>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14; </a:t>
            </a:r>
            <a:br>
              <a:rPr lang="en-US" sz="1400" dirty="0">
                <a:latin typeface="Verdana" panose="020B0604030504040204" pitchFamily="34" charset="0"/>
                <a:cs typeface="Verdana" panose="020B0604030504040204" pitchFamily="34" charset="0"/>
              </a:rPr>
            </a:br>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en.wikipedia.org</a:t>
            </a:r>
            <a:r>
              <a:rPr lang="en-US" sz="1400" dirty="0">
                <a:latin typeface="Verdana" panose="020B0604030504040204" pitchFamily="34" charset="0"/>
                <a:cs typeface="Verdana" panose="020B0604030504040204" pitchFamily="34" charset="0"/>
              </a:rPr>
              <a:t>/wiki/</a:t>
            </a:r>
            <a:r>
              <a:rPr lang="en-US" sz="1400" dirty="0" err="1">
                <a:latin typeface="Verdana" panose="020B0604030504040204" pitchFamily="34" charset="0"/>
                <a:cs typeface="Verdana" panose="020B0604030504040204" pitchFamily="34" charset="0"/>
              </a:rPr>
              <a:t>Hindenburg_disaster</a:t>
            </a:r>
            <a:endParaRPr lang="en-US" sz="1400" dirty="0">
              <a:latin typeface="Verdana" panose="020B0604030504040204" pitchFamily="34" charset="0"/>
              <a:cs typeface="Verdana" panose="020B0604030504040204" pitchFamily="34" charset="0"/>
            </a:endParaRPr>
          </a:p>
        </p:txBody>
      </p:sp>
      <p:pic>
        <p:nvPicPr>
          <p:cNvPr id="2" name="Picture 1" descr="Hindenburg_disas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1478" y="2228906"/>
            <a:ext cx="5542634" cy="4523505"/>
          </a:xfrm>
          <a:prstGeom prst="rect">
            <a:avLst/>
          </a:prstGeom>
        </p:spPr>
      </p:pic>
      <p:sp>
        <p:nvSpPr>
          <p:cNvPr id="13" name="TextBox 12"/>
          <p:cNvSpPr txBox="1"/>
          <p:nvPr/>
        </p:nvSpPr>
        <p:spPr>
          <a:xfrm>
            <a:off x="319658" y="2495421"/>
            <a:ext cx="5773485"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Hydrogen is now transported safely.</a:t>
            </a:r>
          </a:p>
        </p:txBody>
      </p:sp>
      <p:sp>
        <p:nvSpPr>
          <p:cNvPr id="14" name="TextBox 13"/>
          <p:cNvSpPr txBox="1"/>
          <p:nvPr/>
        </p:nvSpPr>
        <p:spPr>
          <a:xfrm>
            <a:off x="321086" y="3388598"/>
            <a:ext cx="5773485"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While hydrogen burns hot, it also burns quickly.</a:t>
            </a:r>
          </a:p>
        </p:txBody>
      </p:sp>
      <p:sp>
        <p:nvSpPr>
          <p:cNvPr id="15" name="TextBox 14"/>
          <p:cNvSpPr txBox="1"/>
          <p:nvPr/>
        </p:nvSpPr>
        <p:spPr>
          <a:xfrm>
            <a:off x="322514" y="4717717"/>
            <a:ext cx="5773485" cy="1076513"/>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Hydrogen is very light and dissipates quickly when it escapes.</a:t>
            </a: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Only explosive at greater than 4%.</a:t>
            </a:r>
          </a:p>
        </p:txBody>
      </p:sp>
      <p:pic>
        <p:nvPicPr>
          <p:cNvPr id="11" name="Picture 10">
            <a:extLst>
              <a:ext uri="{FF2B5EF4-FFF2-40B4-BE49-F238E27FC236}">
                <a16:creationId xmlns:a16="http://schemas.microsoft.com/office/drawing/2014/main" id="{95B82B5F-4476-054A-A3C6-AEAD9EC437DB}"/>
              </a:ext>
            </a:extLst>
          </p:cNvPr>
          <p:cNvPicPr>
            <a:picLocks noChangeAspect="1"/>
          </p:cNvPicPr>
          <p:nvPr/>
        </p:nvPicPr>
        <p:blipFill>
          <a:blip r:embed="rId3">
            <a:duotone>
              <a:prstClr val="black"/>
              <a:schemeClr val="accent1">
                <a:tint val="45000"/>
                <a:satMod val="400000"/>
              </a:schemeClr>
            </a:duotone>
          </a:blip>
          <a:stretch>
            <a:fillRect/>
          </a:stretch>
        </p:blipFill>
        <p:spPr>
          <a:xfrm>
            <a:off x="11022692" y="49317"/>
            <a:ext cx="628093" cy="584776"/>
          </a:xfrm>
          <a:prstGeom prst="rect">
            <a:avLst/>
          </a:prstGeom>
        </p:spPr>
      </p:pic>
    </p:spTree>
    <p:extLst>
      <p:ext uri="{BB962C8B-B14F-4D97-AF65-F5344CB8AC3E}">
        <p14:creationId xmlns:p14="http://schemas.microsoft.com/office/powerpoint/2010/main" val="65801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741100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Is NG just a bridge to nowhere? (1)</a:t>
            </a:r>
          </a:p>
        </p:txBody>
      </p:sp>
      <p:sp>
        <p:nvSpPr>
          <p:cNvPr id="6" name="TextBox 5"/>
          <p:cNvSpPr txBox="1"/>
          <p:nvPr/>
        </p:nvSpPr>
        <p:spPr>
          <a:xfrm>
            <a:off x="319659" y="729223"/>
            <a:ext cx="11721653"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Many believe that thinking of NG as a bridge is dangerous and will delay critical, rapid reductions in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emissions.</a:t>
            </a:r>
          </a:p>
        </p:txBody>
      </p:sp>
      <p:sp>
        <p:nvSpPr>
          <p:cNvPr id="3" name="TextBox 2"/>
          <p:cNvSpPr txBox="1"/>
          <p:nvPr/>
        </p:nvSpPr>
        <p:spPr>
          <a:xfrm>
            <a:off x="228600" y="5314325"/>
            <a:ext cx="2281358" cy="1384995"/>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https://www.vox.com/energy-and-environment/2019/5/30/18643819/climate-change-natural-gas-middle-ground</a:t>
            </a:r>
            <a:r>
              <a:rPr lang="en-US" sz="1400" dirty="0">
                <a:latin typeface="Verdana" panose="020B0604030504040204" pitchFamily="34" charset="0"/>
                <a:cs typeface="Verdana" panose="020B0604030504040204" pitchFamily="34" charset="0"/>
              </a:rPr>
              <a:t> </a:t>
            </a:r>
          </a:p>
        </p:txBody>
      </p:sp>
      <p:pic>
        <p:nvPicPr>
          <p:cNvPr id="8" name="Picture 7">
            <a:extLst>
              <a:ext uri="{FF2B5EF4-FFF2-40B4-BE49-F238E27FC236}">
                <a16:creationId xmlns:a16="http://schemas.microsoft.com/office/drawing/2014/main" id="{BA6A1F62-6CA3-8447-86E8-82CA9EC91F61}"/>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10" name="TextBox 9">
            <a:extLst>
              <a:ext uri="{FF2B5EF4-FFF2-40B4-BE49-F238E27FC236}">
                <a16:creationId xmlns:a16="http://schemas.microsoft.com/office/drawing/2014/main" id="{BF5FB7AB-2AE1-DC40-A85A-4047AB1918FA}"/>
              </a:ext>
            </a:extLst>
          </p:cNvPr>
          <p:cNvSpPr txBox="1"/>
          <p:nvPr/>
        </p:nvSpPr>
        <p:spPr>
          <a:xfrm>
            <a:off x="427620" y="1543675"/>
            <a:ext cx="9440117"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(1) NG breaks the C-budget</a:t>
            </a:r>
          </a:p>
        </p:txBody>
      </p:sp>
      <p:pic>
        <p:nvPicPr>
          <p:cNvPr id="1026" name="Picture 2" descr="fossil fuels vs. the carbon budget">
            <a:extLst>
              <a:ext uri="{FF2B5EF4-FFF2-40B4-BE49-F238E27FC236}">
                <a16:creationId xmlns:a16="http://schemas.microsoft.com/office/drawing/2014/main" id="{5593CC04-738F-214F-BBFD-2229838EE6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7186" y="2554740"/>
            <a:ext cx="7904813" cy="38206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ossil fuels vs. the carbon budget">
            <a:extLst>
              <a:ext uri="{FF2B5EF4-FFF2-40B4-BE49-F238E27FC236}">
                <a16:creationId xmlns:a16="http://schemas.microsoft.com/office/drawing/2014/main" id="{F3F6E074-1523-DD43-90EB-0DD5E05A44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959" y="2092501"/>
            <a:ext cx="9531354" cy="460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93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1216"/>
            <a:ext cx="569739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Geo-engineering strategies</a:t>
            </a:r>
          </a:p>
        </p:txBody>
      </p:sp>
      <p:sp>
        <p:nvSpPr>
          <p:cNvPr id="6" name="TextBox 5"/>
          <p:cNvSpPr txBox="1"/>
          <p:nvPr/>
        </p:nvSpPr>
        <p:spPr>
          <a:xfrm>
            <a:off x="228601" y="729224"/>
            <a:ext cx="8516565"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Land-based:</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Reforestation</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Bioenergy with CCS</a:t>
            </a:r>
          </a:p>
          <a:p>
            <a:pPr marL="342900" indent="-342900">
              <a:buFont typeface="Arial"/>
              <a:buChar char="•"/>
            </a:pPr>
            <a:r>
              <a:rPr lang="en-US" sz="2000" dirty="0" err="1">
                <a:latin typeface="Verdana" panose="020B0604030504040204" pitchFamily="34" charset="0"/>
                <a:ea typeface="Verdana" panose="020B0604030504040204" pitchFamily="34" charset="0"/>
                <a:cs typeface="Verdana" panose="020B0604030504040204" pitchFamily="34" charset="0"/>
              </a:rPr>
              <a:t>Biochar</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8729104" y="6500906"/>
            <a:ext cx="3395160"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14</a:t>
            </a:r>
          </a:p>
        </p:txBody>
      </p:sp>
      <p:sp>
        <p:nvSpPr>
          <p:cNvPr id="10" name="TextBox 9"/>
          <p:cNvSpPr txBox="1"/>
          <p:nvPr/>
        </p:nvSpPr>
        <p:spPr>
          <a:xfrm>
            <a:off x="228601" y="2234836"/>
            <a:ext cx="8516565" cy="1015663"/>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Marine:</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Fertilizing the oceans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Direct injection of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into the deep ocean</a:t>
            </a:r>
          </a:p>
        </p:txBody>
      </p:sp>
      <p:sp>
        <p:nvSpPr>
          <p:cNvPr id="11" name="TextBox 10"/>
          <p:cNvSpPr txBox="1"/>
          <p:nvPr/>
        </p:nvSpPr>
        <p:spPr>
          <a:xfrm>
            <a:off x="228601" y="3491765"/>
            <a:ext cx="8516565"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Solar radiation management:</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Injection of sulfate into the atmosphere</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Creation of cloud cover</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Mirrors in space</a:t>
            </a:r>
          </a:p>
        </p:txBody>
      </p:sp>
      <p:pic>
        <p:nvPicPr>
          <p:cNvPr id="9" name="Picture 8">
            <a:extLst>
              <a:ext uri="{FF2B5EF4-FFF2-40B4-BE49-F238E27FC236}">
                <a16:creationId xmlns:a16="http://schemas.microsoft.com/office/drawing/2014/main" id="{467A146A-8ED9-1E44-A7B7-276581E33CD4}"/>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Tree>
    <p:extLst>
      <p:ext uri="{BB962C8B-B14F-4D97-AF65-F5344CB8AC3E}">
        <p14:creationId xmlns:p14="http://schemas.microsoft.com/office/powerpoint/2010/main" val="22271356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1216"/>
            <a:ext cx="560121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CO</a:t>
            </a:r>
            <a:r>
              <a:rPr lang="en-US" sz="2800" b="1" baseline="-25000" dirty="0">
                <a:solidFill>
                  <a:prstClr val="white"/>
                </a:solidFill>
                <a:latin typeface="Verdana" panose="020B0604030504040204" pitchFamily="34" charset="0"/>
                <a:ea typeface="Verdana" panose="020B0604030504040204" pitchFamily="34" charset="0"/>
                <a:cs typeface="Verdana" panose="020B0604030504040204" pitchFamily="34" charset="0"/>
              </a:rPr>
              <a:t>2</a:t>
            </a:r>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 removal strategies (1)</a:t>
            </a:r>
          </a:p>
        </p:txBody>
      </p:sp>
      <p:sp>
        <p:nvSpPr>
          <p:cNvPr id="6" name="TextBox 5"/>
          <p:cNvSpPr txBox="1"/>
          <p:nvPr/>
        </p:nvSpPr>
        <p:spPr>
          <a:xfrm>
            <a:off x="319659" y="729224"/>
            <a:ext cx="11695132" cy="2862322"/>
          </a:xfrm>
          <a:prstGeom prst="rect">
            <a:avLst/>
          </a:prstGeom>
          <a:noFill/>
        </p:spPr>
        <p:txBody>
          <a:bodyPr wrap="square" rtlCol="0">
            <a:spAutoFit/>
          </a:bodyPr>
          <a:lstStyle/>
          <a:p>
            <a:r>
              <a:rPr lang="en-US" sz="2000" u="sng" dirty="0">
                <a:latin typeface="Verdana" panose="020B0604030504040204" pitchFamily="34" charset="0"/>
                <a:ea typeface="Verdana" panose="020B0604030504040204" pitchFamily="34" charset="0"/>
                <a:cs typeface="Verdana" panose="020B0604030504040204" pitchFamily="34" charset="0"/>
              </a:rPr>
              <a:t>Land-based methods</a:t>
            </a:r>
            <a:r>
              <a:rPr lang="en-US" sz="2000" dirty="0">
                <a:latin typeface="Verdana" panose="020B0604030504040204" pitchFamily="34" charset="0"/>
                <a:ea typeface="Verdana" panose="020B0604030504040204" pitchFamily="34" charset="0"/>
                <a:cs typeface="Verdana" panose="020B0604030504040204" pitchFamily="34" charset="0"/>
              </a:rPr>
              <a:t>:</a:t>
            </a:r>
          </a:p>
          <a:p>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sz="2000" b="1" dirty="0">
                <a:latin typeface="Verdana" panose="020B0604030504040204" pitchFamily="34" charset="0"/>
                <a:ea typeface="Verdana" panose="020B0604030504040204" pitchFamily="34" charset="0"/>
                <a:cs typeface="Verdana" panose="020B0604030504040204" pitchFamily="34" charset="0"/>
              </a:rPr>
              <a:t>Reforestation</a:t>
            </a:r>
            <a:r>
              <a:rPr lang="en-US" sz="2000" dirty="0">
                <a:latin typeface="Verdana" panose="020B0604030504040204" pitchFamily="34" charset="0"/>
                <a:ea typeface="Verdana" panose="020B0604030504040204" pitchFamily="34" charset="0"/>
                <a:cs typeface="Verdana" panose="020B0604030504040204" pitchFamily="34" charset="0"/>
              </a:rPr>
              <a:t> (technically, </a:t>
            </a:r>
            <a:r>
              <a:rPr lang="en-US" sz="2000" i="1" dirty="0">
                <a:latin typeface="Verdana" panose="020B0604030504040204" pitchFamily="34" charset="0"/>
                <a:ea typeface="Verdana" panose="020B0604030504040204" pitchFamily="34" charset="0"/>
                <a:cs typeface="Verdana" panose="020B0604030504040204" pitchFamily="34" charset="0"/>
              </a:rPr>
              <a:t>afforestation</a:t>
            </a:r>
            <a:r>
              <a:rPr lang="en-US" sz="2000" dirty="0">
                <a:latin typeface="Verdana" panose="020B0604030504040204" pitchFamily="34" charset="0"/>
                <a:ea typeface="Verdana" panose="020B0604030504040204" pitchFamily="34" charset="0"/>
                <a:cs typeface="Verdana" panose="020B0604030504040204" pitchFamily="34" charset="0"/>
              </a:rPr>
              <a:t>)</a:t>
            </a:r>
          </a:p>
          <a:p>
            <a:r>
              <a:rPr lang="en-US" sz="2000" dirty="0">
                <a:latin typeface="Verdana" panose="020B0604030504040204" pitchFamily="34" charset="0"/>
                <a:ea typeface="Verdana" panose="020B0604030504040204" pitchFamily="34" charset="0"/>
                <a:cs typeface="Verdana" panose="020B0604030504040204" pitchFamily="34" charset="0"/>
              </a:rPr>
              <a:t>Growth of plant material, like trees, pulls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from the atmosphere.</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Carbon is sequestered in plant growth as long as plant material is alive or not rotting.</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IPCC estimates that afforestation could sequester 1.3 </a:t>
            </a:r>
            <a:r>
              <a:rPr lang="en-US" sz="2000" dirty="0" err="1">
                <a:latin typeface="Verdana" panose="020B0604030504040204" pitchFamily="34" charset="0"/>
                <a:ea typeface="Verdana" panose="020B0604030504040204" pitchFamily="34" charset="0"/>
                <a:cs typeface="Verdana" panose="020B0604030504040204" pitchFamily="34" charset="0"/>
              </a:rPr>
              <a:t>Gt</a:t>
            </a:r>
            <a:r>
              <a:rPr lang="en-US" sz="2000" dirty="0">
                <a:latin typeface="Verdana" panose="020B0604030504040204" pitchFamily="34" charset="0"/>
                <a:ea typeface="Verdana" panose="020B0604030504040204" pitchFamily="34" charset="0"/>
                <a:cs typeface="Verdana" panose="020B0604030504040204" pitchFamily="34" charset="0"/>
              </a:rPr>
              <a:t> of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per year at a 20007 cost of $20/tCO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e.</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This is only </a:t>
            </a:r>
            <a:r>
              <a:rPr lang="en-US" sz="2000" b="1" dirty="0">
                <a:latin typeface="Verdana" panose="020B0604030504040204" pitchFamily="34" charset="0"/>
                <a:ea typeface="Verdana" panose="020B0604030504040204" pitchFamily="34" charset="0"/>
                <a:cs typeface="Verdana" panose="020B0604030504040204" pitchFamily="34" charset="0"/>
              </a:rPr>
              <a:t>4% </a:t>
            </a:r>
            <a:r>
              <a:rPr lang="en-US" sz="2000" dirty="0">
                <a:latin typeface="Verdana" panose="020B0604030504040204" pitchFamily="34" charset="0"/>
                <a:ea typeface="Verdana" panose="020B0604030504040204" pitchFamily="34" charset="0"/>
                <a:cs typeface="Verdana" panose="020B0604030504040204" pitchFamily="34" charset="0"/>
              </a:rPr>
              <a:t>of global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emissions.</a:t>
            </a:r>
          </a:p>
        </p:txBody>
      </p:sp>
      <p:sp>
        <p:nvSpPr>
          <p:cNvPr id="3" name="TextBox 2"/>
          <p:cNvSpPr txBox="1"/>
          <p:nvPr/>
        </p:nvSpPr>
        <p:spPr>
          <a:xfrm>
            <a:off x="5795363" y="6155080"/>
            <a:ext cx="6306278" cy="646331"/>
          </a:xfrm>
          <a:prstGeom prst="rect">
            <a:avLst/>
          </a:prstGeom>
          <a:noFill/>
        </p:spPr>
        <p:txBody>
          <a:bodyPr wrap="none" rtlCol="0">
            <a:spAutoFit/>
          </a:bodyPr>
          <a:lstStyle/>
          <a:p>
            <a:pPr algn="r"/>
            <a:r>
              <a:rPr lang="en-US" sz="1200" dirty="0">
                <a:latin typeface="Verdana" panose="020B0604030504040204" pitchFamily="34" charset="0"/>
                <a:cs typeface="Verdana" panose="020B0604030504040204" pitchFamily="34" charset="0"/>
              </a:rPr>
              <a:t>Renewable Energy, 2/e, Chapter 14</a:t>
            </a:r>
          </a:p>
          <a:p>
            <a:pPr algn="r"/>
            <a:r>
              <a:rPr lang="en-US" sz="1200" dirty="0">
                <a:latin typeface="Verdana" panose="020B0604030504040204" pitchFamily="34" charset="0"/>
                <a:cs typeface="Verdana" panose="020B0604030504040204" pitchFamily="34" charset="0"/>
              </a:rPr>
              <a:t>https://</a:t>
            </a:r>
            <a:r>
              <a:rPr lang="en-US" sz="1200" dirty="0" err="1">
                <a:latin typeface="Verdana" panose="020B0604030504040204" pitchFamily="34" charset="0"/>
                <a:cs typeface="Verdana" panose="020B0604030504040204" pitchFamily="34" charset="0"/>
              </a:rPr>
              <a:t>www.pri.org</a:t>
            </a:r>
            <a:r>
              <a:rPr lang="en-US" sz="1200" dirty="0">
                <a:latin typeface="Verdana" panose="020B0604030504040204" pitchFamily="34" charset="0"/>
                <a:cs typeface="Verdana" panose="020B0604030504040204" pitchFamily="34" charset="0"/>
              </a:rPr>
              <a:t>/stories/2016-06-27/what-</a:t>
            </a:r>
            <a:r>
              <a:rPr lang="en-US" sz="1200" dirty="0" err="1">
                <a:latin typeface="Verdana" panose="020B0604030504040204" pitchFamily="34" charset="0"/>
                <a:cs typeface="Verdana" panose="020B0604030504040204" pitchFamily="34" charset="0"/>
              </a:rPr>
              <a:t>chinas</a:t>
            </a:r>
            <a:r>
              <a:rPr lang="en-US" sz="1200" dirty="0">
                <a:latin typeface="Verdana" panose="020B0604030504040204" pitchFamily="34" charset="0"/>
                <a:cs typeface="Verdana" panose="020B0604030504040204" pitchFamily="34" charset="0"/>
              </a:rPr>
              <a:t>-successful-reforestation-</a:t>
            </a:r>
            <a:br>
              <a:rPr lang="en-US" sz="1200" dirty="0">
                <a:latin typeface="Verdana" panose="020B0604030504040204" pitchFamily="34" charset="0"/>
                <a:cs typeface="Verdana" panose="020B0604030504040204" pitchFamily="34" charset="0"/>
              </a:rPr>
            </a:br>
            <a:r>
              <a:rPr lang="en-US" sz="1200" dirty="0">
                <a:latin typeface="Verdana" panose="020B0604030504040204" pitchFamily="34" charset="0"/>
                <a:cs typeface="Verdana" panose="020B0604030504040204" pitchFamily="34" charset="0"/>
              </a:rPr>
              <a:t>program-means-rest-world</a:t>
            </a:r>
          </a:p>
        </p:txBody>
      </p:sp>
      <p:sp>
        <p:nvSpPr>
          <p:cNvPr id="10" name="TextBox 9"/>
          <p:cNvSpPr txBox="1"/>
          <p:nvPr/>
        </p:nvSpPr>
        <p:spPr>
          <a:xfrm>
            <a:off x="311481" y="3820271"/>
            <a:ext cx="11695132"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It’s estimated that humans have </a:t>
            </a:r>
            <a:r>
              <a:rPr lang="en-US" sz="2000" b="1" dirty="0">
                <a:latin typeface="Verdana" panose="020B0604030504040204" pitchFamily="34" charset="0"/>
                <a:ea typeface="Verdana" panose="020B0604030504040204" pitchFamily="34" charset="0"/>
                <a:cs typeface="Verdana" panose="020B0604030504040204" pitchFamily="34" charset="0"/>
              </a:rPr>
              <a:t>removed 45% of the Earth’s original forest cover</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11" name="TextBox 10"/>
          <p:cNvSpPr txBox="1"/>
          <p:nvPr/>
        </p:nvSpPr>
        <p:spPr>
          <a:xfrm>
            <a:off x="303303" y="4686244"/>
            <a:ext cx="11695132"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To date, reforestation has had </a:t>
            </a:r>
            <a:r>
              <a:rPr lang="en-US" sz="2000" b="1" dirty="0">
                <a:latin typeface="Verdana" panose="020B0604030504040204" pitchFamily="34" charset="0"/>
                <a:ea typeface="Verdana" panose="020B0604030504040204" pitchFamily="34" charset="0"/>
                <a:cs typeface="Verdana" panose="020B0604030504040204" pitchFamily="34" charset="0"/>
              </a:rPr>
              <a:t>mixed success</a:t>
            </a:r>
            <a:r>
              <a:rPr lang="en-US" sz="2000" dirty="0">
                <a:latin typeface="Verdana" panose="020B0604030504040204" pitchFamily="34" charset="0"/>
                <a:ea typeface="Verdana" panose="020B0604030504040204" pitchFamily="34" charset="0"/>
                <a:cs typeface="Verdana" panose="020B0604030504040204" pitchFamily="34" charset="0"/>
              </a:rPr>
              <a:t>. For example, China:</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Restrictions on logging and farming have increased tree cover; </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China now imports more wood, essentially off-shoring deforestation.</a:t>
            </a:r>
          </a:p>
        </p:txBody>
      </p:sp>
      <p:pic>
        <p:nvPicPr>
          <p:cNvPr id="9" name="Picture 8">
            <a:extLst>
              <a:ext uri="{FF2B5EF4-FFF2-40B4-BE49-F238E27FC236}">
                <a16:creationId xmlns:a16="http://schemas.microsoft.com/office/drawing/2014/main" id="{518B0FA5-97BF-814F-B239-BE4AD028AA6F}"/>
              </a:ext>
            </a:extLst>
          </p:cNvPr>
          <p:cNvPicPr>
            <a:picLocks noChangeAspect="1"/>
          </p:cNvPicPr>
          <p:nvPr/>
        </p:nvPicPr>
        <p:blipFill>
          <a:blip r:embed="rId2">
            <a:duotone>
              <a:prstClr val="black"/>
              <a:schemeClr val="accent1">
                <a:tint val="45000"/>
                <a:satMod val="400000"/>
              </a:schemeClr>
            </a:duotone>
          </a:blip>
          <a:stretch>
            <a:fillRect/>
          </a:stretch>
        </p:blipFill>
        <p:spPr>
          <a:xfrm>
            <a:off x="11191177" y="49316"/>
            <a:ext cx="628093" cy="584776"/>
          </a:xfrm>
          <a:prstGeom prst="rect">
            <a:avLst/>
          </a:prstGeom>
        </p:spPr>
      </p:pic>
    </p:spTree>
    <p:extLst>
      <p:ext uri="{BB962C8B-B14F-4D97-AF65-F5344CB8AC3E}">
        <p14:creationId xmlns:p14="http://schemas.microsoft.com/office/powerpoint/2010/main" val="62292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1849"/>
            <a:ext cx="560121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CO</a:t>
            </a:r>
            <a:r>
              <a:rPr lang="en-US" sz="2800" b="1" baseline="-25000" dirty="0">
                <a:solidFill>
                  <a:prstClr val="white"/>
                </a:solidFill>
                <a:latin typeface="Verdana" panose="020B0604030504040204" pitchFamily="34" charset="0"/>
                <a:ea typeface="Verdana" panose="020B0604030504040204" pitchFamily="34" charset="0"/>
                <a:cs typeface="Verdana" panose="020B0604030504040204" pitchFamily="34" charset="0"/>
              </a:rPr>
              <a:t>2</a:t>
            </a:r>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 removal strategies (2)</a:t>
            </a:r>
          </a:p>
        </p:txBody>
      </p:sp>
      <p:sp>
        <p:nvSpPr>
          <p:cNvPr id="6" name="TextBox 5"/>
          <p:cNvSpPr txBox="1"/>
          <p:nvPr/>
        </p:nvSpPr>
        <p:spPr>
          <a:xfrm>
            <a:off x="319658" y="729223"/>
            <a:ext cx="11535644" cy="3016210"/>
          </a:xfrm>
          <a:prstGeom prst="rect">
            <a:avLst/>
          </a:prstGeom>
          <a:noFill/>
        </p:spPr>
        <p:txBody>
          <a:bodyPr wrap="square" rtlCol="0">
            <a:spAutoFit/>
          </a:bodyPr>
          <a:lstStyle/>
          <a:p>
            <a:r>
              <a:rPr lang="en-US" sz="2000" u="sng" dirty="0">
                <a:latin typeface="Verdana" panose="020B0604030504040204" pitchFamily="34" charset="0"/>
                <a:ea typeface="Verdana" panose="020B0604030504040204" pitchFamily="34" charset="0"/>
                <a:cs typeface="Verdana" panose="020B0604030504040204" pitchFamily="34" charset="0"/>
              </a:rPr>
              <a:t>Land-based methods</a:t>
            </a:r>
            <a:r>
              <a:rPr lang="en-US" sz="2000" dirty="0">
                <a:latin typeface="Verdana" panose="020B0604030504040204" pitchFamily="34" charset="0"/>
                <a:ea typeface="Verdana" panose="020B0604030504040204" pitchFamily="34" charset="0"/>
                <a:cs typeface="Verdana" panose="020B0604030504040204" pitchFamily="34" charset="0"/>
              </a:rPr>
              <a:t>:</a:t>
            </a:r>
          </a:p>
          <a:p>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sz="2000" b="1" dirty="0">
                <a:latin typeface="Verdana" panose="020B0604030504040204" pitchFamily="34" charset="0"/>
                <a:ea typeface="Verdana" panose="020B0604030504040204" pitchFamily="34" charset="0"/>
                <a:cs typeface="Verdana" panose="020B0604030504040204" pitchFamily="34" charset="0"/>
              </a:rPr>
              <a:t>Bioenergy with carbon capture &amp; storage (BECC):</a:t>
            </a: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Growth of plant material, like trees, pulls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from the atmosphere.</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Carbon is sequestered in plant growth as long as plant material is alive or not rotting.</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Using biomass to produce energy via the IGCC technology will be either:</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Carbon neutral if biomass is grown </a:t>
            </a:r>
            <a:r>
              <a:rPr lang="en-US" sz="2000" u="sng" dirty="0">
                <a:latin typeface="Verdana" panose="020B0604030504040204" pitchFamily="34" charset="0"/>
                <a:ea typeface="Verdana" panose="020B0604030504040204" pitchFamily="34" charset="0"/>
                <a:cs typeface="Verdana" panose="020B0604030504040204" pitchFamily="34" charset="0"/>
              </a:rPr>
              <a:t>at the same rate it is used</a:t>
            </a:r>
            <a:r>
              <a:rPr lang="en-US" sz="2000" dirty="0">
                <a:latin typeface="Verdana" panose="020B0604030504040204" pitchFamily="34" charset="0"/>
                <a:ea typeface="Verdana" panose="020B0604030504040204" pitchFamily="34" charset="0"/>
                <a:cs typeface="Verdana" panose="020B0604030504040204" pitchFamily="34" charset="0"/>
              </a:rPr>
              <a:t>; or</a:t>
            </a:r>
          </a:p>
          <a:p>
            <a:pPr lvl="1"/>
            <a:endParaRPr lang="en-US" sz="1000"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May be net carbon negative if used with CCS.</a:t>
            </a:r>
          </a:p>
        </p:txBody>
      </p:sp>
      <p:sp>
        <p:nvSpPr>
          <p:cNvPr id="3" name="TextBox 2"/>
          <p:cNvSpPr txBox="1"/>
          <p:nvPr/>
        </p:nvSpPr>
        <p:spPr>
          <a:xfrm>
            <a:off x="8715324" y="6491871"/>
            <a:ext cx="3395160"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14</a:t>
            </a:r>
          </a:p>
        </p:txBody>
      </p:sp>
      <p:sp>
        <p:nvSpPr>
          <p:cNvPr id="9" name="TextBox 8"/>
          <p:cNvSpPr txBox="1"/>
          <p:nvPr/>
        </p:nvSpPr>
        <p:spPr>
          <a:xfrm>
            <a:off x="261266" y="4402562"/>
            <a:ext cx="11849218" cy="163121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Critically, effective and sustainable use of biomass requires that </a:t>
            </a:r>
            <a:r>
              <a:rPr lang="en-US" sz="2000" b="1" dirty="0">
                <a:latin typeface="Verdana" panose="020B0604030504040204" pitchFamily="34" charset="0"/>
                <a:ea typeface="Verdana" panose="020B0604030504040204" pitchFamily="34" charset="0"/>
                <a:cs typeface="Verdana" panose="020B0604030504040204" pitchFamily="34" charset="0"/>
              </a:rPr>
              <a:t>new biomass is grown at a rate equal to, or great than, the rate with which biomass is used</a:t>
            </a:r>
            <a:r>
              <a:rPr lang="en-US" sz="2000" dirty="0">
                <a:latin typeface="Verdana" panose="020B0604030504040204" pitchFamily="34" charset="0"/>
                <a:ea typeface="Verdana" panose="020B0604030504040204" pitchFamily="34" charset="0"/>
                <a:cs typeface="Verdana" panose="020B0604030504040204" pitchFamily="34" charset="0"/>
              </a:rPr>
              <a:t>.</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When growing trees, there is a </a:t>
            </a:r>
            <a:r>
              <a:rPr lang="en-US" sz="2000" u="sng" dirty="0">
                <a:latin typeface="Verdana" panose="020B0604030504040204" pitchFamily="34" charset="0"/>
                <a:ea typeface="Verdana" panose="020B0604030504040204" pitchFamily="34" charset="0"/>
                <a:cs typeface="Verdana" panose="020B0604030504040204" pitchFamily="34" charset="0"/>
              </a:rPr>
              <a:t>significant time lag of 20-30 years </a:t>
            </a:r>
            <a:r>
              <a:rPr lang="en-US" sz="2000" dirty="0">
                <a:latin typeface="Verdana" panose="020B0604030504040204" pitchFamily="34" charset="0"/>
                <a:ea typeface="Verdana" panose="020B0604030504040204" pitchFamily="34" charset="0"/>
                <a:cs typeface="Verdana" panose="020B0604030504040204" pitchFamily="34" charset="0"/>
              </a:rPr>
              <a:t>or more.</a:t>
            </a:r>
          </a:p>
          <a:p>
            <a:pPr marL="342900" indent="-342900">
              <a:buFont typeface="Arial"/>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Perennial grasses have a lower lag time.</a:t>
            </a:r>
          </a:p>
        </p:txBody>
      </p:sp>
      <p:pic>
        <p:nvPicPr>
          <p:cNvPr id="10" name="Picture 9">
            <a:extLst>
              <a:ext uri="{FF2B5EF4-FFF2-40B4-BE49-F238E27FC236}">
                <a16:creationId xmlns:a16="http://schemas.microsoft.com/office/drawing/2014/main" id="{A482B263-2E58-9244-9B58-26DD16CD80E0}"/>
              </a:ext>
            </a:extLst>
          </p:cNvPr>
          <p:cNvPicPr>
            <a:picLocks noChangeAspect="1"/>
          </p:cNvPicPr>
          <p:nvPr/>
        </p:nvPicPr>
        <p:blipFill>
          <a:blip r:embed="rId2">
            <a:duotone>
              <a:prstClr val="black"/>
              <a:schemeClr val="accent1">
                <a:tint val="45000"/>
                <a:satMod val="400000"/>
              </a:schemeClr>
            </a:duotone>
          </a:blip>
          <a:stretch>
            <a:fillRect/>
          </a:stretch>
        </p:blipFill>
        <p:spPr>
          <a:xfrm>
            <a:off x="10872200" y="58352"/>
            <a:ext cx="628093" cy="584776"/>
          </a:xfrm>
          <a:prstGeom prst="rect">
            <a:avLst/>
          </a:prstGeom>
        </p:spPr>
      </p:pic>
    </p:spTree>
    <p:extLst>
      <p:ext uri="{BB962C8B-B14F-4D97-AF65-F5344CB8AC3E}">
        <p14:creationId xmlns:p14="http://schemas.microsoft.com/office/powerpoint/2010/main" val="250237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9317"/>
            <a:ext cx="637225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CO</a:t>
            </a:r>
            <a:r>
              <a:rPr lang="en-US" sz="3200" b="1" baseline="-25000" dirty="0">
                <a:solidFill>
                  <a:prstClr val="white"/>
                </a:solidFill>
                <a:latin typeface="Verdana" panose="020B0604030504040204" pitchFamily="34" charset="0"/>
                <a:ea typeface="Verdana" panose="020B0604030504040204" pitchFamily="34" charset="0"/>
                <a:cs typeface="Verdana" panose="020B0604030504040204" pitchFamily="34" charset="0"/>
              </a:rPr>
              <a:t>2</a:t>
            </a:r>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 removal strategies (3)</a:t>
            </a:r>
          </a:p>
        </p:txBody>
      </p:sp>
      <p:sp>
        <p:nvSpPr>
          <p:cNvPr id="6" name="TextBox 5"/>
          <p:cNvSpPr txBox="1"/>
          <p:nvPr/>
        </p:nvSpPr>
        <p:spPr>
          <a:xfrm>
            <a:off x="319657" y="729224"/>
            <a:ext cx="11769561" cy="3170099"/>
          </a:xfrm>
          <a:prstGeom prst="rect">
            <a:avLst/>
          </a:prstGeom>
          <a:noFill/>
        </p:spPr>
        <p:txBody>
          <a:bodyPr wrap="square" rtlCol="0">
            <a:spAutoFit/>
          </a:bodyPr>
          <a:lstStyle/>
          <a:p>
            <a:r>
              <a:rPr lang="en-US" sz="2000" u="sng" dirty="0">
                <a:latin typeface="Verdana" panose="020B0604030504040204" pitchFamily="34" charset="0"/>
                <a:ea typeface="Verdana" panose="020B0604030504040204" pitchFamily="34" charset="0"/>
                <a:cs typeface="Verdana" panose="020B0604030504040204" pitchFamily="34" charset="0"/>
              </a:rPr>
              <a:t>Land-based methods</a:t>
            </a:r>
            <a:r>
              <a:rPr lang="en-US" sz="2000" dirty="0">
                <a:latin typeface="Verdana" panose="020B0604030504040204" pitchFamily="34" charset="0"/>
                <a:ea typeface="Verdana" panose="020B0604030504040204" pitchFamily="34" charset="0"/>
                <a:cs typeface="Verdana" panose="020B0604030504040204" pitchFamily="34" charset="0"/>
              </a:rPr>
              <a:t>:</a:t>
            </a:r>
          </a:p>
          <a:p>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sz="2000" b="1" dirty="0" err="1">
                <a:latin typeface="Verdana" panose="020B0604030504040204" pitchFamily="34" charset="0"/>
                <a:ea typeface="Verdana" panose="020B0604030504040204" pitchFamily="34" charset="0"/>
                <a:cs typeface="Verdana" panose="020B0604030504040204" pitchFamily="34" charset="0"/>
              </a:rPr>
              <a:t>Biochar</a:t>
            </a:r>
            <a:r>
              <a:rPr lang="en-US" sz="2000" b="1" dirty="0">
                <a:latin typeface="Verdana" panose="020B0604030504040204" pitchFamily="34" charset="0"/>
                <a:ea typeface="Verdana" panose="020B0604030504040204" pitchFamily="34" charset="0"/>
                <a:cs typeface="Verdana" panose="020B0604030504040204" pitchFamily="34" charset="0"/>
              </a:rPr>
              <a:t>:</a:t>
            </a:r>
          </a:p>
          <a:p>
            <a:r>
              <a:rPr lang="en-US" sz="2000" dirty="0" err="1">
                <a:latin typeface="Verdana" panose="020B0604030504040204" pitchFamily="34" charset="0"/>
                <a:ea typeface="Verdana" panose="020B0604030504040204" pitchFamily="34" charset="0"/>
                <a:cs typeface="Verdana" panose="020B0604030504040204" pitchFamily="34" charset="0"/>
              </a:rPr>
              <a:t>Biochar</a:t>
            </a:r>
            <a:r>
              <a:rPr lang="en-US" sz="2000" dirty="0">
                <a:latin typeface="Verdana" panose="020B0604030504040204" pitchFamily="34" charset="0"/>
                <a:ea typeface="Verdana" panose="020B0604030504040204" pitchFamily="34" charset="0"/>
                <a:cs typeface="Verdana" panose="020B0604030504040204" pitchFamily="34" charset="0"/>
              </a:rPr>
              <a:t> is a charcoal produced by incomplete pyrolysis (combustion in a low-oxygen atmosphere) of biological woody (cellulosic) materials.</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err="1">
                <a:latin typeface="Verdana" panose="020B0604030504040204" pitchFamily="34" charset="0"/>
                <a:ea typeface="Verdana" panose="020B0604030504040204" pitchFamily="34" charset="0"/>
                <a:cs typeface="Verdana" panose="020B0604030504040204" pitchFamily="34" charset="0"/>
              </a:rPr>
              <a:t>Biochar</a:t>
            </a:r>
            <a:r>
              <a:rPr lang="en-US" sz="2000" dirty="0">
                <a:latin typeface="Verdana" panose="020B0604030504040204" pitchFamily="34" charset="0"/>
                <a:ea typeface="Verdana" panose="020B0604030504040204" pitchFamily="34" charset="0"/>
                <a:cs typeface="Verdana" panose="020B0604030504040204" pitchFamily="34" charset="0"/>
              </a:rPr>
              <a:t> is carbon.</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Burying </a:t>
            </a:r>
            <a:r>
              <a:rPr lang="en-US" sz="2000" dirty="0" err="1">
                <a:latin typeface="Verdana" panose="020B0604030504040204" pitchFamily="34" charset="0"/>
                <a:ea typeface="Verdana" panose="020B0604030504040204" pitchFamily="34" charset="0"/>
                <a:cs typeface="Verdana" panose="020B0604030504040204" pitchFamily="34" charset="0"/>
              </a:rPr>
              <a:t>biochar</a:t>
            </a:r>
            <a:r>
              <a:rPr lang="en-US" sz="2000" dirty="0">
                <a:latin typeface="Verdana" panose="020B0604030504040204" pitchFamily="34" charset="0"/>
                <a:ea typeface="Verdana" panose="020B0604030504040204" pitchFamily="34" charset="0"/>
                <a:cs typeface="Verdana" panose="020B0604030504040204" pitchFamily="34" charset="0"/>
              </a:rPr>
              <a:t> may sequester its carbon.</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Biochar holds water and nutrients in the soil and can improve the agricultural yield of poor soils.</a:t>
            </a:r>
          </a:p>
        </p:txBody>
      </p:sp>
      <p:sp>
        <p:nvSpPr>
          <p:cNvPr id="3" name="TextBox 2"/>
          <p:cNvSpPr txBox="1"/>
          <p:nvPr/>
        </p:nvSpPr>
        <p:spPr>
          <a:xfrm>
            <a:off x="9548039" y="5765669"/>
            <a:ext cx="2457415"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Renewable Energy, 2/e, Chapter 14; https://</a:t>
            </a:r>
            <a:r>
              <a:rPr lang="en-US" sz="1400" dirty="0" err="1">
                <a:latin typeface="Verdana" panose="020B0604030504040204" pitchFamily="34" charset="0"/>
                <a:cs typeface="Verdana" panose="020B0604030504040204" pitchFamily="34" charset="0"/>
              </a:rPr>
              <a:t>en.wikipedia.org</a:t>
            </a:r>
            <a:r>
              <a:rPr lang="en-US" sz="1400" dirty="0">
                <a:latin typeface="Verdana" panose="020B0604030504040204" pitchFamily="34" charset="0"/>
                <a:cs typeface="Verdana" panose="020B0604030504040204" pitchFamily="34" charset="0"/>
              </a:rPr>
              <a:t>/wiki/</a:t>
            </a:r>
            <a:r>
              <a:rPr lang="en-US" sz="1400" dirty="0" err="1">
                <a:latin typeface="Verdana" panose="020B0604030504040204" pitchFamily="34" charset="0"/>
                <a:cs typeface="Verdana" panose="020B0604030504040204" pitchFamily="34" charset="0"/>
              </a:rPr>
              <a:t>Biochar</a:t>
            </a:r>
            <a:r>
              <a:rPr lang="en-US" sz="1400" dirty="0">
                <a:latin typeface="Verdana" panose="020B0604030504040204" pitchFamily="34" charset="0"/>
                <a:cs typeface="Verdana" panose="020B0604030504040204" pitchFamily="34" charset="0"/>
              </a:rPr>
              <a:t>;</a:t>
            </a:r>
          </a:p>
        </p:txBody>
      </p:sp>
      <p:sp>
        <p:nvSpPr>
          <p:cNvPr id="9" name="TextBox 8"/>
          <p:cNvSpPr txBox="1"/>
          <p:nvPr/>
        </p:nvSpPr>
        <p:spPr>
          <a:xfrm>
            <a:off x="261266" y="4546009"/>
            <a:ext cx="4059826"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 ability of </a:t>
            </a:r>
            <a:r>
              <a:rPr lang="en-US" sz="2000" dirty="0" err="1">
                <a:latin typeface="Verdana" panose="020B0604030504040204" pitchFamily="34" charset="0"/>
                <a:ea typeface="Verdana" panose="020B0604030504040204" pitchFamily="34" charset="0"/>
                <a:cs typeface="Verdana" panose="020B0604030504040204" pitchFamily="34" charset="0"/>
              </a:rPr>
              <a:t>biochar</a:t>
            </a:r>
            <a:r>
              <a:rPr lang="en-US" sz="2000" dirty="0">
                <a:latin typeface="Verdana" panose="020B0604030504040204" pitchFamily="34" charset="0"/>
                <a:ea typeface="Verdana" panose="020B0604030504040204" pitchFamily="34" charset="0"/>
                <a:cs typeface="Verdana" panose="020B0604030504040204" pitchFamily="34" charset="0"/>
              </a:rPr>
              <a:t> to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sequester carbon is </a:t>
            </a:r>
            <a:r>
              <a:rPr lang="en-US" sz="2000" b="1" dirty="0">
                <a:latin typeface="Verdana" panose="020B0604030504040204" pitchFamily="34" charset="0"/>
                <a:ea typeface="Verdana" panose="020B0604030504040204" pitchFamily="34" charset="0"/>
                <a:cs typeface="Verdana" panose="020B0604030504040204" pitchFamily="34" charset="0"/>
              </a:rPr>
              <a:t>controversial</a:t>
            </a:r>
            <a:r>
              <a:rPr lang="en-US" sz="2000" dirty="0">
                <a:latin typeface="Verdana" panose="020B0604030504040204" pitchFamily="34" charset="0"/>
                <a:ea typeface="Verdana" panose="020B0604030504040204" pitchFamily="34" charset="0"/>
                <a:cs typeface="Verdana" panose="020B0604030504040204" pitchFamily="34" charset="0"/>
              </a:rPr>
              <a:t>.</a:t>
            </a:r>
          </a:p>
        </p:txBody>
      </p:sp>
      <p:pic>
        <p:nvPicPr>
          <p:cNvPr id="2" name="Picture 1" descr="Bioch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167" y="3654262"/>
            <a:ext cx="4358307" cy="3057745"/>
          </a:xfrm>
          <a:prstGeom prst="rect">
            <a:avLst/>
          </a:prstGeom>
        </p:spPr>
      </p:pic>
      <p:pic>
        <p:nvPicPr>
          <p:cNvPr id="10" name="Picture 9">
            <a:extLst>
              <a:ext uri="{FF2B5EF4-FFF2-40B4-BE49-F238E27FC236}">
                <a16:creationId xmlns:a16="http://schemas.microsoft.com/office/drawing/2014/main" id="{5D6E4D81-53FA-C14A-B305-E48C09802ACD}"/>
              </a:ext>
            </a:extLst>
          </p:cNvPr>
          <p:cNvPicPr>
            <a:picLocks noChangeAspect="1"/>
          </p:cNvPicPr>
          <p:nvPr/>
        </p:nvPicPr>
        <p:blipFill>
          <a:blip r:embed="rId3">
            <a:duotone>
              <a:prstClr val="black"/>
              <a:schemeClr val="accent1">
                <a:tint val="45000"/>
                <a:satMod val="400000"/>
              </a:schemeClr>
            </a:duotone>
          </a:blip>
          <a:stretch>
            <a:fillRect/>
          </a:stretch>
        </p:blipFill>
        <p:spPr>
          <a:xfrm>
            <a:off x="11085119" y="49823"/>
            <a:ext cx="628093" cy="584776"/>
          </a:xfrm>
          <a:prstGeom prst="rect">
            <a:avLst/>
          </a:prstGeom>
        </p:spPr>
      </p:pic>
    </p:spTree>
    <p:extLst>
      <p:ext uri="{BB962C8B-B14F-4D97-AF65-F5344CB8AC3E}">
        <p14:creationId xmlns:p14="http://schemas.microsoft.com/office/powerpoint/2010/main" val="371388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1849"/>
            <a:ext cx="560121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CO</a:t>
            </a:r>
            <a:r>
              <a:rPr lang="en-US" sz="2800" b="1" baseline="-25000" dirty="0">
                <a:solidFill>
                  <a:prstClr val="white"/>
                </a:solidFill>
                <a:latin typeface="Verdana" panose="020B0604030504040204" pitchFamily="34" charset="0"/>
                <a:ea typeface="Verdana" panose="020B0604030504040204" pitchFamily="34" charset="0"/>
                <a:cs typeface="Verdana" panose="020B0604030504040204" pitchFamily="34" charset="0"/>
              </a:rPr>
              <a:t>2</a:t>
            </a:r>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 removal strategies (4)</a:t>
            </a:r>
          </a:p>
        </p:txBody>
      </p:sp>
      <p:sp>
        <p:nvSpPr>
          <p:cNvPr id="6" name="TextBox 5"/>
          <p:cNvSpPr txBox="1"/>
          <p:nvPr/>
        </p:nvSpPr>
        <p:spPr>
          <a:xfrm>
            <a:off x="319657" y="782389"/>
            <a:ext cx="11695133" cy="4093428"/>
          </a:xfrm>
          <a:prstGeom prst="rect">
            <a:avLst/>
          </a:prstGeom>
          <a:noFill/>
        </p:spPr>
        <p:txBody>
          <a:bodyPr wrap="square" rtlCol="0">
            <a:spAutoFit/>
          </a:bodyPr>
          <a:lstStyle/>
          <a:p>
            <a:r>
              <a:rPr lang="en-US" sz="2000" u="sng" dirty="0">
                <a:latin typeface="Verdana" panose="020B0604030504040204" pitchFamily="34" charset="0"/>
                <a:ea typeface="Verdana" panose="020B0604030504040204" pitchFamily="34" charset="0"/>
                <a:cs typeface="Verdana" panose="020B0604030504040204" pitchFamily="34" charset="0"/>
              </a:rPr>
              <a:t>Marine methods</a:t>
            </a:r>
            <a:r>
              <a:rPr lang="en-US" sz="2000" dirty="0">
                <a:latin typeface="Verdana" panose="020B0604030504040204" pitchFamily="34" charset="0"/>
                <a:ea typeface="Verdana" panose="020B0604030504040204" pitchFamily="34" charset="0"/>
                <a:cs typeface="Verdana" panose="020B0604030504040204" pitchFamily="34" charset="0"/>
              </a:rPr>
              <a:t>:</a:t>
            </a:r>
          </a:p>
          <a:p>
            <a:endParaRPr lang="en-US" sz="1000" u="sng" dirty="0">
              <a:latin typeface="Verdana" panose="020B0604030504040204" pitchFamily="34" charset="0"/>
              <a:ea typeface="Verdana" panose="020B0604030504040204" pitchFamily="34" charset="0"/>
              <a:cs typeface="Verdana" panose="020B0604030504040204" pitchFamily="34" charset="0"/>
            </a:endParaRPr>
          </a:p>
          <a:p>
            <a:r>
              <a:rPr lang="en-US" sz="2000" b="1" dirty="0">
                <a:latin typeface="Verdana" panose="020B0604030504040204" pitchFamily="34" charset="0"/>
                <a:ea typeface="Verdana" panose="020B0604030504040204" pitchFamily="34" charset="0"/>
                <a:cs typeface="Verdana" panose="020B0604030504040204" pitchFamily="34" charset="0"/>
              </a:rPr>
              <a:t>Fertilizing the oceans to increase biological carbon sequestration:</a:t>
            </a:r>
          </a:p>
          <a:p>
            <a:r>
              <a:rPr lang="en-US" sz="2000" dirty="0">
                <a:latin typeface="Verdana" panose="020B0604030504040204" pitchFamily="34" charset="0"/>
                <a:ea typeface="Verdana" panose="020B0604030504040204" pitchFamily="34" charset="0"/>
                <a:cs typeface="Verdana" panose="020B0604030504040204" pitchFamily="34" charset="0"/>
              </a:rPr>
              <a:t>Microscopic organisms called phytoplankton grow at the surface of the oceans, fed by nutrients and sunlight and incorporating atmospheric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Nutrients often limit growth; phytoplankton thrive near land.</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When (uneaten, 30%) phytoplankton die, they drift to the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bottom of the ocean where they remain for long periods of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time before being converted back to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by deep-sea bacteria.</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Fertilizing the ocean with nutrients (and iron)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could encourage the growth of phytoplankton,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sequestering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3" name="TextBox 2"/>
          <p:cNvSpPr txBox="1"/>
          <p:nvPr/>
        </p:nvSpPr>
        <p:spPr>
          <a:xfrm>
            <a:off x="138811" y="6458374"/>
            <a:ext cx="3395160"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14</a:t>
            </a:r>
          </a:p>
        </p:txBody>
      </p:sp>
      <p:sp>
        <p:nvSpPr>
          <p:cNvPr id="9" name="TextBox 8"/>
          <p:cNvSpPr txBox="1"/>
          <p:nvPr/>
        </p:nvSpPr>
        <p:spPr>
          <a:xfrm>
            <a:off x="319657" y="5206728"/>
            <a:ext cx="8287310"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Fertilizing the ocean could create </a:t>
            </a:r>
            <a:r>
              <a:rPr lang="en-US" sz="2000" b="1" dirty="0">
                <a:latin typeface="Verdana" panose="020B0604030504040204" pitchFamily="34" charset="0"/>
                <a:ea typeface="Verdana" panose="020B0604030504040204" pitchFamily="34" charset="0"/>
                <a:cs typeface="Verdana" panose="020B0604030504040204" pitchFamily="34" charset="0"/>
              </a:rPr>
              <a:t>new dead zones</a:t>
            </a:r>
            <a:r>
              <a:rPr lang="en-US" sz="2000" dirty="0">
                <a:latin typeface="Verdana" panose="020B0604030504040204" pitchFamily="34" charset="0"/>
                <a:ea typeface="Verdana" panose="020B0604030504040204" pitchFamily="34" charset="0"/>
                <a:cs typeface="Verdana" panose="020B0604030504040204" pitchFamily="34" charset="0"/>
              </a:rPr>
              <a:t> and may change ocean ecology in ways that we have not anticipated.</a:t>
            </a:r>
          </a:p>
        </p:txBody>
      </p:sp>
      <p:pic>
        <p:nvPicPr>
          <p:cNvPr id="2" name="Picture 1" descr="1024px-Phytoplankton_SoAtlantic_200602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2615" y="2669932"/>
            <a:ext cx="3100574" cy="4030140"/>
          </a:xfrm>
          <a:prstGeom prst="rect">
            <a:avLst/>
          </a:prstGeom>
        </p:spPr>
      </p:pic>
      <p:pic>
        <p:nvPicPr>
          <p:cNvPr id="10" name="Picture 9">
            <a:extLst>
              <a:ext uri="{FF2B5EF4-FFF2-40B4-BE49-F238E27FC236}">
                <a16:creationId xmlns:a16="http://schemas.microsoft.com/office/drawing/2014/main" id="{160A5AFA-0C54-5547-B210-1F1BBA628BA2}"/>
              </a:ext>
            </a:extLst>
          </p:cNvPr>
          <p:cNvPicPr>
            <a:picLocks noChangeAspect="1"/>
          </p:cNvPicPr>
          <p:nvPr/>
        </p:nvPicPr>
        <p:blipFill>
          <a:blip r:embed="rId3">
            <a:duotone>
              <a:prstClr val="black"/>
              <a:schemeClr val="accent1">
                <a:tint val="45000"/>
                <a:satMod val="400000"/>
              </a:schemeClr>
            </a:duotone>
          </a:blip>
          <a:stretch>
            <a:fillRect/>
          </a:stretch>
        </p:blipFill>
        <p:spPr>
          <a:xfrm>
            <a:off x="11180544" y="49317"/>
            <a:ext cx="628093" cy="584776"/>
          </a:xfrm>
          <a:prstGeom prst="rect">
            <a:avLst/>
          </a:prstGeom>
        </p:spPr>
      </p:pic>
    </p:spTree>
    <p:extLst>
      <p:ext uri="{BB962C8B-B14F-4D97-AF65-F5344CB8AC3E}">
        <p14:creationId xmlns:p14="http://schemas.microsoft.com/office/powerpoint/2010/main" val="237640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1216"/>
            <a:ext cx="560121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CO</a:t>
            </a:r>
            <a:r>
              <a:rPr lang="en-US" sz="2800" b="1" baseline="-25000" dirty="0">
                <a:solidFill>
                  <a:prstClr val="white"/>
                </a:solidFill>
                <a:latin typeface="Verdana" panose="020B0604030504040204" pitchFamily="34" charset="0"/>
                <a:ea typeface="Verdana" panose="020B0604030504040204" pitchFamily="34" charset="0"/>
                <a:cs typeface="Verdana" panose="020B0604030504040204" pitchFamily="34" charset="0"/>
              </a:rPr>
              <a:t>2</a:t>
            </a:r>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 removal strategies (5)</a:t>
            </a:r>
          </a:p>
        </p:txBody>
      </p:sp>
      <p:sp>
        <p:nvSpPr>
          <p:cNvPr id="6" name="TextBox 5"/>
          <p:cNvSpPr txBox="1"/>
          <p:nvPr/>
        </p:nvSpPr>
        <p:spPr>
          <a:xfrm>
            <a:off x="319657" y="729224"/>
            <a:ext cx="11769561" cy="3323987"/>
          </a:xfrm>
          <a:prstGeom prst="rect">
            <a:avLst/>
          </a:prstGeom>
          <a:noFill/>
        </p:spPr>
        <p:txBody>
          <a:bodyPr wrap="square" rtlCol="0">
            <a:spAutoFit/>
          </a:bodyPr>
          <a:lstStyle/>
          <a:p>
            <a:r>
              <a:rPr lang="en-US" sz="2000" u="sng" dirty="0">
                <a:latin typeface="Verdana" panose="020B0604030504040204" pitchFamily="34" charset="0"/>
                <a:ea typeface="Verdana" panose="020B0604030504040204" pitchFamily="34" charset="0"/>
                <a:cs typeface="Verdana" panose="020B0604030504040204" pitchFamily="34" charset="0"/>
              </a:rPr>
              <a:t>Marine methods</a:t>
            </a:r>
            <a:r>
              <a:rPr lang="en-US" sz="2000" dirty="0">
                <a:latin typeface="Verdana" panose="020B0604030504040204" pitchFamily="34" charset="0"/>
                <a:ea typeface="Verdana" panose="020B0604030504040204" pitchFamily="34" charset="0"/>
                <a:cs typeface="Verdana" panose="020B0604030504040204" pitchFamily="34" charset="0"/>
              </a:rPr>
              <a:t>:</a:t>
            </a:r>
          </a:p>
          <a:p>
            <a:endParaRPr lang="en-US" sz="1000" u="sng" dirty="0">
              <a:latin typeface="Verdana" panose="020B0604030504040204" pitchFamily="34" charset="0"/>
              <a:ea typeface="Verdana" panose="020B0604030504040204" pitchFamily="34" charset="0"/>
              <a:cs typeface="Verdana" panose="020B0604030504040204" pitchFamily="34" charset="0"/>
            </a:endParaRPr>
          </a:p>
          <a:p>
            <a:r>
              <a:rPr lang="en-US" sz="2000" b="1" dirty="0">
                <a:latin typeface="Verdana" panose="020B0604030504040204" pitchFamily="34" charset="0"/>
                <a:ea typeface="Verdana" panose="020B0604030504040204" pitchFamily="34" charset="0"/>
                <a:cs typeface="Verdana" panose="020B0604030504040204" pitchFamily="34" charset="0"/>
              </a:rPr>
              <a:t>Deep ocean injection of CO</a:t>
            </a:r>
            <a:r>
              <a:rPr lang="en-US" sz="2000" b="1" baseline="-25000" dirty="0">
                <a:latin typeface="Verdana" panose="020B0604030504040204" pitchFamily="34" charset="0"/>
                <a:ea typeface="Verdana" panose="020B0604030504040204" pitchFamily="34" charset="0"/>
                <a:cs typeface="Verdana" panose="020B0604030504040204" pitchFamily="34" charset="0"/>
              </a:rPr>
              <a:t>2</a:t>
            </a:r>
            <a:r>
              <a:rPr lang="en-US" sz="2000" b="1" dirty="0">
                <a:latin typeface="Verdana" panose="020B0604030504040204" pitchFamily="34" charset="0"/>
                <a:ea typeface="Verdana" panose="020B0604030504040204" pitchFamily="34" charset="0"/>
                <a:cs typeface="Verdana" panose="020B0604030504040204" pitchFamily="34" charset="0"/>
              </a:rPr>
              <a:t>:</a:t>
            </a:r>
          </a:p>
          <a:p>
            <a:r>
              <a:rPr lang="en-US" sz="2000" dirty="0">
                <a:latin typeface="Verdana" panose="020B0604030504040204" pitchFamily="34" charset="0"/>
                <a:ea typeface="Verdana" panose="020B0604030504040204" pitchFamily="34" charset="0"/>
                <a:cs typeface="Verdana" panose="020B0604030504040204" pitchFamily="34" charset="0"/>
              </a:rPr>
              <a:t>The deep oceans store massive amounts of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37,000 </a:t>
            </a:r>
            <a:r>
              <a:rPr lang="en-US" sz="2000" dirty="0" err="1">
                <a:latin typeface="Verdana" panose="020B0604030504040204" pitchFamily="34" charset="0"/>
                <a:ea typeface="Verdana" panose="020B0604030504040204" pitchFamily="34" charset="0"/>
                <a:cs typeface="Verdana" panose="020B0604030504040204" pitchFamily="34" charset="0"/>
              </a:rPr>
              <a:t>Gt</a:t>
            </a:r>
            <a:r>
              <a:rPr lang="en-US" sz="2000" dirty="0">
                <a:latin typeface="Verdana" panose="020B0604030504040204" pitchFamily="34" charset="0"/>
                <a:ea typeface="Verdana" panose="020B0604030504040204" pitchFamily="34" charset="0"/>
                <a:cs typeface="Verdana" panose="020B0604030504040204" pitchFamily="34" charset="0"/>
              </a:rPr>
              <a:t>, or 50X atmospheric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The gas dissolves in surface water; currents move the water towards the poles where it cools; cold water sinks to the depths.</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b="1" dirty="0" err="1">
                <a:latin typeface="Verdana" panose="020B0604030504040204" pitchFamily="34" charset="0"/>
                <a:ea typeface="Verdana" panose="020B0604030504040204" pitchFamily="34" charset="0"/>
                <a:cs typeface="Verdana" panose="020B0604030504040204" pitchFamily="34" charset="0"/>
              </a:rPr>
              <a:t>Thermohaline</a:t>
            </a:r>
            <a:r>
              <a:rPr lang="en-US" sz="2000" b="1" dirty="0">
                <a:latin typeface="Verdana" panose="020B0604030504040204" pitchFamily="34" charset="0"/>
                <a:ea typeface="Verdana" panose="020B0604030504040204" pitchFamily="34" charset="0"/>
                <a:cs typeface="Verdana" panose="020B0604030504040204" pitchFamily="34" charset="0"/>
              </a:rPr>
              <a:t> circulation </a:t>
            </a:r>
            <a:r>
              <a:rPr lang="en-US" sz="2000" dirty="0">
                <a:latin typeface="Verdana" panose="020B0604030504040204" pitchFamily="34" charset="0"/>
                <a:ea typeface="Verdana" panose="020B0604030504040204" pitchFamily="34" charset="0"/>
                <a:cs typeface="Verdana" panose="020B0604030504040204" pitchFamily="34" charset="0"/>
              </a:rPr>
              <a:t>(aka Great Ocean Conveyer Belt’)</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1000 years later the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deep waters rise &amp;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is released.</a:t>
            </a:r>
          </a:p>
        </p:txBody>
      </p:sp>
      <p:sp>
        <p:nvSpPr>
          <p:cNvPr id="3" name="TextBox 2"/>
          <p:cNvSpPr txBox="1"/>
          <p:nvPr/>
        </p:nvSpPr>
        <p:spPr>
          <a:xfrm>
            <a:off x="144184" y="5965997"/>
            <a:ext cx="4991218"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Renewable Energy, 2/e, Chapter 14</a:t>
            </a:r>
          </a:p>
          <a:p>
            <a:r>
              <a:rPr lang="en-US" sz="1400" dirty="0">
                <a:latin typeface="Verdana" panose="020B0604030504040204" pitchFamily="34" charset="0"/>
                <a:cs typeface="Verdana" panose="020B0604030504040204" pitchFamily="34" charset="0"/>
                <a:hlinkClick r:id="rId2"/>
              </a:rPr>
              <a:t>https://enviroliteracy.org/water/oceans/the-great-ocean-conveyer-belt/</a:t>
            </a:r>
            <a:endParaRPr lang="en-US" sz="1400" dirty="0">
              <a:latin typeface="Verdana" panose="020B0604030504040204" pitchFamily="34" charset="0"/>
              <a:cs typeface="Verdana" panose="020B0604030504040204" pitchFamily="34" charset="0"/>
            </a:endParaRPr>
          </a:p>
        </p:txBody>
      </p:sp>
      <p:sp>
        <p:nvSpPr>
          <p:cNvPr id="9" name="TextBox 8"/>
          <p:cNvSpPr txBox="1"/>
          <p:nvPr/>
        </p:nvSpPr>
        <p:spPr>
          <a:xfrm>
            <a:off x="261266" y="5060604"/>
            <a:ext cx="4991218"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Again, we don’t know the </a:t>
            </a:r>
            <a:r>
              <a:rPr lang="en-US" sz="2000" b="1" dirty="0">
                <a:latin typeface="Verdana" panose="020B0604030504040204" pitchFamily="34" charset="0"/>
                <a:ea typeface="Verdana" panose="020B0604030504040204" pitchFamily="34" charset="0"/>
                <a:cs typeface="Verdana" panose="020B0604030504040204" pitchFamily="34" charset="0"/>
              </a:rPr>
              <a:t>long-term </a:t>
            </a:r>
            <a:r>
              <a:rPr lang="en-US" sz="2000" dirty="0">
                <a:latin typeface="Verdana" panose="020B0604030504040204" pitchFamily="34" charset="0"/>
                <a:ea typeface="Verdana" panose="020B0604030504040204" pitchFamily="34" charset="0"/>
                <a:cs typeface="Verdana" panose="020B0604030504040204" pitchFamily="34" charset="0"/>
              </a:rPr>
              <a:t>ecological effects.</a:t>
            </a:r>
          </a:p>
        </p:txBody>
      </p:sp>
      <p:pic>
        <p:nvPicPr>
          <p:cNvPr id="7" name="Picture 6" descr="current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529" y="3099422"/>
            <a:ext cx="5744689" cy="3657892"/>
          </a:xfrm>
          <a:prstGeom prst="rect">
            <a:avLst/>
          </a:prstGeom>
        </p:spPr>
      </p:pic>
      <p:pic>
        <p:nvPicPr>
          <p:cNvPr id="10" name="Picture 9">
            <a:extLst>
              <a:ext uri="{FF2B5EF4-FFF2-40B4-BE49-F238E27FC236}">
                <a16:creationId xmlns:a16="http://schemas.microsoft.com/office/drawing/2014/main" id="{CCA9A609-9097-2F4C-9E3F-8A73C572E1C0}"/>
              </a:ext>
            </a:extLst>
          </p:cNvPr>
          <p:cNvPicPr>
            <a:picLocks noChangeAspect="1"/>
          </p:cNvPicPr>
          <p:nvPr/>
        </p:nvPicPr>
        <p:blipFill>
          <a:blip r:embed="rId4">
            <a:duotone>
              <a:prstClr val="black"/>
              <a:schemeClr val="accent1">
                <a:tint val="45000"/>
                <a:satMod val="400000"/>
              </a:schemeClr>
            </a:duotone>
          </a:blip>
          <a:stretch>
            <a:fillRect/>
          </a:stretch>
        </p:blipFill>
        <p:spPr>
          <a:xfrm>
            <a:off x="11021056" y="49236"/>
            <a:ext cx="628093" cy="584776"/>
          </a:xfrm>
          <a:prstGeom prst="rect">
            <a:avLst/>
          </a:prstGeom>
        </p:spPr>
      </p:pic>
    </p:spTree>
    <p:extLst>
      <p:ext uri="{BB962C8B-B14F-4D97-AF65-F5344CB8AC3E}">
        <p14:creationId xmlns:p14="http://schemas.microsoft.com/office/powerpoint/2010/main" val="26008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453"/>
            <a:ext cx="701185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Solar radiation mgt strategies (1)</a:t>
            </a:r>
          </a:p>
        </p:txBody>
      </p:sp>
      <p:sp>
        <p:nvSpPr>
          <p:cNvPr id="6" name="TextBox 5"/>
          <p:cNvSpPr txBox="1"/>
          <p:nvPr/>
        </p:nvSpPr>
        <p:spPr>
          <a:xfrm>
            <a:off x="319657" y="729224"/>
            <a:ext cx="11722287" cy="3631763"/>
          </a:xfrm>
          <a:prstGeom prst="rect">
            <a:avLst/>
          </a:prstGeom>
          <a:noFill/>
        </p:spPr>
        <p:txBody>
          <a:bodyPr wrap="square" rtlCol="0">
            <a:spAutoFit/>
          </a:bodyPr>
          <a:lstStyle/>
          <a:p>
            <a:r>
              <a:rPr lang="en-US" sz="2000" u="sng" dirty="0">
                <a:latin typeface="Verdana" panose="020B0604030504040204" pitchFamily="34" charset="0"/>
                <a:ea typeface="Verdana" panose="020B0604030504040204" pitchFamily="34" charset="0"/>
                <a:cs typeface="Verdana" panose="020B0604030504040204" pitchFamily="34" charset="0"/>
              </a:rPr>
              <a:t>Theory</a:t>
            </a:r>
            <a:r>
              <a:rPr lang="en-US" sz="2000" dirty="0">
                <a:latin typeface="Verdana" panose="020B0604030504040204" pitchFamily="34" charset="0"/>
                <a:ea typeface="Verdana" panose="020B0604030504040204" pitchFamily="34" charset="0"/>
                <a:cs typeface="Verdana" panose="020B0604030504040204" pitchFamily="34" charset="0"/>
              </a:rPr>
              <a:t>: If more solar radiation were reflected back out of the Earth’s atmosphere, global temperature could be reduced.</a:t>
            </a:r>
          </a:p>
          <a:p>
            <a:pPr marL="1373188" lvl="2"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Reflecting 2% back would offset much warming</a:t>
            </a:r>
            <a:r>
              <a:rPr lang="is-IS" sz="2000" dirty="0">
                <a:latin typeface="Verdana" panose="020B0604030504040204" pitchFamily="34" charset="0"/>
                <a:ea typeface="Verdana" panose="020B0604030504040204" pitchFamily="34" charset="0"/>
                <a:cs typeface="Verdana" panose="020B0604030504040204" pitchFamily="34" charset="0"/>
              </a:rPr>
              <a:t>…</a:t>
            </a:r>
          </a:p>
          <a:p>
            <a:pPr marL="1373188" lvl="2" indent="-342900">
              <a:buFont typeface="Arial"/>
              <a:buChar char="•"/>
            </a:pPr>
            <a:r>
              <a:rPr lang="is-IS" sz="2000"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b</a:t>
            </a:r>
            <a:r>
              <a:rPr lang="is-IS" sz="2000" dirty="0">
                <a:latin typeface="Verdana" panose="020B0604030504040204" pitchFamily="34" charset="0"/>
                <a:ea typeface="Verdana" panose="020B0604030504040204" pitchFamily="34" charset="0"/>
                <a:cs typeface="Verdana" panose="020B0604030504040204" pitchFamily="34" charset="0"/>
              </a:rPr>
              <a:t>ut is a massive project.</a:t>
            </a:r>
            <a:endParaRPr lang="en-US" sz="2000" dirty="0">
              <a:latin typeface="Verdana" panose="020B0604030504040204" pitchFamily="34" charset="0"/>
              <a:ea typeface="Verdana" panose="020B0604030504040204" pitchFamily="34" charset="0"/>
              <a:cs typeface="Verdana" panose="020B0604030504040204" pitchFamily="34" charset="0"/>
            </a:endParaRPr>
          </a:p>
          <a:p>
            <a:endParaRPr lang="en-US" sz="1000" b="1" dirty="0">
              <a:latin typeface="Verdana" panose="020B0604030504040204" pitchFamily="34" charset="0"/>
              <a:ea typeface="Verdana" panose="020B0604030504040204" pitchFamily="34" charset="0"/>
              <a:cs typeface="Verdana" panose="020B0604030504040204" pitchFamily="34" charset="0"/>
            </a:endParaRPr>
          </a:p>
          <a:p>
            <a:r>
              <a:rPr lang="en-US" sz="2000" b="1" dirty="0">
                <a:latin typeface="Verdana" panose="020B0604030504040204" pitchFamily="34" charset="0"/>
                <a:ea typeface="Verdana" panose="020B0604030504040204" pitchFamily="34" charset="0"/>
                <a:cs typeface="Verdana" panose="020B0604030504040204" pitchFamily="34" charset="0"/>
              </a:rPr>
              <a:t>Sulfate aerosols:</a:t>
            </a:r>
          </a:p>
          <a:p>
            <a:r>
              <a:rPr lang="en-US" sz="2000" dirty="0">
                <a:latin typeface="Verdana" panose="020B0604030504040204" pitchFamily="34" charset="0"/>
                <a:ea typeface="Verdana" panose="020B0604030504040204" pitchFamily="34" charset="0"/>
                <a:cs typeface="Verdana" panose="020B0604030504040204" pitchFamily="34" charset="0"/>
              </a:rPr>
              <a:t>SO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emissions form sulfate (SO</a:t>
            </a:r>
            <a:r>
              <a:rPr lang="en-US" sz="2000" baseline="-25000" dirty="0">
                <a:latin typeface="Verdana" panose="020B0604030504040204" pitchFamily="34" charset="0"/>
                <a:ea typeface="Verdana" panose="020B0604030504040204" pitchFamily="34" charset="0"/>
                <a:cs typeface="Verdana" panose="020B0604030504040204" pitchFamily="34" charset="0"/>
              </a:rPr>
              <a:t>4</a:t>
            </a:r>
            <a:r>
              <a:rPr lang="en-US" sz="2000" dirty="0">
                <a:latin typeface="Verdana" panose="020B0604030504040204" pitchFamily="34" charset="0"/>
                <a:ea typeface="Verdana" panose="020B0604030504040204" pitchFamily="34" charset="0"/>
                <a:cs typeface="Verdana" panose="020B0604030504040204" pitchFamily="34" charset="0"/>
              </a:rPr>
              <a:t>)</a:t>
            </a:r>
            <a:r>
              <a:rPr lang="en-US" sz="2000" baseline="30000" dirty="0">
                <a:latin typeface="Verdana" panose="020B0604030504040204" pitchFamily="34" charset="0"/>
                <a:ea typeface="Verdana" panose="020B0604030504040204" pitchFamily="34" charset="0"/>
                <a:cs typeface="Verdana" panose="020B0604030504040204" pitchFamily="34" charset="0"/>
              </a:rPr>
              <a:t>-2 </a:t>
            </a:r>
            <a:r>
              <a:rPr lang="en-US" sz="2000" dirty="0">
                <a:latin typeface="Verdana" panose="020B0604030504040204" pitchFamily="34" charset="0"/>
                <a:ea typeface="Verdana" panose="020B0604030504040204" pitchFamily="34" charset="0"/>
                <a:cs typeface="Verdana" panose="020B0604030504040204" pitchFamily="34" charset="0"/>
              </a:rPr>
              <a:t>aerosols (fine mists) in the atmosphere to reflect sunlight back into space.</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1991: the volcano at Mt. Pinatubo, </a:t>
            </a:r>
            <a:r>
              <a:rPr lang="en-US" sz="2000" dirty="0" err="1">
                <a:latin typeface="Verdana" panose="020B0604030504040204" pitchFamily="34" charset="0"/>
                <a:ea typeface="Verdana" panose="020B0604030504040204" pitchFamily="34" charset="0"/>
                <a:cs typeface="Verdana" panose="020B0604030504040204" pitchFamily="34" charset="0"/>
              </a:rPr>
              <a:t>Phillipines</a:t>
            </a:r>
            <a:r>
              <a:rPr lang="en-US" sz="2000" dirty="0">
                <a:latin typeface="Verdana" panose="020B0604030504040204" pitchFamily="34" charset="0"/>
                <a:ea typeface="Verdana" panose="020B0604030504040204" pitchFamily="34" charset="0"/>
                <a:cs typeface="Verdana" panose="020B0604030504040204" pitchFamily="34" charset="0"/>
              </a:rPr>
              <a:t> spewed 10 million </a:t>
            </a:r>
            <a:r>
              <a:rPr lang="en-US" sz="2000" dirty="0" err="1">
                <a:latin typeface="Verdana" panose="020B0604030504040204" pitchFamily="34" charset="0"/>
                <a:ea typeface="Verdana" panose="020B0604030504040204" pitchFamily="34" charset="0"/>
                <a:cs typeface="Verdana" panose="020B0604030504040204" pitchFamily="34" charset="0"/>
              </a:rPr>
              <a:t>tonnes</a:t>
            </a:r>
            <a:r>
              <a:rPr lang="en-US" sz="2000" dirty="0">
                <a:latin typeface="Verdana" panose="020B0604030504040204" pitchFamily="34" charset="0"/>
                <a:ea typeface="Verdana" panose="020B0604030504040204" pitchFamily="34" charset="0"/>
                <a:cs typeface="Verdana" panose="020B0604030504040204" pitchFamily="34" charset="0"/>
              </a:rPr>
              <a:t> of sulfur into the atmosphere. Global temperatures cooled by 0.5°C for several years.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Sulfate aerosols can also seed the formation of clouds.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We can spray sulfuric acid aerosol into the upper atmosphere to mimic this effect.</a:t>
            </a:r>
          </a:p>
        </p:txBody>
      </p:sp>
      <p:sp>
        <p:nvSpPr>
          <p:cNvPr id="3" name="TextBox 2"/>
          <p:cNvSpPr txBox="1"/>
          <p:nvPr/>
        </p:nvSpPr>
        <p:spPr>
          <a:xfrm>
            <a:off x="8646784" y="6427156"/>
            <a:ext cx="3395160"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14</a:t>
            </a:r>
          </a:p>
        </p:txBody>
      </p:sp>
      <p:sp>
        <p:nvSpPr>
          <p:cNvPr id="9" name="TextBox 8"/>
          <p:cNvSpPr txBox="1"/>
          <p:nvPr/>
        </p:nvSpPr>
        <p:spPr>
          <a:xfrm>
            <a:off x="261266" y="5048874"/>
            <a:ext cx="11780678" cy="1323439"/>
          </a:xfrm>
          <a:prstGeom prst="rect">
            <a:avLst/>
          </a:prstGeom>
          <a:noFill/>
        </p:spPr>
        <p:txBody>
          <a:bodyPr wrap="square" rtlCol="0">
            <a:spAutoFit/>
          </a:bodyPr>
          <a:lstStyle/>
          <a:p>
            <a:r>
              <a:rPr lang="en-US" sz="2000" b="1" u="sng" dirty="0">
                <a:latin typeface="Verdana" panose="020B0604030504040204" pitchFamily="34" charset="0"/>
                <a:ea typeface="Verdana" panose="020B0604030504040204" pitchFamily="34" charset="0"/>
                <a:cs typeface="Verdana" panose="020B0604030504040204" pitchFamily="34" charset="0"/>
              </a:rPr>
              <a:t>Potential downside</a:t>
            </a:r>
            <a:r>
              <a:rPr lang="en-US" sz="2000" b="1"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sulfate aerosols may combine with atmospheric water creating sulfuric acids (acid rain)</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We are already seeing increased levels of atmospheric moisture due to increasing frequency of big storms.</a:t>
            </a:r>
          </a:p>
        </p:txBody>
      </p:sp>
      <p:pic>
        <p:nvPicPr>
          <p:cNvPr id="10" name="Picture 9">
            <a:extLst>
              <a:ext uri="{FF2B5EF4-FFF2-40B4-BE49-F238E27FC236}">
                <a16:creationId xmlns:a16="http://schemas.microsoft.com/office/drawing/2014/main" id="{6C5A6F11-C8F3-1C40-BBD8-C122027B1483}"/>
              </a:ext>
            </a:extLst>
          </p:cNvPr>
          <p:cNvPicPr>
            <a:picLocks noChangeAspect="1"/>
          </p:cNvPicPr>
          <p:nvPr/>
        </p:nvPicPr>
        <p:blipFill>
          <a:blip r:embed="rId2">
            <a:duotone>
              <a:prstClr val="black"/>
              <a:schemeClr val="accent1">
                <a:tint val="45000"/>
                <a:satMod val="400000"/>
              </a:schemeClr>
            </a:duotone>
          </a:blip>
          <a:stretch>
            <a:fillRect/>
          </a:stretch>
        </p:blipFill>
        <p:spPr>
          <a:xfrm>
            <a:off x="11107098" y="49317"/>
            <a:ext cx="628093" cy="584776"/>
          </a:xfrm>
          <a:prstGeom prst="rect">
            <a:avLst/>
          </a:prstGeom>
        </p:spPr>
      </p:pic>
    </p:spTree>
    <p:extLst>
      <p:ext uri="{BB962C8B-B14F-4D97-AF65-F5344CB8AC3E}">
        <p14:creationId xmlns:p14="http://schemas.microsoft.com/office/powerpoint/2010/main" val="367165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49317"/>
            <a:ext cx="798327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Solar radiation mgt strategies (2)</a:t>
            </a:r>
          </a:p>
        </p:txBody>
      </p:sp>
      <p:sp>
        <p:nvSpPr>
          <p:cNvPr id="6" name="TextBox 5"/>
          <p:cNvSpPr txBox="1"/>
          <p:nvPr/>
        </p:nvSpPr>
        <p:spPr>
          <a:xfrm>
            <a:off x="319658" y="729224"/>
            <a:ext cx="11611076"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Altering cloud cover:</a:t>
            </a:r>
          </a:p>
          <a:p>
            <a:r>
              <a:rPr lang="en-US" sz="2000" dirty="0">
                <a:latin typeface="Verdana" panose="020B0604030504040204" pitchFamily="34" charset="0"/>
                <a:ea typeface="Verdana" panose="020B0604030504040204" pitchFamily="34" charset="0"/>
                <a:cs typeface="Verdana" panose="020B0604030504040204" pitchFamily="34" charset="0"/>
              </a:rPr>
              <a:t>Clouds, mainly water vapor, have multiple roles:</a:t>
            </a:r>
          </a:p>
          <a:p>
            <a:pPr marL="457200" indent="-457200">
              <a:buAutoNum type="arabicParenBoth"/>
            </a:pPr>
            <a:r>
              <a:rPr lang="en-US" sz="2000" dirty="0">
                <a:latin typeface="Verdana" panose="020B0604030504040204" pitchFamily="34" charset="0"/>
                <a:ea typeface="Verdana" panose="020B0604030504040204" pitchFamily="34" charset="0"/>
                <a:cs typeface="Verdana" panose="020B0604030504040204" pitchFamily="34" charset="0"/>
              </a:rPr>
              <a:t>They shade earth’s surface &amp;reflect sunlight into space; and</a:t>
            </a:r>
          </a:p>
          <a:p>
            <a:pPr marL="457200" indent="-457200">
              <a:buAutoNum type="arabicParenBoth"/>
            </a:pPr>
            <a:r>
              <a:rPr lang="en-US" sz="2000" dirty="0">
                <a:latin typeface="Verdana" panose="020B0604030504040204" pitchFamily="34" charset="0"/>
                <a:ea typeface="Verdana" panose="020B0604030504040204" pitchFamily="34" charset="0"/>
                <a:cs typeface="Verdana" panose="020B0604030504040204" pitchFamily="34" charset="0"/>
              </a:rPr>
              <a:t>They insulate earth &amp; prevent heat from radiating into space.</a:t>
            </a:r>
          </a:p>
        </p:txBody>
      </p:sp>
      <p:sp>
        <p:nvSpPr>
          <p:cNvPr id="3" name="TextBox 2"/>
          <p:cNvSpPr txBox="1"/>
          <p:nvPr/>
        </p:nvSpPr>
        <p:spPr>
          <a:xfrm>
            <a:off x="9157271" y="5612764"/>
            <a:ext cx="2773463" cy="1107996"/>
          </a:xfrm>
          <a:prstGeom prst="rect">
            <a:avLst/>
          </a:prstGeom>
          <a:noFill/>
        </p:spPr>
        <p:txBody>
          <a:bodyPr wrap="square" rtlCol="0">
            <a:spAutoFit/>
          </a:bodyPr>
          <a:lstStyle/>
          <a:p>
            <a:r>
              <a:rPr lang="en-US" sz="1100" dirty="0">
                <a:latin typeface="Verdana" panose="020B0604030504040204" pitchFamily="34" charset="0"/>
                <a:cs typeface="Verdana" panose="020B0604030504040204" pitchFamily="34" charset="0"/>
                <a:hlinkClick r:id="rId2"/>
              </a:rPr>
              <a:t>https://www.scientificamerican.com/article/salt-spray-may-prove-most-feasible-geoengineering/</a:t>
            </a:r>
            <a:endParaRPr lang="en-US" sz="1100" dirty="0">
              <a:latin typeface="Verdana" panose="020B0604030504040204" pitchFamily="34" charset="0"/>
              <a:cs typeface="Verdana" panose="020B0604030504040204" pitchFamily="34" charset="0"/>
            </a:endParaRPr>
          </a:p>
          <a:p>
            <a:r>
              <a:rPr lang="en-US" sz="1100" dirty="0">
                <a:latin typeface="Verdana" panose="020B0604030504040204" pitchFamily="34" charset="0"/>
                <a:cs typeface="Verdana" panose="020B0604030504040204" pitchFamily="34" charset="0"/>
              </a:rPr>
              <a:t>https://</a:t>
            </a:r>
            <a:r>
              <a:rPr lang="en-US" sz="1100" dirty="0" err="1">
                <a:latin typeface="Verdana" panose="020B0604030504040204" pitchFamily="34" charset="0"/>
                <a:cs typeface="Verdana" panose="020B0604030504040204" pitchFamily="34" charset="0"/>
              </a:rPr>
              <a:t>www.technologyreview.com</a:t>
            </a:r>
            <a:r>
              <a:rPr lang="en-US" sz="1100" dirty="0">
                <a:latin typeface="Verdana" panose="020B0604030504040204" pitchFamily="34" charset="0"/>
                <a:cs typeface="Verdana" panose="020B0604030504040204" pitchFamily="34" charset="0"/>
              </a:rPr>
              <a:t>/s/511016/a-cheap-and-easy-plan-to-stop-global-warming/</a:t>
            </a:r>
          </a:p>
        </p:txBody>
      </p:sp>
      <p:sp>
        <p:nvSpPr>
          <p:cNvPr id="9" name="TextBox 8"/>
          <p:cNvSpPr txBox="1"/>
          <p:nvPr/>
        </p:nvSpPr>
        <p:spPr>
          <a:xfrm>
            <a:off x="261266" y="5939410"/>
            <a:ext cx="8390365" cy="707886"/>
          </a:xfrm>
          <a:prstGeom prst="rect">
            <a:avLst/>
          </a:prstGeom>
          <a:noFill/>
        </p:spPr>
        <p:txBody>
          <a:bodyPr wrap="square" rtlCol="0">
            <a:spAutoFit/>
          </a:bodyPr>
          <a:lstStyle/>
          <a:p>
            <a:r>
              <a:rPr lang="en-US" sz="2000" b="1" u="sng" dirty="0">
                <a:latin typeface="Verdana" panose="020B0604030504040204" pitchFamily="34" charset="0"/>
                <a:ea typeface="Verdana" panose="020B0604030504040204" pitchFamily="34" charset="0"/>
                <a:cs typeface="Verdana" panose="020B0604030504040204" pitchFamily="34" charset="0"/>
              </a:rPr>
              <a:t>Potential downsides</a:t>
            </a:r>
            <a:r>
              <a:rPr lang="en-US" sz="2000" b="1"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If theories are wrong, altering clouds could exacerbate warming rather than relieve it.</a:t>
            </a:r>
          </a:p>
        </p:txBody>
      </p:sp>
      <p:sp>
        <p:nvSpPr>
          <p:cNvPr id="10" name="TextBox 9"/>
          <p:cNvSpPr txBox="1"/>
          <p:nvPr/>
        </p:nvSpPr>
        <p:spPr>
          <a:xfrm>
            <a:off x="319658" y="2057865"/>
            <a:ext cx="11199620"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Marine cloud brightening:</a:t>
            </a:r>
          </a:p>
          <a:p>
            <a:r>
              <a:rPr lang="en-US" sz="2000" dirty="0">
                <a:latin typeface="Verdana" panose="020B0604030504040204" pitchFamily="34" charset="0"/>
                <a:ea typeface="Verdana" panose="020B0604030504040204" pitchFamily="34" charset="0"/>
                <a:cs typeface="Verdana" panose="020B0604030504040204" pitchFamily="34" charset="0"/>
              </a:rPr>
              <a:t>Using remote control boats and fairly simple technology, a fine mist of sea water can be sent into the lower atmosphere where evaporation of water produces fine salt particles. Models show that albedo should increase, reflecting sunlight.</a:t>
            </a:r>
          </a:p>
        </p:txBody>
      </p:sp>
      <p:sp>
        <p:nvSpPr>
          <p:cNvPr id="11" name="TextBox 10"/>
          <p:cNvSpPr txBox="1"/>
          <p:nvPr/>
        </p:nvSpPr>
        <p:spPr>
          <a:xfrm>
            <a:off x="319658" y="3699209"/>
            <a:ext cx="11199620" cy="1631216"/>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Seeding the atmosphere </a:t>
            </a:r>
            <a:r>
              <a:rPr lang="en-US" sz="2000" dirty="0">
                <a:latin typeface="Verdana" panose="020B0604030504040204" pitchFamily="34" charset="0"/>
                <a:ea typeface="Verdana" panose="020B0604030504040204" pitchFamily="34" charset="0"/>
                <a:cs typeface="Verdana" panose="020B0604030504040204" pitchFamily="34" charset="0"/>
              </a:rPr>
              <a:t>with dust or salts to create thinner clouds:</a:t>
            </a:r>
          </a:p>
          <a:p>
            <a:r>
              <a:rPr lang="en-US" sz="2000" dirty="0">
                <a:latin typeface="Verdana" panose="020B0604030504040204" pitchFamily="34" charset="0"/>
                <a:ea typeface="Verdana" panose="020B0604030504040204" pitchFamily="34" charset="0"/>
                <a:cs typeface="Verdana" panose="020B0604030504040204" pitchFamily="34" charset="0"/>
              </a:rPr>
              <a:t>Could increase the particle size of ice in cirrus clouds causing thinner cloud cover allowing more heat to radiate into space.</a:t>
            </a:r>
          </a:p>
          <a:p>
            <a:pPr marL="342900" indent="-342900">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Natural experiment? </a:t>
            </a:r>
            <a:r>
              <a:rPr lang="en-US" sz="2000" dirty="0">
                <a:latin typeface="Verdana" panose="020B0604030504040204" pitchFamily="34" charset="0"/>
                <a:ea typeface="Verdana" panose="020B0604030504040204" pitchFamily="34" charset="0"/>
                <a:cs typeface="Verdana" panose="020B0604030504040204" pitchFamily="34" charset="0"/>
              </a:rPr>
              <a:t>Huge dust storms can blow dust from central Asia east. Monitoring clouds and rain that result (or don’t) could provide data.</a:t>
            </a:r>
          </a:p>
        </p:txBody>
      </p:sp>
      <p:pic>
        <p:nvPicPr>
          <p:cNvPr id="12" name="Picture 11">
            <a:extLst>
              <a:ext uri="{FF2B5EF4-FFF2-40B4-BE49-F238E27FC236}">
                <a16:creationId xmlns:a16="http://schemas.microsoft.com/office/drawing/2014/main" id="{94A90EA6-7C67-F648-8155-AA6A795944E0}"/>
              </a:ext>
            </a:extLst>
          </p:cNvPr>
          <p:cNvPicPr>
            <a:picLocks noChangeAspect="1"/>
          </p:cNvPicPr>
          <p:nvPr/>
        </p:nvPicPr>
        <p:blipFill>
          <a:blip r:embed="rId3">
            <a:duotone>
              <a:prstClr val="black"/>
              <a:schemeClr val="accent1">
                <a:tint val="45000"/>
                <a:satMod val="400000"/>
              </a:schemeClr>
            </a:duotone>
          </a:blip>
          <a:stretch>
            <a:fillRect/>
          </a:stretch>
        </p:blipFill>
        <p:spPr>
          <a:xfrm>
            <a:off x="11036759" y="49317"/>
            <a:ext cx="628093" cy="584776"/>
          </a:xfrm>
          <a:prstGeom prst="rect">
            <a:avLst/>
          </a:prstGeom>
        </p:spPr>
      </p:pic>
    </p:spTree>
    <p:extLst>
      <p:ext uri="{BB962C8B-B14F-4D97-AF65-F5344CB8AC3E}">
        <p14:creationId xmlns:p14="http://schemas.microsoft.com/office/powerpoint/2010/main" val="83483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453"/>
            <a:ext cx="701185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Solar radiation mgt strategies (3)</a:t>
            </a:r>
          </a:p>
        </p:txBody>
      </p:sp>
      <p:sp>
        <p:nvSpPr>
          <p:cNvPr id="6" name="TextBox 5"/>
          <p:cNvSpPr txBox="1"/>
          <p:nvPr/>
        </p:nvSpPr>
        <p:spPr>
          <a:xfrm>
            <a:off x="319658" y="729224"/>
            <a:ext cx="11637880"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Physical shading from space:</a:t>
            </a:r>
          </a:p>
          <a:p>
            <a:r>
              <a:rPr lang="en-US" sz="2000" dirty="0">
                <a:latin typeface="Verdana" panose="020B0604030504040204" pitchFamily="34" charset="0"/>
                <a:ea typeface="Verdana" panose="020B0604030504040204" pitchFamily="34" charset="0"/>
                <a:cs typeface="Verdana" panose="020B0604030504040204" pitchFamily="34" charset="0"/>
              </a:rPr>
              <a:t>Place a physical barrier between the sun and the earth to decrease the amount of sunlight reaching earth.</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Most obvious means myriad tiny mirror or satellites.</a:t>
            </a:r>
          </a:p>
        </p:txBody>
      </p:sp>
      <p:sp>
        <p:nvSpPr>
          <p:cNvPr id="3" name="TextBox 2"/>
          <p:cNvSpPr txBox="1"/>
          <p:nvPr/>
        </p:nvSpPr>
        <p:spPr>
          <a:xfrm>
            <a:off x="221360" y="6185318"/>
            <a:ext cx="4617928" cy="461665"/>
          </a:xfrm>
          <a:prstGeom prst="rect">
            <a:avLst/>
          </a:prstGeom>
          <a:noFill/>
        </p:spPr>
        <p:txBody>
          <a:bodyPr wrap="square" rtlCol="0">
            <a:spAutoFit/>
          </a:bodyPr>
          <a:lstStyle/>
          <a:p>
            <a:r>
              <a:rPr lang="en-US" sz="1200" dirty="0">
                <a:latin typeface="Verdana" panose="020B0604030504040204" pitchFamily="34" charset="0"/>
                <a:cs typeface="Verdana" panose="020B0604030504040204" pitchFamily="34" charset="0"/>
                <a:hlinkClick r:id="rId2"/>
              </a:rPr>
              <a:t>http://www.bbc.com/future/story/20160425-how-a-giant-space-umbrella-could-stop-global-warming</a:t>
            </a:r>
            <a:endParaRPr lang="en-US" sz="1200" dirty="0">
              <a:latin typeface="Verdana" panose="020B0604030504040204" pitchFamily="34" charset="0"/>
              <a:cs typeface="Verdana" panose="020B0604030504040204" pitchFamily="34" charset="0"/>
            </a:endParaRPr>
          </a:p>
        </p:txBody>
      </p:sp>
      <p:sp>
        <p:nvSpPr>
          <p:cNvPr id="9" name="TextBox 8"/>
          <p:cNvSpPr txBox="1"/>
          <p:nvPr/>
        </p:nvSpPr>
        <p:spPr>
          <a:xfrm>
            <a:off x="367327" y="4455331"/>
            <a:ext cx="4977440" cy="1323439"/>
          </a:xfrm>
          <a:prstGeom prst="rect">
            <a:avLst/>
          </a:prstGeom>
          <a:noFill/>
        </p:spPr>
        <p:txBody>
          <a:bodyPr wrap="square" rtlCol="0">
            <a:spAutoFit/>
          </a:bodyPr>
          <a:lstStyle/>
          <a:p>
            <a:r>
              <a:rPr lang="en-US" sz="2000" b="1" u="sng" dirty="0">
                <a:latin typeface="Verdana" panose="020B0604030504040204" pitchFamily="34" charset="0"/>
                <a:ea typeface="Verdana" panose="020B0604030504040204" pitchFamily="34" charset="0"/>
                <a:cs typeface="Verdana" panose="020B0604030504040204" pitchFamily="34" charset="0"/>
              </a:rPr>
              <a:t>Potential downsides</a:t>
            </a:r>
            <a:r>
              <a:rPr lang="en-US" sz="2000" b="1"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Shading might even out global temperatures; tropics would be cooler and poles would be warmer.</a:t>
            </a:r>
          </a:p>
        </p:txBody>
      </p:sp>
      <p:pic>
        <p:nvPicPr>
          <p:cNvPr id="2" name="Picture 1"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543" y="2308082"/>
            <a:ext cx="6111097" cy="4407041"/>
          </a:xfrm>
          <a:prstGeom prst="rect">
            <a:avLst/>
          </a:prstGeom>
        </p:spPr>
      </p:pic>
      <p:sp>
        <p:nvSpPr>
          <p:cNvPr id="10" name="TextBox 9"/>
          <p:cNvSpPr txBox="1"/>
          <p:nvPr/>
        </p:nvSpPr>
        <p:spPr>
          <a:xfrm>
            <a:off x="643215" y="2390703"/>
            <a:ext cx="4977441"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Some have suggested that low-orbit </a:t>
            </a:r>
            <a:r>
              <a:rPr lang="en-US" sz="2000" b="1" dirty="0">
                <a:latin typeface="Verdana" panose="020B0604030504040204" pitchFamily="34" charset="0"/>
                <a:ea typeface="Verdana" panose="020B0604030504040204" pitchFamily="34" charset="0"/>
                <a:cs typeface="Verdana" panose="020B0604030504040204" pitchFamily="34" charset="0"/>
              </a:rPr>
              <a:t>solar PV parasols </a:t>
            </a:r>
            <a:r>
              <a:rPr lang="en-US" sz="2000" dirty="0">
                <a:latin typeface="Verdana" panose="020B0604030504040204" pitchFamily="34" charset="0"/>
                <a:ea typeface="Verdana" panose="020B0604030504040204" pitchFamily="34" charset="0"/>
                <a:cs typeface="Verdana" panose="020B0604030504040204" pitchFamily="34" charset="0"/>
              </a:rPr>
              <a:t>could provide ‘shade’ while beaming PV power to earth.</a:t>
            </a:r>
          </a:p>
        </p:txBody>
      </p:sp>
      <p:pic>
        <p:nvPicPr>
          <p:cNvPr id="11" name="Picture 10">
            <a:extLst>
              <a:ext uri="{FF2B5EF4-FFF2-40B4-BE49-F238E27FC236}">
                <a16:creationId xmlns:a16="http://schemas.microsoft.com/office/drawing/2014/main" id="{BCA5A599-7C51-B147-A7CC-4FBC3887C1DD}"/>
              </a:ext>
            </a:extLst>
          </p:cNvPr>
          <p:cNvPicPr>
            <a:picLocks noChangeAspect="1"/>
          </p:cNvPicPr>
          <p:nvPr/>
        </p:nvPicPr>
        <p:blipFill>
          <a:blip r:embed="rId4">
            <a:duotone>
              <a:prstClr val="black"/>
              <a:schemeClr val="accent1">
                <a:tint val="45000"/>
                <a:satMod val="400000"/>
              </a:schemeClr>
            </a:duotone>
          </a:blip>
          <a:stretch>
            <a:fillRect/>
          </a:stretch>
        </p:blipFill>
        <p:spPr>
          <a:xfrm>
            <a:off x="11087444" y="49317"/>
            <a:ext cx="628093" cy="584776"/>
          </a:xfrm>
          <a:prstGeom prst="rect">
            <a:avLst/>
          </a:prstGeom>
        </p:spPr>
      </p:pic>
    </p:spTree>
    <p:extLst>
      <p:ext uri="{BB962C8B-B14F-4D97-AF65-F5344CB8AC3E}">
        <p14:creationId xmlns:p14="http://schemas.microsoft.com/office/powerpoint/2010/main" val="187155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741100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Is NG just a bridge to nowhere? (2)</a:t>
            </a:r>
          </a:p>
        </p:txBody>
      </p:sp>
      <p:sp>
        <p:nvSpPr>
          <p:cNvPr id="3" name="TextBox 2"/>
          <p:cNvSpPr txBox="1"/>
          <p:nvPr/>
        </p:nvSpPr>
        <p:spPr>
          <a:xfrm>
            <a:off x="169888" y="5089474"/>
            <a:ext cx="1808813" cy="1600438"/>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https://www.vox.com/energy-and-environment/2019/5/30/18643819/climate-change-natural-gas-middle-ground</a:t>
            </a:r>
            <a:r>
              <a:rPr lang="en-US" sz="1400" dirty="0">
                <a:latin typeface="Verdana" panose="020B0604030504040204" pitchFamily="34" charset="0"/>
                <a:cs typeface="Verdana" panose="020B0604030504040204" pitchFamily="34" charset="0"/>
              </a:rPr>
              <a:t> </a:t>
            </a:r>
          </a:p>
        </p:txBody>
      </p:sp>
      <p:pic>
        <p:nvPicPr>
          <p:cNvPr id="8" name="Picture 7">
            <a:extLst>
              <a:ext uri="{FF2B5EF4-FFF2-40B4-BE49-F238E27FC236}">
                <a16:creationId xmlns:a16="http://schemas.microsoft.com/office/drawing/2014/main" id="{BA6A1F62-6CA3-8447-86E8-82CA9EC91F61}"/>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10" name="TextBox 9">
            <a:extLst>
              <a:ext uri="{FF2B5EF4-FFF2-40B4-BE49-F238E27FC236}">
                <a16:creationId xmlns:a16="http://schemas.microsoft.com/office/drawing/2014/main" id="{BF5FB7AB-2AE1-DC40-A85A-4047AB1918FA}"/>
              </a:ext>
            </a:extLst>
          </p:cNvPr>
          <p:cNvSpPr txBox="1"/>
          <p:nvPr/>
        </p:nvSpPr>
        <p:spPr>
          <a:xfrm>
            <a:off x="228600" y="790043"/>
            <a:ext cx="9440117"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(2) Coal-to-NG switching won’t get us where we need to go</a:t>
            </a:r>
          </a:p>
        </p:txBody>
      </p:sp>
      <p:pic>
        <p:nvPicPr>
          <p:cNvPr id="3074" name="Picture 2" descr="coal phase-out">
            <a:extLst>
              <a:ext uri="{FF2B5EF4-FFF2-40B4-BE49-F238E27FC236}">
                <a16:creationId xmlns:a16="http://schemas.microsoft.com/office/drawing/2014/main" id="{CC71FE17-B67A-6F47-A266-E7D807702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701" y="1803032"/>
            <a:ext cx="10103371" cy="496749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F8F9E934-CCFB-404D-B892-386652F4B852}"/>
              </a:ext>
            </a:extLst>
          </p:cNvPr>
          <p:cNvSpPr/>
          <p:nvPr/>
        </p:nvSpPr>
        <p:spPr>
          <a:xfrm>
            <a:off x="8472076" y="1729837"/>
            <a:ext cx="1923081" cy="542323"/>
          </a:xfrm>
          <a:prstGeom prst="wedgeRoundRectCallout">
            <a:avLst>
              <a:gd name="adj1" fmla="val -19274"/>
              <a:gd name="adj2" fmla="val 200703"/>
              <a:gd name="adj3" fmla="val 16667"/>
            </a:avLst>
          </a:prstGeom>
          <a:solidFill>
            <a:schemeClr val="bg1"/>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coal-to-NG</a:t>
            </a:r>
            <a:endParaRPr lang="en-US"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ounded Rectangular Callout 11">
            <a:extLst>
              <a:ext uri="{FF2B5EF4-FFF2-40B4-BE49-F238E27FC236}">
                <a16:creationId xmlns:a16="http://schemas.microsoft.com/office/drawing/2014/main" id="{375F2C37-ED70-2F47-B8F5-CD90FBE59F2E}"/>
              </a:ext>
            </a:extLst>
          </p:cNvPr>
          <p:cNvSpPr/>
          <p:nvPr/>
        </p:nvSpPr>
        <p:spPr>
          <a:xfrm>
            <a:off x="6899427" y="1264081"/>
            <a:ext cx="1444839" cy="542323"/>
          </a:xfrm>
          <a:prstGeom prst="wedgeRoundRectCallout">
            <a:avLst>
              <a:gd name="adj1" fmla="val -12012"/>
              <a:gd name="adj2" fmla="val 383132"/>
              <a:gd name="adj3" fmla="val 16667"/>
            </a:avLst>
          </a:prstGeom>
          <a:solidFill>
            <a:schemeClr val="bg1"/>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w/o coal</a:t>
            </a:r>
            <a:endParaRPr lang="en-US"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ular Callout 12">
            <a:extLst>
              <a:ext uri="{FF2B5EF4-FFF2-40B4-BE49-F238E27FC236}">
                <a16:creationId xmlns:a16="http://schemas.microsoft.com/office/drawing/2014/main" id="{96B6FE48-952D-F34C-B96A-E24D4B1762E6}"/>
              </a:ext>
            </a:extLst>
          </p:cNvPr>
          <p:cNvSpPr/>
          <p:nvPr/>
        </p:nvSpPr>
        <p:spPr>
          <a:xfrm>
            <a:off x="4948658" y="4728558"/>
            <a:ext cx="1923081" cy="721832"/>
          </a:xfrm>
          <a:prstGeom prst="wedgeRoundRectCallout">
            <a:avLst>
              <a:gd name="adj1" fmla="val 74264"/>
              <a:gd name="adj2" fmla="val -131566"/>
              <a:gd name="adj3" fmla="val 16667"/>
            </a:avLst>
          </a:prstGeom>
          <a:solidFill>
            <a:schemeClr val="bg1"/>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To keep to 2C increase</a:t>
            </a:r>
            <a:endParaRPr lang="en-US"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06963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coe">
            <a:extLst>
              <a:ext uri="{FF2B5EF4-FFF2-40B4-BE49-F238E27FC236}">
                <a16:creationId xmlns:a16="http://schemas.microsoft.com/office/drawing/2014/main" id="{D0241AB6-F3B5-F040-ADB8-D4EB8154A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624" y="1491956"/>
            <a:ext cx="9958466" cy="53034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741100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Is NG just a bridge to nowhere? (3)</a:t>
            </a:r>
          </a:p>
        </p:txBody>
      </p:sp>
      <p:sp>
        <p:nvSpPr>
          <p:cNvPr id="3" name="TextBox 2"/>
          <p:cNvSpPr txBox="1"/>
          <p:nvPr/>
        </p:nvSpPr>
        <p:spPr>
          <a:xfrm>
            <a:off x="169888" y="5089474"/>
            <a:ext cx="1808813" cy="1600438"/>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https://www.vox.com/energy-and-environment/2019/5/30/18643819/climate-change-natural-gas-middle-ground</a:t>
            </a:r>
            <a:r>
              <a:rPr lang="en-US" sz="1400" dirty="0">
                <a:latin typeface="Verdana" panose="020B0604030504040204" pitchFamily="34" charset="0"/>
                <a:cs typeface="Verdana" panose="020B0604030504040204" pitchFamily="34" charset="0"/>
              </a:rPr>
              <a:t> </a:t>
            </a:r>
          </a:p>
        </p:txBody>
      </p:sp>
      <p:pic>
        <p:nvPicPr>
          <p:cNvPr id="8" name="Picture 7">
            <a:extLst>
              <a:ext uri="{FF2B5EF4-FFF2-40B4-BE49-F238E27FC236}">
                <a16:creationId xmlns:a16="http://schemas.microsoft.com/office/drawing/2014/main" id="{BA6A1F62-6CA3-8447-86E8-82CA9EC91F61}"/>
              </a:ext>
            </a:extLst>
          </p:cNvPr>
          <p:cNvPicPr>
            <a:picLocks noChangeAspect="1"/>
          </p:cNvPicPr>
          <p:nvPr/>
        </p:nvPicPr>
        <p:blipFill>
          <a:blip r:embed="rId4">
            <a:duotone>
              <a:prstClr val="black"/>
              <a:schemeClr val="accent1">
                <a:tint val="45000"/>
                <a:satMod val="400000"/>
              </a:schemeClr>
            </a:duotone>
          </a:blip>
          <a:stretch>
            <a:fillRect/>
          </a:stretch>
        </p:blipFill>
        <p:spPr>
          <a:xfrm>
            <a:off x="11266080" y="49317"/>
            <a:ext cx="628093" cy="584776"/>
          </a:xfrm>
          <a:prstGeom prst="rect">
            <a:avLst/>
          </a:prstGeom>
        </p:spPr>
      </p:pic>
      <p:sp>
        <p:nvSpPr>
          <p:cNvPr id="10" name="TextBox 9">
            <a:extLst>
              <a:ext uri="{FF2B5EF4-FFF2-40B4-BE49-F238E27FC236}">
                <a16:creationId xmlns:a16="http://schemas.microsoft.com/office/drawing/2014/main" id="{BF5FB7AB-2AE1-DC40-A85A-4047AB1918FA}"/>
              </a:ext>
            </a:extLst>
          </p:cNvPr>
          <p:cNvSpPr txBox="1"/>
          <p:nvPr/>
        </p:nvSpPr>
        <p:spPr>
          <a:xfrm>
            <a:off x="228600" y="790043"/>
            <a:ext cx="9440117"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(3) RE can replace both coal and NG in terms of cost</a:t>
            </a:r>
          </a:p>
        </p:txBody>
      </p:sp>
      <p:sp>
        <p:nvSpPr>
          <p:cNvPr id="2" name="Rounded Rectangular Callout 1">
            <a:extLst>
              <a:ext uri="{FF2B5EF4-FFF2-40B4-BE49-F238E27FC236}">
                <a16:creationId xmlns:a16="http://schemas.microsoft.com/office/drawing/2014/main" id="{F8F9E934-CCFB-404D-B892-386652F4B852}"/>
              </a:ext>
            </a:extLst>
          </p:cNvPr>
          <p:cNvSpPr/>
          <p:nvPr/>
        </p:nvSpPr>
        <p:spPr>
          <a:xfrm>
            <a:off x="6604445" y="3213455"/>
            <a:ext cx="1444839" cy="542323"/>
          </a:xfrm>
          <a:prstGeom prst="wedgeRoundRectCallout">
            <a:avLst>
              <a:gd name="adj1" fmla="val -58699"/>
              <a:gd name="adj2" fmla="val 233872"/>
              <a:gd name="adj3" fmla="val 16667"/>
            </a:avLst>
          </a:prstGeom>
          <a:solidFill>
            <a:schemeClr val="bg1"/>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solar PV</a:t>
            </a:r>
            <a:endParaRPr lang="en-US"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ounded Rectangular Callout 11">
            <a:extLst>
              <a:ext uri="{FF2B5EF4-FFF2-40B4-BE49-F238E27FC236}">
                <a16:creationId xmlns:a16="http://schemas.microsoft.com/office/drawing/2014/main" id="{375F2C37-ED70-2F47-B8F5-CD90FBE59F2E}"/>
              </a:ext>
            </a:extLst>
          </p:cNvPr>
          <p:cNvSpPr/>
          <p:nvPr/>
        </p:nvSpPr>
        <p:spPr>
          <a:xfrm>
            <a:off x="3585055" y="1995604"/>
            <a:ext cx="1748255" cy="542323"/>
          </a:xfrm>
          <a:prstGeom prst="wedgeRoundRectCallout">
            <a:avLst>
              <a:gd name="adj1" fmla="val 3962"/>
              <a:gd name="adj2" fmla="val 228344"/>
              <a:gd name="adj3" fmla="val 16667"/>
            </a:avLst>
          </a:prstGeom>
          <a:solidFill>
            <a:schemeClr val="bg1"/>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NG peaking</a:t>
            </a:r>
            <a:endParaRPr lang="en-US"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ular Callout 12">
            <a:extLst>
              <a:ext uri="{FF2B5EF4-FFF2-40B4-BE49-F238E27FC236}">
                <a16:creationId xmlns:a16="http://schemas.microsoft.com/office/drawing/2014/main" id="{96B6FE48-952D-F34C-B96A-E24D4B1762E6}"/>
              </a:ext>
            </a:extLst>
          </p:cNvPr>
          <p:cNvSpPr/>
          <p:nvPr/>
        </p:nvSpPr>
        <p:spPr>
          <a:xfrm>
            <a:off x="8232102" y="3043744"/>
            <a:ext cx="897132" cy="493021"/>
          </a:xfrm>
          <a:prstGeom prst="wedgeRoundRectCallout">
            <a:avLst>
              <a:gd name="adj1" fmla="val 11126"/>
              <a:gd name="adj2" fmla="val 315427"/>
              <a:gd name="adj3" fmla="val 16667"/>
            </a:avLst>
          </a:prstGeom>
          <a:solidFill>
            <a:schemeClr val="bg1"/>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coal</a:t>
            </a:r>
            <a:endParaRPr lang="en-US"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Rounded Rectangular Callout 13">
            <a:extLst>
              <a:ext uri="{FF2B5EF4-FFF2-40B4-BE49-F238E27FC236}">
                <a16:creationId xmlns:a16="http://schemas.microsoft.com/office/drawing/2014/main" id="{4F016F86-3640-074D-B4A6-F419A068AEA0}"/>
              </a:ext>
            </a:extLst>
          </p:cNvPr>
          <p:cNvSpPr/>
          <p:nvPr/>
        </p:nvSpPr>
        <p:spPr>
          <a:xfrm>
            <a:off x="3245586" y="3604529"/>
            <a:ext cx="897132" cy="493021"/>
          </a:xfrm>
          <a:prstGeom prst="wedgeRoundRectCallout">
            <a:avLst>
              <a:gd name="adj1" fmla="val 21151"/>
              <a:gd name="adj2" fmla="val 139080"/>
              <a:gd name="adj3" fmla="val 16667"/>
            </a:avLst>
          </a:prstGeom>
          <a:solidFill>
            <a:schemeClr val="bg1"/>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wind</a:t>
            </a:r>
            <a:endParaRPr lang="en-US"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ounded Rectangular Callout 14">
            <a:extLst>
              <a:ext uri="{FF2B5EF4-FFF2-40B4-BE49-F238E27FC236}">
                <a16:creationId xmlns:a16="http://schemas.microsoft.com/office/drawing/2014/main" id="{597DE0F0-3655-154F-A03C-C93991F1C661}"/>
              </a:ext>
            </a:extLst>
          </p:cNvPr>
          <p:cNvSpPr/>
          <p:nvPr/>
        </p:nvSpPr>
        <p:spPr>
          <a:xfrm>
            <a:off x="4976788" y="2886677"/>
            <a:ext cx="1444839" cy="542323"/>
          </a:xfrm>
          <a:prstGeom prst="wedgeRoundRectCallout">
            <a:avLst>
              <a:gd name="adj1" fmla="val -30275"/>
              <a:gd name="adj2" fmla="val 347199"/>
              <a:gd name="adj3" fmla="val 16667"/>
            </a:avLst>
          </a:prstGeom>
          <a:solidFill>
            <a:schemeClr val="bg1"/>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NG CCGT</a:t>
            </a:r>
            <a:endParaRPr lang="en-US"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34933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ponse time">
            <a:extLst>
              <a:ext uri="{FF2B5EF4-FFF2-40B4-BE49-F238E27FC236}">
                <a16:creationId xmlns:a16="http://schemas.microsoft.com/office/drawing/2014/main" id="{4AB449C2-6329-8A40-95F2-1D396A104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644" y="1655045"/>
            <a:ext cx="9943475" cy="50882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741100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Is NG just a bridge to nowhere? (4)</a:t>
            </a:r>
          </a:p>
        </p:txBody>
      </p:sp>
      <p:sp>
        <p:nvSpPr>
          <p:cNvPr id="3" name="TextBox 2"/>
          <p:cNvSpPr txBox="1"/>
          <p:nvPr/>
        </p:nvSpPr>
        <p:spPr>
          <a:xfrm>
            <a:off x="169888" y="5089474"/>
            <a:ext cx="1808813" cy="1600438"/>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https://www.vox.com/energy-and-environment/2019/5/30/18643819/climate-change-natural-gas-middle-ground</a:t>
            </a:r>
            <a:r>
              <a:rPr lang="en-US" sz="1400" dirty="0">
                <a:latin typeface="Verdana" panose="020B0604030504040204" pitchFamily="34" charset="0"/>
                <a:cs typeface="Verdana" panose="020B0604030504040204" pitchFamily="34" charset="0"/>
              </a:rPr>
              <a:t> </a:t>
            </a:r>
          </a:p>
        </p:txBody>
      </p:sp>
      <p:pic>
        <p:nvPicPr>
          <p:cNvPr id="8" name="Picture 7">
            <a:extLst>
              <a:ext uri="{FF2B5EF4-FFF2-40B4-BE49-F238E27FC236}">
                <a16:creationId xmlns:a16="http://schemas.microsoft.com/office/drawing/2014/main" id="{BA6A1F62-6CA3-8447-86E8-82CA9EC91F61}"/>
              </a:ext>
            </a:extLst>
          </p:cNvPr>
          <p:cNvPicPr>
            <a:picLocks noChangeAspect="1"/>
          </p:cNvPicPr>
          <p:nvPr/>
        </p:nvPicPr>
        <p:blipFill>
          <a:blip r:embed="rId4">
            <a:duotone>
              <a:prstClr val="black"/>
              <a:schemeClr val="accent1">
                <a:tint val="45000"/>
                <a:satMod val="400000"/>
              </a:schemeClr>
            </a:duotone>
          </a:blip>
          <a:stretch>
            <a:fillRect/>
          </a:stretch>
        </p:blipFill>
        <p:spPr>
          <a:xfrm>
            <a:off x="11266080" y="49317"/>
            <a:ext cx="628093" cy="584776"/>
          </a:xfrm>
          <a:prstGeom prst="rect">
            <a:avLst/>
          </a:prstGeom>
        </p:spPr>
      </p:pic>
      <p:sp>
        <p:nvSpPr>
          <p:cNvPr id="10" name="TextBox 9">
            <a:extLst>
              <a:ext uri="{FF2B5EF4-FFF2-40B4-BE49-F238E27FC236}">
                <a16:creationId xmlns:a16="http://schemas.microsoft.com/office/drawing/2014/main" id="{BF5FB7AB-2AE1-DC40-A85A-4047AB1918FA}"/>
              </a:ext>
            </a:extLst>
          </p:cNvPr>
          <p:cNvSpPr txBox="1"/>
          <p:nvPr/>
        </p:nvSpPr>
        <p:spPr>
          <a:xfrm>
            <a:off x="228600" y="790043"/>
            <a:ext cx="9440117"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(4) NG isn’t needed for a reliable grid</a:t>
            </a:r>
          </a:p>
        </p:txBody>
      </p:sp>
      <p:sp>
        <p:nvSpPr>
          <p:cNvPr id="12" name="Rounded Rectangular Callout 11">
            <a:extLst>
              <a:ext uri="{FF2B5EF4-FFF2-40B4-BE49-F238E27FC236}">
                <a16:creationId xmlns:a16="http://schemas.microsoft.com/office/drawing/2014/main" id="{375F2C37-ED70-2F47-B8F5-CD90FBE59F2E}"/>
              </a:ext>
            </a:extLst>
          </p:cNvPr>
          <p:cNvSpPr/>
          <p:nvPr/>
        </p:nvSpPr>
        <p:spPr>
          <a:xfrm>
            <a:off x="9512709" y="947127"/>
            <a:ext cx="2115389" cy="656211"/>
          </a:xfrm>
          <a:prstGeom prst="wedgeRoundRectCallout">
            <a:avLst>
              <a:gd name="adj1" fmla="val -181697"/>
              <a:gd name="adj2" fmla="val 125549"/>
              <a:gd name="adj3" fmla="val 16667"/>
            </a:avLst>
          </a:prstGeom>
          <a:solidFill>
            <a:schemeClr val="bg1"/>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NG open-cycle gas turbines</a:t>
            </a:r>
            <a:endParaRPr lang="en-US"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ounded Rectangular Callout 14">
            <a:extLst>
              <a:ext uri="{FF2B5EF4-FFF2-40B4-BE49-F238E27FC236}">
                <a16:creationId xmlns:a16="http://schemas.microsoft.com/office/drawing/2014/main" id="{597DE0F0-3655-154F-A03C-C93991F1C661}"/>
              </a:ext>
            </a:extLst>
          </p:cNvPr>
          <p:cNvSpPr/>
          <p:nvPr/>
        </p:nvSpPr>
        <p:spPr>
          <a:xfrm>
            <a:off x="5982686" y="755665"/>
            <a:ext cx="2115389" cy="1056835"/>
          </a:xfrm>
          <a:prstGeom prst="wedgeRoundRectCallout">
            <a:avLst>
              <a:gd name="adj1" fmla="val -111767"/>
              <a:gd name="adj2" fmla="val 83376"/>
              <a:gd name="adj3" fmla="val 16667"/>
            </a:avLst>
          </a:prstGeom>
          <a:solidFill>
            <a:schemeClr val="bg1"/>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NG gas reciprocating engines</a:t>
            </a:r>
            <a:endParaRPr lang="en-US"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184C9491-3C30-1F49-A637-88FEAD9FB352}"/>
              </a:ext>
            </a:extLst>
          </p:cNvPr>
          <p:cNvSpPr txBox="1"/>
          <p:nvPr/>
        </p:nvSpPr>
        <p:spPr>
          <a:xfrm>
            <a:off x="483430" y="2990082"/>
            <a:ext cx="2199807" cy="1076513"/>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Batteries are getting better and cheaper.</a:t>
            </a:r>
          </a:p>
        </p:txBody>
      </p:sp>
    </p:spTree>
    <p:extLst>
      <p:ext uri="{BB962C8B-B14F-4D97-AF65-F5344CB8AC3E}">
        <p14:creationId xmlns:p14="http://schemas.microsoft.com/office/powerpoint/2010/main" val="4199791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14959</TotalTime>
  <Words>6408</Words>
  <Application>Microsoft Macintosh PowerPoint</Application>
  <PresentationFormat>Widescreen</PresentationFormat>
  <Paragraphs>611</Paragraphs>
  <Slides>68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Richmond-Hall</dc:creator>
  <cp:lastModifiedBy>Joan Richmond-Hall</cp:lastModifiedBy>
  <cp:revision>534</cp:revision>
  <cp:lastPrinted>2020-11-09T17:20:20Z</cp:lastPrinted>
  <dcterms:created xsi:type="dcterms:W3CDTF">2017-11-11T13:56:12Z</dcterms:created>
  <dcterms:modified xsi:type="dcterms:W3CDTF">2020-11-09T17:20:36Z</dcterms:modified>
</cp:coreProperties>
</file>