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5"/>
  </p:notesMasterIdLst>
  <p:sldIdLst>
    <p:sldId id="305" r:id="rId2"/>
    <p:sldId id="364" r:id="rId3"/>
    <p:sldId id="365" r:id="rId4"/>
    <p:sldId id="332" r:id="rId5"/>
    <p:sldId id="323" r:id="rId6"/>
    <p:sldId id="383" r:id="rId7"/>
    <p:sldId id="286" r:id="rId8"/>
    <p:sldId id="384" r:id="rId9"/>
    <p:sldId id="312" r:id="rId10"/>
    <p:sldId id="322" r:id="rId11"/>
    <p:sldId id="400" r:id="rId12"/>
    <p:sldId id="401" r:id="rId13"/>
    <p:sldId id="306" r:id="rId14"/>
    <p:sldId id="393" r:id="rId15"/>
    <p:sldId id="394" r:id="rId16"/>
    <p:sldId id="396" r:id="rId17"/>
    <p:sldId id="395" r:id="rId18"/>
    <p:sldId id="397" r:id="rId19"/>
    <p:sldId id="320" r:id="rId20"/>
    <p:sldId id="363" r:id="rId21"/>
    <p:sldId id="388" r:id="rId22"/>
    <p:sldId id="392" r:id="rId23"/>
    <p:sldId id="391" r:id="rId24"/>
    <p:sldId id="398" r:id="rId25"/>
    <p:sldId id="389" r:id="rId26"/>
    <p:sldId id="390" r:id="rId27"/>
    <p:sldId id="399" r:id="rId28"/>
    <p:sldId id="367" r:id="rId29"/>
    <p:sldId id="313" r:id="rId30"/>
    <p:sldId id="314" r:id="rId31"/>
    <p:sldId id="318" r:id="rId32"/>
    <p:sldId id="341" r:id="rId33"/>
    <p:sldId id="342" r:id="rId34"/>
    <p:sldId id="334" r:id="rId35"/>
    <p:sldId id="338" r:id="rId36"/>
    <p:sldId id="339" r:id="rId37"/>
    <p:sldId id="340" r:id="rId38"/>
    <p:sldId id="379" r:id="rId39"/>
    <p:sldId id="380" r:id="rId40"/>
    <p:sldId id="315" r:id="rId41"/>
    <p:sldId id="316" r:id="rId42"/>
    <p:sldId id="368" r:id="rId43"/>
    <p:sldId id="346" r:id="rId44"/>
    <p:sldId id="347" r:id="rId45"/>
    <p:sldId id="369" r:id="rId46"/>
    <p:sldId id="402" r:id="rId47"/>
    <p:sldId id="403" r:id="rId48"/>
    <p:sldId id="404" r:id="rId49"/>
    <p:sldId id="333" r:id="rId50"/>
    <p:sldId id="405" r:id="rId51"/>
    <p:sldId id="406" r:id="rId52"/>
    <p:sldId id="348" r:id="rId53"/>
    <p:sldId id="349" r:id="rId54"/>
    <p:sldId id="310" r:id="rId55"/>
    <p:sldId id="266" r:id="rId56"/>
    <p:sldId id="382" r:id="rId57"/>
    <p:sldId id="409" r:id="rId58"/>
    <p:sldId id="410" r:id="rId59"/>
    <p:sldId id="411" r:id="rId60"/>
    <p:sldId id="412" r:id="rId61"/>
    <p:sldId id="413" r:id="rId62"/>
    <p:sldId id="420" r:id="rId63"/>
    <p:sldId id="421" r:id="rId64"/>
    <p:sldId id="422" r:id="rId65"/>
    <p:sldId id="423" r:id="rId66"/>
    <p:sldId id="424" r:id="rId67"/>
    <p:sldId id="425" r:id="rId68"/>
    <p:sldId id="426" r:id="rId69"/>
    <p:sldId id="428" r:id="rId70"/>
    <p:sldId id="429" r:id="rId71"/>
    <p:sldId id="430" r:id="rId72"/>
    <p:sldId id="431" r:id="rId73"/>
    <p:sldId id="432" r:id="rId74"/>
    <p:sldId id="433" r:id="rId75"/>
    <p:sldId id="435" r:id="rId76"/>
    <p:sldId id="287" r:id="rId77"/>
    <p:sldId id="449" r:id="rId78"/>
    <p:sldId id="452" r:id="rId79"/>
    <p:sldId id="459" r:id="rId80"/>
    <p:sldId id="257" r:id="rId81"/>
    <p:sldId id="258" r:id="rId82"/>
    <p:sldId id="259" r:id="rId83"/>
    <p:sldId id="260" r:id="rId84"/>
    <p:sldId id="261" r:id="rId85"/>
    <p:sldId id="262" r:id="rId86"/>
    <p:sldId id="264" r:id="rId87"/>
    <p:sldId id="272" r:id="rId88"/>
    <p:sldId id="274" r:id="rId89"/>
    <p:sldId id="296" r:id="rId90"/>
    <p:sldId id="295" r:id="rId91"/>
    <p:sldId id="277" r:id="rId92"/>
    <p:sldId id="278" r:id="rId93"/>
    <p:sldId id="279" r:id="rId94"/>
    <p:sldId id="280" r:id="rId95"/>
    <p:sldId id="281" r:id="rId96"/>
    <p:sldId id="282" r:id="rId97"/>
    <p:sldId id="283" r:id="rId98"/>
    <p:sldId id="284" r:id="rId99"/>
    <p:sldId id="285" r:id="rId100"/>
    <p:sldId id="460" r:id="rId101"/>
    <p:sldId id="461" r:id="rId102"/>
    <p:sldId id="462" r:id="rId103"/>
    <p:sldId id="463" r:id="rId104"/>
    <p:sldId id="464" r:id="rId105"/>
    <p:sldId id="465" r:id="rId106"/>
    <p:sldId id="466" r:id="rId107"/>
    <p:sldId id="470" r:id="rId108"/>
    <p:sldId id="473" r:id="rId109"/>
    <p:sldId id="478" r:id="rId110"/>
    <p:sldId id="479" r:id="rId111"/>
    <p:sldId id="480" r:id="rId112"/>
    <p:sldId id="494" r:id="rId113"/>
    <p:sldId id="481" r:id="rId114"/>
    <p:sldId id="484" r:id="rId115"/>
    <p:sldId id="485" r:id="rId116"/>
    <p:sldId id="486" r:id="rId117"/>
    <p:sldId id="487" r:id="rId118"/>
    <p:sldId id="488" r:id="rId119"/>
    <p:sldId id="489" r:id="rId120"/>
    <p:sldId id="490" r:id="rId121"/>
    <p:sldId id="491" r:id="rId122"/>
    <p:sldId id="492" r:id="rId123"/>
    <p:sldId id="493" r:id="rId1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52" autoAdjust="0"/>
    <p:restoredTop sz="94376" autoAdjust="0"/>
  </p:normalViewPr>
  <p:slideViewPr>
    <p:cSldViewPr snapToGrid="0" snapToObjects="1">
      <p:cViewPr varScale="1">
        <p:scale>
          <a:sx n="120" d="100"/>
          <a:sy n="120" d="100"/>
        </p:scale>
        <p:origin x="968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F5CAA-4A3B-6542-9228-0802C0865354}" type="datetimeFigureOut">
              <a:rPr lang="en-US" smtClean="0"/>
              <a:t>11/3/19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6EAF7-B337-F342-9C64-E9249841B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75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9F1BF-D5A0-E346-AF12-83C4175F1FAD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85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9F1BF-D5A0-E346-AF12-83C4175F1FAD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70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09A7-0FAA-694A-BFD6-4BFE57310861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DD48-8CF6-734E-9E08-49FEAA2B7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72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09A7-0FAA-694A-BFD6-4BFE57310861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DD48-8CF6-734E-9E08-49FEAA2B7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36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09A7-0FAA-694A-BFD6-4BFE57310861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DD48-8CF6-734E-9E08-49FEAA2B7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27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09A7-0FAA-694A-BFD6-4BFE57310861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DD48-8CF6-734E-9E08-49FEAA2B7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01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09A7-0FAA-694A-BFD6-4BFE57310861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DD48-8CF6-734E-9E08-49FEAA2B7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3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09A7-0FAA-694A-BFD6-4BFE57310861}" type="datetimeFigureOut">
              <a:rPr lang="en-US" smtClean="0"/>
              <a:t>11/3/19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DD48-8CF6-734E-9E08-49FEAA2B7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91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09A7-0FAA-694A-BFD6-4BFE57310861}" type="datetimeFigureOut">
              <a:rPr lang="en-US" smtClean="0"/>
              <a:t>11/3/19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DD48-8CF6-734E-9E08-49FEAA2B7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7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09A7-0FAA-694A-BFD6-4BFE57310861}" type="datetimeFigureOut">
              <a:rPr lang="en-US" smtClean="0"/>
              <a:t>11/3/19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DD48-8CF6-734E-9E08-49FEAA2B7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2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09A7-0FAA-694A-BFD6-4BFE57310861}" type="datetimeFigureOut">
              <a:rPr lang="en-US" smtClean="0"/>
              <a:t>11/3/19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DD48-8CF6-734E-9E08-49FEAA2B7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62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09A7-0FAA-694A-BFD6-4BFE57310861}" type="datetimeFigureOut">
              <a:rPr lang="en-US" smtClean="0"/>
              <a:t>11/3/19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DD48-8CF6-734E-9E08-49FEAA2B7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93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09A7-0FAA-694A-BFD6-4BFE57310861}" type="datetimeFigureOut">
              <a:rPr lang="en-US" smtClean="0"/>
              <a:t>11/3/19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DD48-8CF6-734E-9E08-49FEAA2B7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6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D09A7-0FAA-694A-BFD6-4BFE57310861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8DD48-8CF6-734E-9E08-49FEAA2B7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afandpa.org/issues/issues-group/carbon-neutrality-of-biomas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sciencedirect.com/science/article/pii/S0961953416302926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repp.org/bioenergy/link6.htm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americanprogress.org/issues/green/reports/2017/06/29/435281/americas-clean-energy-success-numbers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bioenergyinternational.com/opinion-commentary/poland-celebrates-national-bioenergy-day-201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hyperlink" Target="https://bioenergyinternational.com/markets-finance/biomass-can-heat-cool-power-and-transport-eu-28-for-43-days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energyfactcheck.org/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pelletheat.org/compare-fuel-costs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eia.gov/state/print.php?sid=VT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5259" y="841664"/>
            <a:ext cx="6528573" cy="419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7B: Biomass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7.9: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 to bioenergy and its use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7.10: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Bioenergy and feedstock materials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7.11: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Bioenergy co-products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7.12: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Drivers of bioenergy &amp; the bioenergy debate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7.13: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Cord wood heat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7.14: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 chip energy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7.15: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 pellet energy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7.16: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Grass biomass energy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7:17: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 neutral?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802" y="91848"/>
            <a:ext cx="7558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SSC2030: Energy Systems &amp; Sustainability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9F77DF-0732-A048-BB96-DC0720F4BEC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98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5969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‘Generational’ categories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807496"/>
            <a:ext cx="8351493" cy="1074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 generation biofuels: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Derived from oils, sugars and starches in food crops: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Corn ethanol, soy biodiesel, </a:t>
            </a:r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etc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,.,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1197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/>
              <a:t>Dahiya</a:t>
            </a:r>
            <a:r>
              <a:rPr lang="en-US" sz="1400"/>
              <a:t> (2015)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3CD0EE-4312-EF42-9A65-D351566B9107}"/>
              </a:ext>
            </a:extLst>
          </p:cNvPr>
          <p:cNvSpPr txBox="1"/>
          <p:nvPr/>
        </p:nvSpPr>
        <p:spPr>
          <a:xfrm>
            <a:off x="425617" y="2349309"/>
            <a:ext cx="8351493" cy="1406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Second generation biofuels: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Derived from food crop waste and crop residues; leftovers: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Biodiesel from waste oil; &amp;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Biogas from organic wastes.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A85F07-B363-2641-AB04-4B14C0C56A2F}"/>
              </a:ext>
            </a:extLst>
          </p:cNvPr>
          <p:cNvSpPr txBox="1"/>
          <p:nvPr/>
        </p:nvSpPr>
        <p:spPr>
          <a:xfrm>
            <a:off x="425617" y="4223520"/>
            <a:ext cx="8351493" cy="1406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Third generation biofuels: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Produced from algae, perennial grass &amp; fast growing trees: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crops; &amp; 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Algae for oil-based fuels.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17ECC5-A634-D24A-90CA-39AB2D32321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7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526" y="2622994"/>
            <a:ext cx="8213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7.16: Grass biomass energy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3406ED-7BF9-244C-815D-60FED9C80A1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991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6187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Grass biomass conversion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1197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Dahiya</a:t>
            </a:r>
            <a:r>
              <a:rPr lang="en-US" sz="1400" dirty="0"/>
              <a:t> (2015)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4296" y="675470"/>
            <a:ext cx="8351493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Direct combustion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or without co-fire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Simplest with lowest cost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 not require huge supply or high-capital processing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6203" y="2068807"/>
            <a:ext cx="8351493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Synthetic fuel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 via thermal or biochemical conversion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Requires very large supplies of biomass feedstock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capital intensive processing plants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feasible in the Mid-West and South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5CC776-A1D4-D646-A2BD-B2F9FBF7E09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8365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5971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Solid fuel for combustion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1197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Dahiya</a:t>
            </a:r>
            <a:r>
              <a:rPr lang="en-US" sz="1400" dirty="0"/>
              <a:t> (2015)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4296" y="675470"/>
            <a:ext cx="8694360" cy="389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Direct combustion is the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energy efficient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of grass as a fuel.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6203" y="1145078"/>
            <a:ext cx="8351493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Grass is generally harvested at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– 12% moisture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content as long hay or chopped grass.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1819" y="1951371"/>
            <a:ext cx="8351493" cy="2113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Harvested dry grass can be burned with or without additional densification: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Whole bales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Briquettes or cubes; or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Pellets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4296" y="4237350"/>
            <a:ext cx="8351493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Densification: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 production costs; but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Decreases storage costs of the finished fuel product.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678768" y="2540270"/>
            <a:ext cx="1" cy="114234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01941" y="2890652"/>
            <a:ext cx="488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Increasing processing / production costs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1D47B3-9F03-9D41-BF84-766C7EF0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4188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6043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Grass energy combustion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5930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Grass Energy in Vermont and the Northeast, Wilson Engineering for VSJF (2014)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4296" y="675470"/>
            <a:ext cx="8351493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are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four models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combusting grasses for energy.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338" y="1187228"/>
            <a:ext cx="8351493" cy="130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AutoNum type="arabicPeriod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Closed loop, no processing (aka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whole bale burning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Works for high thermal load;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Campuses with district heating, hospitals, office complexes, large facilities.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9338" y="2541293"/>
            <a:ext cx="8351493" cy="97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Small scale on-farm processing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uses a small stationary or    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mobile pelletizer or densifier. 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 on-farm or sold to local users.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9338" y="3611254"/>
            <a:ext cx="8351493" cy="97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Regional processing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a central plant using locally grown grass.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Densified fuel delivered to local &amp; regional commercial users.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Users be directed to appropriate furnaces / boilers.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9338" y="4786959"/>
            <a:ext cx="8351493" cy="128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Consumer pellet market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a central pelletizing plant fed by 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local and regional biomass producers. 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Goal: producing standardized pellets.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Users would be directed to appropriate furnaces / boilers.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82067" y="2865072"/>
            <a:ext cx="2464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 </a:t>
            </a:r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challenging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05499" y="5110368"/>
            <a:ext cx="3783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 </a:t>
            </a:r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Hard to compete with wood </a:t>
            </a:r>
            <a:b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unless demand increases.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82067" y="1506756"/>
            <a:ext cx="293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 </a:t>
            </a:r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Easiest to implement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CFE0586-24CB-9D44-BD39-6D9ACDCB6E6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9874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4685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Whole bale burners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244423"/>
            <a:ext cx="1197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Dahiya</a:t>
            </a:r>
            <a:r>
              <a:rPr lang="en-US" sz="1400" dirty="0"/>
              <a:t> (2015)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4296" y="797390"/>
            <a:ext cx="8779704" cy="336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Whole bale burners are fairly common in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particularly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Scandinavia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Plants are large (district or region);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150 – 1,000 kW = 0.5 – 3.5 MM Btu / hour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Storage costs for bales are higher;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Boilers have moving grates to cope with clinkers; a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Automated ash handling systems;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 thermal storage, usually water, to allow a constant burn rate.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338" y="6461679"/>
            <a:ext cx="5930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Grass Energy in Vermont and the Northeast, Wilson Engineering for VSJF (2014)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55AB09-9E55-4F47-AC65-90605362D1E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682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4592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Grass densification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244423"/>
            <a:ext cx="1197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Dahiya</a:t>
            </a:r>
            <a:r>
              <a:rPr lang="en-US" sz="1400" dirty="0"/>
              <a:t> (2015)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4296" y="675470"/>
            <a:ext cx="8351493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Densification of grass involves a number of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processing steps.</a:t>
            </a: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Hay bales are fed into a tub grinder that creates small lengths.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material is fed to a grinder or hammer mill.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Briquettes can be formed at this step.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Hammer milling must create particles of 3.5 mm or less.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Particles are passed through a cyclone to remove air.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Particles are pushed through a heated die where pressure and heat soften and crush the particles together into pellets.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Pellets are cooled and screened to remove fines.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392868" y="4657608"/>
          <a:ext cx="4056806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0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6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densification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production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</a:rPr>
                        <a:t> cost ($/ton)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briquette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cubes</a:t>
                      </a:r>
                    </a:p>
                  </a:txBody>
                  <a:tcP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$128</a:t>
                      </a:r>
                    </a:p>
                  </a:txBody>
                  <a:tcPr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pellet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$173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89338" y="6461679"/>
            <a:ext cx="5930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Grass Energy in Vermont and the Northeast, Wilson Engineering for VSJF (2014)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1F091C-0BC7-994F-9567-33F18436E98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535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7308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Vermont study of grass biofuel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5651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Technical assessment of grass pellets as boiler fuel in Vermont, BERC (2011)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1550" y="748208"/>
            <a:ext cx="8718382" cy="2210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3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Vermont Grass Energy Partnership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conducted a study to learn more about: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Growing &amp; harvesting perennial grasses;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Pre-processing &amp; </a:t>
            </a:r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densifying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grasses;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Combustion of </a:t>
            </a:r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densified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grass, and grass-wood blends; &amp; 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 emissions from the combustion.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3914" y="3099220"/>
            <a:ext cx="8718382" cy="315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Three perennial hay grasses were studied: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Switchgrass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i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Panicum</a:t>
            </a:r>
            <a:r>
              <a:rPr lang="en-US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vigratum</a:t>
            </a:r>
            <a:r>
              <a:rPr lang="en-US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br>
              <a:rPr lang="en-US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promising biomass grass not typically grown in Vermont</a:t>
            </a:r>
          </a:p>
          <a:p>
            <a:pPr>
              <a:lnSpc>
                <a:spcPct val="120000"/>
              </a:lnSpc>
            </a:pP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Reed </a:t>
            </a:r>
            <a:r>
              <a:rPr lang="en-US" b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Canarygrass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i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Phalaris</a:t>
            </a:r>
            <a:r>
              <a:rPr lang="en-US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arundinacea</a:t>
            </a:r>
            <a:r>
              <a:rPr lang="en-US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br>
              <a:rPr lang="en-US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Common in Vermont &amp; adapted to many conditions including wet, marginal soil</a:t>
            </a:r>
          </a:p>
          <a:p>
            <a:pPr>
              <a:lnSpc>
                <a:spcPct val="120000"/>
              </a:lnSpc>
            </a:pP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Mulch hay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Hay that is too poor in quality to serve as livestock feed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FCE043-B940-3940-8441-E08F3131C5F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9248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6819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Energy, clinkers &amp; emissions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5651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Technical assessment of grass pellets as boiler fuel in Vermont, BERC (2011)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1550" y="873648"/>
            <a:ext cx="5171312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3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content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grass pellets was quite comparable to that of wood pellets.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816413" y="954567"/>
          <a:ext cx="2821980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Energy content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wood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100%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switchgrass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102%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Reed </a:t>
                      </a:r>
                      <a:r>
                        <a:rPr lang="en-US" dirty="0" err="1"/>
                        <a:t>canarygrass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</a:rPr>
                        <a:t>90%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mulch hay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</a:rPr>
                        <a:t>92%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292306" y="3095823"/>
            <a:ext cx="5569490" cy="113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3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However, fused minerals (aka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clinkers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formed during test combustion of the grass pellets.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1550" y="4403258"/>
            <a:ext cx="8718382" cy="1878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3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Grasses had higher concentrations of N, S and </a:t>
            </a:r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than wood, creating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potential emissions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NOx</a:t>
            </a: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SOx</a:t>
            </a: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Corrosive chlorine-containing gases.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53683" y="5029763"/>
            <a:ext cx="3663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Stack emission tests</a:t>
            </a:r>
            <a:b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confirmed higher </a:t>
            </a:r>
            <a:r>
              <a:rPr lang="en-US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Nox</a:t>
            </a:r>
            <a:b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 ash (particulate) emissions.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38" y="1855126"/>
            <a:ext cx="2801227" cy="24749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002EDB-1FB9-4B49-8C0D-7A23C757A5F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8880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3722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Cost &amp; markets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5599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On-farm production of biomass grass pellets, Penn State Extension, (2014)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1550" y="873648"/>
            <a:ext cx="8414900" cy="1518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2014 study of growing, harvesting and pelletizing </a:t>
            </a:r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switchgrass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 Wood Crest Farm in PA found that the barebones cost of producing and pelletizing </a:t>
            </a:r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switchgrass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was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$89 per ton without including the cost of labor, equipment purchase or land rental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9338" y="2800374"/>
            <a:ext cx="8414900" cy="257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While the intended market for </a:t>
            </a:r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switchgrass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energy a grower should be aware of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alternate markets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In PA, a </a:t>
            </a:r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switchgrass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grower has found these markets: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Ground </a:t>
            </a:r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switchgrass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used as a landscaping mulch and sold to landscapers or hardware and gardening stores;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Animal bedding for cows and chickens; &amp;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Absorbent and erosion control.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2AE708-B61B-1440-AA60-07DCD9D4AC4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819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31747" y="6344887"/>
            <a:ext cx="1197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Dahiya</a:t>
            </a:r>
            <a:r>
              <a:rPr lang="en-US" sz="1400" dirty="0"/>
              <a:t> (2015)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6118" y="725677"/>
            <a:ext cx="8800212" cy="97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return on energy grasses isn’t high so keeping the costs of production down is essential.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Fortunately grasses require very few inputs once established.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8497" y="2132518"/>
            <a:ext cx="2855503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Costs of establishing stands?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seed: 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$400 – 500/acre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rhizomes: 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$1500 – 2000/acre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86009" y="1831744"/>
          <a:ext cx="5299178" cy="4820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3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77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7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9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55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Switchgrass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 cost of production for five yield scenarios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6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7">
                  <a:txBody>
                    <a:bodyPr/>
                    <a:lstStyle/>
                    <a:p>
                      <a:r>
                        <a:rPr lang="en-US" sz="1600" dirty="0"/>
                        <a:t>Establishment cost ($/acre):</a:t>
                      </a:r>
                      <a:r>
                        <a:rPr lang="en-US" sz="1600" baseline="0" dirty="0"/>
                        <a:t> $350 - 400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7">
                  <a:txBody>
                    <a:bodyPr/>
                    <a:lstStyle/>
                    <a:p>
                      <a:r>
                        <a:rPr lang="en-US" sz="1600" dirty="0"/>
                        <a:t>Annual maintenance</a:t>
                      </a:r>
                      <a:r>
                        <a:rPr lang="en-US" sz="1600" baseline="0" dirty="0"/>
                        <a:t> &amp; harvest cost ($/acre): $170 - 270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Scenario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Biomass yield</a:t>
                      </a:r>
                      <a:r>
                        <a:rPr lang="en-US" sz="1600" baseline="0" dirty="0"/>
                        <a:t> (tons/acre)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Establishment year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Yea</a:t>
                      </a:r>
                      <a:r>
                        <a:rPr lang="en-US" sz="1600" baseline="0" dirty="0"/>
                        <a:t>r 2</a:t>
                      </a:r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Years 3 - 10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Total yield (1</a:t>
                      </a:r>
                      <a:r>
                        <a:rPr lang="en-US" sz="1600" baseline="0" dirty="0"/>
                        <a:t>0 years)</a:t>
                      </a:r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Average yield/year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Annual average cost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$/acre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261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261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$/ton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77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55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5361728" y="5912698"/>
            <a:ext cx="583931" cy="35038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6" idx="6"/>
          </p:cNvCxnSpPr>
          <p:nvPr/>
        </p:nvCxnSpPr>
        <p:spPr>
          <a:xfrm flipV="1">
            <a:off x="5945659" y="5912698"/>
            <a:ext cx="305263" cy="1751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92530" y="5743421"/>
            <a:ext cx="2858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 added &amp; economics improved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600" y="49316"/>
            <a:ext cx="6838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Modeling economics of grass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C2376B-4799-9A43-83FF-66DBE039EA7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45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5944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Bioenergy vs. fossil fuels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1168"/>
            <a:ext cx="8477136" cy="721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Generally, bioenergy is seen as less advanced or less efficient than fossil fuels.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40656" y="1623337"/>
          <a:ext cx="8059545" cy="4582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1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6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1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bg1"/>
                          </a:solidFill>
                        </a:rPr>
                        <a:t>Bioenergy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bg1"/>
                          </a:solidFill>
                        </a:rPr>
                        <a:t>Fossil fuels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/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Renewable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May be carbon</a:t>
                      </a:r>
                      <a:r>
                        <a:rPr lang="en-US" sz="1600" baseline="0" dirty="0"/>
                        <a:t> neutral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aseline="0" dirty="0"/>
                        <a:t>Widely available</a:t>
                      </a:r>
                      <a:br>
                        <a:rPr lang="en-US" sz="1600" baseline="0" dirty="0"/>
                      </a:br>
                      <a:r>
                        <a:rPr lang="en-US" sz="1600" baseline="0" dirty="0"/>
                        <a:t>(energy security)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/>
                        <a:t>Energy dense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/>
                        <a:t>Supported by</a:t>
                      </a:r>
                      <a:r>
                        <a:rPr lang="en-US" sz="1600" baseline="0"/>
                        <a:t> current energy infrastructure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 sz="1600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/>
                        <a:t>disadvantages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/>
                        <a:t>Lower</a:t>
                      </a:r>
                      <a:r>
                        <a:rPr lang="en-US" sz="1600" baseline="0"/>
                        <a:t> energy density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aseline="0"/>
                        <a:t>May compete with food  production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aseline="0"/>
                        <a:t>Not supported by our current energy infrastructure </a:t>
                      </a:r>
                      <a:br>
                        <a:rPr lang="en-US" sz="1600" baseline="0"/>
                      </a:br>
                      <a:r>
                        <a:rPr lang="en-US" sz="1600" baseline="0"/>
                        <a:t>(less universal)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aseline="0"/>
                        <a:t>Require a variety of processing methods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aseline="0"/>
                        <a:t>Can have substantial environmental impacts: loss of habitat.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Finite</a:t>
                      </a:r>
                      <a:r>
                        <a:rPr lang="en-US" sz="1600" baseline="0" dirty="0"/>
                        <a:t> supply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aseline="0" dirty="0"/>
                        <a:t>Increase atmospheric carbon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/>
                        <a:t>The</a:t>
                      </a:r>
                      <a:r>
                        <a:rPr lang="en-US" sz="1600" baseline="0" dirty="0"/>
                        <a:t> limited number of producers causes global inequity and leads to global tension &amp; conflict.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aseline="0" dirty="0"/>
                        <a:t>Accidental releases during extraction and transportation can have substantial environmental impacts.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aseline="0" dirty="0"/>
                        <a:t>Fracking can degrade the quality of groundwater.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FE5F9A7-8C27-0F41-9CD3-8B1C8466595A}"/>
              </a:ext>
            </a:extLst>
          </p:cNvPr>
          <p:cNvSpPr/>
          <p:nvPr/>
        </p:nvSpPr>
        <p:spPr>
          <a:xfrm>
            <a:off x="425618" y="3313216"/>
            <a:ext cx="8503492" cy="3063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9611A5-B2E2-8045-91FF-62911E1F891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3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118" y="725677"/>
            <a:ext cx="8351493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much land would be needed to grow enough biomass to heat a residence?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600" y="49316"/>
            <a:ext cx="778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 use for residential heating?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" y="6483208"/>
            <a:ext cx="5866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Economics of using biomass for residential heating, U Ill, Urbana-Champaign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1620487"/>
            <a:ext cx="7937500" cy="472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DB8B8-B271-F74A-854F-A1FA8BF3B5D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4331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118" y="725677"/>
            <a:ext cx="8351493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much would it cost to heat a home with biomass vs. fossil fuels?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600" y="49316"/>
            <a:ext cx="5626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Annual cost </a:t>
            </a:r>
            <a:r>
              <a:rPr lang="en-US" sz="3200" b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heating</a:t>
            </a:r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" y="6483208"/>
            <a:ext cx="5866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Economics of using biomass for residential heating, U Ill, Urbana-Champaign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594"/>
          <a:stretch/>
        </p:blipFill>
        <p:spPr>
          <a:xfrm>
            <a:off x="896907" y="1232479"/>
            <a:ext cx="7556053" cy="5180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26F574-00BE-B746-AB7C-D2B239A9A30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6917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526" y="2622994"/>
            <a:ext cx="8213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7.17: Carbon neutral?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1E6CF1-A4CB-4C40-BC89-EC7832C71EE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4517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5591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Biomass carbon cycling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5735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2"/>
              </a:rPr>
              <a:t>https://www.afandpa.org/issues/issues-group/carbon-neutrality-of-biomass</a:t>
            </a:r>
            <a:r>
              <a:rPr lang="en-US" sz="14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B07B42-593E-1D42-8236-C1BE01A8F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787" y="887879"/>
            <a:ext cx="7201145" cy="55789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9528" y="748208"/>
            <a:ext cx="3070871" cy="149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3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Remember that biomass has the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potential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be carbon neutral or negative.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1A1AA4-87F1-EC4E-B12A-311466C96597}"/>
              </a:ext>
            </a:extLst>
          </p:cNvPr>
          <p:cNvSpPr txBox="1"/>
          <p:nvPr/>
        </p:nvSpPr>
        <p:spPr>
          <a:xfrm>
            <a:off x="129529" y="2664110"/>
            <a:ext cx="1614212" cy="41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3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Growth rate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DCF9DC-F9F8-2745-8AD6-08E7554DAD68}"/>
              </a:ext>
            </a:extLst>
          </p:cNvPr>
          <p:cNvSpPr txBox="1"/>
          <p:nvPr/>
        </p:nvSpPr>
        <p:spPr>
          <a:xfrm>
            <a:off x="129529" y="3271317"/>
            <a:ext cx="1614212" cy="41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3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Harvest rate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FFA5FA-AC55-1641-B071-F68CEC577A7A}"/>
              </a:ext>
            </a:extLst>
          </p:cNvPr>
          <p:cNvSpPr txBox="1"/>
          <p:nvPr/>
        </p:nvSpPr>
        <p:spPr>
          <a:xfrm>
            <a:off x="129529" y="3878524"/>
            <a:ext cx="1614212" cy="770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3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Best practices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1ED7545-0FA1-4C43-AE4C-15FC4EE17F0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3617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4216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Lifecycle 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7159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Sedjo</a:t>
            </a:r>
            <a:r>
              <a:rPr lang="en-US" sz="1400" dirty="0"/>
              <a:t> (2013) Comparative Life Cycle Assessments: Carbon Neutrality and Wood Biomass Energy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9528" y="748208"/>
            <a:ext cx="8876249" cy="770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3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Lifecycle analysis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must be used to truly evaluate the impact of any technology, biomass included, on carbon emissions.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1A1AA4-87F1-EC4E-B12A-311466C96597}"/>
              </a:ext>
            </a:extLst>
          </p:cNvPr>
          <p:cNvSpPr txBox="1"/>
          <p:nvPr/>
        </p:nvSpPr>
        <p:spPr>
          <a:xfrm>
            <a:off x="129528" y="1739074"/>
            <a:ext cx="8616921" cy="770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3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Complication?</a:t>
            </a:r>
          </a:p>
          <a:p>
            <a:pPr marL="1588" indent="-1588">
              <a:lnSpc>
                <a:spcPct val="13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LCA models differ and come to different conclusions.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016478-DED0-C84C-B3E7-3FAED0AC6629}"/>
              </a:ext>
            </a:extLst>
          </p:cNvPr>
          <p:cNvSpPr txBox="1"/>
          <p:nvPr/>
        </p:nvSpPr>
        <p:spPr>
          <a:xfrm>
            <a:off x="136358" y="2859037"/>
            <a:ext cx="8616921" cy="149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3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Let’s take a quick look at </a:t>
            </a:r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Sedjo’s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comparison of three biomass LCAs.</a:t>
            </a:r>
          </a:p>
          <a:p>
            <a:pPr marL="800100" lvl="1" indent="-342900">
              <a:lnSpc>
                <a:spcPct val="130000"/>
              </a:lnSpc>
              <a:buFont typeface="+mj-lt"/>
              <a:buAutoNum type="arabicPeriod"/>
            </a:pPr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Manomet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study</a:t>
            </a:r>
          </a:p>
          <a:p>
            <a:pPr marL="800100" lvl="1" indent="-342900">
              <a:lnSpc>
                <a:spcPct val="130000"/>
              </a:lnSpc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Canadian Forest study</a:t>
            </a:r>
          </a:p>
          <a:p>
            <a:pPr marL="800100" lvl="1" indent="-342900">
              <a:lnSpc>
                <a:spcPct val="130000"/>
              </a:lnSpc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TSM study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BAA1936-9D1E-794A-9E21-B0035A79C57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2302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FE5359-59FE-A14A-8986-0F655758D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057" y="1878647"/>
            <a:ext cx="7388720" cy="49300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3735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Manomet</a:t>
            </a:r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study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557374"/>
            <a:ext cx="7159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Sedjo</a:t>
            </a:r>
            <a:r>
              <a:rPr lang="en-US" sz="1400" dirty="0"/>
              <a:t> (2013) Comparative Life Cycle Assessments: Carbon Neutrality and Wood Biomass Energy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9528" y="748208"/>
            <a:ext cx="8876249" cy="113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3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Parameters: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One-time harvest for energy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100-year regrowth vs. 100-year carbon emissions?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39F586-46C2-914C-8E0C-5C7539F927C2}"/>
              </a:ext>
            </a:extLst>
          </p:cNvPr>
          <p:cNvSpPr txBox="1"/>
          <p:nvPr/>
        </p:nvSpPr>
        <p:spPr>
          <a:xfrm>
            <a:off x="389337" y="5862376"/>
            <a:ext cx="8616439" cy="694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588" indent="-1588">
              <a:lnSpc>
                <a:spcPct val="130000"/>
              </a:lnSpc>
            </a:pPr>
            <a:r>
              <a:rPr lang="en-US" sz="16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So, in the short term this will worsen GCC.</a:t>
            </a:r>
          </a:p>
          <a:p>
            <a:pPr marL="1588" indent="-1588">
              <a:lnSpc>
                <a:spcPct val="130000"/>
              </a:lnSpc>
            </a:pPr>
            <a:r>
              <a:rPr lang="en-US" sz="16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long term, GHG would be lower than use of fossil fuels. </a:t>
            </a:r>
            <a:r>
              <a:rPr lang="en-US" sz="1600" dirty="0" err="1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Reharvest</a:t>
            </a:r>
            <a:r>
              <a:rPr lang="en-US" sz="16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36F4D0E-921B-2445-899E-8DD5AAF2DEC2}"/>
              </a:ext>
            </a:extLst>
          </p:cNvPr>
          <p:cNvSpPr/>
          <p:nvPr/>
        </p:nvSpPr>
        <p:spPr>
          <a:xfrm>
            <a:off x="4082899" y="1878646"/>
            <a:ext cx="265814" cy="258498"/>
          </a:xfrm>
          <a:prstGeom prst="ellipse">
            <a:avLst/>
          </a:prstGeom>
          <a:noFill/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376FA4-EB46-D244-912E-21BE9D49A47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9485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5237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Canadian forest study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557374"/>
            <a:ext cx="7159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Sedjo</a:t>
            </a:r>
            <a:r>
              <a:rPr lang="en-US" sz="1400" dirty="0"/>
              <a:t> (2013) Comparative Life Cycle Assessments: Carbon Neutrality and Wood Biomass Energy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9528" y="748208"/>
            <a:ext cx="8876249" cy="2210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3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Parameters: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 13 m-acre forest area studied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Fixed area and fixed market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Harvested at a constant rate thought to be sustainable in the long-term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Takes 100 years to reach a steady state (harvest = growth)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Examines a number of scenarios for use of forest products.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6319F4-2A72-684E-BF12-CB560E5FC266}"/>
              </a:ext>
            </a:extLst>
          </p:cNvPr>
          <p:cNvSpPr txBox="1"/>
          <p:nvPr/>
        </p:nvSpPr>
        <p:spPr>
          <a:xfrm>
            <a:off x="129528" y="3127157"/>
            <a:ext cx="8876249" cy="3291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3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Conclusions: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most scenarios: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Early C emissions are higher than fossil fuels.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Longer-term C emissions are lower than fossil fuels.</a:t>
            </a:r>
          </a:p>
          <a:p>
            <a:pPr marL="1200150" lvl="2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Often lower within the 100-year period before steady state.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100-year forest holds less C, but emissions are still lower.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matters.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Differs from </a:t>
            </a:r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Manomet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that it looks at the effect of periodic harvest throughout a large forest system.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CE3F2F-FE18-0B4A-807E-D7C646786EF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9178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TSM study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557374"/>
            <a:ext cx="7159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Sedjo</a:t>
            </a:r>
            <a:r>
              <a:rPr lang="en-US" sz="1400" dirty="0"/>
              <a:t> (2013) Comparative Life Cycle Assessments: Carbon Neutrality and Wood Biomass Energy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9528" y="748208"/>
            <a:ext cx="8876249" cy="2210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3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Parameters: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dynamic optimization forest-management model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Considers that market conditions with change, influencing demand and supply.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Allows the amount of forested land to grow or shrink with market demand.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6319F4-2A72-684E-BF12-CB560E5FC266}"/>
              </a:ext>
            </a:extLst>
          </p:cNvPr>
          <p:cNvSpPr txBox="1"/>
          <p:nvPr/>
        </p:nvSpPr>
        <p:spPr>
          <a:xfrm>
            <a:off x="129527" y="3266492"/>
            <a:ext cx="8876249" cy="257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3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Conclusions: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demand for forest products, including wood energy, will rise and also increase: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Harvest rates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Investment in new forests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Rates of C sequestration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demand for forest products falls, so will C sequestration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93C803-01A7-9D4D-AF40-E2E2AE05017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2184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3443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TSM study (1)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557374"/>
            <a:ext cx="7159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Sedjo</a:t>
            </a:r>
            <a:r>
              <a:rPr lang="en-US" sz="1400" dirty="0"/>
              <a:t> (2013) Comparative Life Cycle Assessments: Carbon Neutrality and Wood Biomass Energy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8189B0-9545-7D47-8362-0EE5A4BDD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8524"/>
            <a:ext cx="9144000" cy="55313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4144AE-9017-C64A-8C63-0E2796D501AC}"/>
              </a:ext>
            </a:extLst>
          </p:cNvPr>
          <p:cNvSpPr txBox="1"/>
          <p:nvPr/>
        </p:nvSpPr>
        <p:spPr>
          <a:xfrm>
            <a:off x="1727097" y="747200"/>
            <a:ext cx="5949607" cy="4102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588" indent="-1588">
              <a:lnSpc>
                <a:spcPct val="13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Increasing demand increases biomass price  </a:t>
            </a: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128F9A-056F-1741-979A-4CA2AE3C480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1545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E87830-C8C1-7C47-B88E-0D082673C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838"/>
            <a:ext cx="9144000" cy="5525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3443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TSM study (2)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557374"/>
            <a:ext cx="7159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Sedjo</a:t>
            </a:r>
            <a:r>
              <a:rPr lang="en-US" sz="1400" dirty="0"/>
              <a:t> (2013) Comparative Life Cycle Assessments: Carbon Neutrality and Wood Biomass Energy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144AE-9017-C64A-8C63-0E2796D501AC}"/>
              </a:ext>
            </a:extLst>
          </p:cNvPr>
          <p:cNvSpPr txBox="1"/>
          <p:nvPr/>
        </p:nvSpPr>
        <p:spPr>
          <a:xfrm>
            <a:off x="1499191" y="810998"/>
            <a:ext cx="6443330" cy="4102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588" indent="-1588">
              <a:lnSpc>
                <a:spcPct val="13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Increasing demand increases C sequestration </a:t>
            </a: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8AD9AA-6BD1-7042-B6AA-9C390C1FEC4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00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6017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Relative energy densities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1168"/>
            <a:ext cx="3668087" cy="1386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763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density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an expression of the energy content of a type of fuel per volume.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401" y="6433940"/>
            <a:ext cx="1327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Boyle (2004) RE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322046" y="743821"/>
          <a:ext cx="4090224" cy="5997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1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8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9812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Fuel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GJ/metri</a:t>
                      </a:r>
                      <a:r>
                        <a:rPr lang="en-US" sz="2000" b="1" baseline="0">
                          <a:solidFill>
                            <a:schemeClr val="bg1"/>
                          </a:solidFill>
                        </a:rPr>
                        <a:t>c </a:t>
                      </a:r>
                      <a:r>
                        <a:rPr lang="en-US" sz="2000" b="1" baseline="0" err="1">
                          <a:solidFill>
                            <a:schemeClr val="bg1"/>
                          </a:solidFill>
                        </a:rPr>
                        <a:t>tonne</a:t>
                      </a:r>
                      <a:endParaRPr lang="en-US" sz="20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812">
                <a:tc>
                  <a:txBody>
                    <a:bodyPr/>
                    <a:lstStyle/>
                    <a:p>
                      <a:r>
                        <a:rPr lang="en-US" b="1"/>
                        <a:t>natural</a:t>
                      </a:r>
                      <a:r>
                        <a:rPr lang="en-US" b="1" baseline="0"/>
                        <a:t> gas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812">
                <a:tc>
                  <a:txBody>
                    <a:bodyPr/>
                    <a:lstStyle/>
                    <a:p>
                      <a:r>
                        <a:rPr lang="en-US" b="1"/>
                        <a:t>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812">
                <a:tc>
                  <a:txBody>
                    <a:bodyPr/>
                    <a:lstStyle/>
                    <a:p>
                      <a:r>
                        <a:rPr lang="en-US" b="1"/>
                        <a:t>coal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812">
                <a:tc>
                  <a:txBody>
                    <a:bodyPr/>
                    <a:lstStyle/>
                    <a:p>
                      <a:r>
                        <a:rPr lang="en-US" b="1"/>
                        <a:t>biogas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~33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812">
                <a:tc>
                  <a:txBody>
                    <a:bodyPr/>
                    <a:lstStyle/>
                    <a:p>
                      <a:r>
                        <a:rPr lang="en-US" b="1"/>
                        <a:t>charcoal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812">
                <a:tc>
                  <a:txBody>
                    <a:bodyPr/>
                    <a:lstStyle/>
                    <a:p>
                      <a:r>
                        <a:rPr lang="en-US" b="1"/>
                        <a:t>wood, </a:t>
                      </a:r>
                      <a:r>
                        <a:rPr lang="en-US" b="1" baseline="0"/>
                        <a:t>dried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15 - 18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812">
                <a:tc>
                  <a:txBody>
                    <a:bodyPr/>
                    <a:lstStyle/>
                    <a:p>
                      <a:r>
                        <a:rPr lang="en-US" b="1"/>
                        <a:t>paper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812">
                <a:tc>
                  <a:txBody>
                    <a:bodyPr/>
                    <a:lstStyle/>
                    <a:p>
                      <a:r>
                        <a:rPr lang="en-US" b="1"/>
                        <a:t>bagasse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9812">
                <a:tc>
                  <a:txBody>
                    <a:bodyPr/>
                    <a:lstStyle/>
                    <a:p>
                      <a:r>
                        <a:rPr lang="en-US" b="1"/>
                        <a:t>MSW, commercial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9812">
                <a:tc>
                  <a:txBody>
                    <a:bodyPr/>
                    <a:lstStyle/>
                    <a:p>
                      <a:r>
                        <a:rPr lang="en-US" b="1"/>
                        <a:t>manure, dried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9812">
                <a:tc>
                  <a:txBody>
                    <a:bodyPr/>
                    <a:lstStyle/>
                    <a:p>
                      <a:r>
                        <a:rPr lang="en-US" b="1"/>
                        <a:t>straw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9812">
                <a:tc>
                  <a:txBody>
                    <a:bodyPr/>
                    <a:lstStyle/>
                    <a:p>
                      <a:r>
                        <a:rPr lang="en-US" b="1"/>
                        <a:t>MSW,</a:t>
                      </a:r>
                      <a:r>
                        <a:rPr lang="en-US" b="1" baseline="0"/>
                        <a:t> residential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9812">
                <a:tc>
                  <a:txBody>
                    <a:bodyPr/>
                    <a:lstStyle/>
                    <a:p>
                      <a:r>
                        <a:rPr lang="en-US" b="1"/>
                        <a:t>wood, green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9812">
                <a:tc>
                  <a:txBody>
                    <a:bodyPr/>
                    <a:lstStyle/>
                    <a:p>
                      <a:r>
                        <a:rPr lang="en-US" b="1"/>
                        <a:t>grass, fresh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cxnSp>
        <p:nvCxnSpPr>
          <p:cNvPr id="11" name="Straight Connector 10"/>
          <p:cNvCxnSpPr/>
          <p:nvPr/>
        </p:nvCxnSpPr>
        <p:spPr>
          <a:xfrm flipV="1">
            <a:off x="4372173" y="2322905"/>
            <a:ext cx="4090224" cy="16711"/>
          </a:xfrm>
          <a:prstGeom prst="line">
            <a:avLst/>
          </a:prstGeom>
          <a:ln>
            <a:solidFill>
              <a:srgbClr val="66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ight Bracket 11"/>
          <p:cNvSpPr/>
          <p:nvPr/>
        </p:nvSpPr>
        <p:spPr>
          <a:xfrm>
            <a:off x="7268415" y="1236654"/>
            <a:ext cx="152400" cy="919135"/>
          </a:xfrm>
          <a:prstGeom prst="rightBracket">
            <a:avLst/>
          </a:prstGeom>
          <a:ln>
            <a:solidFill>
              <a:srgbClr val="66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ket 12"/>
          <p:cNvSpPr/>
          <p:nvPr/>
        </p:nvSpPr>
        <p:spPr>
          <a:xfrm>
            <a:off x="7292892" y="2458593"/>
            <a:ext cx="127923" cy="4142467"/>
          </a:xfrm>
          <a:prstGeom prst="rightBracket">
            <a:avLst/>
          </a:prstGeom>
          <a:ln>
            <a:solidFill>
              <a:srgbClr val="66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559585" y="1370347"/>
            <a:ext cx="663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6666FF"/>
                </a:solidFill>
              </a:rPr>
              <a:t>fossil</a:t>
            </a:r>
            <a:br>
              <a:rPr lang="en-US">
                <a:solidFill>
                  <a:srgbClr val="6666FF"/>
                </a:solidFill>
              </a:rPr>
            </a:br>
            <a:r>
              <a:rPr lang="en-US">
                <a:solidFill>
                  <a:srgbClr val="6666FF"/>
                </a:solidFill>
              </a:rPr>
              <a:t>fuel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96576" y="4380434"/>
            <a:ext cx="112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6666FF"/>
                </a:solidFill>
              </a:rPr>
              <a:t>bioenergy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8222" y="4792099"/>
            <a:ext cx="1947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Avenir Medium"/>
                <a:cs typeface="Avenir Medium"/>
              </a:rPr>
              <a:t>municipal solid waste</a:t>
            </a:r>
          </a:p>
        </p:txBody>
      </p:sp>
      <p:cxnSp>
        <p:nvCxnSpPr>
          <p:cNvPr id="17" name="Straight Connector 16"/>
          <p:cNvCxnSpPr>
            <a:stCxn id="10" idx="3"/>
          </p:cNvCxnSpPr>
          <p:nvPr/>
        </p:nvCxnSpPr>
        <p:spPr>
          <a:xfrm flipV="1">
            <a:off x="3245972" y="4572001"/>
            <a:ext cx="1076074" cy="37398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3"/>
          </p:cNvCxnSpPr>
          <p:nvPr/>
        </p:nvCxnSpPr>
        <p:spPr>
          <a:xfrm>
            <a:off x="3245972" y="4945988"/>
            <a:ext cx="1097979" cy="80852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AEB404-8C00-F04A-924A-77236A44AAC2}"/>
              </a:ext>
            </a:extLst>
          </p:cNvPr>
          <p:cNvSpPr txBox="1"/>
          <p:nvPr/>
        </p:nvSpPr>
        <p:spPr>
          <a:xfrm>
            <a:off x="425617" y="2204126"/>
            <a:ext cx="3668087" cy="2383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763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Fossil fuels convenience and widespread use can be attributed to their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energy densities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to the </a:t>
            </a:r>
            <a:r>
              <a:rPr lang="en-US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universal availability of fossil fuel-based energy infrastructure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94C6F2-08C2-B54E-BF62-B4D0CCB2382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1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B89652-D0C6-1B4D-B08A-5A2620082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8943"/>
            <a:ext cx="9144000" cy="5525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3443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TSM study (3)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557374"/>
            <a:ext cx="7159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Sedjo</a:t>
            </a:r>
            <a:r>
              <a:rPr lang="en-US" sz="1400" dirty="0"/>
              <a:t> (2013) Comparative Life Cycle Assessments: Carbon Neutrality and Wood Biomass Energy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144AE-9017-C64A-8C63-0E2796D501AC}"/>
              </a:ext>
            </a:extLst>
          </p:cNvPr>
          <p:cNvSpPr txBox="1"/>
          <p:nvPr/>
        </p:nvSpPr>
        <p:spPr>
          <a:xfrm>
            <a:off x="1711845" y="842897"/>
            <a:ext cx="5613990" cy="4102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588" indent="-1588">
              <a:lnSpc>
                <a:spcPct val="13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Increasing demand increases forest area</a:t>
            </a: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9C2F78-BEAE-CB49-B973-8733AA841F3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2491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68CAB1-6346-084F-B1A3-6B3BDE112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4969"/>
            <a:ext cx="9144000" cy="56098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3443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TSM study (4)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557374"/>
            <a:ext cx="7159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Sedjo</a:t>
            </a:r>
            <a:r>
              <a:rPr lang="en-US" sz="1400" dirty="0"/>
              <a:t> (2013) Comparative Life Cycle Assessments: Carbon Neutrality and Wood Biomass Energy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144AE-9017-C64A-8C63-0E2796D501AC}"/>
              </a:ext>
            </a:extLst>
          </p:cNvPr>
          <p:cNvSpPr txBox="1"/>
          <p:nvPr/>
        </p:nvSpPr>
        <p:spPr>
          <a:xfrm>
            <a:off x="1977662" y="789732"/>
            <a:ext cx="5167420" cy="4102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588" indent="-1588">
              <a:lnSpc>
                <a:spcPct val="13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Increasing demand increases harvest</a:t>
            </a: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7AA93F-7E07-9C41-806B-1716B9E4CF9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465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2900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Take away?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557374"/>
            <a:ext cx="7159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Sedjo</a:t>
            </a:r>
            <a:r>
              <a:rPr lang="en-US" sz="1400" dirty="0"/>
              <a:t> (2013) Comparative Life Cycle Assessments: Carbon Neutrality and Wood Biomass Energy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144AE-9017-C64A-8C63-0E2796D501AC}"/>
              </a:ext>
            </a:extLst>
          </p:cNvPr>
          <p:cNvSpPr txBox="1"/>
          <p:nvPr/>
        </p:nvSpPr>
        <p:spPr>
          <a:xfrm>
            <a:off x="265816" y="789732"/>
            <a:ext cx="8663293" cy="113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588" indent="-1588">
              <a:lnSpc>
                <a:spcPct val="13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long-term, as we turn away from fossil fuels and increase the value of biomass energy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carbon sequestration its likely that we will use more biomass energy with some version of best practices.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C6C12-F5EE-1749-A070-6767458747F3}"/>
              </a:ext>
            </a:extLst>
          </p:cNvPr>
          <p:cNvSpPr txBox="1"/>
          <p:nvPr/>
        </p:nvSpPr>
        <p:spPr>
          <a:xfrm>
            <a:off x="265816" y="1920170"/>
            <a:ext cx="8663293" cy="770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Long-term biomass energy use will help sequester carbon and be neutral or better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unless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it is practiced in an atrocious manner.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D3A95-BF50-4A47-A287-7998851B703F}"/>
              </a:ext>
            </a:extLst>
          </p:cNvPr>
          <p:cNvSpPr txBox="1"/>
          <p:nvPr/>
        </p:nvSpPr>
        <p:spPr>
          <a:xfrm>
            <a:off x="265816" y="3050608"/>
            <a:ext cx="8663293" cy="770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near future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biomass energy could increase carbon emissions relative to fossil fuel use. So, we must: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E158B0-D641-1641-AD1D-DA7B45072DF6}"/>
              </a:ext>
            </a:extLst>
          </p:cNvPr>
          <p:cNvSpPr txBox="1"/>
          <p:nvPr/>
        </p:nvSpPr>
        <p:spPr>
          <a:xfrm>
            <a:off x="265816" y="3820947"/>
            <a:ext cx="8663293" cy="41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best practices including accurate carbon accounting.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AC4856-8E0C-E447-8241-8116E2D1AE68}"/>
              </a:ext>
            </a:extLst>
          </p:cNvPr>
          <p:cNvSpPr txBox="1"/>
          <p:nvPr/>
        </p:nvSpPr>
        <p:spPr>
          <a:xfrm>
            <a:off x="265816" y="4251718"/>
            <a:ext cx="8663293" cy="770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 far more about how forestry practices affect carbon sequestration.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3B0678-6E7E-4743-8ADD-4A81A24DB97A}"/>
              </a:ext>
            </a:extLst>
          </p:cNvPr>
          <p:cNvSpPr txBox="1"/>
          <p:nvPr/>
        </p:nvSpPr>
        <p:spPr>
          <a:xfrm>
            <a:off x="265815" y="5042587"/>
            <a:ext cx="8663293" cy="113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Focus on biomass with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short lag times and rapid regeneration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Grass?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Short-term wood crops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781509-1442-934F-93C6-151FFFEF241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6538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6282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Short-rotation wood crops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557374"/>
            <a:ext cx="7159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2"/>
              </a:rPr>
              <a:t>https://www.sciencedirect.com/science/article/pii/S0961953416302926</a:t>
            </a:r>
            <a:r>
              <a:rPr lang="en-US" sz="1400" dirty="0"/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66D9F5B-F624-EC47-A362-7DE4E0C39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5385"/>
            <a:ext cx="9144000" cy="405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F8667ED-BC21-5748-A0B0-6D2B34B1AC18}"/>
              </a:ext>
            </a:extLst>
          </p:cNvPr>
          <p:cNvSpPr txBox="1"/>
          <p:nvPr/>
        </p:nvSpPr>
        <p:spPr>
          <a:xfrm>
            <a:off x="168635" y="714564"/>
            <a:ext cx="8663293" cy="113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Italian study of coppiced wood crops found that willow and poplar were both productive and that the highest growth clones decreased environmental impact by 35%.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A60AE6-5E48-7A4B-B49E-153FD931A8C8}"/>
              </a:ext>
            </a:extLst>
          </p:cNvPr>
          <p:cNvSpPr txBox="1"/>
          <p:nvPr/>
        </p:nvSpPr>
        <p:spPr>
          <a:xfrm>
            <a:off x="265817" y="6098185"/>
            <a:ext cx="8663293" cy="41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Irrigation with waste-water / nutrient wastes can accelerate growth.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870DF68-47D9-4741-BFB0-33F6565750F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16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5383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 US energy 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35185"/>
            <a:ext cx="8351493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 energy uses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 generally be divided into rough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thirds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1/3 for industry &amp; manufacturing;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1/3 for transportation; and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1/3 for commercial &amp; residential use.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618" y="6384761"/>
            <a:ext cx="74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BIOEN1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6832" y="2264839"/>
            <a:ext cx="4111954" cy="45194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0512F9-D016-F744-A6F0-A4239938D5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8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6418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 primary energy sources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3286"/>
            <a:ext cx="8351493" cy="1406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Recent changes (2011 – 2016) in US primary energy sources: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Coal down 6%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 up 4%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 up 1%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618" y="6479763"/>
            <a:ext cx="7945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www.ieabioenergy.com</a:t>
            </a:r>
            <a:r>
              <a:rPr lang="en-US" sz="1400" dirty="0"/>
              <a:t>/wp-content/uploads/2018/10/CountryReport2018_UnitedStates_final.pdf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00F192-250B-444A-8557-647E44544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4" y="2210980"/>
            <a:ext cx="9144000" cy="4204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763D3D-0D4E-2146-8B22-C9CED006D7B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69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6954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primary RE is bioenergy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618" y="6479763"/>
            <a:ext cx="7945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www.ieabioenergy.com</a:t>
            </a:r>
            <a:r>
              <a:rPr lang="en-US" sz="1400" dirty="0"/>
              <a:t>/wp-content/uploads/2018/10/CountryReport2018_UnitedStates_final.pdf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EC0508-C1FF-914B-9383-A6271C9C4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9768"/>
            <a:ext cx="9144000" cy="44497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C6B483-D970-CB49-A051-B5379A3CCA32}"/>
              </a:ext>
            </a:extLst>
          </p:cNvPr>
          <p:cNvSpPr txBox="1"/>
          <p:nvPr/>
        </p:nvSpPr>
        <p:spPr>
          <a:xfrm>
            <a:off x="425618" y="703286"/>
            <a:ext cx="8351493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Bioenergy overall only increased from 3.0 to 4.5% from 2005 to 2013 with little change since then.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C2624D-10B2-8E42-B5A1-7EF85CEE363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40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D7C692C-F490-DB40-82CC-D2A9B8652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5948"/>
            <a:ext cx="9144000" cy="48498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7656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bioenergy is ½ biomass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3286"/>
            <a:ext cx="8351493" cy="409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Avenir Medium" panose="02000503020000020003" pitchFamily="2" charset="0"/>
              <a:cs typeface="Avenir Medium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5618" y="6527263"/>
            <a:ext cx="7945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www.ieabioenergy.com</a:t>
            </a:r>
            <a:r>
              <a:rPr lang="en-US" sz="1400" dirty="0"/>
              <a:t>/wp-content/uploads/2018/10/CountryReport2018_UnitedStates_final.pdf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098FFF-9F53-3949-9D4F-D9038F1C0EA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67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6231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Gains due to liquid biofuel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3286"/>
            <a:ext cx="8351493" cy="409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Avenir Medium" panose="02000503020000020003" pitchFamily="2" charset="0"/>
              <a:cs typeface="Avenir Medium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5618" y="6527263"/>
            <a:ext cx="7945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www.ieabioenergy.com</a:t>
            </a:r>
            <a:r>
              <a:rPr lang="en-US" sz="1400" dirty="0"/>
              <a:t>/wp-content/uploads/2018/10/CountryReport2018_UnitedStates_final.pdf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D1D2FA-B270-C24F-ABE6-F0CE1F61A531}"/>
              </a:ext>
            </a:extLst>
          </p:cNvPr>
          <p:cNvSpPr txBox="1"/>
          <p:nvPr/>
        </p:nvSpPr>
        <p:spPr>
          <a:xfrm>
            <a:off x="425618" y="756451"/>
            <a:ext cx="8351493" cy="1074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Changes in forms of bioenergy with time: 1990 – 2016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 that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liquid biofuels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account for all of the increase.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that means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bioethanol.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AB33ED-C78E-C44C-ABDF-B13148F99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60" y="2288074"/>
            <a:ext cx="8877300" cy="4203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E9DB20-EC37-6F42-92B0-773BE5C409C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7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6146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 ~ power &gt; transport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3286"/>
            <a:ext cx="8351493" cy="409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Avenir Medium" panose="02000503020000020003" pitchFamily="2" charset="0"/>
              <a:cs typeface="Avenir Medium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5618" y="6527263"/>
            <a:ext cx="7945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www.ieabioenergy.com</a:t>
            </a:r>
            <a:r>
              <a:rPr lang="en-US" sz="1400" dirty="0"/>
              <a:t>/wp-content/uploads/2018/10/CountryReport2018_UnitedStates_final.pdf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D1D2FA-B270-C24F-ABE6-F0CE1F61A531}"/>
              </a:ext>
            </a:extLst>
          </p:cNvPr>
          <p:cNvSpPr txBox="1"/>
          <p:nvPr/>
        </p:nvSpPr>
        <p:spPr>
          <a:xfrm>
            <a:off x="425618" y="703286"/>
            <a:ext cx="8351493" cy="389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 power: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80% is hydro and wind; only 10% is biomass</a:t>
            </a:r>
            <a:endParaRPr lang="en-US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0B2690-BF28-F040-AF8D-218287967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3650"/>
            <a:ext cx="9144000" cy="42157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C9ED87-BC81-C248-8F74-C6C4F35DA453}"/>
              </a:ext>
            </a:extLst>
          </p:cNvPr>
          <p:cNvSpPr txBox="1"/>
          <p:nvPr/>
        </p:nvSpPr>
        <p:spPr>
          <a:xfrm>
            <a:off x="425618" y="1200758"/>
            <a:ext cx="8351493" cy="389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Transportation energy: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5.6% is biofuel</a:t>
            </a:r>
            <a:endParaRPr lang="en-US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9063BC-48C2-DB4F-BB58-2AC9C8F84CEE}"/>
              </a:ext>
            </a:extLst>
          </p:cNvPr>
          <p:cNvSpPr txBox="1"/>
          <p:nvPr/>
        </p:nvSpPr>
        <p:spPr>
          <a:xfrm>
            <a:off x="425618" y="1698230"/>
            <a:ext cx="8351493" cy="389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Heating: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about 10% from biomass</a:t>
            </a:r>
            <a:endParaRPr lang="en-US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C8B113-8203-6845-A617-3ED1843DD1E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2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6170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 </a:t>
            </a:r>
            <a:r>
              <a:rPr lang="en-US" sz="3200" b="1" u="sng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</a:t>
            </a:r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energy 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1168"/>
            <a:ext cx="8351493" cy="2716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2007-2008, global energy use favored fossil fuels over biofuels,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10:1</a:t>
            </a:r>
          </a:p>
          <a:p>
            <a:pPr marL="228600" indent="-228600"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Fossil fuel				500 EJ*</a:t>
            </a:r>
          </a:p>
          <a:p>
            <a:pPr marL="228600" indent="-228600"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Biomass				50 – 54 EJ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Traditional use		35 – 43 EJ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generation	       6.4 EJ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Transportation		       2.6 EJ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618" y="6485048"/>
            <a:ext cx="2390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/>
              <a:t>Rosillo-Calle</a:t>
            </a:r>
            <a:r>
              <a:rPr lang="en-US" sz="1400"/>
              <a:t> &amp; Johnson (2010)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5618" y="5857798"/>
            <a:ext cx="6822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What’s an EJ? </a:t>
            </a:r>
            <a:r>
              <a:rPr lang="en-US" i="1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Exajoule</a:t>
            </a:r>
            <a:r>
              <a:rPr lang="en-US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one </a:t>
            </a:r>
            <a:r>
              <a:rPr lang="en-US" i="1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qunitillion</a:t>
            </a:r>
            <a:r>
              <a:rPr lang="en-US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10</a:t>
            </a:r>
            <a:r>
              <a:rPr lang="en-US" sz="2000" i="1" baseline="30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en-US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power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13B4A0-AEB6-A24D-981F-872433A2AAE8}"/>
              </a:ext>
            </a:extLst>
          </p:cNvPr>
          <p:cNvSpPr txBox="1"/>
          <p:nvPr/>
        </p:nvSpPr>
        <p:spPr>
          <a:xfrm>
            <a:off x="425617" y="3977628"/>
            <a:ext cx="8503493" cy="1054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is bioenergy’s potential?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World Bioenergy Association estimates that biofuels could produce: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1,135 – 1,548 EJ by 2050.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96B9E3-4BA7-684F-909D-1D5E53109C5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8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618" y="2622994"/>
            <a:ext cx="8351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7.9: Introduction and </a:t>
            </a:r>
            <a:br>
              <a:rPr lang="en-US" sz="3600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bioenergy use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82FD3C-9B80-8347-B3FB-E2F868341D0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50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6170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 </a:t>
            </a:r>
            <a:r>
              <a:rPr lang="en-US" sz="3200" b="1" u="sng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</a:t>
            </a:r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energy use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618" y="6251080"/>
            <a:ext cx="8302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http://</a:t>
            </a:r>
            <a:r>
              <a:rPr lang="en-US" sz="1400" err="1"/>
              <a:t>www.renewableenergyworld.com</a:t>
            </a:r>
            <a:r>
              <a:rPr lang="en-US" sz="1400"/>
              <a:t>/articles/2015/02/outlook-for-bioenergy-2015-whats-in-store-for-this-</a:t>
            </a:r>
            <a:br>
              <a:rPr lang="en-US" sz="1400"/>
            </a:br>
            <a:r>
              <a:rPr lang="en-US" sz="1400"/>
              <a:t>versatile-renewable-energy-</a:t>
            </a:r>
            <a:r>
              <a:rPr lang="en-US" sz="1400" err="1"/>
              <a:t>feedstock.html</a:t>
            </a:r>
            <a:endParaRPr lang="en-US" sz="1400"/>
          </a:p>
        </p:txBody>
      </p:sp>
      <p:pic>
        <p:nvPicPr>
          <p:cNvPr id="10" name="Picture 9" descr="body-1-142470195124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90" y="802148"/>
            <a:ext cx="9224820" cy="54980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8656" y="885708"/>
            <a:ext cx="4002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Estimated RE Share of Global </a:t>
            </a:r>
          </a:p>
          <a:p>
            <a:r>
              <a:rPr lang="en-US" b="1" dirty="0"/>
              <a:t>Final Energy Consumption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56A7DE-9B03-3344-9473-B88872E9E725}"/>
              </a:ext>
            </a:extLst>
          </p:cNvPr>
          <p:cNvSpPr/>
          <p:nvPr/>
        </p:nvSpPr>
        <p:spPr>
          <a:xfrm>
            <a:off x="4156364" y="3883231"/>
            <a:ext cx="2731324" cy="24170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54D751-B136-824F-B72E-96F6E912A051}"/>
              </a:ext>
            </a:extLst>
          </p:cNvPr>
          <p:cNvSpPr/>
          <p:nvPr/>
        </p:nvSpPr>
        <p:spPr>
          <a:xfrm>
            <a:off x="4623567" y="802147"/>
            <a:ext cx="4389803" cy="30810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E49AD5-5949-0644-804B-560592B89A2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6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771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Breakdown of biomass use in 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3286"/>
            <a:ext cx="8351493" cy="2409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2010,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 biomass use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looked like this:</a:t>
            </a:r>
          </a:p>
          <a:p>
            <a:pPr marL="228600" indent="-228600"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46% was wood or wood-derived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43% was biofuel, mainly ethanol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11% was derived from municipal waste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618" y="6077619"/>
            <a:ext cx="57631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BIOEN1</a:t>
            </a:r>
          </a:p>
          <a:p>
            <a:r>
              <a:rPr lang="en-US" sz="1400"/>
              <a:t>EIA @</a:t>
            </a:r>
            <a:r>
              <a:rPr lang="en-US" sz="1400" err="1"/>
              <a:t>www.eia.doe.gov</a:t>
            </a:r>
            <a:r>
              <a:rPr lang="en-US" sz="1400"/>
              <a:t> and </a:t>
            </a:r>
            <a:r>
              <a:rPr lang="en-US" sz="1400">
                <a:hlinkClick r:id="rId2"/>
              </a:rPr>
              <a:t>www.repp.org/bioenergy/link6.htm</a:t>
            </a:r>
            <a:r>
              <a:rPr lang="en-US" sz="1400"/>
              <a:t>;</a:t>
            </a:r>
          </a:p>
          <a:p>
            <a:r>
              <a:rPr lang="en-US" sz="1400" err="1"/>
              <a:t>www.extension.org</a:t>
            </a:r>
            <a:r>
              <a:rPr lang="en-US" sz="1400"/>
              <a:t>/pages/</a:t>
            </a:r>
            <a:r>
              <a:rPr lang="en-US" sz="1400" err="1"/>
              <a:t>Biomass_Feedstocks_and_Energy_Independence</a:t>
            </a:r>
            <a:r>
              <a:rPr lang="en-US" sz="140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A5CFDA-0DF7-8F4D-8961-2937375109D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19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6958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 biomass energy use static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3286"/>
            <a:ext cx="8643954" cy="389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2000 to 2018, electricity produced from biomass hasn’t increased.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487502"/>
            <a:ext cx="8138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www.statista.com</a:t>
            </a:r>
            <a:r>
              <a:rPr lang="en-US" sz="1400" dirty="0"/>
              <a:t>/statistics/183429/biopower-generation-by-source-in-the-united-states-from-2000/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727BE8-897B-3848-ADF5-C3BC0FCAA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72" y="1112886"/>
            <a:ext cx="8103710" cy="53229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B2B37D-752F-C246-B580-1B7250A2D7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43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6543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Biopower is static in the 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3286"/>
            <a:ext cx="8730712" cy="389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2000 to 2018, electricity produced from biomass hasn’t increased.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487502"/>
            <a:ext cx="8138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www.statista.com</a:t>
            </a:r>
            <a:r>
              <a:rPr lang="en-US" sz="1400" dirty="0"/>
              <a:t>/statistics/183429/biopower-generation-by-source-in-the-united-states-from-2000/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558F57-9FAD-A344-8728-912CCB807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50" y="1090002"/>
            <a:ext cx="8585200" cy="539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F4E348-FC45-7749-AACA-A0B7A979E01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1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7683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will US energy use change?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3286"/>
            <a:ext cx="8351493" cy="1406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recent changes to state &amp; federal policies</a:t>
            </a:r>
            <a:r>
              <a:rPr lang="en-US" baseline="30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hold, then by 2035: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energy use will increase;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Fossil fuel use will decrease from 84 to 78%; and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Renewable energy use will increase from 10 to 14%.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618" y="6226031"/>
            <a:ext cx="3173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BIOEN1</a:t>
            </a:r>
          </a:p>
          <a:p>
            <a:r>
              <a:rPr lang="en-US" sz="1400"/>
              <a:t>1 = CAFÉ standards, EISA, RFS, RFP, ARRA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5571D4-55D3-6043-8397-C6C593CE02B3}"/>
              </a:ext>
            </a:extLst>
          </p:cNvPr>
          <p:cNvSpPr txBox="1"/>
          <p:nvPr/>
        </p:nvSpPr>
        <p:spPr>
          <a:xfrm>
            <a:off x="425617" y="2501217"/>
            <a:ext cx="8351493" cy="1054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Natural gas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will increase as we exploit shale gas deposits via fracking.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 prices are forecast to fall and stay low for some time.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2E4466-B3B1-6147-9021-2D5021936372}"/>
              </a:ext>
            </a:extLst>
          </p:cNvPr>
          <p:cNvSpPr txBox="1"/>
          <p:nvPr/>
        </p:nvSpPr>
        <p:spPr>
          <a:xfrm>
            <a:off x="425617" y="3851024"/>
            <a:ext cx="8351493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Coal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will continue to dominate electric generation, though new plants are not likely to be built.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B4271-4432-184D-91BE-7C1C96B2168F}"/>
              </a:ext>
            </a:extLst>
          </p:cNvPr>
          <p:cNvSpPr txBox="1"/>
          <p:nvPr/>
        </p:nvSpPr>
        <p:spPr>
          <a:xfrm>
            <a:off x="425617" y="4846193"/>
            <a:ext cx="8351493" cy="1054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Renewable energy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targets have been set by 29 states and include wind, solar, hydropower and biomass (though biomass targets are very small).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F1C40A-5D17-F940-84CF-3416183705B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9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5578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Obama administration?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3286"/>
            <a:ext cx="8351493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Under the Obama administration,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renewable energy and natural gas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made great gains.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84" y="6361701"/>
            <a:ext cx="8993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2"/>
              </a:rPr>
              <a:t>https://www.americanprogress.org/issues/green/reports/2017/06/29/435281/americas-clean-energy-success-numbers/</a:t>
            </a:r>
            <a:endParaRPr lang="en-US" sz="1400" dirty="0"/>
          </a:p>
          <a:p>
            <a:r>
              <a:rPr lang="en-US" sz="1400" dirty="0"/>
              <a:t>https://</a:t>
            </a:r>
            <a:r>
              <a:rPr lang="en-US" sz="1400" dirty="0" err="1"/>
              <a:t>en.wikipedia.org</a:t>
            </a:r>
            <a:r>
              <a:rPr lang="en-US" sz="1400" dirty="0"/>
              <a:t>/wiki/</a:t>
            </a:r>
            <a:r>
              <a:rPr lang="en-US" sz="1400" dirty="0" err="1"/>
              <a:t>Energy_policy_of_the_Barack_Obama_administration</a:t>
            </a:r>
            <a:endParaRPr lang="en-US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12D9F6-817F-504B-B357-314190BDE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321" y="1395358"/>
            <a:ext cx="6015789" cy="50571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AC68EA-EAF4-6C40-9EFC-D3B02681EC70}"/>
              </a:ext>
            </a:extLst>
          </p:cNvPr>
          <p:cNvSpPr txBox="1"/>
          <p:nvPr/>
        </p:nvSpPr>
        <p:spPr>
          <a:xfrm>
            <a:off x="366889" y="1805711"/>
            <a:ext cx="2095619" cy="4341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Biomass gains were more modest:</a:t>
            </a:r>
          </a:p>
          <a:p>
            <a:pPr marL="296863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Renewable Fuel Standard (RFS)</a:t>
            </a:r>
          </a:p>
          <a:p>
            <a:pPr marL="11113">
              <a:lnSpc>
                <a:spcPct val="120000"/>
              </a:lnSpc>
            </a:pP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96863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Biomass Crop Assistance program</a:t>
            </a:r>
          </a:p>
          <a:p>
            <a:pPr marL="11113">
              <a:lnSpc>
                <a:spcPct val="120000"/>
              </a:lnSpc>
            </a:pP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96863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Biofuels Working Group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4541E3-D89F-A641-B991-C564767C0E9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6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5456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Trump administration?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3286"/>
            <a:ext cx="8351493" cy="721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August 2019: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granted exemptions from the requirement for adding bioethanol to 31 of 40 small refineries.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993" y="6499163"/>
            <a:ext cx="5479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biomassmagazine.com</a:t>
            </a:r>
            <a:r>
              <a:rPr lang="en-US" sz="1400" dirty="0"/>
              <a:t>/articles/15838/trump-signs-2018-farm-bill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798026-FD0A-FA43-A483-F319F55CB9D7}"/>
              </a:ext>
            </a:extLst>
          </p:cNvPr>
          <p:cNvSpPr txBox="1"/>
          <p:nvPr/>
        </p:nvSpPr>
        <p:spPr>
          <a:xfrm>
            <a:off x="985652" y="1445282"/>
            <a:ext cx="7321672" cy="96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>
              <a:lnSpc>
                <a:spcPct val="120000"/>
              </a:lnSpc>
            </a:pPr>
            <a:r>
              <a:rPr lang="en-US" sz="1600" b="1" i="1" dirty="0">
                <a:solidFill>
                  <a:prstClr val="black"/>
                </a:solidFill>
                <a:latin typeface="Avenir Medium"/>
                <a:cs typeface="Avenir Medium"/>
              </a:rPr>
              <a:t>“Iowa’s Republican Senator Chuck Grassley said the EPA had “screwed” the U.S. ethanol industry and farmers by granting the waivers.”    														</a:t>
            </a:r>
            <a:r>
              <a:rPr lang="en-US" sz="1600" dirty="0">
                <a:solidFill>
                  <a:prstClr val="black"/>
                </a:solidFill>
                <a:latin typeface="Avenir Medium"/>
                <a:cs typeface="Avenir Medium"/>
              </a:rPr>
              <a:t>	- Reuters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DB5896-2498-FC46-A7DC-22423626F849}"/>
              </a:ext>
            </a:extLst>
          </p:cNvPr>
          <p:cNvSpPr txBox="1"/>
          <p:nvPr/>
        </p:nvSpPr>
        <p:spPr>
          <a:xfrm>
            <a:off x="425618" y="2522837"/>
            <a:ext cx="8351493" cy="1719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December 2018: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reauthorization of the Farm Bill, including Rural Energy for American Program (REAP) and Biomass Crop Assistance Program</a:t>
            </a:r>
          </a:p>
          <a:p>
            <a:pPr marL="228600" indent="-228600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- Established Interagency Biogas Opportunities Task Force</a:t>
            </a:r>
          </a:p>
          <a:p>
            <a:pPr marL="228600" indent="-228600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- But didn’t fund several of these programs as suggested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88DA70-00A1-3542-A55B-3D3634D01EDE}"/>
              </a:ext>
            </a:extLst>
          </p:cNvPr>
          <p:cNvSpPr txBox="1"/>
          <p:nvPr/>
        </p:nvSpPr>
        <p:spPr>
          <a:xfrm>
            <a:off x="985652" y="4231748"/>
            <a:ext cx="7623958" cy="1260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>
              <a:lnSpc>
                <a:spcPct val="120000"/>
              </a:lnSpc>
            </a:pPr>
            <a:r>
              <a:rPr lang="en-US" sz="1600" b="1" i="1" dirty="0">
                <a:solidFill>
                  <a:prstClr val="black"/>
                </a:solidFill>
                <a:latin typeface="Avenir Medium"/>
                <a:cs typeface="Avenir Medium"/>
              </a:rPr>
              <a:t>“The Trump administration endorsed burning trees and other biomass to produce energy on Thursday, vowing to promote a practice some scientists have declared more environmentally devastating than coal-fired power.” 	</a:t>
            </a:r>
            <a:r>
              <a:rPr lang="en-US" sz="1600" dirty="0">
                <a:solidFill>
                  <a:prstClr val="black"/>
                </a:solidFill>
                <a:latin typeface="Avenir Medium"/>
                <a:cs typeface="Avenir Medium"/>
              </a:rPr>
              <a:t>													– Bloomberg News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236111-875D-D149-AA01-EFF7B6AD7471}"/>
              </a:ext>
            </a:extLst>
          </p:cNvPr>
          <p:cNvSpPr txBox="1"/>
          <p:nvPr/>
        </p:nvSpPr>
        <p:spPr>
          <a:xfrm>
            <a:off x="425617" y="5466728"/>
            <a:ext cx="8351493" cy="721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April 2018: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replaced Clean Power Plan, Affordable Clean Energy Rule</a:t>
            </a:r>
          </a:p>
          <a:p>
            <a:pPr marL="228600" indent="-228600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Allows co-gen (addition of biomass to coal) to ‘reduce emissions’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AAB2DD-5698-1241-9E0E-A37B4DACAE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4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7705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EU-28: annual days of bioenergy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7EB0D9-02F3-614F-B4FC-114CFDBDC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6910"/>
            <a:ext cx="9144000" cy="3852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993" y="6358714"/>
            <a:ext cx="867635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https://bioenergyinternational.com/opinion-commentary/poland-celebrates-national-bioenergy-day-2018</a:t>
            </a:r>
            <a:endParaRPr lang="en-US" sz="1400" dirty="0"/>
          </a:p>
          <a:p>
            <a:r>
              <a:rPr lang="en-US" sz="1400" dirty="0">
                <a:hlinkClick r:id="rId4"/>
              </a:rPr>
              <a:t>https://bioenergyinternational.com/markets-finance/biomass-can-heat-cool-power-and-transport-eu-28-for-43-days</a:t>
            </a:r>
            <a:r>
              <a:rPr lang="en-US" sz="1400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5AF27A-5335-D940-9C37-D3DE9A2C28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842"/>
          <a:stretch/>
        </p:blipFill>
        <p:spPr>
          <a:xfrm>
            <a:off x="657895" y="713895"/>
            <a:ext cx="7868992" cy="265201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3D35929-3162-CE49-9A02-0CFCE3942910}"/>
              </a:ext>
            </a:extLst>
          </p:cNvPr>
          <p:cNvCxnSpPr/>
          <p:nvPr/>
        </p:nvCxnSpPr>
        <p:spPr>
          <a:xfrm>
            <a:off x="8667482" y="4390425"/>
            <a:ext cx="0" cy="683851"/>
          </a:xfrm>
          <a:prstGeom prst="straightConnector1">
            <a:avLst/>
          </a:prstGeom>
          <a:ln w="47625">
            <a:solidFill>
              <a:schemeClr val="bg1"/>
            </a:solidFill>
            <a:headEnd w="lg" len="lg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AF6445E-B7EA-C946-8DF0-50DDA2E57B98}"/>
              </a:ext>
            </a:extLst>
          </p:cNvPr>
          <p:cNvSpPr txBox="1"/>
          <p:nvPr/>
        </p:nvSpPr>
        <p:spPr>
          <a:xfrm>
            <a:off x="8363584" y="4037604"/>
            <a:ext cx="673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venir Black" panose="02000503020000020003" pitchFamily="2" charset="0"/>
              </a:rPr>
              <a:t>U.S.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71CA6F-6B38-E84B-B4B0-8C596E297088}"/>
              </a:ext>
            </a:extLst>
          </p:cNvPr>
          <p:cNvSpPr txBox="1"/>
          <p:nvPr/>
        </p:nvSpPr>
        <p:spPr>
          <a:xfrm>
            <a:off x="7237955" y="2070897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venir Black" panose="02000503020000020003" pitchFamily="2" charset="0"/>
              </a:rPr>
              <a:t>43 days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EDB107-6E71-F14B-9916-5097726B622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3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618" y="2622994"/>
            <a:ext cx="83514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7.10: Bioenergy feedstock materials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E80123-98A9-834B-B9F1-A9EF27D5390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94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6051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Feedstock &amp; supply chain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1168"/>
            <a:ext cx="8633322" cy="1386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Bioenergy feedstock: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biomass-derived material that can be converted to energy using microbes, heat, chemicals or some combination thereof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Some amount of conversion (aka ‘refining’) is usually required to turn feedstock into use-ready biofuel.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1197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/>
              <a:t>Dahiya</a:t>
            </a:r>
            <a:r>
              <a:rPr lang="en-US" sz="1400"/>
              <a:t> (2015)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3058" y="3143707"/>
            <a:ext cx="1586701" cy="114431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biomass</a:t>
            </a:r>
            <a:endParaRPr lang="en-US" b="1"/>
          </a:p>
        </p:txBody>
      </p:sp>
      <p:sp>
        <p:nvSpPr>
          <p:cNvPr id="7" name="Rounded Rectangle 6"/>
          <p:cNvSpPr/>
          <p:nvPr/>
        </p:nvSpPr>
        <p:spPr>
          <a:xfrm>
            <a:off x="3796530" y="3143707"/>
            <a:ext cx="1586701" cy="114431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biofuel</a:t>
            </a:r>
            <a:endParaRPr lang="en-US" b="1"/>
          </a:p>
        </p:txBody>
      </p:sp>
      <p:sp>
        <p:nvSpPr>
          <p:cNvPr id="8" name="Rounded Rectangle 7"/>
          <p:cNvSpPr/>
          <p:nvPr/>
        </p:nvSpPr>
        <p:spPr>
          <a:xfrm>
            <a:off x="6887721" y="3143707"/>
            <a:ext cx="1586701" cy="114431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energy for use</a:t>
            </a:r>
            <a:endParaRPr lang="en-US" b="1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26659" y="3734725"/>
            <a:ext cx="1257338" cy="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496085" y="3734725"/>
            <a:ext cx="1293541" cy="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05196" y="3366887"/>
            <a:ext cx="1073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processing</a:t>
            </a:r>
          </a:p>
          <a:p>
            <a:pPr algn="ctr"/>
            <a:endParaRPr lang="en-US" sz="800"/>
          </a:p>
          <a:p>
            <a:pPr algn="ctr"/>
            <a:r>
              <a:rPr lang="en-US" sz="1600"/>
              <a:t>refining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54357" y="3368207"/>
            <a:ext cx="12319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use</a:t>
            </a:r>
          </a:p>
          <a:p>
            <a:pPr algn="ctr"/>
            <a:endParaRPr lang="en-US" sz="800"/>
          </a:p>
          <a:p>
            <a:pPr algn="ctr"/>
            <a:r>
              <a:rPr lang="en-US" sz="1600"/>
              <a:t>(often</a:t>
            </a:r>
            <a:br>
              <a:rPr lang="en-US" sz="1600"/>
            </a:br>
            <a:r>
              <a:rPr lang="en-US" sz="1600"/>
              <a:t>combustion)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05871" y="5017359"/>
            <a:ext cx="707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trees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19968" y="5471559"/>
            <a:ext cx="1018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soybean </a:t>
            </a:r>
            <a:br>
              <a:rPr lang="en-US" i="1" dirty="0"/>
            </a:br>
            <a:r>
              <a:rPr lang="en-US" i="1" dirty="0"/>
              <a:t>plants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743058" y="4413765"/>
            <a:ext cx="7731364" cy="603592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supply chain / value chain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93F75C-C1B0-4E40-9496-69BAE92F3DB5}"/>
              </a:ext>
            </a:extLst>
          </p:cNvPr>
          <p:cNvSpPr txBox="1"/>
          <p:nvPr/>
        </p:nvSpPr>
        <p:spPr>
          <a:xfrm>
            <a:off x="389338" y="2145618"/>
            <a:ext cx="8351493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Processing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(refining) often involves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densification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(or aggregation) to make transport of feedstock easier and cheaper.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EA8D5E-7159-944D-AA0C-431D3578D29C}"/>
              </a:ext>
            </a:extLst>
          </p:cNvPr>
          <p:cNvSpPr txBox="1"/>
          <p:nvPr/>
        </p:nvSpPr>
        <p:spPr>
          <a:xfrm>
            <a:off x="3124284" y="5029897"/>
            <a:ext cx="2422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cordwood, chips, pellets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3D0066-6B93-8943-BC1F-C17EC41D0A4B}"/>
              </a:ext>
            </a:extLst>
          </p:cNvPr>
          <p:cNvSpPr txBox="1"/>
          <p:nvPr/>
        </p:nvSpPr>
        <p:spPr>
          <a:xfrm>
            <a:off x="6142855" y="5017359"/>
            <a:ext cx="2095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heat, CHP, electricity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E6DFDF-F543-524D-B4ED-42947DF2CBDE}"/>
              </a:ext>
            </a:extLst>
          </p:cNvPr>
          <p:cNvSpPr txBox="1"/>
          <p:nvPr/>
        </p:nvSpPr>
        <p:spPr>
          <a:xfrm>
            <a:off x="3670548" y="5563927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oil, biodiesel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008DE7-CB77-574C-95FC-1C1FCA867152}"/>
              </a:ext>
            </a:extLst>
          </p:cNvPr>
          <p:cNvSpPr txBox="1"/>
          <p:nvPr/>
        </p:nvSpPr>
        <p:spPr>
          <a:xfrm>
            <a:off x="6142855" y="5563927"/>
            <a:ext cx="248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heat, transportation fuel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DD1CFCE-D291-404F-9096-90D3B48A5D7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4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2" grpId="0"/>
      <p:bldP spid="15" grpId="0"/>
      <p:bldP spid="16" grpId="0"/>
      <p:bldP spid="17" grpId="0"/>
      <p:bldP spid="18" grpId="0" animBg="1"/>
      <p:bldP spid="22" grpId="0"/>
      <p:bldP spid="23" grpId="0"/>
      <p:bldP spid="24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4626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is bioenergy?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1168"/>
            <a:ext cx="8351493" cy="3074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Bioenergy:</a:t>
            </a:r>
          </a:p>
          <a:p>
            <a:pPr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Renewable* energy produced from living (or recently living)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biological material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called biomass </a:t>
            </a:r>
            <a:r>
              <a:rPr lang="en-US" baseline="30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Useful renewable energy produced from organic matter – the conversion of complex carbohydrates in organic matter to energy </a:t>
            </a:r>
            <a:r>
              <a:rPr lang="en-US" baseline="30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from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biofuels</a:t>
            </a:r>
            <a:r>
              <a:rPr lang="en-US" baseline="30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618" y="6085913"/>
            <a:ext cx="78429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1: Dahiya (2015)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2: U.S. DOE’s Oak Ridge National Laboratory’s (ORNL) Bioenergy Feedstock Network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3: Food &amp; Agriculture Organization of the United Nations (FAO)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22110" y="4383142"/>
            <a:ext cx="4519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*Renewable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i="1" u="sng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amount of biomass used is less than the amount of biomass that can be regrown.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9F2849-1F54-F042-895D-4477C7887F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4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6822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Types of feedstock materials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1197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/>
              <a:t>Dahiya</a:t>
            </a:r>
            <a:r>
              <a:rPr lang="en-US" sz="1400"/>
              <a:t> (2015)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32821" y="1005977"/>
            <a:ext cx="1586701" cy="114431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woody</a:t>
            </a:r>
            <a:endParaRPr lang="en-US" b="1"/>
          </a:p>
        </p:txBody>
      </p:sp>
      <p:sp>
        <p:nvSpPr>
          <p:cNvPr id="7" name="Rounded Rectangle 6"/>
          <p:cNvSpPr/>
          <p:nvPr/>
        </p:nvSpPr>
        <p:spPr>
          <a:xfrm>
            <a:off x="6110024" y="955676"/>
            <a:ext cx="1586701" cy="114431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non-woody</a:t>
            </a:r>
            <a:endParaRPr lang="en-US" b="1"/>
          </a:p>
        </p:txBody>
      </p:sp>
      <p:sp>
        <p:nvSpPr>
          <p:cNvPr id="8" name="Rounded Rectangle 7"/>
          <p:cNvSpPr/>
          <p:nvPr/>
        </p:nvSpPr>
        <p:spPr>
          <a:xfrm>
            <a:off x="817264" y="3017951"/>
            <a:ext cx="2187770" cy="817365"/>
          </a:xfrm>
          <a:prstGeom prst="round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lignocellulose</a:t>
            </a:r>
            <a:endParaRPr lang="en-US" b="1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11142" y="2238312"/>
            <a:ext cx="0" cy="679041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954592" y="2150287"/>
            <a:ext cx="0" cy="679041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5860707" y="2917353"/>
            <a:ext cx="2187770" cy="817365"/>
          </a:xfrm>
          <a:prstGeom prst="roundRect">
            <a:avLst/>
          </a:prstGeom>
          <a:noFill/>
          <a:ln w="38100" cmpd="sng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sugar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860707" y="3847891"/>
            <a:ext cx="2187770" cy="817365"/>
          </a:xfrm>
          <a:prstGeom prst="roundRect">
            <a:avLst/>
          </a:prstGeom>
          <a:noFill/>
          <a:ln w="38100" cmpd="sng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starch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860707" y="4778429"/>
            <a:ext cx="2187770" cy="817365"/>
          </a:xfrm>
          <a:prstGeom prst="roundRect">
            <a:avLst/>
          </a:prstGeom>
          <a:noFill/>
          <a:ln w="38100" cmpd="sng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cellulose/</a:t>
            </a:r>
          </a:p>
          <a:p>
            <a:pPr algn="ctr"/>
            <a:r>
              <a:rPr lang="en-US" sz="2400" b="1">
                <a:solidFill>
                  <a:schemeClr val="tx1"/>
                </a:solidFill>
              </a:rPr>
              <a:t>lignocellulose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860707" y="5744598"/>
            <a:ext cx="2187770" cy="817365"/>
          </a:xfrm>
          <a:prstGeom prst="roundRect">
            <a:avLst/>
          </a:prstGeom>
          <a:noFill/>
          <a:ln w="38100" cmpd="sng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fats</a:t>
            </a:r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35B435-A81D-7143-96F4-80FB0662D80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605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4435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Feedstock sources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1197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/>
              <a:t>Dahiya</a:t>
            </a:r>
            <a:r>
              <a:rPr lang="en-US" sz="1400"/>
              <a:t> (2015)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78956" y="1106576"/>
            <a:ext cx="2187770" cy="5123655"/>
          </a:xfrm>
          <a:prstGeom prst="round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15980" y="1742184"/>
            <a:ext cx="1887298" cy="81736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whole-tree</a:t>
            </a:r>
            <a:br>
              <a:rPr lang="en-US" sz="2000">
                <a:solidFill>
                  <a:schemeClr val="tx1"/>
                </a:solidFill>
              </a:rPr>
            </a:br>
            <a:r>
              <a:rPr lang="en-US" sz="2000">
                <a:solidFill>
                  <a:schemeClr val="tx1"/>
                </a:solidFill>
              </a:rPr>
              <a:t>chips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461243" y="1106576"/>
            <a:ext cx="2187770" cy="5123655"/>
          </a:xfrm>
          <a:prstGeom prst="round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187608" y="1082930"/>
            <a:ext cx="2187770" cy="5123655"/>
          </a:xfrm>
          <a:prstGeom prst="round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7078" y="1106576"/>
            <a:ext cx="1064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forests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11713" y="1106576"/>
            <a:ext cx="1573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agriculture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61549" y="1106576"/>
            <a:ext cx="95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waste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90832" y="2711949"/>
            <a:ext cx="1887298" cy="81736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bole chips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15980" y="3709556"/>
            <a:ext cx="1887298" cy="81736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bark chips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615916" y="1742184"/>
            <a:ext cx="1887298" cy="72248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short-rotation woody crops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615916" y="2561049"/>
            <a:ext cx="1887298" cy="997607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perennial </a:t>
            </a:r>
            <a:r>
              <a:rPr lang="en-US" sz="2000" err="1">
                <a:solidFill>
                  <a:schemeClr val="tx1"/>
                </a:solidFill>
              </a:rPr>
              <a:t>lignocellulosic</a:t>
            </a:r>
            <a:r>
              <a:rPr lang="en-US" sz="2000">
                <a:solidFill>
                  <a:schemeClr val="tx1"/>
                </a:solidFill>
              </a:rPr>
              <a:t> crops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615916" y="3643990"/>
            <a:ext cx="1887298" cy="74462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err="1">
                <a:solidFill>
                  <a:schemeClr val="tx1"/>
                </a:solidFill>
              </a:rPr>
              <a:t>lignocellulosic</a:t>
            </a:r>
            <a:r>
              <a:rPr lang="en-US" sz="2000">
                <a:solidFill>
                  <a:schemeClr val="tx1"/>
                </a:solidFill>
              </a:rPr>
              <a:t> residues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615916" y="4488006"/>
            <a:ext cx="1887298" cy="73054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sugars / starches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641062" y="5312567"/>
            <a:ext cx="1887298" cy="73054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oils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333288" y="1700244"/>
            <a:ext cx="1887298" cy="72248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sawmill residues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333288" y="2496600"/>
            <a:ext cx="1887298" cy="72248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construction wastes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333288" y="3292956"/>
            <a:ext cx="1887298" cy="72248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municipal wastes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333288" y="4114463"/>
            <a:ext cx="1887298" cy="52565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oil / fat waste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333288" y="4731977"/>
            <a:ext cx="1887298" cy="49256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landfill gas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333288" y="5376942"/>
            <a:ext cx="1887298" cy="66616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municipal solid waste</a:t>
            </a: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2820EF5-8642-0F41-87B2-F2DBE979C00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3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/>
      <p:bldP spid="33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7170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Biomass feedstock availability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2228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Bioenergy Primer 1; BIOEN1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5618" y="754333"/>
            <a:ext cx="8590791" cy="1054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2005 report, ‘</a:t>
            </a:r>
            <a:r>
              <a:rPr lang="en-US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Biomass as Feedstock for a Bioenergy and Bioproducts Industry: the Technical Feasibility of a Billion-Ton Annual Supply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 prepared by DOE &amp; USDA made these conclusions: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4F2EF1-36F1-E84F-B175-1C832C511D57}"/>
              </a:ext>
            </a:extLst>
          </p:cNvPr>
          <p:cNvSpPr txBox="1"/>
          <p:nvPr/>
        </p:nvSpPr>
        <p:spPr>
          <a:xfrm>
            <a:off x="425618" y="1838339"/>
            <a:ext cx="8590791" cy="869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have enough biomass to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replace 30% of US petroleum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by 2030.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4FE6F0-8B74-954B-AB68-219A594ABABA}"/>
              </a:ext>
            </a:extLst>
          </p:cNvPr>
          <p:cNvSpPr txBox="1"/>
          <p:nvPr/>
        </p:nvSpPr>
        <p:spPr>
          <a:xfrm>
            <a:off x="425618" y="2604140"/>
            <a:ext cx="8590791" cy="1238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1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Biomass harvests could be increased from 2005’s 473 million to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1.1 billion dry tons annually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modest changes to land management practices.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3A3DBB-1A22-634D-9B29-A242DA278693}"/>
              </a:ext>
            </a:extLst>
          </p:cNvPr>
          <p:cNvSpPr txBox="1"/>
          <p:nvPr/>
        </p:nvSpPr>
        <p:spPr>
          <a:xfrm>
            <a:off x="425618" y="3696745"/>
            <a:ext cx="8590791" cy="90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1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2011 update decreased estimates of forest &amp; crop residue resources, but increased the potential of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crops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70BD9E-CAEF-F54F-9121-D8F62FC91FA1}"/>
              </a:ext>
            </a:extLst>
          </p:cNvPr>
          <p:cNvSpPr txBox="1"/>
          <p:nvPr/>
        </p:nvSpPr>
        <p:spPr>
          <a:xfrm>
            <a:off x="425618" y="4649149"/>
            <a:ext cx="8590791" cy="1719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Because biomass feedstock materials are not energy dense,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transportation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processing plants affects the cost of feedstock and profitability of growing bioenergy feedstock.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Willingness to grow bioenergy crops may be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limited by distance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processing plants.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424A67-866A-4A41-86C6-A3C56943F7C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4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6987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Ethanol feedstock availability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2228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Bioenergy Primer 1; BIOEN1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5618" y="701168"/>
            <a:ext cx="8503492" cy="1554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2008 report, </a:t>
            </a:r>
            <a:r>
              <a:rPr lang="fr-FR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</a:t>
            </a:r>
            <a:r>
              <a:rPr lang="en-US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90-Billion Gallon Biofuel Deployment Study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 prepared by Sandia National Lab and General Motors R&amp;D Center looked at availability of feedstock for ethanol production.</a:t>
            </a:r>
          </a:p>
          <a:p>
            <a:pPr marL="1588" indent="-1588">
              <a:lnSpc>
                <a:spcPct val="120000"/>
              </a:lnSpc>
            </a:pP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588" indent="-1588">
              <a:lnSpc>
                <a:spcPct val="120000"/>
              </a:lnSpc>
            </a:pPr>
            <a:r>
              <a:rPr lang="en-US" sz="1600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hitectransportation.org</a:t>
            </a:r>
            <a:r>
              <a:rPr lang="en-US" sz="16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/news/2009/Exec_Summary02-2009.pdf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FE4D3B-1DF8-B14C-8829-14F322298547}"/>
              </a:ext>
            </a:extLst>
          </p:cNvPr>
          <p:cNvSpPr txBox="1"/>
          <p:nvPr/>
        </p:nvSpPr>
        <p:spPr>
          <a:xfrm>
            <a:off x="425618" y="2124227"/>
            <a:ext cx="8351493" cy="2199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 billion gallons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biomass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ethanol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could be produced annually.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billion gallons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corn; and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75 billion gallons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cellulosic biomass, mainly perennial energy crops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Requiring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48 m acres of land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now characterized as ‘idle, pasture of non-grazed forest’.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988EDF-1EA9-8740-8A4C-80E076E87875}"/>
              </a:ext>
            </a:extLst>
          </p:cNvPr>
          <p:cNvSpPr txBox="1"/>
          <p:nvPr/>
        </p:nvSpPr>
        <p:spPr>
          <a:xfrm>
            <a:off x="425617" y="4427031"/>
            <a:ext cx="8351493" cy="1554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order for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cellulosic ethanol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become commercially viable: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Biomass producers will need consistent &amp; reliable markets;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 contracts to help ensure supply; &amp;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Supportive policy to encourage development.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0DF6BF-5B20-C646-A06B-C40248C02CC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2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7500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Forest-based feedstock sources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14" y="707700"/>
            <a:ext cx="7798788" cy="60283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9338" y="6461679"/>
            <a:ext cx="7409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/>
              <a:t>BIOEN1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B68DC0-B497-344D-B8F1-5BA89DD88B9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64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6681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Agricultural residue sources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46" y="685800"/>
            <a:ext cx="7872105" cy="60836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9338" y="6461679"/>
            <a:ext cx="7409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/>
              <a:t>BIOEN1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0C4A07-9965-F743-B0D7-AD0A0C8877C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094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6623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Agricultural perennial crops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69" y="726566"/>
            <a:ext cx="7673608" cy="60596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9338" y="6461679"/>
            <a:ext cx="7409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/>
              <a:t>BIOEN1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4F4D29-F732-5240-B47E-D3DD68C4230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525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5317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biomass sources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51" y="721677"/>
            <a:ext cx="7930134" cy="6114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9338" y="6461679"/>
            <a:ext cx="7409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/>
              <a:t>BIOEN1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ECA51A-3839-BA4E-BFDD-E6F7EF8C76D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714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49" y="3104915"/>
            <a:ext cx="8923206" cy="36489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3610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Biomass yields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7409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/>
              <a:t>BIOEN1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5618" y="701168"/>
            <a:ext cx="8634837" cy="2716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Average yields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conservative estimates based on averages across producers and years.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Attainable yields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 potential yields can be obtained if all factors are optimized: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Nutrients (can be controlled to some extent)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Weather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Pests &amp; management</a:t>
            </a:r>
          </a:p>
          <a:p>
            <a:pPr marL="1588" indent="-1588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955E7C-1791-464E-A3A0-514B8E6B19E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7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4028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Biomass profits?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5618" y="701168"/>
            <a:ext cx="8601424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Typically, agricultural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profits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depend on the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price paid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crop and the combined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cost of producing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 crop.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3" y="3505279"/>
            <a:ext cx="7669331" cy="29079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2629" y="6461679"/>
            <a:ext cx="7409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/>
              <a:t>BIOEN1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75BABB-6842-9349-A8D9-50D486E3D40E}"/>
              </a:ext>
            </a:extLst>
          </p:cNvPr>
          <p:cNvSpPr txBox="1"/>
          <p:nvPr/>
        </p:nvSpPr>
        <p:spPr>
          <a:xfrm>
            <a:off x="425618" y="1565406"/>
            <a:ext cx="8601424" cy="2051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Costs of hauling the crop to the buyer / processor must also be considered. So, producers will choose their crops, in part, on their </a:t>
            </a:r>
            <a:r>
              <a:rPr lang="en-US" b="1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distance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from buyers or processing plants.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Biomass is an attractive crop to produce only when processing plants are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close enough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limit the costs of hauling and allow profit.</a:t>
            </a:r>
          </a:p>
          <a:p>
            <a:pPr marL="1588" indent="-1588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8807FC-894D-CE45-86D4-F56D5419F2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6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64258"/>
            <a:ext cx="7125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Sun power via photosynthesis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127" y="801440"/>
            <a:ext cx="6879189" cy="592374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4800" y="6307685"/>
            <a:ext cx="2135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National Energy Education</a:t>
            </a:r>
            <a:br>
              <a:rPr lang="en-US" sz="1200" dirty="0"/>
            </a:br>
            <a:r>
              <a:rPr lang="en-US" sz="1200" dirty="0"/>
              <a:t> Project (Public Domain)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1168"/>
            <a:ext cx="8351493" cy="458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763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Bioenergy 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technologies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sun-powered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indent="4763"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indent="4763">
              <a:lnSpc>
                <a:spcPct val="120000"/>
              </a:lnSpc>
            </a:pPr>
            <a:endParaRPr lang="en-US" sz="1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indent="4763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energy  of sunlight is used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build carbon-based 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biomolecules from units of CO</a:t>
            </a:r>
            <a:r>
              <a:rPr lang="en-US" baseline="-25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 sequestration</a:t>
            </a:r>
          </a:p>
          <a:p>
            <a:pPr indent="4763"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indent="4763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Combustion / oxidation of fuels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breaks those biomolecules down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into CO</a:t>
            </a:r>
            <a:r>
              <a:rPr lang="en-US" baseline="-25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releasing bond energy.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 cycling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422BBA-64B4-3B43-B96B-D2C487ECA50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915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/>
          <p:cNvCxnSpPr/>
          <p:nvPr/>
        </p:nvCxnSpPr>
        <p:spPr>
          <a:xfrm flipV="1">
            <a:off x="5099230" y="4021340"/>
            <a:ext cx="683750" cy="1120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6978206" y="3423134"/>
            <a:ext cx="317718" cy="25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5157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Biomass supply chain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78391"/>
            <a:ext cx="74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BIOEN1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40656" y="1578132"/>
            <a:ext cx="1496233" cy="1144310"/>
          </a:xfrm>
          <a:prstGeom prst="roundRect">
            <a:avLst/>
          </a:prstGeom>
          <a:noFill/>
          <a:ln w="38100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forests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317715" y="1578133"/>
            <a:ext cx="1395645" cy="4596110"/>
          </a:xfrm>
          <a:prstGeom prst="round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tx1"/>
                </a:solidFill>
              </a:rPr>
              <a:t>power</a:t>
            </a:r>
          </a:p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tx1"/>
                </a:solidFill>
              </a:rPr>
              <a:t>heat</a:t>
            </a:r>
          </a:p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tx1"/>
                </a:solidFill>
              </a:rPr>
              <a:t>steam</a:t>
            </a:r>
          </a:p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tx1"/>
                </a:solidFill>
              </a:rPr>
              <a:t>biofuels</a:t>
            </a:r>
          </a:p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tx1"/>
                </a:solidFill>
              </a:rPr>
              <a:t>chemicals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656" y="1005977"/>
            <a:ext cx="1046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source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2011" y="1005977"/>
            <a:ext cx="1227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biomass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41194" y="1005977"/>
            <a:ext cx="1437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processing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69415" y="1005977"/>
            <a:ext cx="1543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use / market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0656" y="3162563"/>
            <a:ext cx="1496234" cy="1144310"/>
          </a:xfrm>
          <a:prstGeom prst="roundRect">
            <a:avLst/>
          </a:prstGeom>
          <a:noFill/>
          <a:ln w="38100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agriculture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40657" y="4746994"/>
            <a:ext cx="1496234" cy="1144310"/>
          </a:xfrm>
          <a:prstGeom prst="roundRect">
            <a:avLst/>
          </a:prstGeom>
          <a:noFill/>
          <a:ln w="38100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waste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370926" y="2877030"/>
            <a:ext cx="1670742" cy="11443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densification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289478" y="1552368"/>
            <a:ext cx="2757160" cy="1144310"/>
          </a:xfrm>
          <a:prstGeom prst="roundRect">
            <a:avLst/>
          </a:prstGeom>
          <a:noFill/>
          <a:ln w="3810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tops &amp; branches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small-diameter pulpwood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small understory trees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bark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290035" y="2988216"/>
            <a:ext cx="2757160" cy="943186"/>
          </a:xfrm>
          <a:prstGeom prst="roundRect">
            <a:avLst/>
          </a:prstGeom>
          <a:noFill/>
          <a:ln w="3810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annual crop residues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perennial energy crops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hybrid willow / poplar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330571" y="3989232"/>
            <a:ext cx="2716067" cy="317641"/>
          </a:xfrm>
          <a:prstGeom prst="roundRect">
            <a:avLst/>
          </a:prstGeom>
          <a:noFill/>
          <a:ln w="3810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all crop starches / sugar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330571" y="4588173"/>
            <a:ext cx="2757160" cy="950916"/>
          </a:xfrm>
          <a:prstGeom prst="roundRect">
            <a:avLst/>
          </a:prstGeom>
          <a:noFill/>
          <a:ln w="3810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construction materials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sawmill residue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cardboard &amp; paper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330571" y="5608532"/>
            <a:ext cx="2757160" cy="950916"/>
          </a:xfrm>
          <a:prstGeom prst="roundRect">
            <a:avLst/>
          </a:prstGeom>
          <a:noFill/>
          <a:ln w="3810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manure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food processing waste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food waste</a:t>
            </a:r>
          </a:p>
        </p:txBody>
      </p:sp>
      <p:cxnSp>
        <p:nvCxnSpPr>
          <p:cNvPr id="11" name="Straight Connector 10"/>
          <p:cNvCxnSpPr>
            <a:stCxn id="5" idx="3"/>
            <a:endCxn id="26" idx="1"/>
          </p:cNvCxnSpPr>
          <p:nvPr/>
        </p:nvCxnSpPr>
        <p:spPr>
          <a:xfrm flipV="1">
            <a:off x="2036889" y="2124523"/>
            <a:ext cx="252589" cy="25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035970" y="3573881"/>
            <a:ext cx="252589" cy="25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28" idx="1"/>
          </p:cNvCxnSpPr>
          <p:nvPr/>
        </p:nvCxnSpPr>
        <p:spPr>
          <a:xfrm>
            <a:off x="2036889" y="3944284"/>
            <a:ext cx="293682" cy="2037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036891" y="5626274"/>
            <a:ext cx="293682" cy="2037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062075" y="5090789"/>
            <a:ext cx="252589" cy="25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046638" y="2124523"/>
            <a:ext cx="425575" cy="7525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5053208" y="3716563"/>
            <a:ext cx="317718" cy="25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095132" y="4191673"/>
            <a:ext cx="222258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5099230" y="4985180"/>
            <a:ext cx="2218485" cy="1047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B6DF841D-7C85-7142-BCE7-D3873DDB7F4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8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5" grpId="0"/>
      <p:bldP spid="16" grpId="0"/>
      <p:bldP spid="17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 flipH="1">
            <a:off x="1096778" y="2070126"/>
            <a:ext cx="33543" cy="3261176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67036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>
                <a:solidFill>
                  <a:prstClr val="white"/>
                </a:solidFill>
                <a:latin typeface="Avenir Heavy"/>
                <a:cs typeface="Avenir Heavy"/>
              </a:rPr>
              <a:t>Feedstock by conversion process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74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BIOEN1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40655" y="1631696"/>
            <a:ext cx="1521419" cy="438430"/>
          </a:xfrm>
          <a:prstGeom prst="roundRect">
            <a:avLst/>
          </a:prstGeom>
          <a:noFill/>
          <a:ln w="38100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lignocellulose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656" y="826685"/>
            <a:ext cx="1364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thermal</a:t>
            </a:r>
            <a:br>
              <a:rPr lang="en-US" sz="2000" b="1"/>
            </a:br>
            <a:r>
              <a:rPr lang="en-US" sz="2000" b="1"/>
              <a:t>conversion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2010" y="826685"/>
            <a:ext cx="200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thermochemical conversion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41194" y="826685"/>
            <a:ext cx="1828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biochemical conversion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69415" y="826685"/>
            <a:ext cx="1543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chemical conversion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66761" y="3145540"/>
            <a:ext cx="1338397" cy="408190"/>
          </a:xfrm>
          <a:prstGeom prst="roundRect">
            <a:avLst/>
          </a:prstGeom>
          <a:solidFill>
            <a:srgbClr val="FFFFFF"/>
          </a:solidFill>
          <a:ln w="381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densification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64004" y="4436983"/>
            <a:ext cx="1312292" cy="448744"/>
          </a:xfrm>
          <a:prstGeom prst="roundRect">
            <a:avLst/>
          </a:prstGeom>
          <a:solidFill>
            <a:srgbClr val="FFFFFF"/>
          </a:solidFill>
          <a:ln w="3810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combustion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18971" y="5439029"/>
            <a:ext cx="998901" cy="82966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power</a:t>
            </a:r>
            <a:br>
              <a:rPr lang="en-US" sz="1600" b="1">
                <a:solidFill>
                  <a:schemeClr val="tx1"/>
                </a:solidFill>
              </a:rPr>
            </a:br>
            <a:r>
              <a:rPr lang="en-US" sz="1600" b="1">
                <a:solidFill>
                  <a:schemeClr val="tx1"/>
                </a:solidFill>
              </a:rPr>
              <a:t>heat</a:t>
            </a:r>
          </a:p>
          <a:p>
            <a:pPr algn="ctr"/>
            <a:r>
              <a:rPr lang="en-US" sz="1600" b="1">
                <a:solidFill>
                  <a:schemeClr val="tx1"/>
                </a:solidFill>
              </a:rPr>
              <a:t>steam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688935" y="1631696"/>
            <a:ext cx="1495314" cy="574492"/>
          </a:xfrm>
          <a:prstGeom prst="roundRect">
            <a:avLst/>
          </a:prstGeom>
          <a:noFill/>
          <a:ln w="38100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lignocellulose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890038" y="5758278"/>
            <a:ext cx="937457" cy="51041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bio-coal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857735" y="5758277"/>
            <a:ext cx="937457" cy="51041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syngas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25431" y="5253488"/>
            <a:ext cx="1179387" cy="101520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charcoal</a:t>
            </a:r>
          </a:p>
          <a:p>
            <a:pPr algn="ctr"/>
            <a:r>
              <a:rPr lang="en-US" sz="1600" b="1">
                <a:solidFill>
                  <a:schemeClr val="tx1"/>
                </a:solidFill>
              </a:rPr>
              <a:t>methanol</a:t>
            </a:r>
          </a:p>
          <a:p>
            <a:pPr algn="ctr"/>
            <a:r>
              <a:rPr lang="en-US" sz="1600" b="1">
                <a:solidFill>
                  <a:schemeClr val="tx1"/>
                </a:solidFill>
              </a:rPr>
              <a:t>syngas</a:t>
            </a:r>
          </a:p>
          <a:p>
            <a:pPr algn="ctr"/>
            <a:r>
              <a:rPr lang="en-US" sz="1600" b="1">
                <a:solidFill>
                  <a:schemeClr val="tx1"/>
                </a:solidFill>
              </a:rPr>
              <a:t>bio-oil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360282" y="1631696"/>
            <a:ext cx="1495314" cy="423310"/>
          </a:xfrm>
          <a:prstGeom prst="roundRect">
            <a:avLst/>
          </a:prstGeom>
          <a:noFill/>
          <a:ln w="38100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lignocellulose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5286703" y="2269859"/>
            <a:ext cx="1137786" cy="807681"/>
          </a:xfrm>
          <a:prstGeom prst="roundRect">
            <a:avLst/>
          </a:prstGeom>
          <a:noFill/>
          <a:ln w="38100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sugars</a:t>
            </a:r>
            <a:br>
              <a:rPr lang="en-US" sz="1600" b="1">
                <a:solidFill>
                  <a:schemeClr val="tx1"/>
                </a:solidFill>
              </a:rPr>
            </a:br>
            <a:r>
              <a:rPr lang="en-US" sz="1600" b="1">
                <a:solidFill>
                  <a:schemeClr val="tx1"/>
                </a:solidFill>
              </a:rPr>
              <a:t>starches</a:t>
            </a:r>
            <a:br>
              <a:rPr lang="en-US" sz="1600" b="1">
                <a:solidFill>
                  <a:schemeClr val="tx1"/>
                </a:solidFill>
              </a:rPr>
            </a:br>
            <a:r>
              <a:rPr lang="en-US" sz="1600" b="1">
                <a:solidFill>
                  <a:schemeClr val="tx1"/>
                </a:solidFill>
              </a:rPr>
              <a:t>(crops)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031629" y="1631696"/>
            <a:ext cx="1137786" cy="559372"/>
          </a:xfrm>
          <a:prstGeom prst="roundRect">
            <a:avLst/>
          </a:prstGeom>
          <a:noFill/>
          <a:ln w="38100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organic wastes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7424066" y="4423063"/>
            <a:ext cx="1421307" cy="582128"/>
          </a:xfrm>
          <a:prstGeom prst="roundRect">
            <a:avLst/>
          </a:prstGeom>
          <a:noFill/>
          <a:ln w="3810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trans-esterification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7575277" y="5794349"/>
            <a:ext cx="1134017" cy="47434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biodiesel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120282" y="5686567"/>
            <a:ext cx="1294676" cy="58212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biogas or</a:t>
            </a:r>
            <a:br>
              <a:rPr lang="en-US" sz="1600" b="1">
                <a:solidFill>
                  <a:schemeClr val="tx1"/>
                </a:solidFill>
              </a:rPr>
            </a:br>
            <a:r>
              <a:rPr lang="en-US" sz="1600" b="1" err="1">
                <a:solidFill>
                  <a:schemeClr val="tx1"/>
                </a:solidFill>
              </a:rPr>
              <a:t>biomethane</a:t>
            </a:r>
            <a:endParaRPr lang="en-US" sz="1200" b="1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>
            <a:stCxn id="44" idx="2"/>
            <a:endCxn id="45" idx="0"/>
          </p:cNvCxnSpPr>
          <p:nvPr/>
        </p:nvCxnSpPr>
        <p:spPr>
          <a:xfrm flipH="1">
            <a:off x="2718220" y="2206188"/>
            <a:ext cx="718372" cy="1539554"/>
          </a:xfrm>
          <a:prstGeom prst="line">
            <a:avLst/>
          </a:prstGeom>
          <a:ln w="38100" cmpd="sng"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44" idx="2"/>
          </p:cNvCxnSpPr>
          <p:nvPr/>
        </p:nvCxnSpPr>
        <p:spPr>
          <a:xfrm>
            <a:off x="3436592" y="2206188"/>
            <a:ext cx="0" cy="2009173"/>
          </a:xfrm>
          <a:prstGeom prst="line">
            <a:avLst/>
          </a:prstGeom>
          <a:ln w="38100" cmpd="sng"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436592" y="2269859"/>
            <a:ext cx="747657" cy="2397760"/>
          </a:xfrm>
          <a:prstGeom prst="line">
            <a:avLst/>
          </a:prstGeom>
          <a:ln w="38100" cmpd="sng"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2988685" y="4419272"/>
            <a:ext cx="0" cy="1303428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3578950" y="4997555"/>
            <a:ext cx="216242" cy="441474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54" idx="2"/>
          </p:cNvCxnSpPr>
          <p:nvPr/>
        </p:nvCxnSpPr>
        <p:spPr>
          <a:xfrm>
            <a:off x="5107939" y="2055006"/>
            <a:ext cx="233255" cy="1920971"/>
          </a:xfrm>
          <a:prstGeom prst="line">
            <a:avLst/>
          </a:prstGeom>
          <a:ln w="38100" cmpd="sng"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ounded Rectangle 76"/>
          <p:cNvSpPr/>
          <p:nvPr/>
        </p:nvSpPr>
        <p:spPr>
          <a:xfrm>
            <a:off x="5151231" y="5794349"/>
            <a:ext cx="923691" cy="47434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ethanol</a:t>
            </a:r>
            <a:endParaRPr lang="en-US" sz="1200" b="1">
              <a:solidFill>
                <a:schemeClr val="tx1"/>
              </a:solidFill>
            </a:endParaRPr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5471025" y="3085179"/>
            <a:ext cx="0" cy="2637521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6800787" y="2206188"/>
            <a:ext cx="0" cy="3379369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8091427" y="5005191"/>
            <a:ext cx="7566" cy="681376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8098993" y="2269859"/>
            <a:ext cx="0" cy="2149413"/>
          </a:xfrm>
          <a:prstGeom prst="line">
            <a:avLst/>
          </a:prstGeom>
          <a:ln w="38100" cmpd="sng"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Rounded Rectangle 95"/>
          <p:cNvSpPr/>
          <p:nvPr/>
        </p:nvSpPr>
        <p:spPr>
          <a:xfrm>
            <a:off x="7424066" y="1631696"/>
            <a:ext cx="1285228" cy="559372"/>
          </a:xfrm>
          <a:prstGeom prst="roundRect">
            <a:avLst/>
          </a:prstGeom>
          <a:noFill/>
          <a:ln w="38100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fats / oils / grease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718220" y="4215361"/>
            <a:ext cx="1312292" cy="337572"/>
          </a:xfrm>
          <a:prstGeom prst="roundRect">
            <a:avLst/>
          </a:prstGeom>
          <a:solidFill>
            <a:srgbClr val="FFFFFF"/>
          </a:solidFill>
          <a:ln w="3810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gasification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436591" y="4667619"/>
            <a:ext cx="1054135" cy="329935"/>
          </a:xfrm>
          <a:prstGeom prst="roundRect">
            <a:avLst/>
          </a:prstGeom>
          <a:solidFill>
            <a:srgbClr val="FFFFFF"/>
          </a:solidFill>
          <a:ln w="3810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pyrolysis</a:t>
            </a:r>
            <a:endParaRPr lang="en-US" sz="1200" b="1">
              <a:solidFill>
                <a:schemeClr val="tx1"/>
              </a:solidFill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302494" y="3818334"/>
            <a:ext cx="0" cy="1904366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2062074" y="3745742"/>
            <a:ext cx="1312292" cy="390051"/>
          </a:xfrm>
          <a:prstGeom prst="roundRect">
            <a:avLst/>
          </a:prstGeom>
          <a:solidFill>
            <a:srgbClr val="FFFFFF"/>
          </a:solidFill>
          <a:ln w="3810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err="1">
                <a:solidFill>
                  <a:schemeClr val="tx1"/>
                </a:solidFill>
              </a:rPr>
              <a:t>torrefication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031019" y="3975977"/>
            <a:ext cx="1516070" cy="369254"/>
          </a:xfrm>
          <a:prstGeom prst="roundRect">
            <a:avLst/>
          </a:prstGeom>
          <a:solidFill>
            <a:srgbClr val="FFFFFF"/>
          </a:solidFill>
          <a:ln w="3810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fermentation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6153961" y="4446241"/>
            <a:ext cx="1122942" cy="582128"/>
          </a:xfrm>
          <a:prstGeom prst="roundRect">
            <a:avLst/>
          </a:prstGeom>
          <a:solidFill>
            <a:srgbClr val="FFFFFF"/>
          </a:solidFill>
          <a:ln w="3810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anaerobic</a:t>
            </a:r>
            <a:br>
              <a:rPr lang="en-US" sz="1600" b="1">
                <a:solidFill>
                  <a:schemeClr val="tx1"/>
                </a:solidFill>
              </a:rPr>
            </a:br>
            <a:r>
              <a:rPr lang="en-US" sz="1600" b="1">
                <a:solidFill>
                  <a:schemeClr val="tx1"/>
                </a:solidFill>
              </a:rPr>
              <a:t>digestion</a:t>
            </a:r>
            <a:endParaRPr lang="en-US" sz="1200" b="1">
              <a:solidFill>
                <a:schemeClr val="tx1"/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17740F0-9EC4-AF43-B9CF-CBD4E2B2E4F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391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618" y="2622994"/>
            <a:ext cx="83514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7.11: Bioenergy co- &amp; </a:t>
            </a:r>
            <a:br>
              <a:rPr lang="en-US" sz="4000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000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by-products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B73990-8F2C-0C4D-A106-E53CD8D69E6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125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5402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Bioenergy co-products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1" y="722434"/>
            <a:ext cx="8819706" cy="721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Co-products: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non-energy products of bioenergy processing or use that </a:t>
            </a:r>
            <a:r>
              <a:rPr lang="en-US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 economic value</a:t>
            </a:r>
            <a:endParaRPr lang="en-US" sz="800" u="sng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9338" y="6461679"/>
            <a:ext cx="74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BIOEN1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CB2188-2345-3349-A3C8-C2BA9637C42B}"/>
              </a:ext>
            </a:extLst>
          </p:cNvPr>
          <p:cNvSpPr txBox="1"/>
          <p:nvPr/>
        </p:nvSpPr>
        <p:spPr>
          <a:xfrm>
            <a:off x="228601" y="1691954"/>
            <a:ext cx="8819706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Distillers grains: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grain after ethanol production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DDG (dry distillers grains) &amp; WDG (wet distillers grains) 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Produced by 60% of ethanol plants: dry-mill plants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Animal feed; AD feedstock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1D480F-731C-8746-BCFC-D5CBD75C3B9E}"/>
              </a:ext>
            </a:extLst>
          </p:cNvPr>
          <p:cNvSpPr txBox="1"/>
          <p:nvPr/>
        </p:nvSpPr>
        <p:spPr>
          <a:xfrm>
            <a:off x="228601" y="3113076"/>
            <a:ext cx="8819706" cy="693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Bagasse: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fibrous material remaining when sugarcane is crushed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Combusted, cellulosic ethanol feedstock; AD feedstock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68A82A-16DE-BB45-83A4-9D84AE736555}"/>
              </a:ext>
            </a:extLst>
          </p:cNvPr>
          <p:cNvSpPr txBox="1"/>
          <p:nvPr/>
        </p:nvSpPr>
        <p:spPr>
          <a:xfrm>
            <a:off x="228601" y="3940142"/>
            <a:ext cx="8819706" cy="128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Glycerol (aka glycerin):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high-energy liquid co-product of biodiesel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 by cosmetic &amp; food industries if purified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Combusted &amp; used for AD feedstock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950,000 tons produced per year with surplus above market demand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BB0253-62B7-B241-B81B-B9C337CE65B5}"/>
              </a:ext>
            </a:extLst>
          </p:cNvPr>
          <p:cNvSpPr txBox="1"/>
          <p:nvPr/>
        </p:nvSpPr>
        <p:spPr>
          <a:xfrm>
            <a:off x="228601" y="5465423"/>
            <a:ext cx="8819706" cy="67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Biochar: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co-product of gasification or pyrolysis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 as soil amendment: holds nutrients &amp; sequesters carbon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59DB63-D2A6-D840-B7F8-933B7A79F58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2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5432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Bioenergy by-products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1168"/>
            <a:ext cx="8477136" cy="721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By-products: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non-energy products of bioenergy processing or use that </a:t>
            </a:r>
            <a:r>
              <a:rPr lang="en-US" u="dbl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not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 significant economic value</a:t>
            </a: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9338" y="6461679"/>
            <a:ext cx="74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BIOEN1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8156E3-A896-A248-9FC0-4ABE823C4868}"/>
              </a:ext>
            </a:extLst>
          </p:cNvPr>
          <p:cNvSpPr txBox="1"/>
          <p:nvPr/>
        </p:nvSpPr>
        <p:spPr>
          <a:xfrm>
            <a:off x="425618" y="1588454"/>
            <a:ext cx="8477136" cy="128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Fly ash: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fine particulate matter from solid fuel combustion; silica-rich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 pollutant &amp; health hazard regulated by EPA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Less than half of US fly ash is recycled as amendment to </a:t>
            </a:r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Portand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4F40B-C119-2A44-A956-953A1FB5F3CD}"/>
              </a:ext>
            </a:extLst>
          </p:cNvPr>
          <p:cNvSpPr txBox="1"/>
          <p:nvPr/>
        </p:nvSpPr>
        <p:spPr>
          <a:xfrm>
            <a:off x="425618" y="2867399"/>
            <a:ext cx="8477136" cy="2501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Waste water: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containing biomolecules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Regulated and cannot be </a:t>
            </a:r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dicharged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into waterways without treatment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Liquid remainder from distillation of grains for ethanol</a:t>
            </a:r>
          </a:p>
          <a:p>
            <a:pPr marL="1200150" lvl="2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4-6 gallons of wastewater are produced per gallon of ethanol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used to ‘wash’ alcohol and glycerol from biodiesel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 be treated via anaerobic digestion though it has a low energy content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2A4EC6-D520-EC48-B853-28C32E87C654}"/>
              </a:ext>
            </a:extLst>
          </p:cNvPr>
          <p:cNvSpPr txBox="1"/>
          <p:nvPr/>
        </p:nvSpPr>
        <p:spPr>
          <a:xfrm>
            <a:off x="425618" y="5463457"/>
            <a:ext cx="8477136" cy="998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 dioxide: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produced by combustion of biofuels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Will be regulated by EPA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b="1" i="1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need to make CO</a:t>
            </a:r>
            <a:r>
              <a:rPr lang="en-US" b="1" i="1" u="sng" baseline="-25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b="1" i="1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into a co-product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7939CC-3713-FC4B-854F-6B66EA207D5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618" y="2622994"/>
            <a:ext cx="83514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7.12: Drivers of bioenergy and the bioenergy debate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0E5660-2AF2-AB44-B443-DAEF2CB03CA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45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7201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drives use of bioenergy?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7" y="701168"/>
            <a:ext cx="8622689" cy="297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current interest in expanding use of bioenergy is driven by:</a:t>
            </a:r>
          </a:p>
          <a:p>
            <a:pPr marL="1588" indent="-1588">
              <a:lnSpc>
                <a:spcPct val="120000"/>
              </a:lnSpc>
            </a:pPr>
            <a:endParaRPr lang="en-US" sz="1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Desire for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independence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security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sz="1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 energy sourcing can provide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 economic development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sz="1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Renewable energy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sz="1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 neutrality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(less impact on global climate change)</a:t>
            </a:r>
          </a:p>
          <a:p>
            <a:pPr>
              <a:lnSpc>
                <a:spcPct val="120000"/>
              </a:lnSpc>
            </a:pPr>
            <a:endParaRPr lang="en-US" sz="1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Recycling of nutrients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in biogas and to some extent biomass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618" y="6384761"/>
            <a:ext cx="1197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/>
              <a:t>Dahiya</a:t>
            </a:r>
            <a:r>
              <a:rPr lang="en-US" sz="1400"/>
              <a:t> (2015)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373" y="4111199"/>
            <a:ext cx="8494889" cy="1571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Recent surge of interest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seems to relate most strongly to:</a:t>
            </a:r>
            <a:endParaRPr lang="en-US" sz="1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potential for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sustainability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>
              <a:lnSpc>
                <a:spcPct val="120000"/>
              </a:lnSpc>
            </a:pPr>
            <a:endParaRPr lang="en-US" sz="1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20000"/>
              </a:lnSpc>
              <a:buAutoNum type="arabicPeriod" startAt="2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potential for disseminated global economic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development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local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security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87BFED-2773-604F-9D52-1CB6F47DF16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3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7457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Policy influences bioenergy 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1168"/>
            <a:ext cx="8477136" cy="207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Since 1918, US governmental policy has provided the fossil fuel industry with substantial support in the form of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subsidies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drilling rights. In comparison, support for renewable energy has been insignificant, and has become a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political football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Fossil fuels			$446.96 b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Renewable energy	    $5.93 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618" y="6384761"/>
            <a:ext cx="5469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hlinkClick r:id="rId2"/>
              </a:rPr>
              <a:t>www.energyfactcheck.org</a:t>
            </a:r>
            <a:r>
              <a:rPr lang="en-US" sz="1400"/>
              <a:t>; </a:t>
            </a:r>
            <a:r>
              <a:rPr lang="en-US" sz="1400" err="1"/>
              <a:t>bit.ly</a:t>
            </a:r>
            <a:r>
              <a:rPr lang="en-US" sz="1400"/>
              <a:t>/N9lsin; </a:t>
            </a:r>
            <a:r>
              <a:rPr lang="en-US" sz="1400" err="1"/>
              <a:t>bit.ly</a:t>
            </a:r>
            <a:r>
              <a:rPr lang="en-US" sz="1400"/>
              <a:t>/1coLJmn; </a:t>
            </a:r>
            <a:r>
              <a:rPr lang="en-US" sz="1400" err="1"/>
              <a:t>bit.ly</a:t>
            </a:r>
            <a:r>
              <a:rPr lang="en-US" sz="1400"/>
              <a:t>/1h3mDhB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4C4666-0018-834C-8AFD-0592C973B19B}"/>
              </a:ext>
            </a:extLst>
          </p:cNvPr>
          <p:cNvSpPr txBox="1"/>
          <p:nvPr/>
        </p:nvSpPr>
        <p:spPr>
          <a:xfrm>
            <a:off x="425618" y="3120440"/>
            <a:ext cx="8477136" cy="1406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2011, worldwide, fossil fuel subsidies: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$480 b pre-tax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$1.9 t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a post-tax basis including externalities like carbon,    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environmental impacts and public health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518A4E-EC0F-AF43-B205-4B45E0A0EA2C}"/>
              </a:ext>
            </a:extLst>
          </p:cNvPr>
          <p:cNvSpPr txBox="1"/>
          <p:nvPr/>
        </p:nvSpPr>
        <p:spPr>
          <a:xfrm>
            <a:off x="425618" y="4706139"/>
            <a:ext cx="8477136" cy="1386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Eliminating the US’s 12 fossil fuel subsidies would save $41.4 b over a decade without increasing fuel prices, reducing unemployment or weakening energy security.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would make a dent in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transition costs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B7BF6B-5492-B142-A92F-5E4B59E4973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0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6708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Recent bioenergy incentives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8191" y="733067"/>
            <a:ext cx="8477136" cy="1406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Ethanol production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corn has been supported by: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&amp; federal tax subsidies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Mandated use of ‘high oxygen’ gasoline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Clean Air Act Amendments of 1990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618" y="6384761"/>
            <a:ext cx="3275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/>
              <a:t>Dahiya</a:t>
            </a:r>
            <a:r>
              <a:rPr lang="en-US" sz="1400"/>
              <a:t> (2015); </a:t>
            </a:r>
            <a:r>
              <a:rPr lang="en-US" sz="1400" err="1"/>
              <a:t>www.energyfactcheck.org</a:t>
            </a:r>
            <a:r>
              <a:rPr lang="en-US" sz="1400"/>
              <a:t>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517D15-E996-BF47-84E8-B7CC22C054F5}"/>
              </a:ext>
            </a:extLst>
          </p:cNvPr>
          <p:cNvSpPr txBox="1"/>
          <p:nvPr/>
        </p:nvSpPr>
        <p:spPr>
          <a:xfrm>
            <a:off x="438191" y="2133683"/>
            <a:ext cx="8477136" cy="2383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2006: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Advanced Energy Initiative: funding for biofuel processes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2007: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“20-in-10” plan to reduce gasoline use by 20% in a decade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2007: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Renewable Fuel Standard passed as part of the Energy 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Independence &amp; Security Act of 2007</a:t>
            </a:r>
          </a:p>
          <a:p>
            <a:pPr marL="1200150" lvl="2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 b gallons of biofuel by 2022</a:t>
            </a:r>
          </a:p>
          <a:p>
            <a:pPr marL="1200150" lvl="2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Provisions for advanced biofuels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2008: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Farm Bill - mandatory USDA funding for bioenergy activities.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641EF2-9330-134A-B090-BBCC13E84AC2}"/>
              </a:ext>
            </a:extLst>
          </p:cNvPr>
          <p:cNvSpPr txBox="1"/>
          <p:nvPr/>
        </p:nvSpPr>
        <p:spPr>
          <a:xfrm>
            <a:off x="438191" y="4552235"/>
            <a:ext cx="8351493" cy="721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August 2019: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granted exemptions from the requirement for adding bioethanol to 31 of 40 small refineries.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295C80-41DF-F746-9ED4-67B73E4E5513}"/>
              </a:ext>
            </a:extLst>
          </p:cNvPr>
          <p:cNvSpPr txBox="1"/>
          <p:nvPr/>
        </p:nvSpPr>
        <p:spPr>
          <a:xfrm>
            <a:off x="998225" y="5326130"/>
            <a:ext cx="7321672" cy="1242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>
              <a:lnSpc>
                <a:spcPct val="120000"/>
              </a:lnSpc>
            </a:pPr>
            <a:r>
              <a:rPr lang="en-US" sz="1600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“Iowa’s Republican Senator Chuck Grassley said the EPA had “screwed” the U.S. ethanol industry and farmers by granting the waivers.”    														</a:t>
            </a: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					- Reuters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F414E6-B90F-8B4D-A132-FAA7C43ACA0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2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7750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Biofuel development ‘Roadmaps’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8190" y="701168"/>
            <a:ext cx="8705809" cy="537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 DOE (EERE), UDSA, EPA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 released ‘roadmaps’ for bioenergy: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vision backed up by information;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promise to look for and provide some funding; and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attempt to shake market inertia.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August 2014 Biogas Opportunities Roadmap</a:t>
            </a:r>
          </a:p>
          <a:p>
            <a:pPr>
              <a:lnSpc>
                <a:spcPct val="120000"/>
              </a:lnSpc>
            </a:pPr>
            <a:r>
              <a:rPr lang="en-US" sz="1600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www.usda.gov</a:t>
            </a:r>
            <a:r>
              <a:rPr lang="en-US" sz="16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1600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oce</a:t>
            </a:r>
            <a:r>
              <a:rPr lang="en-US" sz="16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/reports/energyBiogas_Opportunities_Roadmap_8-1-14.pdf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Advocates for increasing the number of US AD facilities from 240 to 11,000 over the next decade.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Urges voluntary action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Leverages $10 million of funding</a:t>
            </a:r>
          </a:p>
          <a:p>
            <a:pPr>
              <a:lnSpc>
                <a:spcPct val="120000"/>
              </a:lnSpc>
            </a:pP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2010 National Algal Biofuels Technology Roadmap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www1.eere.energy.gov/biomass/pdfs/</a:t>
            </a:r>
            <a:r>
              <a:rPr lang="en-US" sz="1600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algal_biofuels_roadmap.pdf</a:t>
            </a: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2011 IEA Biofuels for Transport Roadmap</a:t>
            </a:r>
            <a:b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www.iea.org</a:t>
            </a:r>
            <a:r>
              <a:rPr lang="en-US" sz="16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/publications/</a:t>
            </a:r>
            <a:r>
              <a:rPr lang="en-US" sz="1600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freepublications</a:t>
            </a:r>
            <a:r>
              <a:rPr lang="en-US" sz="16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/publication/</a:t>
            </a:r>
            <a:r>
              <a:rPr lang="en-US" sz="1600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biofuels_roadmap_web.pdf</a:t>
            </a:r>
            <a:endParaRPr lang="en-US" sz="16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Biofuel could power 27% of the transport sector by 2050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618" y="6384761"/>
            <a:ext cx="1583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Bioenergy Primer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20C1E2-5C32-F54D-A318-0443451D86E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42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4790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Focus of this course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1168"/>
            <a:ext cx="8351493" cy="495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Biofuels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biogas):</a:t>
            </a: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Biomass converted to (solid), liquid or gaseous fuels like ethanol, methanol, </a:t>
            </a:r>
            <a:r>
              <a:rPr lang="en-US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methane and hydrogen</a:t>
            </a:r>
            <a:endParaRPr lang="en-US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US" baseline="30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US" baseline="30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US" baseline="30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US" baseline="30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Biodiesel: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Renewable liquid fuel derived from vegetable oils or animal fats by transesterification; fatty acid esters</a:t>
            </a:r>
          </a:p>
          <a:p>
            <a:pPr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US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Biomass: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energy source derived from organic matter, excluding fossil fuels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Generally refers to </a:t>
            </a:r>
            <a:r>
              <a:rPr lang="en-US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solid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bioenergy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1197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Dahiya (2015)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BB409C-AA9D-C745-A74D-4C7368419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871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7620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Bioenergy debate: major issues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1168"/>
            <a:ext cx="8316125" cy="1074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indent="4763">
              <a:lnSpc>
                <a:spcPct val="120000"/>
              </a:lnSpc>
              <a:tabLst>
                <a:tab pos="801688" algn="l"/>
              </a:tabLst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While there is disagreement about whether specific and overall impacts of bioenergy will be positive or negative, there is no doubt about the issues of being discussed and debated.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618" y="6485048"/>
            <a:ext cx="3035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BIOEN1; </a:t>
            </a:r>
            <a:r>
              <a:rPr lang="en-US" sz="1400" err="1"/>
              <a:t>Rosillo-Calle</a:t>
            </a:r>
            <a:r>
              <a:rPr lang="en-US" sz="1400"/>
              <a:t> &amp; Johnson (2010)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257214-CE9C-9549-A66C-C5842B6382F9}"/>
              </a:ext>
            </a:extLst>
          </p:cNvPr>
          <p:cNvSpPr txBox="1"/>
          <p:nvPr/>
        </p:nvSpPr>
        <p:spPr>
          <a:xfrm>
            <a:off x="889140" y="1790933"/>
            <a:ext cx="7365720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Social &amp; economic development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2CB71F-2F38-D744-87FA-73DFB03F0E28}"/>
              </a:ext>
            </a:extLst>
          </p:cNvPr>
          <p:cNvSpPr txBox="1"/>
          <p:nvPr/>
        </p:nvSpPr>
        <p:spPr>
          <a:xfrm>
            <a:off x="889140" y="2297414"/>
            <a:ext cx="7365720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independence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C4E23C-348B-4546-8959-BB343777BE17}"/>
              </a:ext>
            </a:extLst>
          </p:cNvPr>
          <p:cNvSpPr txBox="1"/>
          <p:nvPr/>
        </p:nvSpPr>
        <p:spPr>
          <a:xfrm>
            <a:off x="889140" y="2803895"/>
            <a:ext cx="7365720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 use / sustainable practices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C58643-0FCF-B547-A166-096779973664}"/>
              </a:ext>
            </a:extLst>
          </p:cNvPr>
          <p:cNvSpPr txBox="1"/>
          <p:nvPr/>
        </p:nvSpPr>
        <p:spPr>
          <a:xfrm>
            <a:off x="889140" y="3310376"/>
            <a:ext cx="8148534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Ecology: environmental quality; biodiversity; habitat conservation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E77D7F-EF17-ED44-9691-E382E9C7586B}"/>
              </a:ext>
            </a:extLst>
          </p:cNvPr>
          <p:cNvSpPr txBox="1"/>
          <p:nvPr/>
        </p:nvSpPr>
        <p:spPr>
          <a:xfrm>
            <a:off x="889140" y="3870014"/>
            <a:ext cx="7365720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balance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5A3FA7-553A-0740-8F5B-EB092631045D}"/>
              </a:ext>
            </a:extLst>
          </p:cNvPr>
          <p:cNvSpPr txBox="1"/>
          <p:nvPr/>
        </p:nvSpPr>
        <p:spPr>
          <a:xfrm>
            <a:off x="889140" y="4376495"/>
            <a:ext cx="7365720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Greenhouse gas (GHG) emissions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6296C6-3FB0-D24F-931A-A7D6A01795BB}"/>
              </a:ext>
            </a:extLst>
          </p:cNvPr>
          <p:cNvSpPr txBox="1"/>
          <p:nvPr/>
        </p:nvSpPr>
        <p:spPr>
          <a:xfrm>
            <a:off x="889140" y="5389460"/>
            <a:ext cx="7365720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Food prices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ACABCD-8FB8-AD4F-96AE-96E1D4A526D8}"/>
              </a:ext>
            </a:extLst>
          </p:cNvPr>
          <p:cNvSpPr txBox="1"/>
          <p:nvPr/>
        </p:nvSpPr>
        <p:spPr>
          <a:xfrm>
            <a:off x="889140" y="4882976"/>
            <a:ext cx="7365720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Subsidies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D0C891-4440-9448-93E6-7E50C02D732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8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727258" y="760933"/>
            <a:ext cx="4161321" cy="359656"/>
          </a:xfrm>
          <a:prstGeom prst="rect">
            <a:avLst/>
          </a:prstGeom>
          <a:solidFill>
            <a:srgbClr val="66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6444" y="760933"/>
            <a:ext cx="4161321" cy="359656"/>
          </a:xfrm>
          <a:prstGeom prst="rect">
            <a:avLst/>
          </a:prstGeom>
          <a:solidFill>
            <a:srgbClr val="66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6106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Biofuels are controversial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673" y="701168"/>
            <a:ext cx="4400370" cy="523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</a:pPr>
            <a:r>
              <a:rPr lang="en-US" sz="1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</a:t>
            </a:r>
          </a:p>
          <a:p>
            <a:pPr marL="228600" indent="-228600">
              <a:lnSpc>
                <a:spcPct val="120000"/>
              </a:lnSpc>
            </a:pPr>
            <a:endParaRPr lang="en-US" sz="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is sufficient land to produce both needed food &amp; a significant amount of biofuel.</a:t>
            </a:r>
          </a:p>
          <a:p>
            <a:pPr>
              <a:lnSpc>
                <a:spcPct val="120000"/>
              </a:lnSpc>
            </a:pPr>
            <a:endParaRPr lang="en-US" sz="7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Food insecure countries don’t have access to fossil fuels, but could produce biofuels.</a:t>
            </a:r>
          </a:p>
          <a:p>
            <a:pPr>
              <a:lnSpc>
                <a:spcPct val="120000"/>
              </a:lnSpc>
            </a:pPr>
            <a:endParaRPr lang="en-US" sz="7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than 2.5 billion people don’t have access to modern energy systems. Bioenergy can be developed as rural countries also develop food production.</a:t>
            </a:r>
          </a:p>
          <a:p>
            <a:pPr>
              <a:lnSpc>
                <a:spcPct val="120000"/>
              </a:lnSpc>
            </a:pPr>
            <a:endParaRPr lang="en-US" sz="7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These countries already have multi-functional agricultural systems that can be developed to provide more food and fuel.</a:t>
            </a:r>
          </a:p>
          <a:p>
            <a:pPr>
              <a:lnSpc>
                <a:spcPct val="120000"/>
              </a:lnSpc>
            </a:pPr>
            <a:endParaRPr lang="en-US" sz="7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social &amp; economic benefits of biofuels can outweigh the costs if good management is applied to food and biofuel production.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618" y="6485048"/>
            <a:ext cx="2075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err="1"/>
              <a:t>Rosillo-Calle</a:t>
            </a:r>
            <a:r>
              <a:rPr lang="en-US" sz="1200"/>
              <a:t> &amp; Johnson (2010)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82435" y="726086"/>
            <a:ext cx="4461565" cy="5198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</a:pPr>
            <a:r>
              <a:rPr lang="en-US" sz="1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ANTI</a:t>
            </a:r>
          </a:p>
          <a:p>
            <a:pPr>
              <a:lnSpc>
                <a:spcPct val="120000"/>
              </a:lnSpc>
            </a:pPr>
            <a:endParaRPr lang="en-US" sz="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Biofuel production will lead to worldwide food insecurity.</a:t>
            </a:r>
          </a:p>
          <a:p>
            <a:pPr>
              <a:lnSpc>
                <a:spcPct val="120000"/>
              </a:lnSpc>
            </a:pPr>
            <a:endParaRPr lang="en-US" sz="7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Increasing food prices will disproportionately affect the poorer people in less developed countries.</a:t>
            </a:r>
          </a:p>
          <a:p>
            <a:pPr>
              <a:lnSpc>
                <a:spcPct val="120000"/>
              </a:lnSpc>
            </a:pPr>
            <a:endParaRPr lang="en-US" sz="7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 competition will increase as competing demands for food and energy production grow….</a:t>
            </a:r>
          </a:p>
          <a:p>
            <a:pPr>
              <a:lnSpc>
                <a:spcPct val="120000"/>
              </a:lnSpc>
            </a:pPr>
            <a:endParaRPr lang="en-US" sz="7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…resulting in deforestation, ecosystem disruption or destruction &amp; loss of biodiversity.</a:t>
            </a:r>
          </a:p>
          <a:p>
            <a:pPr>
              <a:lnSpc>
                <a:spcPct val="120000"/>
              </a:lnSpc>
            </a:pPr>
            <a:endParaRPr lang="en-US" sz="7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Social &amp; economic benefits of biofuels are not proven.</a:t>
            </a:r>
          </a:p>
          <a:p>
            <a:pPr>
              <a:lnSpc>
                <a:spcPct val="120000"/>
              </a:lnSpc>
            </a:pPr>
            <a:endParaRPr lang="en-US" sz="7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 scale biofuel production will increase soil erosion, deplete water resources and stress other ecosystem services.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6C50F0-F933-9A4B-96B7-A2EFEA9D8256}"/>
              </a:ext>
            </a:extLst>
          </p:cNvPr>
          <p:cNvSpPr/>
          <p:nvPr/>
        </p:nvSpPr>
        <p:spPr>
          <a:xfrm>
            <a:off x="4552937" y="726086"/>
            <a:ext cx="4560957" cy="6156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5F3E3F-AD80-1942-BC9B-9A8B8E79A2C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7770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Critical thinking about bioenergy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618" y="6485048"/>
            <a:ext cx="74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BIOEN1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40" y="725818"/>
            <a:ext cx="9156330" cy="389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indent="4763">
              <a:lnSpc>
                <a:spcPct val="120000"/>
              </a:lnSpc>
              <a:tabLst>
                <a:tab pos="801688" algn="l"/>
              </a:tabLst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do we rationally assess the value and potential downsides of bioenergy?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888" y="1316815"/>
            <a:ext cx="7347712" cy="55331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1C4794-5F09-0044-98EA-74D3FE3A3F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997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4357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Life cycle 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618" y="6485048"/>
            <a:ext cx="74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BIOEN1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5618" y="701168"/>
            <a:ext cx="8316125" cy="1719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indent="4763">
              <a:lnSpc>
                <a:spcPct val="120000"/>
              </a:lnSpc>
              <a:tabLst>
                <a:tab pos="801688" algn="l"/>
              </a:tabLst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Life cycle analysis or assessment (LCA):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approach to evaluating the direct &amp; indirect effects associated with a product or process on human health and the environment in a ‘cradle-to-grave’ (or better yet, ‘cradle-to-cradle) analysis of the benefits and costs of a process or product.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145C6D-F916-2F42-B7BF-C1F49966E390}"/>
              </a:ext>
            </a:extLst>
          </p:cNvPr>
          <p:cNvSpPr txBox="1"/>
          <p:nvPr/>
        </p:nvSpPr>
        <p:spPr>
          <a:xfrm>
            <a:off x="425618" y="2429027"/>
            <a:ext cx="8316125" cy="2625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indent="4763">
              <a:lnSpc>
                <a:spcPct val="120000"/>
              </a:lnSpc>
              <a:tabLst>
                <a:tab pos="801688" algn="l"/>
              </a:tabLst>
            </a:pPr>
            <a:endParaRPr lang="en-US" sz="1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36550" indent="-285750">
              <a:lnSpc>
                <a:spcPct val="120000"/>
              </a:lnSpc>
              <a:buFont typeface="Arial"/>
              <a:buChar char="•"/>
              <a:tabLst>
                <a:tab pos="801688" algn="l"/>
              </a:tabLst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LCA can be used to measure the effects of bioenergy production and use </a:t>
            </a:r>
            <a:r>
              <a:rPr lang="en-US" b="1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across the supply chain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50800">
              <a:lnSpc>
                <a:spcPct val="120000"/>
              </a:lnSpc>
              <a:tabLst>
                <a:tab pos="801688" algn="l"/>
              </a:tabLst>
            </a:pPr>
            <a:endParaRPr lang="en-US" sz="1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36550" indent="-285750">
              <a:lnSpc>
                <a:spcPct val="120000"/>
              </a:lnSpc>
              <a:buFont typeface="Arial"/>
              <a:buChar char="•"/>
              <a:tabLst>
                <a:tab pos="801688" algn="l"/>
              </a:tabLst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LCA allows for </a:t>
            </a:r>
            <a:r>
              <a:rPr lang="en-US" b="1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comparison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different products and processes.</a:t>
            </a:r>
          </a:p>
          <a:p>
            <a:pPr marL="50800">
              <a:lnSpc>
                <a:spcPct val="120000"/>
              </a:lnSpc>
              <a:tabLst>
                <a:tab pos="801688" algn="l"/>
              </a:tabLst>
            </a:pPr>
            <a:endParaRPr lang="en-US" sz="1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36550" indent="-285750">
              <a:lnSpc>
                <a:spcPct val="120000"/>
              </a:lnSpc>
              <a:buFont typeface="Arial"/>
              <a:buChar char="•"/>
              <a:tabLst>
                <a:tab pos="801688" algn="l"/>
              </a:tabLst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LCA is a </a:t>
            </a:r>
            <a:r>
              <a:rPr lang="en-US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systems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it examines a series of components, the processes that link those components, and the interactive effects of those processes on one another.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1C9289-893C-2D48-B363-84966588A0EB}"/>
              </a:ext>
            </a:extLst>
          </p:cNvPr>
          <p:cNvSpPr txBox="1"/>
          <p:nvPr/>
        </p:nvSpPr>
        <p:spPr>
          <a:xfrm>
            <a:off x="425618" y="5157875"/>
            <a:ext cx="8316125" cy="1238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>
              <a:lnSpc>
                <a:spcPct val="120000"/>
              </a:lnSpc>
              <a:tabLst>
                <a:tab pos="801688" algn="l"/>
              </a:tabLst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LCA analysis of bioenergy technologies is far from complete, but this approach is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promising and essential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50800">
              <a:lnSpc>
                <a:spcPct val="120000"/>
              </a:lnSpc>
              <a:tabLst>
                <a:tab pos="801688" algn="l"/>
              </a:tabLst>
            </a:pPr>
            <a:endParaRPr lang="en-US" sz="1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0800">
              <a:lnSpc>
                <a:spcPct val="120000"/>
              </a:lnSpc>
              <a:tabLst>
                <a:tab pos="801688" algn="l"/>
              </a:tabLst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more on LCA, see BIOEN2: http://</a:t>
            </a:r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blogs.extension.org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/bioen2/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4955FF-D73F-6A4B-8D22-082EEA167F9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2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5303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Concerns &amp; solutions?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3286"/>
            <a:ext cx="8351493" cy="4193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Concerns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about the sustainability of bioenergy include: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use;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Impacts on soil;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Loss of biodiversity as more land is used to grow or harvest feedstock; &amp;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Reductions in food production or food prices.</a:t>
            </a:r>
          </a:p>
          <a:p>
            <a:pPr>
              <a:lnSpc>
                <a:spcPct val="120000"/>
              </a:lnSpc>
            </a:pP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Guidelines and best management practices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(BMPs) are needed, though few have been issued: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Forest Biomass Retention &amp; Harvesting Guidelines for the Northeast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are some third-party verifiers for sustainable forestry.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 (&amp; only that state) has guidelines for sustainable harvest &amp; production of non-forest biomass.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618" y="6376439"/>
            <a:ext cx="74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BIOEN1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A43E10-54D5-404A-A117-454B1353E38F}"/>
              </a:ext>
            </a:extLst>
          </p:cNvPr>
          <p:cNvSpPr txBox="1"/>
          <p:nvPr/>
        </p:nvSpPr>
        <p:spPr>
          <a:xfrm>
            <a:off x="425617" y="4943323"/>
            <a:ext cx="8351493" cy="1386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Conclusion?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Bioenergy </a:t>
            </a:r>
            <a:r>
              <a:rPr lang="en-US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 be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 of a sustainable approach to energy production </a:t>
            </a:r>
            <a:r>
              <a:rPr lang="en-US" i="1" u="dbl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it is done well. That will require widespread, clear guidelines and follow through.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8E383B-8770-7D4B-A3BE-0C1A3872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5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3711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balance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1168"/>
            <a:ext cx="8718382" cy="2014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350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balance (or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return on investment, EROI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is a measure of the ratio of energy produced to energy invested:</a:t>
            </a:r>
          </a:p>
          <a:p>
            <a:pPr indent="6350">
              <a:lnSpc>
                <a:spcPct val="120000"/>
              </a:lnSpc>
            </a:pP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indent="6350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EROI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 </a:t>
            </a:r>
            <a:r>
              <a:rPr lang="en-US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______energy produced              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u="sng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indent="6350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  energy invested to produce energy</a:t>
            </a:r>
          </a:p>
          <a:p>
            <a:pPr indent="6350">
              <a:lnSpc>
                <a:spcPct val="120000"/>
              </a:lnSpc>
            </a:pP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indent="6350"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5618" y="6485048"/>
            <a:ext cx="2075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err="1"/>
              <a:t>Rosillo-Calle</a:t>
            </a:r>
            <a:r>
              <a:rPr lang="en-US" sz="1200"/>
              <a:t> &amp; Johnson (2010)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042AF4-4006-2E43-933C-BC2C9E222FB0}"/>
              </a:ext>
            </a:extLst>
          </p:cNvPr>
          <p:cNvSpPr txBox="1"/>
          <p:nvPr/>
        </p:nvSpPr>
        <p:spPr>
          <a:xfrm>
            <a:off x="413937" y="3078554"/>
            <a:ext cx="8316125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350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Traditionally the energy balance of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 generation biofuels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like American biodiesel, has not been impressive.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7DB95A-ADFC-CE4B-BCAB-72120A4B73BF}"/>
              </a:ext>
            </a:extLst>
          </p:cNvPr>
          <p:cNvSpPr txBox="1"/>
          <p:nvPr/>
        </p:nvSpPr>
        <p:spPr>
          <a:xfrm>
            <a:off x="413936" y="4477863"/>
            <a:ext cx="8316125" cy="1074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350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However, continuous refinement &amp; other technological improvements have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improved energy balance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Brazilian biofuel has improved five-fold in the last 20 years.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C6AD25-FBA2-9141-BE3A-0D76939F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8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7103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balance (EROI)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1168"/>
            <a:ext cx="8316125" cy="389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350">
              <a:lnSpc>
                <a:spcPct val="120000"/>
              </a:lnSpc>
            </a:pPr>
            <a:r>
              <a:rPr lang="en-US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EROI values aren’t easy to come by, but here are a few examples.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618" y="6485048"/>
            <a:ext cx="2390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/>
              <a:t>Rosillo-Calle</a:t>
            </a:r>
            <a:r>
              <a:rPr lang="en-US" sz="1400"/>
              <a:t> &amp; Johnson (2010)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071333"/>
              </p:ext>
            </p:extLst>
          </p:nvPr>
        </p:nvGraphicFramePr>
        <p:xfrm>
          <a:off x="925490" y="1585785"/>
          <a:ext cx="276082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2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Fossil fuel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EROI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coal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80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nuclear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10 - 75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oil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20 - 35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natural gas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10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tar sands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600813"/>
              </p:ext>
            </p:extLst>
          </p:nvPr>
        </p:nvGraphicFramePr>
        <p:xfrm>
          <a:off x="4254015" y="1585785"/>
          <a:ext cx="3077812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6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Bioenergy fuel 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EROI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hydropower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100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geothermal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10 -</a:t>
                      </a:r>
                      <a:r>
                        <a:rPr lang="en-US" sz="2000" baseline="0"/>
                        <a:t> 32</a:t>
                      </a:r>
                      <a:endParaRPr lang="en-US" sz="20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wind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18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PV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6.8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tar sands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ethanol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1.3 – 5.0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/>
                        <a:t>biogas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/>
                        <a:t>biodiesel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1.3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17F15528-DF28-4B48-A74E-84A96D0E64A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211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2469"/>
            <a:ext cx="5202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EROI values: biomass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922" y="6461679"/>
            <a:ext cx="5964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Energy return on investment (EROI) of different wood products, </a:t>
            </a:r>
            <a:r>
              <a:rPr lang="en-US" sz="1400" dirty="0" err="1"/>
              <a:t>Pandur</a:t>
            </a:r>
            <a:r>
              <a:rPr lang="en-US" sz="1400" dirty="0"/>
              <a:t> et al.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297" y="765935"/>
            <a:ext cx="4524696" cy="67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Biomass EROI values are generally 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below those of fossil fuels.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005413"/>
              </p:ext>
            </p:extLst>
          </p:nvPr>
        </p:nvGraphicFramePr>
        <p:xfrm>
          <a:off x="4888993" y="865239"/>
          <a:ext cx="3758153" cy="55046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66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1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706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Fuel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EROI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064">
                <a:tc>
                  <a:txBody>
                    <a:bodyPr/>
                    <a:lstStyle/>
                    <a:p>
                      <a:r>
                        <a:rPr lang="en-US" sz="1800"/>
                        <a:t>domestic</a:t>
                      </a:r>
                      <a:r>
                        <a:rPr lang="en-US" sz="1800" baseline="0"/>
                        <a:t> oil (1930)</a:t>
                      </a:r>
                      <a:endParaRPr lang="en-US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100:1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064">
                <a:tc>
                  <a:txBody>
                    <a:bodyPr/>
                    <a:lstStyle/>
                    <a:p>
                      <a:r>
                        <a:rPr lang="en-US" sz="1800"/>
                        <a:t>coal (2005)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80:1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064">
                <a:tc>
                  <a:txBody>
                    <a:bodyPr/>
                    <a:lstStyle/>
                    <a:p>
                      <a:r>
                        <a:rPr lang="en-US" sz="1800"/>
                        <a:t>hydroelectric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40:1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064">
                <a:tc>
                  <a:txBody>
                    <a:bodyPr/>
                    <a:lstStyle/>
                    <a:p>
                      <a:r>
                        <a:rPr lang="en-US" sz="1800"/>
                        <a:t>Imported oil (1970)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38:1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064">
                <a:tc>
                  <a:txBody>
                    <a:bodyPr/>
                    <a:lstStyle/>
                    <a:p>
                      <a:r>
                        <a:rPr lang="en-US" sz="1800" dirty="0"/>
                        <a:t>domestic oil (1970)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37:1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064">
                <a:tc>
                  <a:txBody>
                    <a:bodyPr/>
                    <a:lstStyle/>
                    <a:p>
                      <a:r>
                        <a:rPr lang="en-US" sz="1800" b="1" dirty="0"/>
                        <a:t>firewood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/>
                        <a:t>30:1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064">
                <a:tc>
                  <a:txBody>
                    <a:bodyPr/>
                    <a:lstStyle/>
                    <a:p>
                      <a:r>
                        <a:rPr lang="en-US" sz="1800"/>
                        <a:t>Imported oil (2005)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30:1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7064">
                <a:tc>
                  <a:txBody>
                    <a:bodyPr/>
                    <a:lstStyle/>
                    <a:p>
                      <a:r>
                        <a:rPr lang="en-US" sz="1800"/>
                        <a:t>wind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28:1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7064">
                <a:tc>
                  <a:txBody>
                    <a:bodyPr/>
                    <a:lstStyle/>
                    <a:p>
                      <a:r>
                        <a:rPr lang="en-US" sz="1800" dirty="0"/>
                        <a:t>natural gas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16:1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7064">
                <a:tc>
                  <a:txBody>
                    <a:bodyPr/>
                    <a:lstStyle/>
                    <a:p>
                      <a:r>
                        <a:rPr lang="en-US" sz="1800"/>
                        <a:t>nuclear energy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16:1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7064">
                <a:tc>
                  <a:txBody>
                    <a:bodyPr/>
                    <a:lstStyle/>
                    <a:p>
                      <a:r>
                        <a:rPr lang="en-US" sz="1800"/>
                        <a:t>domestic</a:t>
                      </a:r>
                      <a:r>
                        <a:rPr lang="en-US" sz="1800" baseline="0"/>
                        <a:t> oil (2000)</a:t>
                      </a:r>
                      <a:endParaRPr lang="en-US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9:1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7064">
                <a:tc>
                  <a:txBody>
                    <a:bodyPr/>
                    <a:lstStyle/>
                    <a:p>
                      <a:r>
                        <a:rPr lang="en-US" sz="1800"/>
                        <a:t>solar</a:t>
                      </a:r>
                      <a:r>
                        <a:rPr lang="en-US" sz="1800" baseline="0"/>
                        <a:t> photovoltaic</a:t>
                      </a:r>
                      <a:endParaRPr lang="en-US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6:1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7064">
                <a:tc>
                  <a:txBody>
                    <a:bodyPr/>
                    <a:lstStyle/>
                    <a:p>
                      <a:r>
                        <a:rPr lang="en-US" sz="1800" dirty="0"/>
                        <a:t>tar sands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6:1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0089">
                <a:tc>
                  <a:txBody>
                    <a:bodyPr/>
                    <a:lstStyle/>
                    <a:p>
                      <a:r>
                        <a:rPr lang="en-US" sz="1800" b="1" dirty="0"/>
                        <a:t>biodiesel and bioethanol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2:1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D82EFD3E-3B16-674E-A7A0-C5D8A7075D4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571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5893"/>
            <a:ext cx="5585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 fuel comparisons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0694" y="6289199"/>
            <a:ext cx="3475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Vermont sustainable heating initiative (2012)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296" y="790319"/>
            <a:ext cx="8351493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do values for wood stack up?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Less processing allows greater EROEI values.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20694" y="1704998"/>
          <a:ext cx="8517566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5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7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3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0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01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</a:rPr>
                        <a:t>Fuel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solidFill>
                            <a:srgbClr val="FFFFFF"/>
                          </a:solidFill>
                        </a:rPr>
                        <a:t>Price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solidFill>
                            <a:srgbClr val="FFFFFF"/>
                          </a:solidFill>
                        </a:rPr>
                        <a:t>Thermal</a:t>
                      </a:r>
                      <a:r>
                        <a:rPr lang="en-US" b="1" baseline="0">
                          <a:solidFill>
                            <a:srgbClr val="FFFFFF"/>
                          </a:solidFill>
                        </a:rPr>
                        <a:t> efficiency</a:t>
                      </a:r>
                      <a:endParaRPr lang="en-US" b="1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solidFill>
                            <a:srgbClr val="FFFFFF"/>
                          </a:solidFill>
                        </a:rPr>
                        <a:t>$/</a:t>
                      </a:r>
                      <a:r>
                        <a:rPr lang="en-US" b="1" err="1">
                          <a:solidFill>
                            <a:srgbClr val="FFFFFF"/>
                          </a:solidFill>
                        </a:rPr>
                        <a:t>Mbtu</a:t>
                      </a:r>
                      <a:r>
                        <a:rPr lang="en-US" b="1">
                          <a:solidFill>
                            <a:srgbClr val="FFFFFF"/>
                          </a:solidFill>
                        </a:rPr>
                        <a:t>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FFFF"/>
                          </a:solidFill>
                        </a:rPr>
                        <a:t>EROEI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cord wood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$200-300/cord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50 - 60%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highlight>
                            <a:srgbClr val="C0C0C0"/>
                          </a:highlight>
                        </a:rPr>
                        <a:t>$15.15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50:1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wood chips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$80/ton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highlight>
                          <a:srgbClr val="C0C0C0"/>
                        </a:highligh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18:1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wood pellets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$260/ton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80</a:t>
                      </a:r>
                      <a:r>
                        <a:rPr lang="en-US" baseline="0"/>
                        <a:t> - 85</a:t>
                      </a:r>
                      <a:r>
                        <a:rPr lang="en-US"/>
                        <a:t>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highlight>
                            <a:srgbClr val="C0C0C0"/>
                          </a:highlight>
                        </a:rPr>
                        <a:t>$15.15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15:1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co-op wood pellets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$120/ton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80 - 85%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highlight>
                            <a:srgbClr val="C0C0C0"/>
                          </a:highlight>
                        </a:rPr>
                        <a:t>$9.09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15:1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fuel oil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$2.81/gallon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70%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highlight>
                            <a:srgbClr val="C0C0C0"/>
                          </a:highlight>
                        </a:rPr>
                        <a:t>$41.20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9:1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natural</a:t>
                      </a:r>
                      <a:r>
                        <a:rPr lang="en-US" baseline="0"/>
                        <a:t> gas</a:t>
                      </a:r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$17.07/TCF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80%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highlight>
                            <a:srgbClr val="C0C0C0"/>
                          </a:highlight>
                        </a:rPr>
                        <a:t>$54.74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16:1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39185" y="4404240"/>
            <a:ext cx="7147971" cy="900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>
                <a:solidFill>
                  <a:prstClr val="black"/>
                </a:solidFill>
                <a:latin typeface="+mj-lt"/>
                <a:cs typeface="Avenir Medium"/>
              </a:rPr>
              <a:t>* $/million Btu</a:t>
            </a:r>
          </a:p>
          <a:p>
            <a:pPr>
              <a:lnSpc>
                <a:spcPct val="110000"/>
              </a:lnSpc>
            </a:pPr>
            <a:r>
              <a:rPr lang="en-US" sz="1600">
                <a:solidFill>
                  <a:prstClr val="black"/>
                </a:solidFill>
                <a:latin typeface="+mj-lt"/>
                <a:cs typeface="Avenir Medium"/>
              </a:rPr>
              <a:t>EROEI = energy return on energy investment: </a:t>
            </a:r>
            <a:br>
              <a:rPr lang="en-US" sz="1600">
                <a:solidFill>
                  <a:prstClr val="black"/>
                </a:solidFill>
                <a:latin typeface="+mj-lt"/>
                <a:cs typeface="Avenir Medium"/>
              </a:rPr>
            </a:br>
            <a:r>
              <a:rPr lang="en-US" sz="1600">
                <a:solidFill>
                  <a:prstClr val="black"/>
                </a:solidFill>
                <a:latin typeface="+mj-lt"/>
                <a:cs typeface="Avenir Medium"/>
              </a:rPr>
              <a:t>	     EROEI depends on distance transported &amp; system efficiency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5618" y="6494521"/>
            <a:ext cx="8010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Residential wood heat: a non-commercial service in support of responsible home heating with wood  (2016)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1058" y="5557388"/>
            <a:ext cx="8351493" cy="337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16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Other studies find higher whole-tree wood chip EROI values of ~27:1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BC1617-18AF-164B-82E7-D360595BD56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316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" y="52469"/>
            <a:ext cx="3858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Cost calculators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1559" y="6177687"/>
            <a:ext cx="3709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hlinkClick r:id="rId2"/>
              </a:rPr>
              <a:t>https://www.pelletheat.org/compare-fuel-costs</a:t>
            </a:r>
            <a:r>
              <a:rPr lang="en-US" sz="1400"/>
              <a:t>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098116" y="14530"/>
            <a:ext cx="830994" cy="634504"/>
            <a:chOff x="2066934" y="1319924"/>
            <a:chExt cx="3038142" cy="2464745"/>
          </a:xfrm>
        </p:grpSpPr>
        <p:sp>
          <p:nvSpPr>
            <p:cNvPr id="26" name="Oval 25"/>
            <p:cNvSpPr/>
            <p:nvPr/>
          </p:nvSpPr>
          <p:spPr>
            <a:xfrm>
              <a:off x="2066934" y="1319924"/>
              <a:ext cx="3038142" cy="2464745"/>
            </a:xfrm>
            <a:prstGeom prst="ellipse">
              <a:avLst/>
            </a:prstGeom>
            <a:solidFill>
              <a:srgbClr val="FFFF66"/>
            </a:solidFill>
            <a:ln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ardrop 26"/>
            <p:cNvSpPr/>
            <p:nvPr/>
          </p:nvSpPr>
          <p:spPr>
            <a:xfrm rot="18889386">
              <a:off x="3048839" y="2373762"/>
              <a:ext cx="1171394" cy="1167773"/>
            </a:xfrm>
            <a:prstGeom prst="teardrop">
              <a:avLst>
                <a:gd name="adj" fmla="val 146493"/>
              </a:avLst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64296" y="822433"/>
            <a:ext cx="3304455" cy="2196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number of websites provide comparison tools.</a:t>
            </a:r>
          </a:p>
          <a:p>
            <a:pPr>
              <a:lnSpc>
                <a:spcPct val="110000"/>
              </a:lnSpc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screenshot uses approximate Vermont costs in September of 2019.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BDCD03-DED9-224E-9683-F9034A31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213" y="14530"/>
            <a:ext cx="5174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87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7170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en-US" sz="3200" b="1" u="sng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paths</a:t>
            </a:r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biomass to bioenergy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1168"/>
            <a:ext cx="8351493" cy="495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Biofuels: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Biomass converted to (solid), liquid or gaseous fuels like ethanol, methanol, </a:t>
            </a:r>
            <a:r>
              <a:rPr lang="en-US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methane and hydrogen</a:t>
            </a:r>
            <a:endParaRPr lang="en-US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US" baseline="30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US" baseline="30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US" baseline="30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US" baseline="30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Biodiesel: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Renewable liquid fuel derived from vegetable oils or animal fats by transesterification; fatty acid esters</a:t>
            </a:r>
          </a:p>
          <a:p>
            <a:pPr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Biomass: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energy source derived from organic matter, excluding fossil fuels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Generally refers to </a:t>
            </a:r>
            <a:r>
              <a:rPr lang="en-US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solid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bioenergy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1197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Dahiya (2015)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3777" y="1679222"/>
            <a:ext cx="6044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Biomimicry: </a:t>
            </a:r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(microbial) biology to</a:t>
            </a:r>
            <a:b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convert (digest) biomass to biofuel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26177" y="3750732"/>
            <a:ext cx="5593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Chemistry: </a:t>
            </a:r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simple organic chemistry to</a:t>
            </a:r>
            <a:b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transform biomass into biofuel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8577" y="5681132"/>
            <a:ext cx="5198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Mechanical means: </a:t>
            </a:r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simple mechanical processing; </a:t>
            </a:r>
          </a:p>
          <a:p>
            <a:pPr marL="1033463" indent="-115888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Sometimes densifying biomass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64487F-006C-BD42-B5AA-A65EFA86491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3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618" y="2622994"/>
            <a:ext cx="8351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7.13: Cord wood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F3ADAD-C0D0-E347-A6CE-92284686474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622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64661"/>
            <a:ext cx="66543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Vermont residential heating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3308" y="6202834"/>
            <a:ext cx="3475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Vermont sustainable heating initiative (2012)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296" y="644015"/>
            <a:ext cx="8351493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Statistics from the US Energy Information Agency (EIA) don’t include wood as a residential heating fuel.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658353"/>
              </p:ext>
            </p:extLst>
          </p:nvPr>
        </p:nvGraphicFramePr>
        <p:xfrm>
          <a:off x="485152" y="2703050"/>
          <a:ext cx="4271912" cy="37244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6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7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7513">
                  <a:extLst>
                    <a:ext uri="{9D8B030D-6E8A-4147-A177-3AD203B41FA5}">
                      <a16:colId xmlns:a16="http://schemas.microsoft.com/office/drawing/2014/main" val="1358957204"/>
                    </a:ext>
                  </a:extLst>
                </a:gridCol>
              </a:tblGrid>
              <a:tr h="72290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VT residential</a:t>
                      </a:r>
                      <a:r>
                        <a:rPr lang="en-US" b="1" baseline="0" dirty="0">
                          <a:solidFill>
                            <a:srgbClr val="FFFFFF"/>
                          </a:solidFill>
                        </a:rPr>
                        <a:t> heating f</a:t>
                      </a:r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uel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2012</a:t>
                      </a:r>
                    </a:p>
                    <a:p>
                      <a:pPr algn="r"/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(%)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2019</a:t>
                      </a:r>
                    </a:p>
                    <a:p>
                      <a:pPr algn="r"/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(%)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282">
                <a:tc>
                  <a:txBody>
                    <a:bodyPr/>
                    <a:lstStyle/>
                    <a:p>
                      <a:r>
                        <a:rPr lang="en-US" dirty="0"/>
                        <a:t>fuel</a:t>
                      </a:r>
                      <a:r>
                        <a:rPr lang="en-US" baseline="0" dirty="0"/>
                        <a:t> oil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59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282">
                <a:tc>
                  <a:txBody>
                    <a:bodyPr/>
                    <a:lstStyle/>
                    <a:p>
                      <a:r>
                        <a:rPr lang="en-US"/>
                        <a:t>propane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282">
                <a:tc>
                  <a:txBody>
                    <a:bodyPr/>
                    <a:lstStyle/>
                    <a:p>
                      <a:r>
                        <a:rPr lang="en-US"/>
                        <a:t>natural gas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282">
                <a:tc>
                  <a:txBody>
                    <a:bodyPr/>
                    <a:lstStyle/>
                    <a:p>
                      <a:r>
                        <a:rPr lang="en-US"/>
                        <a:t>electricity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282">
                <a:tc>
                  <a:txBody>
                    <a:bodyPr/>
                    <a:lstStyle/>
                    <a:p>
                      <a:r>
                        <a:rPr lang="en-US"/>
                        <a:t>other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282">
                <a:tc>
                  <a:txBody>
                    <a:bodyPr/>
                    <a:lstStyle/>
                    <a:p>
                      <a:r>
                        <a:rPr lang="en-US" b="0" i="0"/>
                        <a:t>wood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b="1" i="1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/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9024796"/>
                  </a:ext>
                </a:extLst>
              </a:tr>
              <a:tr h="376282">
                <a:tc>
                  <a:txBody>
                    <a:bodyPr/>
                    <a:lstStyle/>
                    <a:p>
                      <a:r>
                        <a:rPr lang="en-US" b="1" i="1"/>
                        <a:t>Total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i="1"/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i="1"/>
                        <a:t>94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606">
                <a:tc>
                  <a:txBody>
                    <a:bodyPr/>
                    <a:lstStyle/>
                    <a:p>
                      <a:r>
                        <a:rPr lang="en-US" b="1" i="1" dirty="0">
                          <a:solidFill>
                            <a:srgbClr val="0000FF"/>
                          </a:solidFill>
                        </a:rPr>
                        <a:t>have wood stove?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i="1" dirty="0">
                          <a:solidFill>
                            <a:srgbClr val="0000FF"/>
                          </a:solidFill>
                        </a:rPr>
                        <a:t>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b="1" i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66315" y="1380754"/>
            <a:ext cx="8351493" cy="1001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However,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16% of Vermont households have wood stoves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(2012)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the highest per capital use of wood stoves in the US.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Canada, 20%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households use some wood heat.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3921" y="5134899"/>
            <a:ext cx="3347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2008, the average Vermont household used 4.3 cords of wood.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048CD0-1891-734E-B21A-4BC518955968}"/>
              </a:ext>
            </a:extLst>
          </p:cNvPr>
          <p:cNvSpPr txBox="1"/>
          <p:nvPr/>
        </p:nvSpPr>
        <p:spPr>
          <a:xfrm>
            <a:off x="5368233" y="6435850"/>
            <a:ext cx="347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hlinkClick r:id="rId2"/>
              </a:rPr>
              <a:t>https://www.eia.gov/state/print.php?sid=VT</a:t>
            </a:r>
            <a:r>
              <a:rPr lang="en-US" sz="140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193287-E83C-DA48-938A-1AA83F23E32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4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832" y="52469"/>
            <a:ext cx="79993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is cordwood a good option?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644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Cordwood energy systems for community heating in Alaska: an overview, USDA (2009)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296" y="744287"/>
            <a:ext cx="8351493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Cordwood systems are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generally less expensive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 woodchip or pellet systems and are good options when: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Heat, but not electricity, is sought;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cordwood is produced locally; &amp;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space to be heated is relatively small, making chip or pellet systems to expensive.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4957" y="2784229"/>
            <a:ext cx="8351493" cy="128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Target heating load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cordwood systems?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100,000 – 900,000 Btu/hour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Replacing systems that require 2,500 – 30,000 gallons of oil per year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FCE665-8012-4048-A2BD-B3ED7E0363D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4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" y="40277"/>
            <a:ext cx="8065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efficient cordwood systems?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644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Cordwood energy systems for community heating in Alaska: an overview, USDA (2009)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296" y="744287"/>
            <a:ext cx="8351493" cy="67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Cordwood heating systems, particularly small residential systems, are often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inefficient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produce high levels of air emissions: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0878" y="1472533"/>
            <a:ext cx="8351493" cy="280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However,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efficient cordwood systems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available with: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Efficient combustion (</a:t>
            </a:r>
            <a:r>
              <a:rPr lang="en-US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70%);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Heating loads of 350,000 – 950,000 Btu/hour;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Refractory-lined combustion chambers; 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Better use of fans; all leading to lower levels of particulate emissions.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Fed manually;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Also: larger water heat storage units with 1,500 – 4,400 gallon capacities.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4296" y="4443630"/>
            <a:ext cx="8351493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Such systems generally need to be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stoked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(loaded with cordwood) several times a day.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1539" y="5223888"/>
            <a:ext cx="8351493" cy="97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Cost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a good cordwood system? 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&lt;$100,000 for system that displaces 2,500 – 30,000 gallons of oil per year.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74DF70-9796-CA42-83F5-A122BAE54D7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7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2469"/>
            <a:ext cx="7184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Residential cord wood gasifier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3813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/>
              <a:t>www.revisionheat.com</a:t>
            </a:r>
            <a:r>
              <a:rPr lang="en-US" sz="1400"/>
              <a:t>/home-cord-wood-boilers/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296" y="744287"/>
            <a:ext cx="8564814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Tarm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offers the Austrian </a:t>
            </a:r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Fröling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FHG wood boiler that uses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 gasification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combustion technology for residential heating.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4957" y="1531081"/>
            <a:ext cx="8351493" cy="2196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91% overall efficiency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combined with a 500 – 1000-gallon water storage tank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Down-draft gasification is used for hot &amp; fast combustion.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stores the heat provided by intermittent but hot combustion at maximum efficiency.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Thermal storage allows most homes to heat with one firing per day.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4957" y="3900440"/>
            <a:ext cx="8351493" cy="128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Clean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double-burn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very little smoke and creosote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combustion produces wood gases; &amp;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Secondary burn adds oxygen &amp; combusts the gases at 1800 - 2000°F.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4957" y="5283719"/>
            <a:ext cx="8351493" cy="1001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Operating features: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Smokeless addition of wood;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Periodic ash removal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8A6827-305B-654E-8ADA-B4D4169F07D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3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0277"/>
            <a:ext cx="5501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Gasification case study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510447"/>
            <a:ext cx="5391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Old stone home uses modern heating technology, Radiant Living (2012)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296" y="744287"/>
            <a:ext cx="8682168" cy="128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NY stone home built in 1948.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levels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3,000 square feet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Original oil-fired hot air furnace inefficient ($1,400/month for 55°F)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4296" y="2106016"/>
            <a:ext cx="8351493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Renovations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weatherized the building &amp; added radiant floor heating.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4957" y="2536359"/>
            <a:ext cx="8682168" cy="2196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Fröling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FHG-L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 gasification boiler was chosen for primary heating.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combustion chambers w/ final combustion temps of 1800 - 2000°F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Microprocessor control via oxygen &amp; temperature sensors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Three pressurized 220-gallon thermal storage tanks set at 100°F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domestic hot water tank stores at 140°F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Six zone radiant floor system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4957" y="4784098"/>
            <a:ext cx="8351493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Backup heating system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an efficient propane-fired boiler.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8447" y="5223121"/>
            <a:ext cx="8351493" cy="130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Performance?</a:t>
            </a:r>
          </a:p>
          <a:p>
            <a:pPr>
              <a:lnSpc>
                <a:spcPct val="110000"/>
              </a:lnSpc>
            </a:pPr>
            <a:r>
              <a:rPr lang="en-US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‘We only have to put in wood maybe twice a day on very cold days</a:t>
            </a:r>
            <a:r>
              <a:rPr lang="is-IS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…then you put two pieces of paper in, and light it. It’s the easiest thing. We clean it out maybe once every two weeks.’</a:t>
            </a:r>
            <a:endParaRPr lang="en-US" i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63EB7F-C29B-C44B-988C-F37DAB68910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4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3" grpId="0"/>
      <p:bldP spid="1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5893"/>
            <a:ext cx="67762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>
                <a:solidFill>
                  <a:srgbClr val="FFFFFF"/>
                </a:solidFill>
                <a:latin typeface="Avenir Heavy"/>
                <a:cs typeface="Avenir Heavy"/>
              </a:rPr>
              <a:t>Cord wood gasification case study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5391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Old stone home uses modern heating technology, Radiant Living (2012)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598"/>
          <a:stretch/>
        </p:blipFill>
        <p:spPr>
          <a:xfrm>
            <a:off x="448702" y="955134"/>
            <a:ext cx="8310078" cy="5445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23673D-3358-C34F-ACBD-BB4368BD8EF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681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0277"/>
            <a:ext cx="7023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Radiant heat is more efficient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5391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Old stone home uses modern heating technology, Radiant Living (2012)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410" y="2181779"/>
            <a:ext cx="4711700" cy="4279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9338" y="963162"/>
            <a:ext cx="4641172" cy="47128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7703"/>
          <a:stretch/>
        </p:blipFill>
        <p:spPr>
          <a:xfrm>
            <a:off x="389338" y="863600"/>
            <a:ext cx="4549127" cy="4749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24BBF-68F5-CB40-80A9-DD3636C1B42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245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618" y="2622994"/>
            <a:ext cx="8351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7.14: Wood chip energy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F4E285-3251-E442-AB2A-822B5CA25DE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576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7858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do woodchips come from?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6146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 buyer’s guide to sourcing wood heating fuel in the northeastern US, BERC (2014)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4296" y="675470"/>
            <a:ext cx="8351493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Traditionally, woodchips are produced as a co-product by sawmills and wood processors. But sawmills have declined in the Northeast.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4296" y="1467019"/>
            <a:ext cx="2463553" cy="1719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Today, most chips are produced by 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harvesters and 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chipping contractors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510" y="1423367"/>
            <a:ext cx="6070600" cy="5003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6315" y="3377704"/>
            <a:ext cx="2463553" cy="3048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Low-quality wood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 for chips is usually harvested only as the better timber is cut. Cutting only low-quality wood is not as economically feasible.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9FBB33-0B90-F14A-B950-053163D40C5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6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6088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Brief history of bioenergy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4957" y="701168"/>
            <a:ext cx="8351493" cy="68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Bioenergy is a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very old technology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 fire man’s first tool?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618" y="6485048"/>
            <a:ext cx="2076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err="1"/>
              <a:t>Rosillo-Calle</a:t>
            </a:r>
            <a:r>
              <a:rPr lang="en-US" sz="1200"/>
              <a:t> &amp; Johnson (2010)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BC0885-BF2C-5440-9DEC-8146694A16AB}"/>
              </a:ext>
            </a:extLst>
          </p:cNvPr>
          <p:cNvSpPr txBox="1"/>
          <p:nvPr/>
        </p:nvSpPr>
        <p:spPr>
          <a:xfrm>
            <a:off x="394957" y="1365337"/>
            <a:ext cx="8351493" cy="485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7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centuries man lived with his animals; the original central heating.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A0F945-754E-2B44-A539-43882FE74682}"/>
              </a:ext>
            </a:extLst>
          </p:cNvPr>
          <p:cNvSpPr txBox="1"/>
          <p:nvPr/>
        </p:nvSpPr>
        <p:spPr>
          <a:xfrm>
            <a:off x="394957" y="1844840"/>
            <a:ext cx="8351493" cy="485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7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 has burned just about anything as fuel: wood, fiber, dried manure.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1FAF7C-6F98-0846-883B-CAFC684202C1}"/>
              </a:ext>
            </a:extLst>
          </p:cNvPr>
          <p:cNvSpPr txBox="1"/>
          <p:nvPr/>
        </p:nvSpPr>
        <p:spPr>
          <a:xfrm>
            <a:off x="394957" y="2324343"/>
            <a:ext cx="8351493" cy="485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7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US" sz="1600" baseline="30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century BC: the Assyrians harnessed biogas for heating 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F8051A-9F51-8846-A185-8253318B9311}"/>
              </a:ext>
            </a:extLst>
          </p:cNvPr>
          <p:cNvSpPr txBox="1"/>
          <p:nvPr/>
        </p:nvSpPr>
        <p:spPr>
          <a:xfrm>
            <a:off x="394957" y="2803846"/>
            <a:ext cx="8351493" cy="485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7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1908: Henry Ford’s model T was supposed to be fueled with ethanol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CB7C66-5CA0-544E-9DBC-183E35FC060F}"/>
              </a:ext>
            </a:extLst>
          </p:cNvPr>
          <p:cNvSpPr txBox="1"/>
          <p:nvPr/>
        </p:nvSpPr>
        <p:spPr>
          <a:xfrm>
            <a:off x="394957" y="3283349"/>
            <a:ext cx="8351493" cy="485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7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Ethanol was used throughout the 20</a:t>
            </a:r>
            <a:r>
              <a:rPr lang="en-US" sz="1600" baseline="30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century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B420AA-9063-D140-86D2-3654F03458C0}"/>
              </a:ext>
            </a:extLst>
          </p:cNvPr>
          <p:cNvSpPr txBox="1"/>
          <p:nvPr/>
        </p:nvSpPr>
        <p:spPr>
          <a:xfrm>
            <a:off x="394957" y="3762850"/>
            <a:ext cx="8351493" cy="225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7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 ethanol use ramped up in 1970s</a:t>
            </a:r>
          </a:p>
          <a:p>
            <a:pPr marL="62230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 1975: Brazil created it</a:t>
            </a:r>
            <a:r>
              <a:rPr lang="fr-FR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</a:t>
            </a: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National Alcohol </a:t>
            </a:r>
            <a:r>
              <a:rPr lang="en-US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Programme</a:t>
            </a: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ProAlchohol</a:t>
            </a: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using sugarcane as feedstock</a:t>
            </a:r>
          </a:p>
          <a:p>
            <a:pPr marL="62230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Late 1970s: US moved towards creating 10/90 ethanol/gasoline blend</a:t>
            </a:r>
          </a:p>
          <a:p>
            <a:pPr marL="62230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1992 Clean Energy Act</a:t>
            </a:r>
          </a:p>
          <a:p>
            <a:pPr marL="62230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2007 Energy Independence &amp; Security Act</a:t>
            </a:r>
          </a:p>
          <a:p>
            <a:pPr marL="62230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EU, China and India are also increasing production &amp; use of biofuels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1F2B62-15FD-0A4C-9320-C74BB0DC0AF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3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7276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type of wood is chipped?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6146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 buyer’s guide to sourcing wood heating fuel in the northeastern US, BERC (2014)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4296" y="736430"/>
            <a:ext cx="8351493" cy="389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Chips can be made from many tree species and tree components.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223" y="2291340"/>
            <a:ext cx="6472886" cy="39752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6253" y="2280201"/>
            <a:ext cx="1944611" cy="1719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Tops and limbs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often chipped in the woods.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254" y="4197774"/>
            <a:ext cx="2059970" cy="1386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Whole trees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 be chipped in the woods.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9338" y="1300857"/>
            <a:ext cx="8351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Bole chips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made by chipping stems of low-quality trees now produces most wood chips used for heating. Often chipped in yards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D7926D-0ACF-1040-8A5F-1ACA2AA919C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849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4780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Cost and reliability?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6146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 buyer’s guide to sourcing wood heating fuel in the northeastern US, BERC (2014)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4296" y="773006"/>
            <a:ext cx="8351493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Chips cost less than fossil fuels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typically 30% less.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2014, chips for heating cost $45 - $65 per green ton.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Chip prices are less volatile than fossil fuel prices.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Vermont, prices have increased 2% since 2000.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4957" y="2313239"/>
            <a:ext cx="8749043" cy="3381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Factors that impact cost: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 source &amp; production costs.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Strength of the saw log market.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Regional balance of supply &amp; demand for low-quality wood. Other uses: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Pulp mills (paper mills);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plants; and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Pellet mills.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Trucking distances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Demand and demand seasonality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Woodchip quality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55008" y="3666135"/>
            <a:ext cx="3843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ß"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Lower demand frees up low-quality             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      wood for energy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7635D6-52F8-9846-A809-D999AE2BC09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6898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Tracking the origin of chips?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6146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 buyer’s guide to sourcing wood heating fuel in the northeastern US, BERC (2014)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4296" y="748622"/>
            <a:ext cx="8351493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you buy chips directly from the forest harvest location documenting the source of the chips is fairly simple.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4957" y="1580649"/>
            <a:ext cx="8639315" cy="1054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However, in practice tracking chip origin is rarely simple.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 is often aggregated from several logging jobs prior to chipping;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chips aren’t usually segregated by origin.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5491" y="2995276"/>
            <a:ext cx="8658781" cy="1054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Buying chips from specific management processes is possible but costs more.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Verification is required.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4957" y="4200373"/>
            <a:ext cx="8351493" cy="389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b="1" baseline="30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-party verification: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logger self-verifies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4423" y="4632734"/>
            <a:ext cx="8351493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2nd-party verification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the consumer verifies by assessing the supplier’s records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3889" y="5382623"/>
            <a:ext cx="8351493" cy="1054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3rd-party verification: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sourcing is verified by someone with a vested interest who is not the producer or consumer. Considered the most rigorous.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7E42C8-2465-074B-9CA2-08CCAB7E2E6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5705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 Life case study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6146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 buyer’s guide to sourcing wood heating fuel in the northeastern US, BERC (2014)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4296" y="821774"/>
            <a:ext cx="8779704" cy="437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 Life (Montpelier) heats their HQ with wood chips.</a:t>
            </a:r>
          </a:p>
          <a:p>
            <a:pPr marL="1588" indent="-1588"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588" indent="-1588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Bids for long-term supply asked about price, quality, reputation and source.</a:t>
            </a:r>
          </a:p>
          <a:p>
            <a:pPr marL="1588" indent="-1588"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588" indent="-1588">
              <a:lnSpc>
                <a:spcPct val="120000"/>
              </a:lnSpc>
            </a:pPr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Limlaw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Pulpwood &amp; Chipping (Topsham VT) has the contract.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 comes from a 50-mile radius.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Sourced from 50 small suppliers.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is cut by under the guidance of a forester;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 only a small fraction is 3</a:t>
            </a:r>
            <a:r>
              <a:rPr lang="en-US" baseline="30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rd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-party certified by FSC, SFI or Tree Farm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 Life would like to buy more certified material but it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just isn’t available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DF3132-2F0E-4D46-A05B-E92C7C2D2A6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287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7617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 sourcing template (BERC)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73" y="715904"/>
            <a:ext cx="7911444" cy="6108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F0E960-B5BD-EB43-B3C2-CEA3F9644C2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324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466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to use chips?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7739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Wood-chip heating systems: a guide for institutional and commercial biomass installations, BERC (2004)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4296" y="797390"/>
            <a:ext cx="8351493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Woodchip systems are cost-effective where: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Conventional (fossil) fuels are expensive;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larger facilities;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Financed for 10 years or more; and / or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are state funds to subsidize installation.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549AD8-1799-B94F-9D7E-036A3E4EA48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237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5644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 combustion FAQs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7739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Wood-chip heating systems: a guide for institutional and commercial biomass installations, BERC (2004)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4296" y="760814"/>
            <a:ext cx="8351493" cy="87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10000"/>
              </a:lnSpc>
            </a:pPr>
            <a:r>
              <a:rPr lang="en-US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Q: Doesn’t this require a lot of labor?</a:t>
            </a:r>
          </a:p>
          <a:p>
            <a:pPr marL="1588" indent="-1588">
              <a:lnSpc>
                <a:spcPct val="110000"/>
              </a:lnSpc>
            </a:pP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A: Depends on the degree of automation. Systems loaded with a tractor </a:t>
            </a:r>
          </a:p>
          <a:p>
            <a:pPr marL="1588" indent="-1588">
              <a:lnSpc>
                <a:spcPct val="110000"/>
              </a:lnSpc>
            </a:pP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require an extra 30’ a day from the operator.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4296" y="1794680"/>
            <a:ext cx="8351493" cy="608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10000"/>
              </a:lnSpc>
            </a:pPr>
            <a:r>
              <a:rPr lang="en-US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Q: Isn’t wood fuel a fire hazard?</a:t>
            </a:r>
          </a:p>
          <a:p>
            <a:pPr marL="1588" indent="-1588">
              <a:lnSpc>
                <a:spcPct val="110000"/>
              </a:lnSpc>
            </a:pP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A: Green chips are 50% water and won’t ignite outside of the furnace.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4296" y="2503801"/>
            <a:ext cx="8351493" cy="608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10000"/>
              </a:lnSpc>
            </a:pPr>
            <a:r>
              <a:rPr lang="en-US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Q: Won’t the system increase truck traffic?</a:t>
            </a:r>
          </a:p>
          <a:p>
            <a:pPr marL="1588" indent="-1588">
              <a:lnSpc>
                <a:spcPct val="110000"/>
              </a:lnSpc>
            </a:pP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A: Depends: may be several times a week or once every few months.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4296" y="3146074"/>
            <a:ext cx="8351493" cy="608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10000"/>
              </a:lnSpc>
            </a:pPr>
            <a:r>
              <a:rPr lang="en-US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Q: Won’t the wood smoke be a health hazard?</a:t>
            </a:r>
          </a:p>
          <a:p>
            <a:pPr marL="1588" indent="-1588">
              <a:lnSpc>
                <a:spcPct val="110000"/>
              </a:lnSpc>
            </a:pP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A: Large institutional systems are designed to meet air quality standards.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4296" y="4540387"/>
            <a:ext cx="8351493" cy="608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10000"/>
              </a:lnSpc>
            </a:pPr>
            <a:r>
              <a:rPr lang="en-US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Q: Isn’t wood ash toxic?</a:t>
            </a:r>
          </a:p>
          <a:p>
            <a:pPr marL="1588" indent="-1588">
              <a:lnSpc>
                <a:spcPct val="110000"/>
              </a:lnSpc>
            </a:pP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A: No, wood ash is used as an agricultural fertilizer.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4296" y="3843188"/>
            <a:ext cx="8351493" cy="608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10000"/>
              </a:lnSpc>
            </a:pPr>
            <a:r>
              <a:rPr lang="en-US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Q: Won’t the wood smoke cause acid rain?</a:t>
            </a:r>
          </a:p>
          <a:p>
            <a:pPr marL="1588" indent="-1588">
              <a:lnSpc>
                <a:spcPct val="110000"/>
              </a:lnSpc>
            </a:pP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A: No, wood fuel doesn’t produce </a:t>
            </a:r>
            <a:r>
              <a:rPr lang="en-US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SOx</a:t>
            </a: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4296" y="5155933"/>
            <a:ext cx="8351493" cy="608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10000"/>
              </a:lnSpc>
            </a:pPr>
            <a:r>
              <a:rPr lang="en-US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Q: Is there enough wood in the region to increase use of wood fuel?</a:t>
            </a:r>
          </a:p>
          <a:p>
            <a:pPr marL="1588" indent="-1588">
              <a:lnSpc>
                <a:spcPct val="110000"/>
              </a:lnSpc>
            </a:pP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A: Yes, the Northeast has underutilized stocks of low-grade wood.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4296" y="5829287"/>
            <a:ext cx="8351493" cy="608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10000"/>
              </a:lnSpc>
            </a:pPr>
            <a:r>
              <a:rPr lang="en-US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Q: Is wood heat cheaper than gas or oil heat?</a:t>
            </a:r>
          </a:p>
          <a:p>
            <a:pPr marL="1588" indent="-1588">
              <a:lnSpc>
                <a:spcPct val="110000"/>
              </a:lnSpc>
            </a:pP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A: It has been over the last twenty years, but may not be right now.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1447F3-11EF-B94F-9234-18010F21CEF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0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3902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Backup systems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7739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Wood-chip heating systems: a guide for institutional and commercial biomass installations, BERC (2004)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4296" y="742318"/>
            <a:ext cx="8351493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Many commercial &amp; institutional biomass plants have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oil or gas backup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additional boilers for those fossil fuels.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6442" y="1562644"/>
            <a:ext cx="8351493" cy="3439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Backup systems might be used when: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heating load is too small for the biomass system’s scale;</a:t>
            </a:r>
          </a:p>
          <a:p>
            <a:pPr>
              <a:lnSpc>
                <a:spcPct val="110000"/>
              </a:lnSpc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the biomass system is being serviced;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the woodchip bin is empty;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the woodchip system malfunctions;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the heating load exceeds the biomass system’s capacity both systems can be used.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4296" y="5214202"/>
            <a:ext cx="8351493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Activation of backup systems can be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manual or automatic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DDCAA8-E44B-9C47-AD2C-C1827BD912C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0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4257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Emissions control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7739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Wood-chip heating systems: a guide for institutional and commercial biomass installations, BERC (2004)</a:t>
            </a:r>
          </a:p>
        </p:txBody>
      </p:sp>
      <p:sp>
        <p:nvSpPr>
          <p:cNvPr id="6" name="Rectangle 5"/>
          <p:cNvSpPr/>
          <p:nvPr/>
        </p:nvSpPr>
        <p:spPr>
          <a:xfrm>
            <a:off x="625899" y="4461982"/>
            <a:ext cx="3969076" cy="1570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4296" y="742318"/>
            <a:ext cx="8351493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Institutional &amp; commercial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biomass systems usually have very low stack emissions and meet state air quality standards.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4296" y="1656191"/>
            <a:ext cx="8351493" cy="1001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 quality regulations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usually triggered by the size of the boiler and heat exchanger.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Small systems may not trigger regulations.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4296" y="2902936"/>
            <a:ext cx="8351493" cy="161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Particles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can be removed from stack exhaust using cyclone separators or multi-cyclones.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Mounted between the heat exchanger and chimney.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Larger institutional systems may used newer ‘core separators’ that are particularly effective at removing fine particles.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5810" y="4751534"/>
            <a:ext cx="8351493" cy="130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Very large plants may have additional equipment to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clean gases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 re-injectors;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Wet scrubbers; and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Bag houses.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614AF2-464F-EA4B-9A23-BCE90045C1A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4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2469"/>
            <a:ext cx="7390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are woodchips effective?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7739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Wood-chip heating systems: a guide for institutional and commercial biomass installations, BERC (2004)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4296" y="742318"/>
            <a:ext cx="8779704" cy="336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Generally, woodchip systems are most cost-effective when: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Space-heating electricity and oil prices are high;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consumption is high;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competing fuel is electricity rather than oil or gas;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new system is being installed rather than an old system being replaced;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hydronic (hot water or steam) heat distribution system is already in place.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12DE41-151F-E247-9EB4-8AD359F13EF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25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>
            <a:endCxn id="6" idx="3"/>
          </p:cNvCxnSpPr>
          <p:nvPr/>
        </p:nvCxnSpPr>
        <p:spPr>
          <a:xfrm flipV="1">
            <a:off x="425618" y="908917"/>
            <a:ext cx="8477136" cy="5376220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5397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 of bioenergy 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18" y="701168"/>
            <a:ext cx="84771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latin typeface="Avenir Medium"/>
                <a:cs typeface="Avenir Medium"/>
              </a:rPr>
              <a:t>Bioenergy is used across a wide variety of </a:t>
            </a:r>
            <a:r>
              <a:rPr lang="en-US" b="1" dirty="0">
                <a:solidFill>
                  <a:prstClr val="black"/>
                </a:solidFill>
                <a:latin typeface="Avenir Black"/>
                <a:cs typeface="Avenir Black"/>
              </a:rPr>
              <a:t>scales: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618" y="6384761"/>
            <a:ext cx="1197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/>
              <a:t>Dahiya</a:t>
            </a:r>
            <a:r>
              <a:rPr lang="en-US" sz="1400"/>
              <a:t> (2015)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25618" y="4884075"/>
            <a:ext cx="2023439" cy="124393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Household cooking &amp;</a:t>
            </a:r>
            <a:br>
              <a:rPr lang="en-US" sz="2400" b="1"/>
            </a:br>
            <a:r>
              <a:rPr lang="en-US" sz="2400" b="1"/>
              <a:t>heating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678853" y="1234475"/>
            <a:ext cx="2023439" cy="124393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Biofuel producers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78853" y="2783208"/>
            <a:ext cx="2023439" cy="124393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Electrical or heating utilities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76373" y="4720398"/>
            <a:ext cx="2023439" cy="124393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Companies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576373" y="3241498"/>
            <a:ext cx="2023439" cy="124393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Cooperatives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475201" y="1762598"/>
            <a:ext cx="2225783" cy="124393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Communities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3840DC-0579-9D4F-9AAE-A2219A20DE9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9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53" y="2878175"/>
            <a:ext cx="8351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7.15: Wood pellet energy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21E948-686A-9A46-9DB7-C79A373CA8F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82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2469"/>
            <a:ext cx="5626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are wood pellets?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834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Wood pellet heating: a reference on wood pellet fuels &amp; technology for small commercial &amp; institutional systems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296" y="777711"/>
            <a:ext cx="8351493" cy="189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Pellets are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compressed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wood: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Sometimes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by-products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sometimes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novo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products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Uniformly sized: ¼ - 5/16” in diameter and 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– 1 ½ inches long;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Easy to store; &amp;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Easy to use.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4296" y="3044347"/>
            <a:ext cx="8351493" cy="189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Because the moisture content of wood 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must be lowered before pellets can be made, 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content of pellets is higher </a:t>
            </a:r>
            <a:b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 other forms of wood biomass.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6% moisture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7,750 Btu per pound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4474" y="5169640"/>
            <a:ext cx="8351493" cy="130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Grades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classified by amount of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ash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produced: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Premium: &lt;1% ash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Standard: 1-2% ash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Industrial: </a:t>
            </a:r>
            <a:r>
              <a:rPr lang="en-US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3% ash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709" y="1583669"/>
            <a:ext cx="2776242" cy="48152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8630F2-2B3D-624E-96D9-BC22F5A7900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4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2469"/>
            <a:ext cx="6354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of wood pellet heating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834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Wood pellet heating: a reference on wood pellet fuels &amp; technology for small commercial &amp; institutional systems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296" y="777711"/>
            <a:ext cx="8351493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of 2007,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800,000 US homes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used wood pellet stoves or furnaces for heating.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4296" y="4617587"/>
            <a:ext cx="8351493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these larger settings pellets are delivered and stored in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bulk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use by large boiler systems.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1272" y="1851145"/>
            <a:ext cx="8351493" cy="2220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use of pellet heat for larger buildings is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increasing in Europe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and more slowly in the US: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Municipal or federal buildings;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Schools &amp; colleges;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Housing complexes;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Office buildings, etc.,; &amp; 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Greenhouses.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0BD702-ECD1-004B-8EE1-97A708A1ACD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9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2469"/>
            <a:ext cx="6620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Candidates for wood pellets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834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Wood pellet heating: a reference on wood pellet fuels &amp; technology for small commercial &amp; institutional systems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296" y="777711"/>
            <a:ext cx="8351493" cy="161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Buildings: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between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10,000 – 50,000 square feet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electricity or fossil fuel for space heating and hot water;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 are new construction;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heating loads of 0.25 – 1.5 million Btu per hour.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1272" y="2744905"/>
            <a:ext cx="8351493" cy="130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Buildings should have: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Centralized hot water heat distribution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 for bulk wood pellets near the boiler; &amp;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Access for delivery to the silo.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4957" y="4496655"/>
            <a:ext cx="8351493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Ideally, pellet users should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 no more than 50 miles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the supplier to control delivery charges.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C5822A-822C-E141-9F5F-BD214AF7EB9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2469"/>
            <a:ext cx="7348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Case study: Harris Center (NH)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834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Wood pellet heating: a reference on wood pellet fuels &amp; technology for small commercial &amp; institutional systems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296" y="777711"/>
            <a:ext cx="8351493" cy="1001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Harris Center for Conservation Education 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provides educational programs and serves as 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local land trust.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865"/>
          <a:stretch/>
        </p:blipFill>
        <p:spPr>
          <a:xfrm>
            <a:off x="219473" y="3566859"/>
            <a:ext cx="6126963" cy="2832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168"/>
          <a:stretch/>
        </p:blipFill>
        <p:spPr>
          <a:xfrm>
            <a:off x="5834492" y="1292351"/>
            <a:ext cx="2911958" cy="51693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9279" y="1784519"/>
            <a:ext cx="8351493" cy="161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10,000 SF heated space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Nine-ton silo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Annual use of 10 – 15 tons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75 minutes per week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45% fuel cost savings (2007)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DDE46E-35B4-F54E-91C1-03FE845726C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943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2469"/>
            <a:ext cx="7261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Case study: NRG Systems (VT)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834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Wood pellet heating: a reference on wood pellet fuels &amp; technology for small commercial &amp; institutional systems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296" y="777711"/>
            <a:ext cx="8351493" cy="189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NRG Systems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makes wind-measurement equipment for the wind power industry.</a:t>
            </a:r>
          </a:p>
          <a:p>
            <a:pPr>
              <a:lnSpc>
                <a:spcPct val="110000"/>
              </a:lnSpc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 that the building is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 efficient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 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its heating load is smaller than expected 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a building of this size.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6004" r="12430"/>
          <a:stretch/>
        </p:blipFill>
        <p:spPr>
          <a:xfrm>
            <a:off x="5575148" y="1290746"/>
            <a:ext cx="3322605" cy="51807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57" y="2984186"/>
            <a:ext cx="4810029" cy="2196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46,000 SF heated space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30-ton silo (just 30-tons per year)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Fuels two residential scale 140,000 Btu/hour boilers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minutes per day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Offset 4,735 gallons of propane annually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469F61-392A-044E-ADCC-D8F49A8AED8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1025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2469"/>
            <a:ext cx="6723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Bulk delivery considerations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834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Wood pellet heating: a reference on wood pellet fuels &amp; technology for small commercial &amp; institutional systems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296" y="777711"/>
            <a:ext cx="8351493" cy="1001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Bulk delivery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very convenient for the user as most storage systems automatically feed pellets to the stove or boiler and require little work by the users.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4956" y="1933626"/>
            <a:ext cx="8351493" cy="3957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However, bulk delivery and storage require a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reliable supplier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When finding a supplier consider the following issues:</a:t>
            </a:r>
          </a:p>
          <a:p>
            <a:pPr>
              <a:lnSpc>
                <a:spcPct val="110000"/>
              </a:lnSpc>
            </a:pP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Delivery distance: less than 50 miles optimally;</a:t>
            </a:r>
          </a:p>
          <a:p>
            <a:pPr>
              <a:lnSpc>
                <a:spcPct val="110000"/>
              </a:lnSpc>
            </a:pP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Commitment to the bulk market;</a:t>
            </a:r>
          </a:p>
          <a:p>
            <a:pPr>
              <a:lnSpc>
                <a:spcPct val="110000"/>
              </a:lnSpc>
            </a:pP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Guarantee of a reliable supply;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Quality of pellets: avoid pellets 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produced from construction &amp; 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demolition waste and be sure 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 pellet quality is compatible 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the heating equipment 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choose.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0776"/>
          <a:stretch/>
        </p:blipFill>
        <p:spPr>
          <a:xfrm>
            <a:off x="4572000" y="3855161"/>
            <a:ext cx="4316246" cy="2512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D5B95C-EB9B-F34F-8065-2E739752C2E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6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2469"/>
            <a:ext cx="5767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than one building?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834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Wood pellet heating: a reference on wood pellet fuels &amp; technology for small commercial &amp; institutional systems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0228" y="777711"/>
            <a:ext cx="8658882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 pellet boilers can be used to heat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small district systems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several buildings located close to one another.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0227" y="1694906"/>
            <a:ext cx="7694028" cy="128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boiler is located in the most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central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building.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Buried hot water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distribution pipes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 to the other buildings.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0228" y="3119070"/>
            <a:ext cx="8037096" cy="97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Creation of small districts tend to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maximize cost savings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a single boiler system needs to be purchased, installed and maintained.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94F16C-6867-704B-8896-B2B18D213C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3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2469"/>
            <a:ext cx="3536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 emissions?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834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Wood pellet heating: a reference on wood pellet fuels &amp; technology for small commercial &amp; institutional systems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0227" y="777711"/>
            <a:ext cx="8901385" cy="161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Like all fuels, wood produces a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variety of air emissions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Particulate matter (PM);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 monoxide (CO);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Nitrogen oxides (</a:t>
            </a:r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NOx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); &amp; 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Sulfur oxides (</a:t>
            </a:r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SOx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71980" y="1082504"/>
            <a:ext cx="511984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  <a:sym typeface="Wingdings"/>
              </a:rPr>
              <a:t> Increased with wood vs. fossil fuel</a:t>
            </a:r>
            <a:endParaRPr lang="en-US" dirty="0">
              <a:solidFill>
                <a:srgbClr val="0000FF"/>
              </a:solidFill>
              <a:latin typeface="Avenir Medium"/>
              <a:cs typeface="Avenir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98971" y="1996506"/>
            <a:ext cx="511984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  <a:sym typeface="Wingdings"/>
              </a:rPr>
              <a:t> Decreased with wood vs. fossil fuel</a:t>
            </a:r>
            <a:endParaRPr lang="en-US" dirty="0">
              <a:solidFill>
                <a:srgbClr val="0000FF"/>
              </a:solidFill>
              <a:latin typeface="Avenir Medium"/>
              <a:cs typeface="Avenir Medium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882876"/>
              </p:ext>
            </p:extLst>
          </p:nvPr>
        </p:nvGraphicFramePr>
        <p:xfrm>
          <a:off x="1643554" y="3423169"/>
          <a:ext cx="6069859" cy="2377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9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40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49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lb</a:t>
                      </a:r>
                      <a:r>
                        <a:rPr lang="en-US" sz="2000" b="1" baseline="0" dirty="0"/>
                        <a:t> / million Btu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PM10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NOx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SOx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wood pellet boiler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wood chip</a:t>
                      </a:r>
                      <a:r>
                        <a:rPr lang="en-US" sz="2000" baseline="0" dirty="0"/>
                        <a:t> boiler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0.0082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oil boiler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0.035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0.143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propane boiler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0.154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0.016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natural gas boiler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0.0005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89338" y="2886178"/>
            <a:ext cx="8108486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Partial emissions data for wood pellets from a Danish study.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941084-D653-1A46-BA70-A6E66ECF137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9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2469"/>
            <a:ext cx="6279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Heating fuel equivalencies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834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Wood pellet heating: a reference on wood pellet fuels &amp; technology for small commercial &amp; institutional systems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296" y="777711"/>
            <a:ext cx="8351493" cy="161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ton of wood pellets equals: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120 gallons of heating oil;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170 gallons of propane;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16,000 cubic feet of natural gas; or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4,775 kWh of electricity.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4956" y="2796026"/>
            <a:ext cx="8534153" cy="1587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price of $200/ton for pellets is the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equivalent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these fuel prices: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$1.67 per gallon for heating oil;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$1.18 per gallon for propane;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$12.50 per 1000 cubic feet for natural gas; or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$0.04 per kWh for electricity.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933" y="4908416"/>
            <a:ext cx="7412522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 the last 20 years, only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natural gas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has been competitive with wood pellets.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04DDB6-76AD-2F42-851B-B81DCF4CCF3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1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 flipH="1">
            <a:off x="1096778" y="2070126"/>
            <a:ext cx="33543" cy="3261176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9316"/>
            <a:ext cx="6678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Bioenergy process overview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74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BIOEN1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40655" y="1631696"/>
            <a:ext cx="1521419" cy="438430"/>
          </a:xfrm>
          <a:prstGeom prst="roundRect">
            <a:avLst/>
          </a:prstGeom>
          <a:noFill/>
          <a:ln w="38100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lignocellulose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656" y="826685"/>
            <a:ext cx="1364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thermal</a:t>
            </a:r>
            <a:br>
              <a:rPr lang="en-US" sz="2000" b="1"/>
            </a:br>
            <a:r>
              <a:rPr lang="en-US" sz="2000" b="1"/>
              <a:t>conversion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2010" y="826685"/>
            <a:ext cx="200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thermochemical conversion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41194" y="826685"/>
            <a:ext cx="1828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biochemical conversion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69415" y="826685"/>
            <a:ext cx="1543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chemical conversion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66761" y="3145540"/>
            <a:ext cx="1338397" cy="408190"/>
          </a:xfrm>
          <a:prstGeom prst="roundRect">
            <a:avLst/>
          </a:prstGeom>
          <a:solidFill>
            <a:srgbClr val="FFFFFF"/>
          </a:solidFill>
          <a:ln w="381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densification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64004" y="4436983"/>
            <a:ext cx="1312292" cy="448744"/>
          </a:xfrm>
          <a:prstGeom prst="roundRect">
            <a:avLst/>
          </a:prstGeom>
          <a:solidFill>
            <a:srgbClr val="FFFFFF"/>
          </a:solidFill>
          <a:ln w="3810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combustion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18971" y="5439029"/>
            <a:ext cx="998901" cy="82966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power</a:t>
            </a:r>
            <a:br>
              <a:rPr lang="en-US" sz="1600" b="1">
                <a:solidFill>
                  <a:schemeClr val="tx1"/>
                </a:solidFill>
              </a:rPr>
            </a:br>
            <a:r>
              <a:rPr lang="en-US" sz="1600" b="1">
                <a:solidFill>
                  <a:schemeClr val="tx1"/>
                </a:solidFill>
              </a:rPr>
              <a:t>heat</a:t>
            </a:r>
          </a:p>
          <a:p>
            <a:pPr algn="ctr"/>
            <a:r>
              <a:rPr lang="en-US" sz="1600" b="1">
                <a:solidFill>
                  <a:schemeClr val="tx1"/>
                </a:solidFill>
              </a:rPr>
              <a:t>steam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688935" y="1631696"/>
            <a:ext cx="1495314" cy="574492"/>
          </a:xfrm>
          <a:prstGeom prst="roundRect">
            <a:avLst/>
          </a:prstGeom>
          <a:noFill/>
          <a:ln w="38100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lignocellulose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890038" y="5758278"/>
            <a:ext cx="937457" cy="51041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bio-coal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857735" y="5758277"/>
            <a:ext cx="937457" cy="51041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syngas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25431" y="5253488"/>
            <a:ext cx="1179387" cy="101520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charcoal</a:t>
            </a:r>
          </a:p>
          <a:p>
            <a:pPr algn="ctr"/>
            <a:r>
              <a:rPr lang="en-US" sz="1600" b="1">
                <a:solidFill>
                  <a:schemeClr val="tx1"/>
                </a:solidFill>
              </a:rPr>
              <a:t>methanol</a:t>
            </a:r>
          </a:p>
          <a:p>
            <a:pPr algn="ctr"/>
            <a:r>
              <a:rPr lang="en-US" sz="1600" b="1">
                <a:solidFill>
                  <a:schemeClr val="tx1"/>
                </a:solidFill>
              </a:rPr>
              <a:t>syngas</a:t>
            </a:r>
          </a:p>
          <a:p>
            <a:pPr algn="ctr"/>
            <a:r>
              <a:rPr lang="en-US" sz="1600" b="1">
                <a:solidFill>
                  <a:schemeClr val="tx1"/>
                </a:solidFill>
              </a:rPr>
              <a:t>bio-oil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360282" y="1631696"/>
            <a:ext cx="1495314" cy="423310"/>
          </a:xfrm>
          <a:prstGeom prst="roundRect">
            <a:avLst/>
          </a:prstGeom>
          <a:noFill/>
          <a:ln w="38100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lignocellulose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5286703" y="2269859"/>
            <a:ext cx="1137786" cy="807681"/>
          </a:xfrm>
          <a:prstGeom prst="roundRect">
            <a:avLst/>
          </a:prstGeom>
          <a:noFill/>
          <a:ln w="38100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sugars</a:t>
            </a:r>
            <a:br>
              <a:rPr lang="en-US" sz="1600" b="1">
                <a:solidFill>
                  <a:schemeClr val="tx1"/>
                </a:solidFill>
              </a:rPr>
            </a:br>
            <a:r>
              <a:rPr lang="en-US" sz="1600" b="1">
                <a:solidFill>
                  <a:schemeClr val="tx1"/>
                </a:solidFill>
              </a:rPr>
              <a:t>starches</a:t>
            </a:r>
            <a:br>
              <a:rPr lang="en-US" sz="1600" b="1">
                <a:solidFill>
                  <a:schemeClr val="tx1"/>
                </a:solidFill>
              </a:rPr>
            </a:br>
            <a:r>
              <a:rPr lang="en-US" sz="1600" b="1">
                <a:solidFill>
                  <a:schemeClr val="tx1"/>
                </a:solidFill>
              </a:rPr>
              <a:t>(crops)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031629" y="1631696"/>
            <a:ext cx="1137786" cy="559372"/>
          </a:xfrm>
          <a:prstGeom prst="roundRect">
            <a:avLst/>
          </a:prstGeom>
          <a:noFill/>
          <a:ln w="38100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landfill</a:t>
            </a:r>
            <a:br>
              <a:rPr lang="en-US" sz="1600" b="1">
                <a:solidFill>
                  <a:schemeClr val="tx1"/>
                </a:solidFill>
              </a:rPr>
            </a:br>
            <a:r>
              <a:rPr lang="en-US" sz="1600" b="1">
                <a:solidFill>
                  <a:schemeClr val="tx1"/>
                </a:solidFill>
              </a:rPr>
              <a:t>&amp; biogas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7424066" y="4423063"/>
            <a:ext cx="1421307" cy="582128"/>
          </a:xfrm>
          <a:prstGeom prst="roundRect">
            <a:avLst/>
          </a:prstGeom>
          <a:noFill/>
          <a:ln w="3810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trans-esterification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7575277" y="5794349"/>
            <a:ext cx="1134017" cy="47434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biodiesel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120282" y="5686567"/>
            <a:ext cx="1294676" cy="58212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biogas or</a:t>
            </a:r>
            <a:br>
              <a:rPr lang="en-US" sz="1600" b="1">
                <a:solidFill>
                  <a:schemeClr val="tx1"/>
                </a:solidFill>
              </a:rPr>
            </a:br>
            <a:r>
              <a:rPr lang="en-US" sz="1600" b="1" err="1">
                <a:solidFill>
                  <a:schemeClr val="tx1"/>
                </a:solidFill>
              </a:rPr>
              <a:t>biomethane</a:t>
            </a:r>
            <a:endParaRPr lang="en-US" sz="1200" b="1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>
            <a:stCxn id="44" idx="2"/>
            <a:endCxn id="45" idx="0"/>
          </p:cNvCxnSpPr>
          <p:nvPr/>
        </p:nvCxnSpPr>
        <p:spPr>
          <a:xfrm flipH="1">
            <a:off x="2718220" y="2206188"/>
            <a:ext cx="718372" cy="1539554"/>
          </a:xfrm>
          <a:prstGeom prst="line">
            <a:avLst/>
          </a:prstGeom>
          <a:ln w="38100" cmpd="sng"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44" idx="2"/>
          </p:cNvCxnSpPr>
          <p:nvPr/>
        </p:nvCxnSpPr>
        <p:spPr>
          <a:xfrm>
            <a:off x="3436592" y="2206188"/>
            <a:ext cx="0" cy="2009173"/>
          </a:xfrm>
          <a:prstGeom prst="line">
            <a:avLst/>
          </a:prstGeom>
          <a:ln w="38100" cmpd="sng"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436592" y="2269859"/>
            <a:ext cx="747657" cy="2397760"/>
          </a:xfrm>
          <a:prstGeom prst="line">
            <a:avLst/>
          </a:prstGeom>
          <a:ln w="38100" cmpd="sng"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2988685" y="4419272"/>
            <a:ext cx="0" cy="1303428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3578950" y="4997555"/>
            <a:ext cx="216242" cy="441474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54" idx="2"/>
          </p:cNvCxnSpPr>
          <p:nvPr/>
        </p:nvCxnSpPr>
        <p:spPr>
          <a:xfrm>
            <a:off x="5107939" y="2055006"/>
            <a:ext cx="233255" cy="1920971"/>
          </a:xfrm>
          <a:prstGeom prst="line">
            <a:avLst/>
          </a:prstGeom>
          <a:ln w="38100" cmpd="sng"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ounded Rectangle 76"/>
          <p:cNvSpPr/>
          <p:nvPr/>
        </p:nvSpPr>
        <p:spPr>
          <a:xfrm>
            <a:off x="5151231" y="5794349"/>
            <a:ext cx="923691" cy="47434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ethanol</a:t>
            </a:r>
            <a:endParaRPr lang="en-US" sz="1200" b="1">
              <a:solidFill>
                <a:schemeClr val="tx1"/>
              </a:solidFill>
            </a:endParaRPr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5471025" y="3085179"/>
            <a:ext cx="0" cy="2637521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6800787" y="2206188"/>
            <a:ext cx="0" cy="3379369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8091427" y="5005191"/>
            <a:ext cx="7566" cy="681376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8098993" y="2269859"/>
            <a:ext cx="0" cy="2149413"/>
          </a:xfrm>
          <a:prstGeom prst="line">
            <a:avLst/>
          </a:prstGeom>
          <a:ln w="38100" cmpd="sng"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Rounded Rectangle 95"/>
          <p:cNvSpPr/>
          <p:nvPr/>
        </p:nvSpPr>
        <p:spPr>
          <a:xfrm>
            <a:off x="7424066" y="1631696"/>
            <a:ext cx="1285228" cy="559372"/>
          </a:xfrm>
          <a:prstGeom prst="roundRect">
            <a:avLst/>
          </a:prstGeom>
          <a:noFill/>
          <a:ln w="38100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fats / oils / grease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718220" y="4215361"/>
            <a:ext cx="1312292" cy="337572"/>
          </a:xfrm>
          <a:prstGeom prst="roundRect">
            <a:avLst/>
          </a:prstGeom>
          <a:solidFill>
            <a:srgbClr val="FFFFFF"/>
          </a:solidFill>
          <a:ln w="3810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gasification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436591" y="4667619"/>
            <a:ext cx="1054135" cy="329935"/>
          </a:xfrm>
          <a:prstGeom prst="roundRect">
            <a:avLst/>
          </a:prstGeom>
          <a:solidFill>
            <a:srgbClr val="FFFFFF"/>
          </a:solidFill>
          <a:ln w="3810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pyrolysis</a:t>
            </a:r>
            <a:endParaRPr lang="en-US" sz="1200" b="1">
              <a:solidFill>
                <a:schemeClr val="tx1"/>
              </a:solidFill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302494" y="3818334"/>
            <a:ext cx="0" cy="1904366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2062074" y="3745742"/>
            <a:ext cx="1312292" cy="390051"/>
          </a:xfrm>
          <a:prstGeom prst="roundRect">
            <a:avLst/>
          </a:prstGeom>
          <a:solidFill>
            <a:srgbClr val="FFFFFF"/>
          </a:solidFill>
          <a:ln w="3810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err="1">
                <a:solidFill>
                  <a:schemeClr val="tx1"/>
                </a:solidFill>
              </a:rPr>
              <a:t>torrefication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031019" y="3975977"/>
            <a:ext cx="1516070" cy="369254"/>
          </a:xfrm>
          <a:prstGeom prst="roundRect">
            <a:avLst/>
          </a:prstGeom>
          <a:solidFill>
            <a:srgbClr val="FFFFFF"/>
          </a:solidFill>
          <a:ln w="3810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fermentation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6153961" y="4446241"/>
            <a:ext cx="1122942" cy="582128"/>
          </a:xfrm>
          <a:prstGeom prst="roundRect">
            <a:avLst/>
          </a:prstGeom>
          <a:solidFill>
            <a:srgbClr val="FFFFFF"/>
          </a:solidFill>
          <a:ln w="3810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anaerobic</a:t>
            </a:r>
            <a:br>
              <a:rPr lang="en-US" sz="1600" b="1">
                <a:solidFill>
                  <a:schemeClr val="tx1"/>
                </a:solidFill>
              </a:rPr>
            </a:br>
            <a:r>
              <a:rPr lang="en-US" sz="1600" b="1">
                <a:solidFill>
                  <a:schemeClr val="tx1"/>
                </a:solidFill>
              </a:rPr>
              <a:t>digestion</a:t>
            </a:r>
            <a:endParaRPr lang="en-US" sz="1200" b="1">
              <a:solidFill>
                <a:schemeClr val="tx1"/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337B6A8-481A-D643-A7D4-C9C9B4C7D8B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9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44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77" grpId="0" animBg="1"/>
      <p:bldP spid="96" grpId="0" animBg="1"/>
      <p:bldP spid="46" grpId="0" animBg="1"/>
      <p:bldP spid="48" grpId="0" animBg="1"/>
      <p:bldP spid="45" grpId="0" animBg="1"/>
      <p:bldP spid="61" grpId="0" animBg="1"/>
      <p:bldP spid="5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0277"/>
            <a:ext cx="6756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Calculating fuel cost savings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834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Wood pellet heating: a reference on wood pellet fuels &amp; technology for small commercial &amp; institutional systems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296" y="777711"/>
            <a:ext cx="8779704" cy="808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Step 1: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Calculate total fuel use and costs.</a:t>
            </a:r>
          </a:p>
          <a:p>
            <a:pPr>
              <a:lnSpc>
                <a:spcPct val="110000"/>
              </a:lnSpc>
            </a:pP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(total fuel units used annually)(fuel price) = current annual fuel bill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2245" y="2467166"/>
            <a:ext cx="8824085" cy="1113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Step 2: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Calculate tons of pellets required to replace current fuel.</a:t>
            </a:r>
          </a:p>
          <a:p>
            <a:pPr>
              <a:lnSpc>
                <a:spcPct val="110000"/>
              </a:lnSpc>
            </a:pPr>
            <a:endParaRPr lang="en-US" sz="800" u="sng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fuel units used annually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=  </a:t>
            </a:r>
            <a:r>
              <a:rPr lang="en-US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*  </a:t>
            </a:r>
            <a:r>
              <a:rPr lang="en-US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$price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= $ annual pellet cost</a:t>
            </a:r>
            <a:endParaRPr lang="en-US" u="sng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fuel units per ton              year        ton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7923" y="4924517"/>
            <a:ext cx="8796077" cy="808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Step 3: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Calculate potential fuel savings</a:t>
            </a:r>
          </a:p>
          <a:p>
            <a:pPr>
              <a:lnSpc>
                <a:spcPct val="110000"/>
              </a:lnSpc>
            </a:pPr>
            <a:endParaRPr lang="en-US" sz="800" u="sng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Potential cost savings = $ annual pellet cost - $ current annual fuel bill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9916" y="1688647"/>
            <a:ext cx="7495291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(5,000 gallons of heating oil)($2.03/gallon) = $10,150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2245" y="3916014"/>
            <a:ext cx="8506955" cy="67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u="sng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5,000 gallons of heating oil </a:t>
            </a:r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(41.67 tons)($260/ton) = $10,833.33 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120 gallons/ton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4296" y="5838687"/>
            <a:ext cx="7490911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$10,150 - $10,833 = - $683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0EBACA-DD20-F448-8AC9-0B95F68ECEA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7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2469"/>
            <a:ext cx="4398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Economic 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834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Wood pellet heating: a reference on wood pellet fuels &amp; technology for small commercial &amp; institutional systems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270" y="775572"/>
            <a:ext cx="8476222" cy="130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are pellet boilers cost effective?</a:t>
            </a:r>
            <a:b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Life cycle cost (LCC) or analysis incudes fuel costs, inflation rates, projected costs and calculates the net present value (NPV) of savings over the life of the pellet boiler system.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5270" y="2590043"/>
            <a:ext cx="8476222" cy="161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Spreadsheet-based LCC analysis tools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available from: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BERC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 Resources Canada (</a:t>
            </a:r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RETScreen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Universities of Wisconsin and Alaska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Select architects &amp; engineers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91205C-CF41-F54F-A8C1-E6CBA75973F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5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0277"/>
            <a:ext cx="2390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BERC LCC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834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Wood pellet heating: a reference on wood pellet fuels &amp; technology for small commercial &amp; institutional systems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04" t="1086"/>
          <a:stretch/>
        </p:blipFill>
        <p:spPr>
          <a:xfrm>
            <a:off x="483406" y="701480"/>
            <a:ext cx="8123636" cy="6213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511B38-7AA4-EA46-BE2F-D72DC9A970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054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139" y="1618990"/>
            <a:ext cx="6672586" cy="49682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8403" y="3153326"/>
            <a:ext cx="1749209" cy="646331"/>
          </a:xfrm>
          <a:prstGeom prst="rect">
            <a:avLst/>
          </a:prstGeom>
          <a:solidFill>
            <a:srgbClr val="FFFFFF">
              <a:alpha val="49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wood pellets are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cost effective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73438" y="4513079"/>
            <a:ext cx="1813680" cy="646331"/>
          </a:xfrm>
          <a:prstGeom prst="rect">
            <a:avLst/>
          </a:prstGeom>
          <a:solidFill>
            <a:srgbClr val="FFFFFF">
              <a:alpha val="49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wood pellets are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not </a:t>
            </a:r>
            <a:r>
              <a:rPr lang="en-US" dirty="0">
                <a:solidFill>
                  <a:srgbClr val="0000FF"/>
                </a:solidFill>
              </a:rPr>
              <a:t>cost effective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5893"/>
            <a:ext cx="7095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LCC of wood vs. alternate fuel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834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Wood pellet heating: a reference on wood pellet fuels &amp; technology for small commercial &amp; institutional systems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270" y="751188"/>
            <a:ext cx="8476222" cy="97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line on the graph represents the break-even point: where the wood pellet system costs as much as it saves over the 30-year life of the system.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F20245-EF8C-3C40-8F95-49D7D8F896D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5726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536" y="1570222"/>
            <a:ext cx="6442623" cy="50392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0277"/>
            <a:ext cx="7095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LCC of wood vs. alternate fuel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834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Wood pellet heating: a reference on wood pellet fuels &amp; technology for small commercial &amp; institutional systems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270" y="751188"/>
            <a:ext cx="8476222" cy="97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line on the graph represents the break-even point: where the wood pellet system costs as much as it saves over the 30-year life of the system.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7443" y="3104558"/>
            <a:ext cx="1749209" cy="646331"/>
          </a:xfrm>
          <a:prstGeom prst="rect">
            <a:avLst/>
          </a:prstGeom>
          <a:solidFill>
            <a:srgbClr val="FFFFFF">
              <a:alpha val="49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wood pellets are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cost effective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12478" y="4464311"/>
            <a:ext cx="1813680" cy="646331"/>
          </a:xfrm>
          <a:prstGeom prst="rect">
            <a:avLst/>
          </a:prstGeom>
          <a:solidFill>
            <a:srgbClr val="FFFFFF">
              <a:alpha val="49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wood pellets are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not </a:t>
            </a:r>
            <a:r>
              <a:rPr lang="en-US" dirty="0">
                <a:solidFill>
                  <a:srgbClr val="0000FF"/>
                </a:solidFill>
              </a:rPr>
              <a:t>cost effective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EFD696-5312-7A4F-8527-AB8CD45D739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155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987" y="1557019"/>
            <a:ext cx="6499335" cy="50265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0277"/>
            <a:ext cx="7095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LCC of wood vs. alternate fuel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834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Wood pellet heating: a reference on wood pellet fuels &amp; technology for small commercial &amp; institutional systems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270" y="751188"/>
            <a:ext cx="8476222" cy="97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line on the graph represents the break-even point: where the wood pellet system costs as much as it saves over the 30-year life of the system.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6627" y="3104558"/>
            <a:ext cx="1749209" cy="646331"/>
          </a:xfrm>
          <a:prstGeom prst="rect">
            <a:avLst/>
          </a:prstGeom>
          <a:solidFill>
            <a:srgbClr val="FFFFFF">
              <a:alpha val="49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wood pellets are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cost effective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41662" y="4464311"/>
            <a:ext cx="1813680" cy="646331"/>
          </a:xfrm>
          <a:prstGeom prst="rect">
            <a:avLst/>
          </a:prstGeom>
          <a:solidFill>
            <a:srgbClr val="FFFFFF">
              <a:alpha val="49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wood pellets are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not </a:t>
            </a:r>
            <a:r>
              <a:rPr lang="en-US" dirty="0">
                <a:solidFill>
                  <a:srgbClr val="0000FF"/>
                </a:solidFill>
              </a:rPr>
              <a:t>cost effective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0A86DB-13D1-164D-9D85-919028E3B71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967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585" y="1544319"/>
            <a:ext cx="6394781" cy="50392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792" y="52469"/>
            <a:ext cx="7095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LCC of wood vs. alternate fuel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834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Wood pellet heating: a reference on wood pellet fuels &amp; technology for small commercial &amp; institutional systems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270" y="751188"/>
            <a:ext cx="8476222" cy="97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line on the graph represents the break-even point: where the wood pellet system costs as much as it saves over the 30-year life of the system.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53059" y="3104558"/>
            <a:ext cx="1749209" cy="646331"/>
          </a:xfrm>
          <a:prstGeom prst="rect">
            <a:avLst/>
          </a:prstGeom>
          <a:solidFill>
            <a:srgbClr val="FFFFFF">
              <a:alpha val="49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wood pellets are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cost effective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09704" y="4787476"/>
            <a:ext cx="1813680" cy="646331"/>
          </a:xfrm>
          <a:prstGeom prst="rect">
            <a:avLst/>
          </a:prstGeom>
          <a:solidFill>
            <a:srgbClr val="FFFFFF">
              <a:alpha val="49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wood pellets are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not </a:t>
            </a:r>
            <a:r>
              <a:rPr lang="en-US" dirty="0">
                <a:solidFill>
                  <a:srgbClr val="0000FF"/>
                </a:solidFill>
              </a:rPr>
              <a:t>cost effective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EC8D13-B5C1-8147-A87E-89EED10B72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258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792" y="52469"/>
            <a:ext cx="5368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Detailed LCC analysis?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834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Wood pellet heating: a reference on wood pellet fuels &amp; technology for small commercial &amp; institutional systems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270" y="751188"/>
            <a:ext cx="8848730" cy="341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 pellet systems typically cost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$75,000 – 100,000 per million Btu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Includes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System equipment &amp; installation;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Fuel storage &amp; handling system &amp; installation;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Construction;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Site costs;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Chimney equipment &amp; installation;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Emissions permit or control equipment;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Professional fees (like engineering); and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Connection of controls &amp; piping to existing heat distribution system.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4588337"/>
            <a:ext cx="8633840" cy="1001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LCC analysis should include </a:t>
            </a:r>
            <a:r>
              <a:rPr lang="en-US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O&amp;M costs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30’ per day for the staff who operates the system; &amp;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Routine parts and or service.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A671F0-6229-4D46-97D2-CE2B776AB1E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4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0277"/>
            <a:ext cx="6994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Fictional LCC: hardware store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834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Wood pellet heating: a reference on wood pellet fuels &amp; technology for small commercial &amp; institutional systems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270" y="787764"/>
            <a:ext cx="8633840" cy="1587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hardware store is located within 50 miles of a wood pellet distribution center. The store is roughly 10,000 SF and uses 4,600 gallons of heating oil per year at an average cost of $2.35 per gallon. This is an annual heating cost of $10,810. The cost of pellets is $200 per ton, delivery charges included.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2668" y="2505621"/>
            <a:ext cx="8633840" cy="141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LCC calculates the total project cost, including fuel, at $39,817 and shows that the store would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save $3,208 (28%) during the first year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operation.</a:t>
            </a:r>
          </a:p>
          <a:p>
            <a:pPr>
              <a:lnSpc>
                <a:spcPct val="110000"/>
              </a:lnSpc>
            </a:pP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translates to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$45,000 over 30 years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8288" y="4102277"/>
            <a:ext cx="8633840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LCC analysis suggests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going forward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installation.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AEEDEB-7952-BC4C-82A5-E698DE02149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0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633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0277"/>
            <a:ext cx="5751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Fictional LCC: Town Hall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38" y="6461679"/>
            <a:ext cx="834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Wood pellet heating: a reference on wood pellet fuels &amp; technology for small commercial &amp; institutional systems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270" y="751188"/>
            <a:ext cx="8633840" cy="130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Town Hall is a municipal building located within 50 miles of a wood pellet distribution center. The building houses a variety of town offices within its 30,000 SF. The space is heated by one central boiler. The price of oil is $2.35 per gallon. Pellets would cost $200 per ton.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2668" y="2334933"/>
            <a:ext cx="8633840" cy="157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LCC shows that the Town Hall would require 110 tons of pellets per year and that a pellet system would cost $124,200.</a:t>
            </a:r>
          </a:p>
          <a:p>
            <a:pPr>
              <a:lnSpc>
                <a:spcPct val="110000"/>
              </a:lnSpc>
            </a:pP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First-year fuel savings would be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 percent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translates to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$211,722 over 30 years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8288" y="4409794"/>
            <a:ext cx="8633840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LCC analysis suggests 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going forward 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installation.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CC0E79-17D4-4B4B-A0D9-C291E1E51DF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0506" y="50224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3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6106</TotalTime>
  <Words>9936</Words>
  <Application>Microsoft Macintosh PowerPoint</Application>
  <PresentationFormat>On-screen Show (4:3)</PresentationFormat>
  <Paragraphs>1402</Paragraphs>
  <Slides>123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31" baseType="lpstr">
      <vt:lpstr>Arial</vt:lpstr>
      <vt:lpstr>Avenir Black</vt:lpstr>
      <vt:lpstr>Avenir Heavy</vt:lpstr>
      <vt:lpstr>Avenir Medium</vt:lpstr>
      <vt:lpstr>Calibri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Richmond-Hall</dc:creator>
  <cp:lastModifiedBy>Joan Richmond-Hall</cp:lastModifiedBy>
  <cp:revision>277</cp:revision>
  <dcterms:created xsi:type="dcterms:W3CDTF">2016-10-31T00:47:15Z</dcterms:created>
  <dcterms:modified xsi:type="dcterms:W3CDTF">2019-11-03T14:19:38Z</dcterms:modified>
</cp:coreProperties>
</file>