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22"/>
  </p:handoutMasterIdLst>
  <p:sldIdLst>
    <p:sldId id="257" r:id="rId2"/>
    <p:sldId id="258" r:id="rId3"/>
    <p:sldId id="316" r:id="rId4"/>
    <p:sldId id="325" r:id="rId5"/>
    <p:sldId id="326" r:id="rId6"/>
    <p:sldId id="319" r:id="rId7"/>
    <p:sldId id="320" r:id="rId8"/>
    <p:sldId id="329" r:id="rId9"/>
    <p:sldId id="321" r:id="rId10"/>
    <p:sldId id="322" r:id="rId11"/>
    <p:sldId id="323" r:id="rId12"/>
    <p:sldId id="435" r:id="rId13"/>
    <p:sldId id="315" r:id="rId14"/>
    <p:sldId id="337" r:id="rId15"/>
    <p:sldId id="338" r:id="rId16"/>
    <p:sldId id="339" r:id="rId17"/>
    <p:sldId id="340" r:id="rId18"/>
    <p:sldId id="341" r:id="rId19"/>
    <p:sldId id="342" r:id="rId20"/>
    <p:sldId id="343" r:id="rId21"/>
    <p:sldId id="344" r:id="rId22"/>
    <p:sldId id="336" r:id="rId23"/>
    <p:sldId id="259" r:id="rId24"/>
    <p:sldId id="330" r:id="rId25"/>
    <p:sldId id="331" r:id="rId26"/>
    <p:sldId id="333" r:id="rId27"/>
    <p:sldId id="334" r:id="rId28"/>
    <p:sldId id="335" r:id="rId29"/>
    <p:sldId id="332" r:id="rId30"/>
    <p:sldId id="269" r:id="rId31"/>
    <p:sldId id="346" r:id="rId32"/>
    <p:sldId id="347" r:id="rId33"/>
    <p:sldId id="434" r:id="rId34"/>
    <p:sldId id="429" r:id="rId35"/>
    <p:sldId id="433" r:id="rId36"/>
    <p:sldId id="430" r:id="rId37"/>
    <p:sldId id="349" r:id="rId38"/>
    <p:sldId id="348" r:id="rId39"/>
    <p:sldId id="426" r:id="rId40"/>
    <p:sldId id="345" r:id="rId41"/>
    <p:sldId id="350" r:id="rId42"/>
    <p:sldId id="351" r:id="rId43"/>
    <p:sldId id="353" r:id="rId44"/>
    <p:sldId id="352" r:id="rId45"/>
    <p:sldId id="355" r:id="rId46"/>
    <p:sldId id="356" r:id="rId47"/>
    <p:sldId id="357" r:id="rId48"/>
    <p:sldId id="358" r:id="rId49"/>
    <p:sldId id="359" r:id="rId50"/>
    <p:sldId id="360" r:id="rId51"/>
    <p:sldId id="361" r:id="rId52"/>
    <p:sldId id="362" r:id="rId53"/>
    <p:sldId id="363" r:id="rId54"/>
    <p:sldId id="369" r:id="rId55"/>
    <p:sldId id="367" r:id="rId56"/>
    <p:sldId id="427" r:id="rId57"/>
    <p:sldId id="428" r:id="rId58"/>
    <p:sldId id="364" r:id="rId59"/>
    <p:sldId id="365" r:id="rId60"/>
    <p:sldId id="368" r:id="rId61"/>
    <p:sldId id="366" r:id="rId62"/>
    <p:sldId id="370" r:id="rId63"/>
    <p:sldId id="371" r:id="rId64"/>
    <p:sldId id="354" r:id="rId65"/>
    <p:sldId id="372" r:id="rId66"/>
    <p:sldId id="373" r:id="rId67"/>
    <p:sldId id="377" r:id="rId68"/>
    <p:sldId id="384" r:id="rId69"/>
    <p:sldId id="385" r:id="rId70"/>
    <p:sldId id="374" r:id="rId71"/>
    <p:sldId id="386" r:id="rId72"/>
    <p:sldId id="375" r:id="rId73"/>
    <p:sldId id="378" r:id="rId74"/>
    <p:sldId id="379" r:id="rId75"/>
    <p:sldId id="380" r:id="rId76"/>
    <p:sldId id="381" r:id="rId77"/>
    <p:sldId id="382" r:id="rId78"/>
    <p:sldId id="376" r:id="rId79"/>
    <p:sldId id="296" r:id="rId80"/>
    <p:sldId id="387" r:id="rId81"/>
    <p:sldId id="298" r:id="rId82"/>
    <p:sldId id="301" r:id="rId83"/>
    <p:sldId id="388" r:id="rId84"/>
    <p:sldId id="390" r:id="rId85"/>
    <p:sldId id="389" r:id="rId86"/>
    <p:sldId id="391" r:id="rId87"/>
    <p:sldId id="392" r:id="rId88"/>
    <p:sldId id="393" r:id="rId89"/>
    <p:sldId id="302" r:id="rId90"/>
    <p:sldId id="437" r:id="rId91"/>
    <p:sldId id="396" r:id="rId92"/>
    <p:sldId id="404" r:id="rId93"/>
    <p:sldId id="413" r:id="rId94"/>
    <p:sldId id="406" r:id="rId95"/>
    <p:sldId id="407" r:id="rId96"/>
    <p:sldId id="405" r:id="rId97"/>
    <p:sldId id="403" r:id="rId98"/>
    <p:sldId id="398" r:id="rId99"/>
    <p:sldId id="399" r:id="rId100"/>
    <p:sldId id="400" r:id="rId101"/>
    <p:sldId id="401" r:id="rId102"/>
    <p:sldId id="308" r:id="rId103"/>
    <p:sldId id="309" r:id="rId104"/>
    <p:sldId id="436" r:id="rId105"/>
    <p:sldId id="416" r:id="rId106"/>
    <p:sldId id="417" r:id="rId107"/>
    <p:sldId id="274" r:id="rId108"/>
    <p:sldId id="418" r:id="rId109"/>
    <p:sldId id="419" r:id="rId110"/>
    <p:sldId id="423" r:id="rId111"/>
    <p:sldId id="424" r:id="rId112"/>
    <p:sldId id="425" r:id="rId113"/>
    <p:sldId id="420" r:id="rId114"/>
    <p:sldId id="421" r:id="rId115"/>
    <p:sldId id="422" r:id="rId116"/>
    <p:sldId id="438" r:id="rId117"/>
    <p:sldId id="285" r:id="rId118"/>
    <p:sldId id="383" r:id="rId119"/>
    <p:sldId id="394" r:id="rId120"/>
    <p:sldId id="313"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p:clrMru>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0" autoAdjust="0"/>
    <p:restoredTop sz="92749" autoAdjust="0"/>
  </p:normalViewPr>
  <p:slideViewPr>
    <p:cSldViewPr snapToGrid="0" snapToObjects="1">
      <p:cViewPr varScale="1">
        <p:scale>
          <a:sx n="115" d="100"/>
          <a:sy n="115" d="100"/>
        </p:scale>
        <p:origin x="208" y="296"/>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382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80866C-62A2-974A-9ECA-206A84CB1A2D}" type="datetimeFigureOut">
              <a:rPr lang="en-US" smtClean="0"/>
              <a:t>11/19/19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115D825-C12D-5B4D-800D-3B73339FCAA4}" type="slidenum">
              <a:rPr lang="en-US" smtClean="0"/>
              <a:t>‹#›</a:t>
            </a:fld>
            <a:endParaRPr lang="en-US"/>
          </a:p>
        </p:txBody>
      </p:sp>
    </p:spTree>
    <p:extLst>
      <p:ext uri="{BB962C8B-B14F-4D97-AF65-F5344CB8AC3E}">
        <p14:creationId xmlns:p14="http://schemas.microsoft.com/office/powerpoint/2010/main" val="326594083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57391A-43CC-3A4F-B2CB-5AAED158D50E}"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1514501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57391A-43CC-3A4F-B2CB-5AAED158D50E}"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22252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57391A-43CC-3A4F-B2CB-5AAED158D50E}"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345962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57391A-43CC-3A4F-B2CB-5AAED158D50E}"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97189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57391A-43CC-3A4F-B2CB-5AAED158D50E}"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180089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57391A-43CC-3A4F-B2CB-5AAED158D50E}"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3758042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57391A-43CC-3A4F-B2CB-5AAED158D50E}" type="datetimeFigureOut">
              <a:rPr lang="en-US" smtClean="0"/>
              <a:t>11/19/19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395238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57391A-43CC-3A4F-B2CB-5AAED158D50E}" type="datetimeFigureOut">
              <a:rPr lang="en-US" smtClean="0"/>
              <a:t>11/19/19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111628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7391A-43CC-3A4F-B2CB-5AAED158D50E}" type="datetimeFigureOut">
              <a:rPr lang="en-US" smtClean="0"/>
              <a:t>11/19/19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120850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57391A-43CC-3A4F-B2CB-5AAED158D50E}"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1729195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57391A-43CC-3A4F-B2CB-5AAED158D50E}"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6559E-EE4E-294F-8509-14A68711A59B}" type="slidenum">
              <a:rPr lang="en-US" smtClean="0"/>
              <a:t>‹#›</a:t>
            </a:fld>
            <a:endParaRPr lang="en-US"/>
          </a:p>
        </p:txBody>
      </p:sp>
    </p:spTree>
    <p:extLst>
      <p:ext uri="{BB962C8B-B14F-4D97-AF65-F5344CB8AC3E}">
        <p14:creationId xmlns:p14="http://schemas.microsoft.com/office/powerpoint/2010/main" val="276953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7391A-43CC-3A4F-B2CB-5AAED158D50E}" type="datetimeFigureOut">
              <a:rPr lang="en-US" smtClean="0"/>
              <a:t>11/19/19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6559E-EE4E-294F-8509-14A68711A59B}" type="slidenum">
              <a:rPr lang="en-US" smtClean="0"/>
              <a:t>‹#›</a:t>
            </a:fld>
            <a:endParaRPr lang="en-US"/>
          </a:p>
        </p:txBody>
      </p:sp>
    </p:spTree>
    <p:extLst>
      <p:ext uri="{BB962C8B-B14F-4D97-AF65-F5344CB8AC3E}">
        <p14:creationId xmlns:p14="http://schemas.microsoft.com/office/powerpoint/2010/main" val="2119143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9.emf"/><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s://www.technologyreview.com/s/601692/the-road-to-solar-fuels-hits-a-speed-bump/" TargetMode="External"/><Relationship Id="rId2" Type="http://schemas.openxmlformats.org/officeDocument/2006/relationships/image" Target="../media/image113.jpg"/><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beach1electric.ca/solar-hot-air.html"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homepower.com/articles/solar-water-heating/equipment" TargetMode="External"/><Relationship Id="rId1" Type="http://schemas.openxmlformats.org/officeDocument/2006/relationships/slideLayout" Target="../slideLayouts/slideLayout1.xml"/><Relationship Id="rId5" Type="http://schemas.openxmlformats.org/officeDocument/2006/relationships/image" Target="../media/image23.gif"/><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ecosolenergy.com/images/services/Solar_Trough_01.jpg" TargetMode="Externa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hyperlink" Target="https://en.wikipedia.org/wiki/Central_solar_heating"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Solar_power_tower"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54.gif"/><Relationship Id="rId4" Type="http://schemas.openxmlformats.org/officeDocument/2006/relationships/image" Target="../media/image53.jp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7.g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xKxrkht7CpY"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1.gif"/></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8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bgr.com/2016/05/25/solar-panels-efficiency-doubled-mit/"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wmf"/></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www.washingtonpost.com/wp-dyn/content/article/2008/03/08/AR2008030802595.html"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4.jpg"/><Relationship Id="rId4" Type="http://schemas.openxmlformats.org/officeDocument/2006/relationships/hyperlink" Target="https://news.nationalgeographic.com/news/energy/2014/11/141111-solar-panel-manufacturing-sustainability-ranking/"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102481"/>
            <a:ext cx="7558479" cy="461665"/>
          </a:xfrm>
          <a:prstGeom prst="rect">
            <a:avLst/>
          </a:prstGeom>
          <a:noFill/>
        </p:spPr>
        <p:txBody>
          <a:bodyPr wrap="none" rtlCol="0">
            <a:spAutoFit/>
          </a:bodyPr>
          <a:lstStyle/>
          <a:p>
            <a:pPr defTabSz="914400"/>
            <a:r>
              <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rPr>
              <a:t>SSC2030: Energy Systems &amp; Sustainability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1362058" y="1052565"/>
            <a:ext cx="6447021" cy="4854470"/>
          </a:xfrm>
          <a:prstGeom prst="rect">
            <a:avLst/>
          </a:prstGeom>
          <a:noFill/>
        </p:spPr>
        <p:txBody>
          <a:bodyPr wrap="none" rtlCol="0">
            <a:spAutoFit/>
          </a:bodyPr>
          <a:lstStyle/>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 Solar energy</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8.1: </a:t>
            </a:r>
            <a:r>
              <a:rPr lang="en-US" sz="2000" dirty="0">
                <a:latin typeface="Verdana" panose="020B0604030504040204" pitchFamily="34" charset="0"/>
                <a:ea typeface="Verdana" panose="020B0604030504040204" pitchFamily="34" charset="0"/>
                <a:cs typeface="Verdana" panose="020B0604030504040204" pitchFamily="34" charset="0"/>
              </a:rPr>
              <a:t>Introduction - types of solar energy</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8.2: </a:t>
            </a:r>
            <a:r>
              <a:rPr lang="en-US" sz="2000" dirty="0">
                <a:latin typeface="Verdana" panose="020B0604030504040204" pitchFamily="34" charset="0"/>
                <a:ea typeface="Verdana" panose="020B0604030504040204" pitchFamily="34" charset="0"/>
                <a:cs typeface="Verdana" panose="020B0604030504040204" pitchFamily="34" charset="0"/>
              </a:rPr>
              <a:t>Nature &amp; availability of solar radiation</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8.3: </a:t>
            </a:r>
            <a:r>
              <a:rPr lang="en-US" sz="2000" dirty="0">
                <a:latin typeface="Verdana" panose="020B0604030504040204" pitchFamily="34" charset="0"/>
                <a:ea typeface="Verdana" panose="020B0604030504040204" pitchFamily="34" charset="0"/>
                <a:cs typeface="Verdana" panose="020B0604030504040204" pitchFamily="34" charset="0"/>
              </a:rPr>
              <a:t>History of our use of solar energy</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8.4: </a:t>
            </a:r>
            <a:r>
              <a:rPr lang="en-US" sz="2000" dirty="0">
                <a:latin typeface="Verdana" panose="020B0604030504040204" pitchFamily="34" charset="0"/>
                <a:ea typeface="Verdana" panose="020B0604030504040204" pitchFamily="34" charset="0"/>
                <a:cs typeface="Verdana" panose="020B0604030504040204" pitchFamily="34" charset="0"/>
              </a:rPr>
              <a:t>Low-temperature solar thermal applications</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8.5: </a:t>
            </a:r>
            <a:r>
              <a:rPr lang="en-US" sz="2000" dirty="0">
                <a:latin typeface="Verdana" panose="020B0604030504040204" pitchFamily="34" charset="0"/>
                <a:ea typeface="Verdana" panose="020B0604030504040204" pitchFamily="34" charset="0"/>
                <a:cs typeface="Verdana" panose="020B0604030504040204" pitchFamily="34" charset="0"/>
              </a:rPr>
              <a:t>Active solar heating</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8.6: </a:t>
            </a:r>
            <a:r>
              <a:rPr lang="en-US" sz="2000" dirty="0">
                <a:latin typeface="Verdana" panose="020B0604030504040204" pitchFamily="34" charset="0"/>
                <a:ea typeface="Verdana" panose="020B0604030504040204" pitchFamily="34" charset="0"/>
                <a:cs typeface="Verdana" panose="020B0604030504040204" pitchFamily="34" charset="0"/>
              </a:rPr>
              <a:t>Passive solar heating</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8.7: </a:t>
            </a:r>
            <a:r>
              <a:rPr lang="en-US" sz="2000" dirty="0">
                <a:latin typeface="Verdana" panose="020B0604030504040204" pitchFamily="34" charset="0"/>
                <a:ea typeface="Verdana" panose="020B0604030504040204" pitchFamily="34" charset="0"/>
                <a:cs typeface="Verdana" panose="020B0604030504040204" pitchFamily="34" charset="0"/>
              </a:rPr>
              <a:t>Daylighting</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8.8: </a:t>
            </a:r>
            <a:r>
              <a:rPr lang="en-US" sz="2000" dirty="0">
                <a:latin typeface="Verdana" panose="020B0604030504040204" pitchFamily="34" charset="0"/>
                <a:ea typeface="Verdana" panose="020B0604030504040204" pitchFamily="34" charset="0"/>
                <a:cs typeface="Verdana" panose="020B0604030504040204" pitchFamily="34" charset="0"/>
              </a:rPr>
              <a:t>Solar thermal engines &amp; electric generation</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8.9: </a:t>
            </a:r>
            <a:r>
              <a:rPr lang="en-US" sz="2000" dirty="0">
                <a:latin typeface="Verdana" panose="020B0604030504040204" pitchFamily="34" charset="0"/>
                <a:ea typeface="Verdana" panose="020B0604030504040204" pitchFamily="34" charset="0"/>
                <a:cs typeface="Verdana" panose="020B0604030504040204" pitchFamily="34" charset="0"/>
              </a:rPr>
              <a:t>Silicon doping &amp; how PV works </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8.10: </a:t>
            </a:r>
            <a:r>
              <a:rPr lang="en-US" sz="2000" dirty="0">
                <a:latin typeface="Verdana" panose="020B0604030504040204" pitchFamily="34" charset="0"/>
                <a:ea typeface="Verdana" panose="020B0604030504040204" pitchFamily="34" charset="0"/>
                <a:cs typeface="Verdana" panose="020B0604030504040204" pitchFamily="34" charset="0"/>
              </a:rPr>
              <a:t>Types of PV</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8.11: </a:t>
            </a:r>
            <a:r>
              <a:rPr lang="en-US" sz="2000" dirty="0">
                <a:latin typeface="Verdana" panose="020B0604030504040204" pitchFamily="34" charset="0"/>
                <a:ea typeface="Verdana" panose="020B0604030504040204" pitchFamily="34" charset="0"/>
                <a:cs typeface="Verdana" panose="020B0604030504040204" pitchFamily="34" charset="0"/>
              </a:rPr>
              <a:t>Off-grid (remote) vs. grid-tied solar PV</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8.12: </a:t>
            </a:r>
            <a:r>
              <a:rPr lang="en-US" sz="2000" dirty="0">
                <a:latin typeface="Verdana" panose="020B0604030504040204" pitchFamily="34" charset="0"/>
                <a:ea typeface="Verdana" panose="020B0604030504040204" pitchFamily="34" charset="0"/>
                <a:cs typeface="Verdana" panose="020B0604030504040204" pitchFamily="34" charset="0"/>
              </a:rPr>
              <a:t>PV stats &amp; integration</a:t>
            </a:r>
          </a:p>
        </p:txBody>
      </p:sp>
      <p:sp>
        <p:nvSpPr>
          <p:cNvPr id="2" name="TextBox 1"/>
          <p:cNvSpPr txBox="1"/>
          <p:nvPr/>
        </p:nvSpPr>
        <p:spPr>
          <a:xfrm>
            <a:off x="38100" y="6273800"/>
            <a:ext cx="9094938" cy="584776"/>
          </a:xfrm>
          <a:prstGeom prst="rect">
            <a:avLst/>
          </a:prstGeom>
          <a:noFill/>
        </p:spPr>
        <p:txBody>
          <a:bodyPr wrap="none" rtlCol="0">
            <a:spAutoFit/>
          </a:bodyPr>
          <a:lstStyle/>
          <a:p>
            <a:r>
              <a:rPr lang="en-US" sz="1600" u="sng" dirty="0">
                <a:latin typeface="Avenir Medium"/>
                <a:cs typeface="Avenir Medium"/>
              </a:rPr>
              <a:t>Main source</a:t>
            </a:r>
            <a:r>
              <a:rPr lang="en-US" sz="1600" dirty="0">
                <a:latin typeface="Avenir Medium"/>
                <a:cs typeface="Avenir Medium"/>
              </a:rPr>
              <a:t>: Boyle, Godfrey (</a:t>
            </a:r>
            <a:r>
              <a:rPr lang="en-US" sz="1600" dirty="0" err="1">
                <a:latin typeface="Avenir Medium"/>
                <a:cs typeface="Avenir Medium"/>
              </a:rPr>
              <a:t>ed</a:t>
            </a:r>
            <a:r>
              <a:rPr lang="en-US" sz="1600" dirty="0">
                <a:latin typeface="Avenir Medium"/>
                <a:cs typeface="Avenir Medium"/>
              </a:rPr>
              <a:t>) (2004) Renewable Energy: Power for a Sustainable Future, 2/e,</a:t>
            </a:r>
            <a:br>
              <a:rPr lang="en-US" sz="1600" dirty="0">
                <a:latin typeface="Avenir Medium"/>
                <a:cs typeface="Avenir Medium"/>
              </a:rPr>
            </a:br>
            <a:r>
              <a:rPr lang="en-US" sz="1600" dirty="0">
                <a:latin typeface="Avenir Medium"/>
                <a:cs typeface="Avenir Medium"/>
              </a:rPr>
              <a:t>                      Oxford University Press, UK</a:t>
            </a:r>
          </a:p>
        </p:txBody>
      </p:sp>
    </p:spTree>
    <p:extLst>
      <p:ext uri="{BB962C8B-B14F-4D97-AF65-F5344CB8AC3E}">
        <p14:creationId xmlns:p14="http://schemas.microsoft.com/office/powerpoint/2010/main" val="2283268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18470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NREL’s insolation stations</a:t>
            </a:r>
          </a:p>
        </p:txBody>
      </p:sp>
      <p:sp>
        <p:nvSpPr>
          <p:cNvPr id="3" name="TextBox 2"/>
          <p:cNvSpPr txBox="1"/>
          <p:nvPr/>
        </p:nvSpPr>
        <p:spPr>
          <a:xfrm rot="16200000" flipH="1">
            <a:off x="8194298" y="5908298"/>
            <a:ext cx="1591627" cy="307777"/>
          </a:xfrm>
          <a:prstGeom prst="rect">
            <a:avLst/>
          </a:prstGeom>
          <a:noFill/>
        </p:spPr>
        <p:txBody>
          <a:bodyPr wrap="square" rtlCol="0">
            <a:spAutoFit/>
          </a:bodyPr>
          <a:lstStyle/>
          <a:p>
            <a:r>
              <a:rPr lang="en-US" sz="1400" dirty="0">
                <a:latin typeface="Avenir Medium"/>
                <a:cs typeface="Avenir Medium"/>
              </a:rPr>
              <a:t>NREL</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2"/>
          <p:cNvPicPr>
            <a:picLocks noChangeAspect="1" noChangeArrowheads="1"/>
          </p:cNvPicPr>
          <p:nvPr/>
        </p:nvPicPr>
        <p:blipFill>
          <a:blip r:embed="rId3" cstate="print"/>
          <a:srcRect/>
          <a:stretch>
            <a:fillRect/>
          </a:stretch>
        </p:blipFill>
        <p:spPr bwMode="auto">
          <a:xfrm>
            <a:off x="551655" y="688543"/>
            <a:ext cx="7601745" cy="6169458"/>
          </a:xfrm>
          <a:prstGeom prst="rect">
            <a:avLst/>
          </a:prstGeom>
          <a:noFill/>
          <a:ln w="9525">
            <a:noFill/>
            <a:miter lim="800000"/>
            <a:headEnd/>
            <a:tailEnd/>
          </a:ln>
        </p:spPr>
      </p:pic>
    </p:spTree>
    <p:extLst>
      <p:ext uri="{BB962C8B-B14F-4D97-AF65-F5344CB8AC3E}">
        <p14:creationId xmlns:p14="http://schemas.microsoft.com/office/powerpoint/2010/main" val="10532503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79810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Access to electricity</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39055" y="759607"/>
            <a:ext cx="8847768"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2017 data showing the percent national populations </a:t>
            </a:r>
            <a:r>
              <a:rPr lang="en-US" sz="2000" b="1" dirty="0">
                <a:latin typeface="Verdana" panose="020B0604030504040204" pitchFamily="34" charset="0"/>
                <a:ea typeface="Verdana" panose="020B0604030504040204" pitchFamily="34" charset="0"/>
                <a:cs typeface="Verdana" panose="020B0604030504040204" pitchFamily="34" charset="0"/>
              </a:rPr>
              <a:t>without access to an electric power.</a:t>
            </a:r>
          </a:p>
        </p:txBody>
      </p:sp>
      <p:pic>
        <p:nvPicPr>
          <p:cNvPr id="3" name="Picture 2" descr="Mjk1MjAy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6" y="1823937"/>
            <a:ext cx="9125664" cy="5019115"/>
          </a:xfrm>
          <a:prstGeom prst="rect">
            <a:avLst/>
          </a:prstGeom>
        </p:spPr>
      </p:pic>
    </p:spTree>
    <p:extLst>
      <p:ext uri="{BB962C8B-B14F-4D97-AF65-F5344CB8AC3E}">
        <p14:creationId xmlns:p14="http://schemas.microsoft.com/office/powerpoint/2010/main" val="36565961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44920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Stand-alone configurations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descr="C:\Documents and Settings\nsp\Desktop\PVS0415.jpg"/>
          <p:cNvPicPr>
            <a:picLocks noChangeAspect="1" noChangeArrowheads="1"/>
          </p:cNvPicPr>
          <p:nvPr/>
        </p:nvPicPr>
        <p:blipFill>
          <a:blip r:embed="rId3" cstate="print"/>
          <a:srcRect/>
          <a:stretch>
            <a:fillRect/>
          </a:stretch>
        </p:blipFill>
        <p:spPr bwMode="auto">
          <a:xfrm>
            <a:off x="328522" y="810415"/>
            <a:ext cx="3252878" cy="2521546"/>
          </a:xfrm>
          <a:prstGeom prst="rect">
            <a:avLst/>
          </a:prstGeom>
          <a:noFill/>
        </p:spPr>
      </p:pic>
      <p:pic>
        <p:nvPicPr>
          <p:cNvPr id="9" name="Picture 4100" descr="X:\CD Final\rgCD\Virtual CD PVSRG\Final CD\ppt\04\PVS0416.jpg"/>
          <p:cNvPicPr>
            <a:picLocks noChangeAspect="1" noChangeArrowheads="1"/>
          </p:cNvPicPr>
          <p:nvPr/>
        </p:nvPicPr>
        <p:blipFill>
          <a:blip r:embed="rId4" cstate="print"/>
          <a:srcRect/>
          <a:stretch>
            <a:fillRect/>
          </a:stretch>
        </p:blipFill>
        <p:spPr bwMode="auto">
          <a:xfrm>
            <a:off x="4618318" y="782426"/>
            <a:ext cx="2711293" cy="2719793"/>
          </a:xfrm>
          <a:prstGeom prst="rect">
            <a:avLst/>
          </a:prstGeom>
          <a:noFill/>
          <a:ln w="38100">
            <a:solidFill>
              <a:schemeClr val="bg1"/>
            </a:solidFill>
            <a:miter lim="800000"/>
            <a:headEnd/>
            <a:tailEnd/>
          </a:ln>
        </p:spPr>
      </p:pic>
      <p:pic>
        <p:nvPicPr>
          <p:cNvPr id="10" name="Picture 4" descr="X:\CD Final\rgCD\Virtual CD PVSRG\Final CD\ppt\04\PVS0417.jpg"/>
          <p:cNvPicPr>
            <a:picLocks noChangeAspect="1" noChangeArrowheads="1"/>
          </p:cNvPicPr>
          <p:nvPr/>
        </p:nvPicPr>
        <p:blipFill>
          <a:blip r:embed="rId5" cstate="print"/>
          <a:srcRect/>
          <a:stretch>
            <a:fillRect/>
          </a:stretch>
        </p:blipFill>
        <p:spPr bwMode="auto">
          <a:xfrm>
            <a:off x="228600" y="3473819"/>
            <a:ext cx="2975844" cy="3189264"/>
          </a:xfrm>
          <a:prstGeom prst="rect">
            <a:avLst/>
          </a:prstGeom>
          <a:noFill/>
          <a:ln w="38100">
            <a:solidFill>
              <a:schemeClr val="bg1"/>
            </a:solidFill>
            <a:miter lim="800000"/>
            <a:headEnd/>
            <a:tailEnd/>
          </a:ln>
        </p:spPr>
      </p:pic>
      <p:pic>
        <p:nvPicPr>
          <p:cNvPr id="11" name="Picture 4" descr="X:\CD Final\rgCD\Virtual CD PVSRG\Final CD\ppt\04\PVS0418.jpg"/>
          <p:cNvPicPr>
            <a:picLocks noChangeAspect="1" noChangeArrowheads="1"/>
          </p:cNvPicPr>
          <p:nvPr/>
        </p:nvPicPr>
        <p:blipFill>
          <a:blip r:embed="rId6" cstate="print"/>
          <a:srcRect/>
          <a:stretch>
            <a:fillRect/>
          </a:stretch>
        </p:blipFill>
        <p:spPr bwMode="auto">
          <a:xfrm>
            <a:off x="3830911" y="3451488"/>
            <a:ext cx="4999549" cy="3294459"/>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10345913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87157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Grid-tied</a:t>
            </a:r>
            <a:r>
              <a:rPr lang="en-US" sz="3200" dirty="0">
                <a:solidFill>
                  <a:prstClr val="white"/>
                </a:solidFill>
                <a:latin typeface="Avenir Heavy"/>
                <a:cs typeface="Avenir Heavy"/>
              </a:rPr>
              <a:t> systems</a:t>
            </a:r>
          </a:p>
        </p:txBody>
      </p:sp>
      <p:sp>
        <p:nvSpPr>
          <p:cNvPr id="3" name="TextBox 2"/>
          <p:cNvSpPr txBox="1"/>
          <p:nvPr/>
        </p:nvSpPr>
        <p:spPr>
          <a:xfrm rot="16200000">
            <a:off x="6540067" y="4175320"/>
            <a:ext cx="4833476" cy="307777"/>
          </a:xfrm>
          <a:prstGeom prst="rect">
            <a:avLst/>
          </a:prstGeom>
          <a:noFill/>
        </p:spPr>
        <p:txBody>
          <a:bodyPr wrap="square" rtlCol="0">
            <a:spAutoFit/>
          </a:bodyPr>
          <a:lstStyle/>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/wiki/Grid-</a:t>
            </a:r>
            <a:r>
              <a:rPr lang="en-US" sz="1400" dirty="0" err="1">
                <a:latin typeface="Avenir Medium"/>
                <a:cs typeface="Avenir Medium"/>
              </a:rPr>
              <a:t>tied_electrical_system</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2" name="Picture 4" descr="X:\CD Final\rgCD\Virtual CD PVSRG\Final CD\ppt\04\PVS0419.jpg"/>
          <p:cNvPicPr>
            <a:picLocks noChangeAspect="1" noChangeArrowheads="1"/>
          </p:cNvPicPr>
          <p:nvPr/>
        </p:nvPicPr>
        <p:blipFill>
          <a:blip r:embed="rId3" cstate="print"/>
          <a:srcRect/>
          <a:stretch>
            <a:fillRect/>
          </a:stretch>
        </p:blipFill>
        <p:spPr bwMode="auto">
          <a:xfrm>
            <a:off x="627529" y="3062313"/>
            <a:ext cx="8192550" cy="3769795"/>
          </a:xfrm>
          <a:prstGeom prst="rect">
            <a:avLst/>
          </a:prstGeom>
          <a:noFill/>
          <a:ln w="38100">
            <a:solidFill>
              <a:schemeClr val="bg1"/>
            </a:solidFill>
            <a:miter lim="800000"/>
            <a:headEnd/>
            <a:tailEnd/>
          </a:ln>
        </p:spPr>
      </p:pic>
      <p:sp>
        <p:nvSpPr>
          <p:cNvPr id="2" name="TextBox 1"/>
          <p:cNvSpPr txBox="1"/>
          <p:nvPr/>
        </p:nvSpPr>
        <p:spPr>
          <a:xfrm>
            <a:off x="73242" y="753620"/>
            <a:ext cx="9037452" cy="224676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Grid-tied PV </a:t>
            </a:r>
            <a:r>
              <a:rPr lang="en-US" sz="2000" dirty="0">
                <a:latin typeface="Verdana" panose="020B0604030504040204" pitchFamily="34" charset="0"/>
                <a:ea typeface="Verdana" panose="020B0604030504040204" pitchFamily="34" charset="0"/>
                <a:cs typeface="Verdana" panose="020B0604030504040204" pitchFamily="34" charset="0"/>
              </a:rPr>
              <a:t>systems are semi-autonomous systems that use the grid as a battery or electric storage system.</a:t>
            </a:r>
          </a:p>
          <a:p>
            <a:pPr marL="342900" indent="-342900">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Net metered</a:t>
            </a:r>
            <a:r>
              <a:rPr lang="en-US" sz="2000" dirty="0">
                <a:latin typeface="Verdana" panose="020B0604030504040204" pitchFamily="34" charset="0"/>
                <a:ea typeface="Verdana" panose="020B0604030504040204" pitchFamily="34" charset="0"/>
                <a:cs typeface="Verdana" panose="020B0604030504040204" pitchFamily="34" charset="0"/>
              </a:rPr>
              <a:t>: electricity not used by generator is sold to grid.</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When the system is unable to make electricity, power is pulled from the grid.</a:t>
            </a:r>
          </a:p>
          <a:p>
            <a:pPr marL="342900" indent="-342900">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Direct sale </a:t>
            </a:r>
            <a:r>
              <a:rPr lang="en-US" sz="2000" dirty="0">
                <a:latin typeface="Verdana" panose="020B0604030504040204" pitchFamily="34" charset="0"/>
                <a:ea typeface="Verdana" panose="020B0604030504040204" pitchFamily="34" charset="0"/>
                <a:cs typeface="Verdana" panose="020B0604030504040204" pitchFamily="34" charset="0"/>
              </a:rPr>
              <a:t>for arrays whose purpose is production of electricity for sale rather than use. </a:t>
            </a:r>
          </a:p>
        </p:txBody>
      </p:sp>
    </p:spTree>
    <p:extLst>
      <p:ext uri="{BB962C8B-B14F-4D97-AF65-F5344CB8AC3E}">
        <p14:creationId xmlns:p14="http://schemas.microsoft.com/office/powerpoint/2010/main" val="17994938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402771"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Grid-tied components</a:t>
            </a:r>
          </a:p>
        </p:txBody>
      </p:sp>
      <p:sp>
        <p:nvSpPr>
          <p:cNvPr id="3" name="TextBox 2"/>
          <p:cNvSpPr txBox="1"/>
          <p:nvPr/>
        </p:nvSpPr>
        <p:spPr>
          <a:xfrm>
            <a:off x="1319625" y="6488668"/>
            <a:ext cx="7823190" cy="307777"/>
          </a:xfrm>
          <a:prstGeom prst="rect">
            <a:avLst/>
          </a:prstGeom>
          <a:noFill/>
        </p:spPr>
        <p:txBody>
          <a:bodyPr wrap="square" rtlCol="0">
            <a:spAutoFit/>
          </a:bodyPr>
          <a:lstStyle/>
          <a:p>
            <a:r>
              <a:rPr lang="en-US" sz="1400" dirty="0">
                <a:latin typeface="Avenir Medium"/>
                <a:cs typeface="Avenir Medium"/>
              </a:rPr>
              <a:t>http://</a:t>
            </a:r>
            <a:r>
              <a:rPr lang="en-US" sz="1400" dirty="0" err="1">
                <a:latin typeface="Avenir Medium"/>
                <a:cs typeface="Avenir Medium"/>
              </a:rPr>
              <a:t>age.co.za</a:t>
            </a:r>
            <a:r>
              <a:rPr lang="en-US" sz="1400" dirty="0">
                <a:latin typeface="Avenir Medium"/>
                <a:cs typeface="Avenir Medium"/>
              </a:rPr>
              <a:t>/solar/Solutions/</a:t>
            </a:r>
            <a:r>
              <a:rPr lang="en-US" sz="1400" dirty="0" err="1">
                <a:latin typeface="Avenir Medium"/>
                <a:cs typeface="Avenir Medium"/>
              </a:rPr>
              <a:t>GridTieInSolution</a:t>
            </a:r>
            <a:r>
              <a:rPr lang="en-US" sz="1400" dirty="0">
                <a:latin typeface="Avenir Medium"/>
                <a:cs typeface="Avenir Medium"/>
              </a:rPr>
              <a:t>/</a:t>
            </a:r>
            <a:r>
              <a:rPr lang="en-US" sz="1400" dirty="0" err="1">
                <a:latin typeface="Avenir Medium"/>
                <a:cs typeface="Avenir Medium"/>
              </a:rPr>
              <a:t>tabid</a:t>
            </a:r>
            <a:r>
              <a:rPr lang="en-US" sz="1400" dirty="0">
                <a:latin typeface="Avenir Medium"/>
                <a:cs typeface="Avenir Medium"/>
              </a:rPr>
              <a:t>/847/language/en-US/</a:t>
            </a:r>
            <a:r>
              <a:rPr lang="en-US" sz="1400" dirty="0" err="1">
                <a:latin typeface="Avenir Medium"/>
                <a:cs typeface="Avenir Medium"/>
              </a:rPr>
              <a:t>Default.aspx</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110575" y="766645"/>
            <a:ext cx="8692340" cy="707886"/>
          </a:xfrm>
          <a:prstGeom prst="rect">
            <a:avLst/>
          </a:prstGeom>
          <a:noFill/>
        </p:spPr>
        <p:txBody>
          <a:bodyPr wrap="square" rtlCol="0">
            <a:spAutoFit/>
          </a:bodyPr>
          <a:lstStyle/>
          <a:p>
            <a:r>
              <a:rPr lang="en-US" sz="2000" dirty="0">
                <a:latin typeface="Avenir Medium"/>
                <a:cs typeface="Avenir Medium"/>
              </a:rPr>
              <a:t>Interconnecting components of grid-tied systems must be </a:t>
            </a:r>
            <a:r>
              <a:rPr lang="en-US" sz="2000" dirty="0">
                <a:latin typeface="Avenir Black"/>
                <a:cs typeface="Avenir Black"/>
              </a:rPr>
              <a:t>accessible</a:t>
            </a:r>
            <a:r>
              <a:rPr lang="en-US" sz="2000" dirty="0">
                <a:latin typeface="Avenir Medium"/>
                <a:cs typeface="Avenir Medium"/>
              </a:rPr>
              <a:t> to utility workers for safety reasons. </a:t>
            </a:r>
          </a:p>
        </p:txBody>
      </p:sp>
      <p:pic>
        <p:nvPicPr>
          <p:cNvPr id="6" name="Picture 5" descr="grid-tie-i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9804"/>
            <a:ext cx="9142815" cy="4288864"/>
          </a:xfrm>
          <a:prstGeom prst="rect">
            <a:avLst/>
          </a:prstGeom>
        </p:spPr>
      </p:pic>
    </p:spTree>
    <p:extLst>
      <p:ext uri="{BB962C8B-B14F-4D97-AF65-F5344CB8AC3E}">
        <p14:creationId xmlns:p14="http://schemas.microsoft.com/office/powerpoint/2010/main" val="33536149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51332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Adding PV to infrastructure</a:t>
            </a:r>
          </a:p>
        </p:txBody>
      </p:sp>
      <p:sp>
        <p:nvSpPr>
          <p:cNvPr id="3" name="TextBox 2"/>
          <p:cNvSpPr txBox="1"/>
          <p:nvPr/>
        </p:nvSpPr>
        <p:spPr>
          <a:xfrm rot="16200000">
            <a:off x="6102734" y="3741584"/>
            <a:ext cx="5729063" cy="307777"/>
          </a:xfrm>
          <a:prstGeom prst="rect">
            <a:avLst/>
          </a:prstGeom>
          <a:noFill/>
        </p:spPr>
        <p:txBody>
          <a:bodyPr wrap="square" rtlCol="0">
            <a:spAutoFit/>
          </a:bodyPr>
          <a:lstStyle/>
          <a:p>
            <a:r>
              <a:rPr lang="en-US" sz="1400" dirty="0" err="1">
                <a:latin typeface="Avenir Medium"/>
                <a:cs typeface="Avenir Medium"/>
              </a:rPr>
              <a:t>tnc.ch</a:t>
            </a:r>
            <a:r>
              <a:rPr lang="en-US" sz="1400" dirty="0">
                <a:latin typeface="Avenir Medium"/>
                <a:cs typeface="Avenir Medium"/>
              </a:rPr>
              <a:t>/en/power-instead-noise-photovoltaic-noise-barriers-1</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5" name="Picture 14" descr="faltdisplay_a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26" y="1287182"/>
            <a:ext cx="8128000" cy="5346700"/>
          </a:xfrm>
          <a:prstGeom prst="rect">
            <a:avLst/>
          </a:prstGeom>
        </p:spPr>
      </p:pic>
      <p:sp>
        <p:nvSpPr>
          <p:cNvPr id="7" name="TextBox 6"/>
          <p:cNvSpPr txBox="1"/>
          <p:nvPr/>
        </p:nvSpPr>
        <p:spPr>
          <a:xfrm>
            <a:off x="228600" y="751595"/>
            <a:ext cx="8718729" cy="707886"/>
          </a:xfrm>
          <a:prstGeom prst="rect">
            <a:avLst/>
          </a:prstGeom>
          <a:solidFill>
            <a:schemeClr val="bg1"/>
          </a:solid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The Swiss have used PV in place of visual &amp; noise barriers along roadways.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198327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523220"/>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8.12: PV use stats &amp; grid integration</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Tree>
    <p:extLst>
      <p:ext uri="{BB962C8B-B14F-4D97-AF65-F5344CB8AC3E}">
        <p14:creationId xmlns:p14="http://schemas.microsoft.com/office/powerpoint/2010/main" val="39624000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53443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Utility-scale solar: rapid growth</a:t>
            </a:r>
          </a:p>
        </p:txBody>
      </p:sp>
      <p:sp>
        <p:nvSpPr>
          <p:cNvPr id="3" name="TextBox 2"/>
          <p:cNvSpPr txBox="1"/>
          <p:nvPr/>
        </p:nvSpPr>
        <p:spPr>
          <a:xfrm rot="16200000">
            <a:off x="6776526" y="4411780"/>
            <a:ext cx="4360557" cy="307777"/>
          </a:xfrm>
          <a:prstGeom prst="rect">
            <a:avLst/>
          </a:prstGeom>
          <a:noFill/>
        </p:spPr>
        <p:txBody>
          <a:bodyPr wrap="square" rtlCol="0">
            <a:spAutoFit/>
          </a:bodyPr>
          <a:lstStyle/>
          <a:p>
            <a:r>
              <a:rPr lang="en-US" sz="1400" dirty="0">
                <a:latin typeface="Avenir Medium"/>
                <a:cs typeface="Avenir Medium"/>
              </a:rPr>
              <a:t>http://</a:t>
            </a:r>
            <a:r>
              <a:rPr lang="en-US" sz="1400" dirty="0" err="1">
                <a:latin typeface="Avenir Medium"/>
                <a:cs typeface="Avenir Medium"/>
              </a:rPr>
              <a:t>fortune.com</a:t>
            </a:r>
            <a:r>
              <a:rPr lang="en-US" sz="1400" dirty="0">
                <a:latin typeface="Avenir Medium"/>
                <a:cs typeface="Avenir Medium"/>
              </a:rPr>
              <a:t>/2015/05/18/solar-power-</a:t>
            </a:r>
            <a:r>
              <a:rPr lang="en-US" sz="1400" dirty="0" err="1">
                <a:latin typeface="Avenir Medium"/>
                <a:cs typeface="Avenir Medium"/>
              </a:rPr>
              <a:t>ripasso</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599" y="801004"/>
            <a:ext cx="8765989" cy="1169551"/>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As of May 2017, utility-scale solar power accounted for 2% of all US electricity generation.</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72% growth </a:t>
            </a:r>
            <a:r>
              <a:rPr lang="en-US" sz="2000" dirty="0">
                <a:latin typeface="Verdana" panose="020B0604030504040204" pitchFamily="34" charset="0"/>
                <a:ea typeface="Verdana" panose="020B0604030504040204" pitchFamily="34" charset="0"/>
                <a:cs typeface="Verdana" panose="020B0604030504040204" pitchFamily="34" charset="0"/>
              </a:rPr>
              <a:t>between 2010 to 2016</a:t>
            </a:r>
          </a:p>
        </p:txBody>
      </p:sp>
      <p:pic>
        <p:nvPicPr>
          <p:cNvPr id="6" name="Picture 5" descr="ma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2" y="2319858"/>
            <a:ext cx="9110693" cy="4515735"/>
          </a:xfrm>
          <a:prstGeom prst="rect">
            <a:avLst/>
          </a:prstGeom>
        </p:spPr>
      </p:pic>
    </p:spTree>
    <p:extLst>
      <p:ext uri="{BB962C8B-B14F-4D97-AF65-F5344CB8AC3E}">
        <p14:creationId xmlns:p14="http://schemas.microsoft.com/office/powerpoint/2010/main" val="185948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55124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PV is now common</a:t>
            </a:r>
          </a:p>
        </p:txBody>
      </p:sp>
      <p:sp>
        <p:nvSpPr>
          <p:cNvPr id="3" name="TextBox 2"/>
          <p:cNvSpPr txBox="1"/>
          <p:nvPr/>
        </p:nvSpPr>
        <p:spPr>
          <a:xfrm>
            <a:off x="8269110" y="6529294"/>
            <a:ext cx="850022" cy="307777"/>
          </a:xfrm>
          <a:prstGeom prst="rect">
            <a:avLst/>
          </a:prstGeom>
          <a:noFill/>
        </p:spPr>
        <p:txBody>
          <a:bodyPr wrap="none" rtlCol="0">
            <a:spAutoFit/>
          </a:bodyPr>
          <a:lstStyle/>
          <a:p>
            <a:r>
              <a:rPr lang="en-US" sz="1400" dirty="0" err="1">
                <a:latin typeface="Avenir Medium"/>
                <a:cs typeface="Avenir Medium"/>
              </a:rPr>
              <a:t>Seia.org</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1" name="Picture 10" descr="http://www.seia.org/galleries/default-image/Solar_Grow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37" y="948915"/>
            <a:ext cx="8951672" cy="5550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34619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29691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Utility-scale solar capacity</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599" y="741240"/>
            <a:ext cx="8927731"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Total US generating capacity for utility scale solar now </a:t>
            </a:r>
            <a:r>
              <a:rPr lang="en-US" sz="2000" b="1" dirty="0">
                <a:latin typeface="Verdana" panose="020B0604030504040204" pitchFamily="34" charset="0"/>
                <a:ea typeface="Verdana" panose="020B0604030504040204" pitchFamily="34" charset="0"/>
                <a:cs typeface="Verdana" panose="020B0604030504040204" pitchFamily="34" charset="0"/>
              </a:rPr>
              <a:t>&gt;21.5 GW</a:t>
            </a:r>
            <a:r>
              <a:rPr lang="en-US" sz="2000" dirty="0">
                <a:latin typeface="Verdana" panose="020B0604030504040204" pitchFamily="34" charset="0"/>
                <a:ea typeface="Verdana" panose="020B0604030504040204" pitchFamily="34" charset="0"/>
                <a:cs typeface="Verdana" panose="020B0604030504040204" pitchFamily="34" charset="0"/>
              </a:rPr>
              <a:t>.</a:t>
            </a:r>
          </a:p>
        </p:txBody>
      </p:sp>
      <p:pic>
        <p:nvPicPr>
          <p:cNvPr id="9" name="Picture 8" descr="char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5" y="2495175"/>
            <a:ext cx="9015076" cy="4452472"/>
          </a:xfrm>
          <a:prstGeom prst="rect">
            <a:avLst/>
          </a:prstGeom>
        </p:spPr>
      </p:pic>
      <p:sp>
        <p:nvSpPr>
          <p:cNvPr id="10" name="TextBox 9"/>
          <p:cNvSpPr txBox="1"/>
          <p:nvPr/>
        </p:nvSpPr>
        <p:spPr>
          <a:xfrm>
            <a:off x="228599" y="1111468"/>
            <a:ext cx="9156330" cy="1323439"/>
          </a:xfrm>
          <a:prstGeom prst="rect">
            <a:avLst/>
          </a:prstGeom>
          <a:noFill/>
        </p:spPr>
        <p:txBody>
          <a:bodyPr wrap="square" rtlCol="0">
            <a:spAutoFit/>
          </a:bodyPr>
          <a:lstStyle/>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Several states have policies such as </a:t>
            </a:r>
            <a:r>
              <a:rPr lang="en-US" sz="2000" b="1" dirty="0">
                <a:latin typeface="Verdana" panose="020B0604030504040204" pitchFamily="34" charset="0"/>
                <a:ea typeface="Verdana" panose="020B0604030504040204" pitchFamily="34" charset="0"/>
                <a:cs typeface="Verdana" panose="020B0604030504040204" pitchFamily="34" charset="0"/>
              </a:rPr>
              <a:t>renewable portfolio standards</a:t>
            </a:r>
            <a:r>
              <a:rPr lang="en-US" sz="2000" dirty="0">
                <a:latin typeface="Verdana" panose="020B0604030504040204" pitchFamily="34" charset="0"/>
                <a:ea typeface="Verdana" panose="020B0604030504040204" pitchFamily="34" charset="0"/>
                <a:cs typeface="Verdana" panose="020B0604030504040204" pitchFamily="34" charset="0"/>
              </a:rPr>
              <a:t> or state renewable tax credits.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Since 2005, the federal government has provided a </a:t>
            </a:r>
            <a:r>
              <a:rPr lang="en-US" sz="2000" b="1" dirty="0">
                <a:latin typeface="Verdana" panose="020B0604030504040204" pitchFamily="34" charset="0"/>
                <a:ea typeface="Verdana" panose="020B0604030504040204" pitchFamily="34" charset="0"/>
                <a:cs typeface="Verdana" panose="020B0604030504040204" pitchFamily="34" charset="0"/>
              </a:rPr>
              <a:t>30% tax credit</a:t>
            </a:r>
            <a:r>
              <a:rPr lang="en-US" sz="2000" dirty="0">
                <a:latin typeface="Verdana" panose="020B0604030504040204" pitchFamily="34" charset="0"/>
                <a:ea typeface="Verdana" panose="020B0604030504040204" pitchFamily="34" charset="0"/>
                <a:cs typeface="Verdana" panose="020B0604030504040204" pitchFamily="34" charset="0"/>
              </a:rPr>
              <a:t>, which is scheduled to phase down or expire by 2022.</a:t>
            </a:r>
          </a:p>
        </p:txBody>
      </p:sp>
    </p:spTree>
    <p:extLst>
      <p:ext uri="{BB962C8B-B14F-4D97-AF65-F5344CB8AC3E}">
        <p14:creationId xmlns:p14="http://schemas.microsoft.com/office/powerpoint/2010/main" val="19985092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78931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Utility-scale solar plant locations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599" y="801004"/>
            <a:ext cx="8765989" cy="400110"/>
          </a:xfrm>
          <a:prstGeom prst="rect">
            <a:avLst/>
          </a:prstGeom>
          <a:noFill/>
        </p:spPr>
        <p:txBody>
          <a:bodyPr wrap="square" rtlCol="0">
            <a:spAutoFit/>
          </a:bodyPr>
          <a:lstStyle/>
          <a:p>
            <a:r>
              <a:rPr lang="en-US" sz="2000" dirty="0">
                <a:latin typeface="Avenir Medium"/>
                <a:cs typeface="Avenir Medium"/>
              </a:rPr>
              <a:t>XXX</a:t>
            </a:r>
          </a:p>
        </p:txBody>
      </p:sp>
      <p:pic>
        <p:nvPicPr>
          <p:cNvPr id="7" name="Picture 6" descr="tab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38" y="728582"/>
            <a:ext cx="8845176" cy="6129418"/>
          </a:xfrm>
          <a:prstGeom prst="rect">
            <a:avLst/>
          </a:prstGeom>
        </p:spPr>
      </p:pic>
    </p:spTree>
    <p:extLst>
      <p:ext uri="{BB962C8B-B14F-4D97-AF65-F5344CB8AC3E}">
        <p14:creationId xmlns:p14="http://schemas.microsoft.com/office/powerpoint/2010/main" val="4239127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9705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data for Burlington, VT</a:t>
            </a:r>
          </a:p>
        </p:txBody>
      </p:sp>
      <p:sp>
        <p:nvSpPr>
          <p:cNvPr id="3" name="TextBox 2"/>
          <p:cNvSpPr txBox="1"/>
          <p:nvPr/>
        </p:nvSpPr>
        <p:spPr>
          <a:xfrm rot="16200000" flipH="1">
            <a:off x="8194298" y="5908298"/>
            <a:ext cx="1591627" cy="307777"/>
          </a:xfrm>
          <a:prstGeom prst="rect">
            <a:avLst/>
          </a:prstGeom>
          <a:noFill/>
        </p:spPr>
        <p:txBody>
          <a:bodyPr wrap="square" rtlCol="0">
            <a:spAutoFit/>
          </a:bodyPr>
          <a:lstStyle/>
          <a:p>
            <a:r>
              <a:rPr lang="en-US" sz="1400" dirty="0">
                <a:latin typeface="Avenir Medium"/>
                <a:cs typeface="Avenir Medium"/>
              </a:rPr>
              <a:t>NREL</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2"/>
          <p:cNvPicPr>
            <a:picLocks noChangeAspect="1" noChangeArrowheads="1"/>
          </p:cNvPicPr>
          <p:nvPr/>
        </p:nvPicPr>
        <p:blipFill rotWithShape="1">
          <a:blip r:embed="rId3" cstate="print"/>
          <a:srcRect l="4054" t="2557" r="4462"/>
          <a:stretch/>
        </p:blipFill>
        <p:spPr bwMode="auto">
          <a:xfrm>
            <a:off x="113742" y="782833"/>
            <a:ext cx="7950656" cy="6004076"/>
          </a:xfrm>
          <a:prstGeom prst="rect">
            <a:avLst/>
          </a:prstGeom>
          <a:noFill/>
          <a:ln w="9525">
            <a:noFill/>
            <a:miter lim="800000"/>
            <a:headEnd/>
            <a:tailEnd/>
          </a:ln>
        </p:spPr>
      </p:pic>
    </p:spTree>
    <p:extLst>
      <p:ext uri="{BB962C8B-B14F-4D97-AF65-F5344CB8AC3E}">
        <p14:creationId xmlns:p14="http://schemas.microsoft.com/office/powerpoint/2010/main" val="29405344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86250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US PV: 1 m installations</a:t>
            </a:r>
          </a:p>
        </p:txBody>
      </p:sp>
      <p:sp>
        <p:nvSpPr>
          <p:cNvPr id="3" name="TextBox 2"/>
          <p:cNvSpPr txBox="1"/>
          <p:nvPr/>
        </p:nvSpPr>
        <p:spPr>
          <a:xfrm>
            <a:off x="8269110" y="6529294"/>
            <a:ext cx="850022" cy="307777"/>
          </a:xfrm>
          <a:prstGeom prst="rect">
            <a:avLst/>
          </a:prstGeom>
          <a:noFill/>
        </p:spPr>
        <p:txBody>
          <a:bodyPr wrap="none" rtlCol="0">
            <a:spAutoFit/>
          </a:bodyPr>
          <a:lstStyle/>
          <a:p>
            <a:r>
              <a:rPr lang="en-US" sz="1400" dirty="0" err="1">
                <a:latin typeface="Avenir Medium"/>
                <a:cs typeface="Avenir Medium"/>
              </a:rPr>
              <a:t>Seia.org</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2" descr="http://dqbasmyouzti2.cloudfront.net/assets/content/cache/made/content/images/articles/sk2_605_3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79" y="1560225"/>
            <a:ext cx="8894339" cy="49690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53895" y="753620"/>
            <a:ext cx="8894101" cy="707886"/>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1 million solar PV installations is 1% of total US electric generation.</a:t>
            </a:r>
          </a:p>
          <a:p>
            <a:pPr marL="285750" indent="-28575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Exhilarating and daunting!</a:t>
            </a:r>
          </a:p>
        </p:txBody>
      </p:sp>
    </p:spTree>
    <p:extLst>
      <p:ext uri="{BB962C8B-B14F-4D97-AF65-F5344CB8AC3E}">
        <p14:creationId xmlns:p14="http://schemas.microsoft.com/office/powerpoint/2010/main" val="19394802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47938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US PV milestones: cost</a:t>
            </a:r>
          </a:p>
        </p:txBody>
      </p:sp>
      <p:sp>
        <p:nvSpPr>
          <p:cNvPr id="3" name="TextBox 2"/>
          <p:cNvSpPr txBox="1"/>
          <p:nvPr/>
        </p:nvSpPr>
        <p:spPr>
          <a:xfrm>
            <a:off x="8269110" y="6529294"/>
            <a:ext cx="850022" cy="307777"/>
          </a:xfrm>
          <a:prstGeom prst="rect">
            <a:avLst/>
          </a:prstGeom>
          <a:noFill/>
        </p:spPr>
        <p:txBody>
          <a:bodyPr wrap="none" rtlCol="0">
            <a:spAutoFit/>
          </a:bodyPr>
          <a:lstStyle/>
          <a:p>
            <a:r>
              <a:rPr lang="en-US" sz="1400" dirty="0" err="1">
                <a:latin typeface="Avenir Medium"/>
                <a:cs typeface="Avenir Medium"/>
              </a:rPr>
              <a:t>Seia.org</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4" descr="http://dqbasmyouzti2.cloudfront.net/assets/content/cache/made/content/images/articles/sk3_614_3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08" y="1466457"/>
            <a:ext cx="8999224" cy="504191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19908" y="765303"/>
            <a:ext cx="6559809"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Cost of installed PV is </a:t>
            </a:r>
            <a:r>
              <a:rPr lang="en-US" sz="2000" b="1" dirty="0">
                <a:latin typeface="Verdana" panose="020B0604030504040204" pitchFamily="34" charset="0"/>
                <a:ea typeface="Verdana" panose="020B0604030504040204" pitchFamily="34" charset="0"/>
                <a:cs typeface="Verdana" panose="020B0604030504040204" pitchFamily="34" charset="0"/>
              </a:rPr>
              <a:t>approaching $1.00/MW</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0156660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21782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US </a:t>
            </a:r>
            <a:r>
              <a:rPr lang="en-US" sz="3200" b="1">
                <a:solidFill>
                  <a:prstClr val="white"/>
                </a:solidFill>
                <a:latin typeface="Verdana" panose="020B0604030504040204" pitchFamily="34" charset="0"/>
                <a:ea typeface="Verdana" panose="020B0604030504040204" pitchFamily="34" charset="0"/>
                <a:cs typeface="Verdana" panose="020B0604030504040204" pitchFamily="34" charset="0"/>
              </a:rPr>
              <a:t>PV milestones</a:t>
            </a:r>
            <a:endPar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1" name="Picture 10" descr="http://dqbasmyouzti2.cloudfront.net/assets/content/cache/made/content/images/articles/sk4_600_337.jpg"/>
          <p:cNvPicPr/>
          <p:nvPr/>
        </p:nvPicPr>
        <p:blipFill>
          <a:blip r:embed="rId3">
            <a:extLst>
              <a:ext uri="{28A0092B-C50C-407E-A947-70E740481C1C}">
                <a14:useLocalDpi xmlns:a14="http://schemas.microsoft.com/office/drawing/2010/main" val="0"/>
              </a:ext>
            </a:extLst>
          </a:blip>
          <a:srcRect/>
          <a:stretch>
            <a:fillRect/>
          </a:stretch>
        </p:blipFill>
        <p:spPr bwMode="auto">
          <a:xfrm>
            <a:off x="228600" y="753620"/>
            <a:ext cx="8711439" cy="5800447"/>
          </a:xfrm>
          <a:prstGeom prst="rect">
            <a:avLst/>
          </a:prstGeom>
          <a:noFill/>
          <a:ln>
            <a:noFill/>
          </a:ln>
        </p:spPr>
      </p:pic>
      <p:sp>
        <p:nvSpPr>
          <p:cNvPr id="7" name="TextBox 6"/>
          <p:cNvSpPr txBox="1"/>
          <p:nvPr/>
        </p:nvSpPr>
        <p:spPr>
          <a:xfrm>
            <a:off x="8269110" y="6529294"/>
            <a:ext cx="850022" cy="307777"/>
          </a:xfrm>
          <a:prstGeom prst="rect">
            <a:avLst/>
          </a:prstGeom>
          <a:noFill/>
        </p:spPr>
        <p:txBody>
          <a:bodyPr wrap="none" rtlCol="0">
            <a:spAutoFit/>
          </a:bodyPr>
          <a:lstStyle/>
          <a:p>
            <a:r>
              <a:rPr lang="en-US" sz="1400" dirty="0" err="1">
                <a:latin typeface="Avenir Medium"/>
                <a:cs typeface="Avenir Medium"/>
              </a:rPr>
              <a:t>Seia.org</a:t>
            </a:r>
            <a:endParaRPr lang="en-US" sz="1400" dirty="0">
              <a:latin typeface="Avenir Medium"/>
              <a:cs typeface="Avenir Medium"/>
            </a:endParaRPr>
          </a:p>
        </p:txBody>
      </p:sp>
    </p:spTree>
    <p:extLst>
      <p:ext uri="{BB962C8B-B14F-4D97-AF65-F5344CB8AC3E}">
        <p14:creationId xmlns:p14="http://schemas.microsoft.com/office/powerpoint/2010/main" val="14789857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3776" y="1656677"/>
            <a:ext cx="8569262" cy="5141557"/>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73641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Vermont’s solar electric capacity</a:t>
            </a: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599" y="801004"/>
            <a:ext cx="8765989"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Vermont’s first-in-the-nation feed-in tariff for renewable electricity jump-started installation of solar power.</a:t>
            </a:r>
          </a:p>
          <a:p>
            <a:pPr marL="342900" indent="-342900">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2015: </a:t>
            </a:r>
            <a:r>
              <a:rPr lang="en-US" sz="2000" dirty="0">
                <a:latin typeface="Verdana" panose="020B0604030504040204" pitchFamily="34" charset="0"/>
                <a:ea typeface="Verdana" panose="020B0604030504040204" pitchFamily="34" charset="0"/>
                <a:cs typeface="Verdana" panose="020B0604030504040204" pitchFamily="34" charset="0"/>
              </a:rPr>
              <a:t>Vermont’s total solar electric capacity:107 MW.</a:t>
            </a:r>
          </a:p>
          <a:p>
            <a:pPr marL="342900" indent="-342900">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2016: </a:t>
            </a:r>
            <a:r>
              <a:rPr lang="en-US" sz="2000" dirty="0">
                <a:latin typeface="Verdana" panose="020B0604030504040204" pitchFamily="34" charset="0"/>
                <a:ea typeface="Verdana" panose="020B0604030504040204" pitchFamily="34" charset="0"/>
                <a:cs typeface="Verdana" panose="020B0604030504040204" pitchFamily="34" charset="0"/>
              </a:rPr>
              <a:t>Vermont ranked 8</a:t>
            </a:r>
            <a:r>
              <a:rPr lang="en-US" sz="2000" baseline="30000" dirty="0">
                <a:latin typeface="Verdana" panose="020B0604030504040204" pitchFamily="34" charset="0"/>
                <a:ea typeface="Verdana" panose="020B0604030504040204" pitchFamily="34" charset="0"/>
                <a:cs typeface="Verdana" panose="020B0604030504040204" pitchFamily="34" charset="0"/>
              </a:rPr>
              <a:t>th</a:t>
            </a:r>
            <a:r>
              <a:rPr lang="en-US" sz="2000" dirty="0">
                <a:latin typeface="Verdana" panose="020B0604030504040204" pitchFamily="34" charset="0"/>
                <a:ea typeface="Verdana" panose="020B0604030504040204" pitchFamily="34" charset="0"/>
                <a:cs typeface="Verdana" panose="020B0604030504040204" pitchFamily="34" charset="0"/>
              </a:rPr>
              <a:t> in per capita solar power </a:t>
            </a:r>
          </a:p>
          <a:p>
            <a:pPr lvl="3"/>
            <a:r>
              <a:rPr lang="en-US" sz="2000" dirty="0">
                <a:latin typeface="Verdana" panose="020B0604030504040204" pitchFamily="34" charset="0"/>
                <a:ea typeface="Verdana" panose="020B0604030504040204" pitchFamily="34" charset="0"/>
                <a:cs typeface="Verdana" panose="020B0604030504040204" pitchFamily="34" charset="0"/>
              </a:rPr>
              <a:t>(270 W/person)</a:t>
            </a:r>
          </a:p>
        </p:txBody>
      </p:sp>
      <p:sp>
        <p:nvSpPr>
          <p:cNvPr id="6" name="TextBox 5"/>
          <p:cNvSpPr txBox="1"/>
          <p:nvPr/>
        </p:nvSpPr>
        <p:spPr>
          <a:xfrm rot="16200000">
            <a:off x="6295382" y="4019398"/>
            <a:ext cx="5308765" cy="338554"/>
          </a:xfrm>
          <a:prstGeom prst="rect">
            <a:avLst/>
          </a:prstGeom>
          <a:noFill/>
        </p:spPr>
        <p:txBody>
          <a:bodyPr wrap="none" rtlCol="0">
            <a:spAutoFit/>
          </a:bodyPr>
          <a:lstStyle/>
          <a:p>
            <a:r>
              <a:rPr lang="en-US" sz="1600" dirty="0"/>
              <a:t>https://</a:t>
            </a:r>
            <a:r>
              <a:rPr lang="en-US" sz="1600" dirty="0" err="1"/>
              <a:t>www.seia.org</a:t>
            </a:r>
            <a:r>
              <a:rPr lang="en-US" sz="1600" dirty="0"/>
              <a:t>/research-resources/top-10-solar-states</a:t>
            </a:r>
          </a:p>
        </p:txBody>
      </p:sp>
    </p:spTree>
    <p:extLst>
      <p:ext uri="{BB962C8B-B14F-4D97-AF65-F5344CB8AC3E}">
        <p14:creationId xmlns:p14="http://schemas.microsoft.com/office/powerpoint/2010/main" val="10938040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51758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Global solar power</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9" descr="Screen Shot 2017-11-25 at 12.41.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903" y="693856"/>
            <a:ext cx="7174472" cy="6164143"/>
          </a:xfrm>
          <a:prstGeom prst="rect">
            <a:avLst/>
          </a:prstGeom>
        </p:spPr>
      </p:pic>
      <p:sp>
        <p:nvSpPr>
          <p:cNvPr id="11" name="TextBox 10"/>
          <p:cNvSpPr txBox="1"/>
          <p:nvPr/>
        </p:nvSpPr>
        <p:spPr>
          <a:xfrm rot="16200000">
            <a:off x="6569557" y="4283557"/>
            <a:ext cx="4810331" cy="338554"/>
          </a:xfrm>
          <a:prstGeom prst="rect">
            <a:avLst/>
          </a:prstGeom>
          <a:noFill/>
        </p:spPr>
        <p:txBody>
          <a:bodyPr wrap="none" rtlCol="0">
            <a:spAutoFit/>
          </a:bodyPr>
          <a:lstStyle/>
          <a:p>
            <a:r>
              <a:rPr lang="en-US" sz="1600" dirty="0"/>
              <a:t>https://</a:t>
            </a:r>
            <a:r>
              <a:rPr lang="en-US" sz="1600" dirty="0" err="1"/>
              <a:t>en.wikipedia.org</a:t>
            </a:r>
            <a:r>
              <a:rPr lang="en-US" sz="1600" dirty="0"/>
              <a:t>/wiki/</a:t>
            </a:r>
            <a:r>
              <a:rPr lang="en-US" sz="1600" dirty="0" err="1"/>
              <a:t>Solar_power_by_country</a:t>
            </a:r>
            <a:endParaRPr lang="en-US" sz="1600" dirty="0"/>
          </a:p>
        </p:txBody>
      </p:sp>
      <p:sp>
        <p:nvSpPr>
          <p:cNvPr id="12" name="TextBox 11"/>
          <p:cNvSpPr txBox="1"/>
          <p:nvPr/>
        </p:nvSpPr>
        <p:spPr>
          <a:xfrm>
            <a:off x="94132" y="2032727"/>
            <a:ext cx="1728692" cy="3416320"/>
          </a:xfrm>
          <a:prstGeom prst="rect">
            <a:avLst/>
          </a:prstGeom>
          <a:noFill/>
        </p:spPr>
        <p:txBody>
          <a:bodyPr wrap="square" rtlCol="0">
            <a:spAutoFit/>
          </a:bodyPr>
          <a:lstStyle/>
          <a:p>
            <a:r>
              <a:rPr lang="en-US" dirty="0">
                <a:latin typeface="Avenir Black"/>
                <a:cs typeface="Avenir Black"/>
              </a:rPr>
              <a:t>Global solar:</a:t>
            </a:r>
          </a:p>
          <a:p>
            <a:r>
              <a:rPr lang="en-US" dirty="0">
                <a:latin typeface="Avenir Black"/>
                <a:cs typeface="Avenir Black"/>
              </a:rPr>
              <a:t>303 GW</a:t>
            </a:r>
          </a:p>
          <a:p>
            <a:endParaRPr lang="en-US" dirty="0">
              <a:latin typeface="Avenir Black"/>
              <a:cs typeface="Avenir Black"/>
            </a:endParaRPr>
          </a:p>
          <a:p>
            <a:endParaRPr lang="en-US" dirty="0">
              <a:latin typeface="Avenir Black"/>
              <a:cs typeface="Avenir Black"/>
            </a:endParaRPr>
          </a:p>
          <a:p>
            <a:r>
              <a:rPr lang="en-US" dirty="0">
                <a:latin typeface="Avenir Black"/>
                <a:cs typeface="Avenir Black"/>
              </a:rPr>
              <a:t>Added 2016:</a:t>
            </a:r>
          </a:p>
          <a:p>
            <a:r>
              <a:rPr lang="en-US" dirty="0">
                <a:latin typeface="Avenir Black"/>
                <a:cs typeface="Avenir Black"/>
              </a:rPr>
              <a:t>75 GW</a:t>
            </a:r>
          </a:p>
          <a:p>
            <a:endParaRPr lang="en-US" dirty="0">
              <a:latin typeface="Avenir Black"/>
              <a:cs typeface="Avenir Black"/>
            </a:endParaRPr>
          </a:p>
          <a:p>
            <a:endParaRPr lang="en-US" dirty="0">
              <a:latin typeface="Avenir Black"/>
              <a:cs typeface="Avenir Black"/>
            </a:endParaRPr>
          </a:p>
          <a:p>
            <a:r>
              <a:rPr lang="en-US" dirty="0">
                <a:latin typeface="Avenir Black"/>
                <a:cs typeface="Avenir Black"/>
              </a:rPr>
              <a:t>Solar as % global consumption:</a:t>
            </a:r>
          </a:p>
          <a:p>
            <a:r>
              <a:rPr lang="en-US" dirty="0">
                <a:latin typeface="Avenir Black"/>
                <a:cs typeface="Avenir Black"/>
              </a:rPr>
              <a:t>1.8%</a:t>
            </a:r>
          </a:p>
        </p:txBody>
      </p:sp>
    </p:spTree>
    <p:extLst>
      <p:ext uri="{BB962C8B-B14F-4D97-AF65-F5344CB8AC3E}">
        <p14:creationId xmlns:p14="http://schemas.microsoft.com/office/powerpoint/2010/main" val="31958246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00090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power is expanding globally</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8" descr="Screen Shot 2017-11-25 at 12.38.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35" y="801004"/>
            <a:ext cx="7391400" cy="6032500"/>
          </a:xfrm>
          <a:prstGeom prst="rect">
            <a:avLst/>
          </a:prstGeom>
        </p:spPr>
      </p:pic>
    </p:spTree>
    <p:extLst>
      <p:ext uri="{BB962C8B-B14F-4D97-AF65-F5344CB8AC3E}">
        <p14:creationId xmlns:p14="http://schemas.microsoft.com/office/powerpoint/2010/main" val="25739975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29851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Integration of solar power</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109072" y="798443"/>
            <a:ext cx="8706224" cy="286232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Because solar is an </a:t>
            </a:r>
            <a:r>
              <a:rPr lang="en-US" sz="2000" b="1" dirty="0">
                <a:latin typeface="Verdana" panose="020B0604030504040204" pitchFamily="34" charset="0"/>
                <a:ea typeface="Verdana" panose="020B0604030504040204" pitchFamily="34" charset="0"/>
                <a:cs typeface="Verdana" panose="020B0604030504040204" pitchFamily="34" charset="0"/>
              </a:rPr>
              <a:t>intermittent power source</a:t>
            </a:r>
            <a:r>
              <a:rPr lang="en-US" sz="2000" dirty="0">
                <a:latin typeface="Verdana" panose="020B0604030504040204" pitchFamily="34" charset="0"/>
                <a:ea typeface="Verdana" panose="020B0604030504040204" pitchFamily="34" charset="0"/>
                <a:cs typeface="Verdana" panose="020B0604030504040204" pitchFamily="34" charset="0"/>
              </a:rPr>
              <a:t>, integration of large amounts of solar power into the grid will require storage technologies.</a:t>
            </a:r>
          </a:p>
          <a:p>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More than 10-20% solar (or solar and wind) will require some form of storage.</a:t>
            </a:r>
          </a:p>
          <a:p>
            <a:pPr marL="342900" indent="-342900">
              <a:buFont typeface="Arial"/>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See the energy storage material presented in upcoming module.</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Tree>
    <p:extLst>
      <p:ext uri="{BB962C8B-B14F-4D97-AF65-F5344CB8AC3E}">
        <p14:creationId xmlns:p14="http://schemas.microsoft.com/office/powerpoint/2010/main" val="8138040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54776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power</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Out there?</a:t>
            </a:r>
          </a:p>
          <a:p>
            <a:pPr lvl="1" algn="ctr"/>
            <a:endParaRPr lang="en-US" sz="2800" b="1"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524727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08770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PV in space?</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09174" y="5628818"/>
            <a:ext cx="4965783" cy="646331"/>
          </a:xfrm>
          <a:prstGeom prst="rect">
            <a:avLst/>
          </a:prstGeom>
          <a:no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https://</a:t>
            </a:r>
            <a:r>
              <a:rPr lang="en-US" dirty="0" err="1">
                <a:latin typeface="Verdana" panose="020B0604030504040204" pitchFamily="34" charset="0"/>
                <a:ea typeface="Verdana" panose="020B0604030504040204" pitchFamily="34" charset="0"/>
                <a:cs typeface="Verdana" panose="020B0604030504040204" pitchFamily="34" charset="0"/>
              </a:rPr>
              <a:t>energy.gov</a:t>
            </a:r>
            <a:r>
              <a:rPr lang="en-US" dirty="0">
                <a:latin typeface="Verdana" panose="020B0604030504040204" pitchFamily="34" charset="0"/>
                <a:ea typeface="Verdana" panose="020B0604030504040204" pitchFamily="34" charset="0"/>
                <a:cs typeface="Verdana" panose="020B0604030504040204" pitchFamily="34" charset="0"/>
              </a:rPr>
              <a:t>/articles/space-based-</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solar-power</a:t>
            </a:r>
          </a:p>
        </p:txBody>
      </p:sp>
      <p:sp>
        <p:nvSpPr>
          <p:cNvPr id="6" name="TextBox 5"/>
          <p:cNvSpPr txBox="1"/>
          <p:nvPr/>
        </p:nvSpPr>
        <p:spPr>
          <a:xfrm>
            <a:off x="153895" y="825962"/>
            <a:ext cx="8810811" cy="4708981"/>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Satellite solar power system (SSPS): </a:t>
            </a:r>
            <a:r>
              <a:rPr lang="en-US" sz="2000" dirty="0">
                <a:latin typeface="Verdana" panose="020B0604030504040204" pitchFamily="34" charset="0"/>
                <a:ea typeface="Verdana" panose="020B0604030504040204" pitchFamily="34" charset="0"/>
                <a:cs typeface="Verdana" panose="020B0604030504040204" pitchFamily="34" charset="0"/>
              </a:rPr>
              <a:t>would place PV arrays in geosynchronous orbit around the earth they would have access to 24/7 solar energy without absorbance by the atmosphere or any terrestrial shading. So, 1365 vs. 1000 W/m</a:t>
            </a:r>
            <a:r>
              <a:rPr lang="en-US" sz="2000" baseline="30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a:t>
            </a:r>
          </a:p>
          <a:p>
            <a:r>
              <a:rPr lang="en-US" sz="2000" dirty="0">
                <a:latin typeface="Verdana" panose="020B0604030504040204" pitchFamily="34" charset="0"/>
                <a:ea typeface="Verdana" panose="020B0604030504040204" pitchFamily="34" charset="0"/>
                <a:cs typeface="Verdana" panose="020B0604030504040204" pitchFamily="34" charset="0"/>
              </a:rPr>
              <a:t>power.</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30-year old concept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Huge 50 km</a:t>
            </a:r>
            <a:r>
              <a:rPr lang="en-US" sz="2000" baseline="30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arrays, each producing GW</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Electricity would be converted to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microwaves &amp; beamed from 1 km-</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diameter antennas to 10 km</a:t>
            </a:r>
            <a:r>
              <a:rPr lang="en-US" sz="2000" baseline="30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receiving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dishes on earth.</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Laser transmission might be possible.</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Hugely complex and expensive</a:t>
            </a:r>
          </a:p>
        </p:txBody>
      </p:sp>
      <p:sp>
        <p:nvSpPr>
          <p:cNvPr id="9" name="TextBox 8"/>
          <p:cNvSpPr txBox="1"/>
          <p:nvPr/>
        </p:nvSpPr>
        <p:spPr>
          <a:xfrm>
            <a:off x="109072" y="6505396"/>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pic>
        <p:nvPicPr>
          <p:cNvPr id="11" name="Picture 10" descr="Scanbot Nov 25, 2017 7.16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235" y="1889654"/>
            <a:ext cx="2928472" cy="4924310"/>
          </a:xfrm>
          <a:prstGeom prst="rect">
            <a:avLst/>
          </a:prstGeom>
        </p:spPr>
      </p:pic>
    </p:spTree>
    <p:extLst>
      <p:ext uri="{BB962C8B-B14F-4D97-AF65-F5344CB8AC3E}">
        <p14:creationId xmlns:p14="http://schemas.microsoft.com/office/powerpoint/2010/main" val="12776886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40-bionic-lea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1529" y="2099026"/>
            <a:ext cx="2091765" cy="3391648"/>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5646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Artificial photosynthesis?</a:t>
            </a:r>
          </a:p>
        </p:txBody>
      </p:sp>
      <p:sp>
        <p:nvSpPr>
          <p:cNvPr id="3" name="TextBox 2"/>
          <p:cNvSpPr txBox="1"/>
          <p:nvPr/>
        </p:nvSpPr>
        <p:spPr>
          <a:xfrm rot="16200000" flipH="1">
            <a:off x="5986937" y="3667922"/>
            <a:ext cx="5856939" cy="523220"/>
          </a:xfrm>
          <a:prstGeom prst="rect">
            <a:avLst/>
          </a:prstGeom>
          <a:noFill/>
        </p:spPr>
        <p:txBody>
          <a:bodyPr wrap="square" rtlCol="0">
            <a:spAutoFit/>
          </a:bodyPr>
          <a:lstStyle/>
          <a:p>
            <a:r>
              <a:rPr lang="en-US" sz="1400" dirty="0">
                <a:latin typeface="Avenir Medium"/>
                <a:cs typeface="Avenir Medium"/>
                <a:hlinkClick r:id="rId3"/>
              </a:rPr>
              <a:t>https://www.technologyreview.com/s/601692/the-road-to-solar-fuels-hits-a-speed-bump/</a:t>
            </a:r>
            <a:r>
              <a:rPr lang="en-US" sz="1400" dirty="0">
                <a:latin typeface="Avenir Medium"/>
                <a:cs typeface="Avenir Medium"/>
              </a:rPr>
              <a:t>; https://</a:t>
            </a:r>
            <a:r>
              <a:rPr lang="en-US" sz="1400" dirty="0" err="1">
                <a:latin typeface="Avenir Medium"/>
                <a:cs typeface="Avenir Medium"/>
              </a:rPr>
              <a:t>hms.harvard.edu</a:t>
            </a:r>
            <a:r>
              <a:rPr lang="en-US" sz="1400" dirty="0">
                <a:latin typeface="Avenir Medium"/>
                <a:cs typeface="Avenir Medium"/>
              </a:rPr>
              <a:t>/news/bionic-leaf</a:t>
            </a:r>
          </a:p>
        </p:txBody>
      </p:sp>
      <p:pic>
        <p:nvPicPr>
          <p:cNvPr id="8" name="Picture 7" descr="ecological-energy-plug-symbol-with-cord-and-a-leaf_318-62261.jpg"/>
          <p:cNvPicPr>
            <a:picLocks noChangeAspect="1"/>
          </p:cNvPicPr>
          <p:nvPr/>
        </p:nvPicPr>
        <p:blipFill>
          <a:blip r:embed="rId4">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39057" y="821765"/>
            <a:ext cx="8597166"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Plants capture 1% of the sun’s energy in </a:t>
            </a:r>
            <a:r>
              <a:rPr lang="en-US" sz="2000" b="1" dirty="0">
                <a:latin typeface="Verdana" panose="020B0604030504040204" pitchFamily="34" charset="0"/>
                <a:ea typeface="Verdana" panose="020B0604030504040204" pitchFamily="34" charset="0"/>
                <a:cs typeface="Verdana" panose="020B0604030504040204" pitchFamily="34" charset="0"/>
              </a:rPr>
              <a:t>photosynthesis</a:t>
            </a:r>
            <a:r>
              <a:rPr lang="en-US" sz="2000" dirty="0">
                <a:latin typeface="Verdana" panose="020B0604030504040204" pitchFamily="34" charset="0"/>
                <a:ea typeface="Verdana" panose="020B0604030504040204" pitchFamily="34" charset="0"/>
                <a:cs typeface="Verdana" panose="020B0604030504040204" pitchFamily="34" charset="0"/>
              </a:rPr>
              <a:t> to create sugars &amp; carbon-based molecules. Let’s do that!</a:t>
            </a:r>
          </a:p>
        </p:txBody>
      </p:sp>
      <p:sp>
        <p:nvSpPr>
          <p:cNvPr id="7" name="TextBox 6"/>
          <p:cNvSpPr txBox="1"/>
          <p:nvPr/>
        </p:nvSpPr>
        <p:spPr>
          <a:xfrm>
            <a:off x="239057" y="1604356"/>
            <a:ext cx="8597166" cy="224676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Researchers at Harvard have developed a </a:t>
            </a:r>
            <a:r>
              <a:rPr lang="en-US" sz="2000" b="1" dirty="0">
                <a:latin typeface="Verdana" panose="020B0604030504040204" pitchFamily="34" charset="0"/>
                <a:ea typeface="Verdana" panose="020B0604030504040204" pitchFamily="34" charset="0"/>
                <a:cs typeface="Verdana" panose="020B0604030504040204" pitchFamily="34" charset="0"/>
              </a:rPr>
              <a:t>‘bionic leaf’ </a:t>
            </a:r>
            <a:r>
              <a:rPr lang="en-US" sz="2000" dirty="0">
                <a:latin typeface="Verdana" panose="020B0604030504040204" pitchFamily="34" charset="0"/>
                <a:ea typeface="Verdana" panose="020B0604030504040204" pitchFamily="34" charset="0"/>
                <a:cs typeface="Verdana" panose="020B0604030504040204" pitchFamily="34" charset="0"/>
              </a:rPr>
              <a:t>using a cobalt-phosphorous allow that can capture 10% of sunlight’s energy.</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Energy is used to split water into H</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and 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Bacteria are then used to combine H</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with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to create hydrocarbons that could be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used as liquid fuels.</a:t>
            </a:r>
          </a:p>
        </p:txBody>
      </p:sp>
      <p:sp>
        <p:nvSpPr>
          <p:cNvPr id="9" name="TextBox 8"/>
          <p:cNvSpPr txBox="1"/>
          <p:nvPr/>
        </p:nvSpPr>
        <p:spPr>
          <a:xfrm>
            <a:off x="228600" y="5401028"/>
            <a:ext cx="8597166"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Researchers at Lawrence Berkeley National labs have developed a solar device that uses sunlight to convert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to </a:t>
            </a:r>
            <a:r>
              <a:rPr lang="en-US" sz="2000" b="1" dirty="0" err="1">
                <a:latin typeface="Verdana" panose="020B0604030504040204" pitchFamily="34" charset="0"/>
                <a:ea typeface="Verdana" panose="020B0604030504040204" pitchFamily="34" charset="0"/>
                <a:cs typeface="Verdana" panose="020B0604030504040204" pitchFamily="34" charset="0"/>
              </a:rPr>
              <a:t>formate</a:t>
            </a:r>
            <a:r>
              <a:rPr lang="en-US" sz="2000" dirty="0">
                <a:latin typeface="Verdana" panose="020B0604030504040204" pitchFamily="34" charset="0"/>
                <a:ea typeface="Verdana" panose="020B0604030504040204" pitchFamily="34" charset="0"/>
                <a:cs typeface="Verdana" panose="020B0604030504040204" pitchFamily="34" charset="0"/>
              </a:rPr>
              <a:t>, a carbon-based molecule that can be converted to liquid fuels.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Efficiency of 10%.</a:t>
            </a:r>
          </a:p>
        </p:txBody>
      </p:sp>
    </p:spTree>
    <p:extLst>
      <p:ext uri="{BB962C8B-B14F-4D97-AF65-F5344CB8AC3E}">
        <p14:creationId xmlns:p14="http://schemas.microsoft.com/office/powerpoint/2010/main" val="2270366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82696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citing analysis</a:t>
            </a:r>
          </a:p>
        </p:txBody>
      </p:sp>
      <p:sp>
        <p:nvSpPr>
          <p:cNvPr id="3" name="TextBox 2"/>
          <p:cNvSpPr txBox="1"/>
          <p:nvPr/>
        </p:nvSpPr>
        <p:spPr>
          <a:xfrm rot="16200000" flipH="1">
            <a:off x="8194298" y="5908298"/>
            <a:ext cx="1591627" cy="307777"/>
          </a:xfrm>
          <a:prstGeom prst="rect">
            <a:avLst/>
          </a:prstGeom>
          <a:noFill/>
        </p:spPr>
        <p:txBody>
          <a:bodyPr wrap="square" rtlCol="0">
            <a:spAutoFit/>
          </a:bodyPr>
          <a:lstStyle/>
          <a:p>
            <a:r>
              <a:rPr lang="en-US" sz="1400" dirty="0">
                <a:latin typeface="Avenir Medium"/>
                <a:cs typeface="Avenir Medium"/>
              </a:rPr>
              <a:t>NREL</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3"/>
          <p:cNvPicPr>
            <a:picLocks noChangeAspect="1" noChangeArrowheads="1"/>
          </p:cNvPicPr>
          <p:nvPr/>
        </p:nvPicPr>
        <p:blipFill>
          <a:blip r:embed="rId3" cstate="print"/>
          <a:srcRect/>
          <a:stretch>
            <a:fillRect/>
          </a:stretch>
        </p:blipFill>
        <p:spPr bwMode="auto">
          <a:xfrm>
            <a:off x="152400" y="2307384"/>
            <a:ext cx="7094071" cy="447184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6902991" y="765843"/>
            <a:ext cx="2241009" cy="2895600"/>
          </a:xfrm>
          <a:prstGeom prst="rect">
            <a:avLst/>
          </a:prstGeom>
          <a:noFill/>
          <a:ln w="9525">
            <a:noFill/>
            <a:miter lim="800000"/>
            <a:headEnd/>
            <a:tailEnd/>
          </a:ln>
        </p:spPr>
      </p:pic>
      <p:sp>
        <p:nvSpPr>
          <p:cNvPr id="2" name="TextBox 1"/>
          <p:cNvSpPr txBox="1"/>
          <p:nvPr/>
        </p:nvSpPr>
        <p:spPr>
          <a:xfrm>
            <a:off x="152399" y="771122"/>
            <a:ext cx="6750591" cy="163121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Software tools</a:t>
            </a:r>
            <a:r>
              <a:rPr lang="en-US" sz="2000" dirty="0">
                <a:latin typeface="Verdana" panose="020B0604030504040204" pitchFamily="34" charset="0"/>
                <a:ea typeface="Verdana" panose="020B0604030504040204" pitchFamily="34" charset="0"/>
                <a:cs typeface="Verdana" panose="020B0604030504040204" pitchFamily="34" charset="0"/>
              </a:rPr>
              <a:t>, like </a:t>
            </a:r>
            <a:r>
              <a:rPr lang="en-US" sz="2000" dirty="0" err="1">
                <a:latin typeface="Verdana" panose="020B0604030504040204" pitchFamily="34" charset="0"/>
                <a:ea typeface="Verdana" panose="020B0604030504040204" pitchFamily="34" charset="0"/>
                <a:cs typeface="Verdana" panose="020B0604030504040204" pitchFamily="34" charset="0"/>
              </a:rPr>
              <a:t>PVmapper</a:t>
            </a:r>
            <a:r>
              <a:rPr lang="en-US" sz="2000" dirty="0">
                <a:latin typeface="Verdana" panose="020B0604030504040204" pitchFamily="34" charset="0"/>
                <a:ea typeface="Verdana" panose="020B0604030504040204" pitchFamily="34" charset="0"/>
                <a:cs typeface="Verdana" panose="020B0604030504040204" pitchFamily="34" charset="0"/>
              </a:rPr>
              <a:t> &amp; GIS, can be used for 5,000-foot level mapping of solar resources. But location of arrays within a site are better assessed using solar pathfinder tools that look at shading from trees &amp; buildings.</a:t>
            </a:r>
          </a:p>
        </p:txBody>
      </p:sp>
    </p:spTree>
    <p:extLst>
      <p:ext uri="{BB962C8B-B14F-4D97-AF65-F5344CB8AC3E}">
        <p14:creationId xmlns:p14="http://schemas.microsoft.com/office/powerpoint/2010/main" val="13856310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40404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energy summary</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Rectangle 6"/>
          <p:cNvSpPr/>
          <p:nvPr/>
        </p:nvSpPr>
        <p:spPr>
          <a:xfrm>
            <a:off x="194272" y="755520"/>
            <a:ext cx="8911198" cy="4708981"/>
          </a:xfrm>
          <a:prstGeom prst="rect">
            <a:avLst/>
          </a:prstGeom>
        </p:spPr>
        <p:txBody>
          <a:bodyPr wrap="square">
            <a:spAutoFit/>
          </a:bodyPr>
          <a:lstStyle/>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Solar energy can be captured by </a:t>
            </a:r>
            <a:r>
              <a:rPr lang="en-CA" sz="2000" b="1" dirty="0">
                <a:latin typeface="Verdana" panose="020B0604030504040204" pitchFamily="34" charset="0"/>
                <a:ea typeface="Verdana" panose="020B0604030504040204" pitchFamily="34" charset="0"/>
                <a:cs typeface="Verdana" panose="020B0604030504040204" pitchFamily="34" charset="0"/>
              </a:rPr>
              <a:t>passive</a:t>
            </a:r>
            <a:r>
              <a:rPr lang="en-CA" sz="2000" dirty="0">
                <a:latin typeface="Verdana" panose="020B0604030504040204" pitchFamily="34" charset="0"/>
                <a:ea typeface="Verdana" panose="020B0604030504040204" pitchFamily="34" charset="0"/>
                <a:cs typeface="Verdana" panose="020B0604030504040204" pitchFamily="34" charset="0"/>
              </a:rPr>
              <a:t> or </a:t>
            </a:r>
            <a:r>
              <a:rPr lang="en-CA" sz="2000" b="1" dirty="0">
                <a:latin typeface="Verdana" panose="020B0604030504040204" pitchFamily="34" charset="0"/>
                <a:ea typeface="Verdana" panose="020B0604030504040204" pitchFamily="34" charset="0"/>
                <a:cs typeface="Verdana" panose="020B0604030504040204" pitchFamily="34" charset="0"/>
              </a:rPr>
              <a:t>active</a:t>
            </a:r>
            <a:r>
              <a:rPr lang="en-CA" sz="2000" dirty="0">
                <a:latin typeface="Verdana" panose="020B0604030504040204" pitchFamily="34" charset="0"/>
                <a:ea typeface="Verdana" panose="020B0604030504040204" pitchFamily="34" charset="0"/>
                <a:cs typeface="Verdana" panose="020B0604030504040204" pitchFamily="34" charset="0"/>
              </a:rPr>
              <a:t> systems as heat.</a:t>
            </a:r>
          </a:p>
          <a:p>
            <a:endParaRPr lang="en-CA"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Solar radiation can be converted into electricity through </a:t>
            </a:r>
            <a:r>
              <a:rPr lang="en-CA" sz="2000" b="1" dirty="0">
                <a:latin typeface="Verdana" panose="020B0604030504040204" pitchFamily="34" charset="0"/>
                <a:ea typeface="Verdana" panose="020B0604030504040204" pitchFamily="34" charset="0"/>
                <a:cs typeface="Verdana" panose="020B0604030504040204" pitchFamily="34" charset="0"/>
              </a:rPr>
              <a:t>heat engines or photovoltaics</a:t>
            </a:r>
            <a:r>
              <a:rPr lang="en-CA" sz="2000" dirty="0">
                <a:latin typeface="Verdana" panose="020B0604030504040204" pitchFamily="34" charset="0"/>
                <a:ea typeface="Verdana" panose="020B0604030504040204" pitchFamily="34" charset="0"/>
                <a:cs typeface="Verdana" panose="020B0604030504040204" pitchFamily="34" charset="0"/>
              </a:rPr>
              <a:t>.</a:t>
            </a:r>
            <a:endParaRPr lang="en-CA" sz="2000" b="1" dirty="0">
              <a:latin typeface="Verdana" panose="020B0604030504040204" pitchFamily="34" charset="0"/>
              <a:ea typeface="Verdana" panose="020B0604030504040204" pitchFamily="34" charset="0"/>
              <a:cs typeface="Verdana" panose="020B0604030504040204" pitchFamily="34" charset="0"/>
            </a:endParaRPr>
          </a:p>
          <a:p>
            <a:endParaRPr lang="en-CA"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b="1" dirty="0">
                <a:latin typeface="Verdana" panose="020B0604030504040204" pitchFamily="34" charset="0"/>
                <a:ea typeface="Verdana" panose="020B0604030504040204" pitchFamily="34" charset="0"/>
                <a:cs typeface="Verdana" panose="020B0604030504040204" pitchFamily="34" charset="0"/>
              </a:rPr>
              <a:t>Photovoltaic</a:t>
            </a:r>
            <a:r>
              <a:rPr lang="en-CA" sz="2000" dirty="0">
                <a:latin typeface="Verdana" panose="020B0604030504040204" pitchFamily="34" charset="0"/>
                <a:ea typeface="Verdana" panose="020B0604030504040204" pitchFamily="34" charset="0"/>
                <a:cs typeface="Verdana" panose="020B0604030504040204" pitchFamily="34" charset="0"/>
              </a:rPr>
              <a:t> devices are semiconducting diodes that produce currents when irradiated with photons</a:t>
            </a:r>
          </a:p>
          <a:p>
            <a:endParaRPr lang="en-CA"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Photovoltaic systems cover a wide range of </a:t>
            </a:r>
            <a:r>
              <a:rPr lang="en-CA" sz="2000" b="1" dirty="0">
                <a:latin typeface="Verdana" panose="020B0604030504040204" pitchFamily="34" charset="0"/>
                <a:ea typeface="Verdana" panose="020B0604030504040204" pitchFamily="34" charset="0"/>
                <a:cs typeface="Verdana" panose="020B0604030504040204" pitchFamily="34" charset="0"/>
              </a:rPr>
              <a:t>sizes</a:t>
            </a:r>
            <a:r>
              <a:rPr lang="en-CA" sz="2000" dirty="0">
                <a:latin typeface="Verdana" panose="020B0604030504040204" pitchFamily="34" charset="0"/>
                <a:ea typeface="Verdana" panose="020B0604030504040204" pitchFamily="34" charset="0"/>
                <a:cs typeface="Verdana" panose="020B0604030504040204" pitchFamily="34" charset="0"/>
              </a:rPr>
              <a:t>.</a:t>
            </a:r>
          </a:p>
          <a:p>
            <a:endParaRPr lang="en-CA"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Solar PV systems </a:t>
            </a:r>
            <a:r>
              <a:rPr lang="en-CA" sz="2000" b="1" dirty="0">
                <a:latin typeface="Verdana" panose="020B0604030504040204" pitchFamily="34" charset="0"/>
                <a:ea typeface="Verdana" panose="020B0604030504040204" pitchFamily="34" charset="0"/>
                <a:cs typeface="Verdana" panose="020B0604030504040204" pitchFamily="34" charset="0"/>
              </a:rPr>
              <a:t>connected to the grid </a:t>
            </a:r>
            <a:r>
              <a:rPr lang="en-CA" sz="2000" dirty="0">
                <a:latin typeface="Verdana" panose="020B0604030504040204" pitchFamily="34" charset="0"/>
                <a:ea typeface="Verdana" panose="020B0604030504040204" pitchFamily="34" charset="0"/>
                <a:cs typeface="Verdana" panose="020B0604030504040204" pitchFamily="34" charset="0"/>
              </a:rPr>
              <a:t>are the largest part of the current market.</a:t>
            </a:r>
          </a:p>
          <a:p>
            <a:pPr marL="342900" indent="-342900">
              <a:buFont typeface="Arial" panose="020B0604020202020204" pitchFamily="34" charset="0"/>
              <a:buChar char="•"/>
            </a:pPr>
            <a:endParaRPr lang="en-CA"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b="1" dirty="0">
                <a:latin typeface="Verdana" panose="020B0604030504040204" pitchFamily="34" charset="0"/>
                <a:ea typeface="Verdana" panose="020B0604030504040204" pitchFamily="34" charset="0"/>
                <a:cs typeface="Verdana" panose="020B0604030504040204" pitchFamily="34" charset="0"/>
              </a:rPr>
              <a:t>Huge growth </a:t>
            </a:r>
            <a:r>
              <a:rPr lang="en-CA" sz="2000" dirty="0">
                <a:latin typeface="Verdana" panose="020B0604030504040204" pitchFamily="34" charset="0"/>
                <a:ea typeface="Verdana" panose="020B0604030504040204" pitchFamily="34" charset="0"/>
                <a:cs typeface="Verdana" panose="020B0604030504040204" pitchFamily="34" charset="0"/>
              </a:rPr>
              <a:t>in this sector is expected.</a:t>
            </a:r>
          </a:p>
        </p:txBody>
      </p:sp>
    </p:spTree>
    <p:extLst>
      <p:ext uri="{BB962C8B-B14F-4D97-AF65-F5344CB8AC3E}">
        <p14:creationId xmlns:p14="http://schemas.microsoft.com/office/powerpoint/2010/main" val="8937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141121" y="2509514"/>
            <a:ext cx="8890623" cy="523220"/>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8.3: History of our use of solar energy</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Tree>
    <p:extLst>
      <p:ext uri="{BB962C8B-B14F-4D97-AF65-F5344CB8AC3E}">
        <p14:creationId xmlns:p14="http://schemas.microsoft.com/office/powerpoint/2010/main" val="404587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85714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Ancient peoples</a:t>
            </a:r>
          </a:p>
        </p:txBody>
      </p:sp>
      <p:sp>
        <p:nvSpPr>
          <p:cNvPr id="6" name="TextBox 5"/>
          <p:cNvSpPr txBox="1"/>
          <p:nvPr/>
        </p:nvSpPr>
        <p:spPr>
          <a:xfrm>
            <a:off x="319658" y="729223"/>
            <a:ext cx="8142816"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Anasazi people of the American southwest</a:t>
            </a:r>
          </a:p>
        </p:txBody>
      </p:sp>
      <p:sp>
        <p:nvSpPr>
          <p:cNvPr id="3" name="TextBox 2"/>
          <p:cNvSpPr txBox="1"/>
          <p:nvPr/>
        </p:nvSpPr>
        <p:spPr>
          <a:xfrm>
            <a:off x="2239776" y="6529294"/>
            <a:ext cx="6878806" cy="307777"/>
          </a:xfrm>
          <a:prstGeom prst="rect">
            <a:avLst/>
          </a:prstGeom>
          <a:noFill/>
        </p:spPr>
        <p:txBody>
          <a:bodyPr wrap="none" rtlCol="0">
            <a:spAutoFit/>
          </a:bodyPr>
          <a:lstStyle/>
          <a:p>
            <a:r>
              <a:rPr lang="en-US" sz="1400" dirty="0" err="1">
                <a:latin typeface="Avenir Medium"/>
                <a:cs typeface="Avenir Medium"/>
              </a:rPr>
              <a:t>Butti</a:t>
            </a:r>
            <a:r>
              <a:rPr lang="en-US" sz="1400" dirty="0">
                <a:latin typeface="Avenir Medium"/>
                <a:cs typeface="Avenir Medium"/>
              </a:rPr>
              <a:t> &amp; </a:t>
            </a:r>
            <a:r>
              <a:rPr lang="en-US" sz="1400" dirty="0" err="1">
                <a:latin typeface="Avenir Medium"/>
                <a:cs typeface="Avenir Medium"/>
              </a:rPr>
              <a:t>Perlin</a:t>
            </a:r>
            <a:r>
              <a:rPr lang="en-US" sz="1400" dirty="0">
                <a:latin typeface="Avenir Medium"/>
                <a:cs typeface="Avenir Medium"/>
              </a:rPr>
              <a:t>, A Golden Thread – 2500 Years of Solar Architecture and Technology</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319658" y="5234612"/>
            <a:ext cx="8798924" cy="1323439"/>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“Some very sophisticated solar communities were built by the Pueblo Indian tribes of the American Southwest….south facing cliff dwellings and others on the open plateaus – that display a remarkable sensitivity to the suns daily and seasonal movements.”</a:t>
            </a:r>
          </a:p>
        </p:txBody>
      </p:sp>
      <p:pic>
        <p:nvPicPr>
          <p:cNvPr id="12" name="Picture 2" descr="DSC_07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518" y="1154981"/>
            <a:ext cx="6141583" cy="40785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2450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85714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Ancient peoples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8" descr="http://c1cleantechnicacom.wpengine.netdna-cdn.com/files/2014/12/perlinyol-2-ch2_006low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681" y="1154980"/>
            <a:ext cx="5073961" cy="417183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http://greenbuildingelements.com/wp-content/uploads/2014/09/solar-furnace-rome-ch3_009low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5705" y="3315594"/>
            <a:ext cx="4622319" cy="314864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2239776" y="6529294"/>
            <a:ext cx="6878806" cy="307777"/>
          </a:xfrm>
          <a:prstGeom prst="rect">
            <a:avLst/>
          </a:prstGeom>
          <a:noFill/>
        </p:spPr>
        <p:txBody>
          <a:bodyPr wrap="none" rtlCol="0">
            <a:spAutoFit/>
          </a:bodyPr>
          <a:lstStyle/>
          <a:p>
            <a:r>
              <a:rPr lang="en-US" sz="1400" dirty="0" err="1">
                <a:latin typeface="Avenir Medium"/>
                <a:cs typeface="Avenir Medium"/>
              </a:rPr>
              <a:t>Butti</a:t>
            </a:r>
            <a:r>
              <a:rPr lang="en-US" sz="1400" dirty="0">
                <a:latin typeface="Avenir Medium"/>
                <a:cs typeface="Avenir Medium"/>
              </a:rPr>
              <a:t> &amp; </a:t>
            </a:r>
            <a:r>
              <a:rPr lang="en-US" sz="1400" dirty="0" err="1">
                <a:latin typeface="Avenir Medium"/>
                <a:cs typeface="Avenir Medium"/>
              </a:rPr>
              <a:t>Perlin</a:t>
            </a:r>
            <a:r>
              <a:rPr lang="en-US" sz="1400" dirty="0">
                <a:latin typeface="Avenir Medium"/>
                <a:cs typeface="Avenir Medium"/>
              </a:rPr>
              <a:t>, A Golden Thread – 2500 Years of Solar Architecture and Technology</a:t>
            </a:r>
          </a:p>
        </p:txBody>
      </p:sp>
      <p:sp>
        <p:nvSpPr>
          <p:cNvPr id="6" name="TextBox 5"/>
          <p:cNvSpPr txBox="1"/>
          <p:nvPr/>
        </p:nvSpPr>
        <p:spPr>
          <a:xfrm>
            <a:off x="253682" y="729223"/>
            <a:ext cx="8824342" cy="737959"/>
          </a:xfrm>
          <a:prstGeom prst="rect">
            <a:avLst/>
          </a:prstGeom>
          <a:solidFill>
            <a:schemeClr val="bg1"/>
          </a:solid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Romans</a:t>
            </a:r>
            <a:r>
              <a:rPr lang="en-US" sz="2000" dirty="0">
                <a:latin typeface="Verdana" panose="020B0604030504040204" pitchFamily="34" charset="0"/>
                <a:ea typeface="Verdana" panose="020B0604030504040204" pitchFamily="34" charset="0"/>
                <a:cs typeface="Verdana" panose="020B0604030504040204" pitchFamily="34" charset="0"/>
              </a:rPr>
              <a:t> oriented their cities towards the sun &amp; used glass to let the sun in.</a:t>
            </a:r>
          </a:p>
        </p:txBody>
      </p:sp>
    </p:spTree>
    <p:extLst>
      <p:ext uri="{BB962C8B-B14F-4D97-AF65-F5344CB8AC3E}">
        <p14:creationId xmlns:p14="http://schemas.microsoft.com/office/powerpoint/2010/main" val="3966688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31427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Enlightenment Europe</a:t>
            </a:r>
          </a:p>
        </p:txBody>
      </p:sp>
      <p:sp>
        <p:nvSpPr>
          <p:cNvPr id="6" name="TextBox 5"/>
          <p:cNvSpPr txBox="1"/>
          <p:nvPr/>
        </p:nvSpPr>
        <p:spPr>
          <a:xfrm>
            <a:off x="253682" y="729223"/>
            <a:ext cx="8824342" cy="1102866"/>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Scientists</a:t>
            </a:r>
            <a:r>
              <a:rPr lang="en-US" sz="2000" dirty="0">
                <a:latin typeface="Verdana" panose="020B0604030504040204" pitchFamily="34" charset="0"/>
                <a:ea typeface="Verdana" panose="020B0604030504040204" pitchFamily="34" charset="0"/>
                <a:cs typeface="Verdana" panose="020B0604030504040204" pitchFamily="34" charset="0"/>
              </a:rPr>
              <a:t>, like chemist Antoine Lavoisier experimented with sunlight &amp; used it as a tool.</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rot="16200000">
            <a:off x="6423984" y="4178352"/>
            <a:ext cx="5000304"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csirosolarthermal.wordpress.com</a:t>
            </a:r>
            <a:r>
              <a:rPr lang="en-US" sz="1400" dirty="0">
                <a:latin typeface="Avenir Medium"/>
                <a:cs typeface="Avenir Medium"/>
              </a:rPr>
              <a:t>/tag/solar-furnace/</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1" name="Picture 10"/>
          <p:cNvPicPr>
            <a:picLocks noChangeAspect="1"/>
          </p:cNvPicPr>
          <p:nvPr/>
        </p:nvPicPr>
        <p:blipFill>
          <a:blip r:embed="rId3"/>
          <a:stretch>
            <a:fillRect/>
          </a:stretch>
        </p:blipFill>
        <p:spPr>
          <a:xfrm>
            <a:off x="1041229" y="1467167"/>
            <a:ext cx="7102930" cy="5369904"/>
          </a:xfrm>
          <a:prstGeom prst="rect">
            <a:avLst/>
          </a:prstGeom>
        </p:spPr>
      </p:pic>
    </p:spTree>
    <p:extLst>
      <p:ext uri="{BB962C8B-B14F-4D97-AF65-F5344CB8AC3E}">
        <p14:creationId xmlns:p14="http://schemas.microsoft.com/office/powerpoint/2010/main" val="2441289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31427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Enlightenment Europe</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8"/>
          <p:cNvPicPr>
            <a:picLocks noChangeAspect="1"/>
          </p:cNvPicPr>
          <p:nvPr/>
        </p:nvPicPr>
        <p:blipFill>
          <a:blip r:embed="rId3"/>
          <a:stretch>
            <a:fillRect/>
          </a:stretch>
        </p:blipFill>
        <p:spPr>
          <a:xfrm>
            <a:off x="38065" y="685800"/>
            <a:ext cx="7554247" cy="6143215"/>
          </a:xfrm>
          <a:prstGeom prst="rect">
            <a:avLst/>
          </a:prstGeom>
        </p:spPr>
      </p:pic>
      <p:sp>
        <p:nvSpPr>
          <p:cNvPr id="2" name="TextBox 1"/>
          <p:cNvSpPr txBox="1"/>
          <p:nvPr/>
        </p:nvSpPr>
        <p:spPr>
          <a:xfrm>
            <a:off x="5478060" y="755655"/>
            <a:ext cx="3489538" cy="3293209"/>
          </a:xfrm>
          <a:prstGeom prst="rect">
            <a:avLst/>
          </a:prstGeom>
          <a:solidFill>
            <a:schemeClr val="bg1"/>
          </a:solid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In the mid-1860s, France ran short of cheap coal. Innovation with concentrated solar power flowered, producing solar powered printing presses, wine stills, cookers &amp; refrigerators.</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Concentrated solar energy was focuses on a steam boiler.</a:t>
            </a:r>
          </a:p>
        </p:txBody>
      </p:sp>
      <p:sp>
        <p:nvSpPr>
          <p:cNvPr id="3" name="TextBox 2"/>
          <p:cNvSpPr txBox="1"/>
          <p:nvPr/>
        </p:nvSpPr>
        <p:spPr>
          <a:xfrm rot="16200000">
            <a:off x="7134518" y="4876855"/>
            <a:ext cx="3596543"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www.uh.edu</a:t>
            </a:r>
            <a:r>
              <a:rPr lang="en-US" sz="1400" dirty="0">
                <a:latin typeface="Avenir Medium"/>
                <a:cs typeface="Avenir Medium"/>
              </a:rPr>
              <a:t>/engines/epi2871.htm</a:t>
            </a:r>
          </a:p>
        </p:txBody>
      </p:sp>
    </p:spTree>
    <p:extLst>
      <p:ext uri="{BB962C8B-B14F-4D97-AF65-F5344CB8AC3E}">
        <p14:creationId xmlns:p14="http://schemas.microsoft.com/office/powerpoint/2010/main" val="38866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10350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thermal: domestic hot water</a:t>
            </a:r>
          </a:p>
        </p:txBody>
      </p:sp>
      <p:sp>
        <p:nvSpPr>
          <p:cNvPr id="3" name="TextBox 2"/>
          <p:cNvSpPr txBox="1"/>
          <p:nvPr/>
        </p:nvSpPr>
        <p:spPr>
          <a:xfrm>
            <a:off x="-11662" y="6550223"/>
            <a:ext cx="9215426"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www.renewableenergyhub.co.uk</a:t>
            </a:r>
            <a:r>
              <a:rPr lang="en-US" sz="1400" dirty="0">
                <a:latin typeface="Avenir Medium"/>
                <a:cs typeface="Avenir Medium"/>
              </a:rPr>
              <a:t>/solar-thermal-information/the-history-of-solar-thermal-</a:t>
            </a:r>
            <a:r>
              <a:rPr lang="en-US" sz="1400" dirty="0" err="1">
                <a:latin typeface="Avenir Medium"/>
                <a:cs typeface="Avenir Medium"/>
              </a:rPr>
              <a:t>technology.html</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p:cNvPicPr>
            <a:picLocks noChangeAspect="1"/>
          </p:cNvPicPr>
          <p:nvPr/>
        </p:nvPicPr>
        <p:blipFill rotWithShape="1">
          <a:blip r:embed="rId3"/>
          <a:srcRect t="1307" r="6758"/>
          <a:stretch/>
        </p:blipFill>
        <p:spPr>
          <a:xfrm>
            <a:off x="179118" y="3102567"/>
            <a:ext cx="4437529" cy="3350335"/>
          </a:xfrm>
          <a:prstGeom prst="rect">
            <a:avLst/>
          </a:prstGeom>
        </p:spPr>
      </p:pic>
      <p:pic>
        <p:nvPicPr>
          <p:cNvPr id="10" name="Picture 9"/>
          <p:cNvPicPr>
            <a:picLocks noChangeAspect="1"/>
          </p:cNvPicPr>
          <p:nvPr/>
        </p:nvPicPr>
        <p:blipFill>
          <a:blip r:embed="rId4"/>
          <a:stretch>
            <a:fillRect/>
          </a:stretch>
        </p:blipFill>
        <p:spPr>
          <a:xfrm>
            <a:off x="3912918" y="779210"/>
            <a:ext cx="5105400" cy="3780271"/>
          </a:xfrm>
          <a:prstGeom prst="rect">
            <a:avLst/>
          </a:prstGeom>
        </p:spPr>
      </p:pic>
      <p:sp>
        <p:nvSpPr>
          <p:cNvPr id="2" name="TextBox 1"/>
          <p:cNvSpPr txBox="1"/>
          <p:nvPr/>
        </p:nvSpPr>
        <p:spPr>
          <a:xfrm>
            <a:off x="288364" y="1583765"/>
            <a:ext cx="3479624"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Clarence Kemp’s ‘batch solar water heater’ from 1891</a:t>
            </a:r>
          </a:p>
        </p:txBody>
      </p:sp>
    </p:spTree>
    <p:extLst>
      <p:ext uri="{BB962C8B-B14F-4D97-AF65-F5344CB8AC3E}">
        <p14:creationId xmlns:p14="http://schemas.microsoft.com/office/powerpoint/2010/main" val="2648673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10350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thermal: domestic hot water</a:t>
            </a:r>
          </a:p>
        </p:txBody>
      </p:sp>
      <p:sp>
        <p:nvSpPr>
          <p:cNvPr id="3" name="TextBox 2"/>
          <p:cNvSpPr txBox="1"/>
          <p:nvPr/>
        </p:nvSpPr>
        <p:spPr>
          <a:xfrm>
            <a:off x="14941" y="6529294"/>
            <a:ext cx="9215426"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www.renewableenergyhub.co.uk</a:t>
            </a:r>
            <a:r>
              <a:rPr lang="en-US" sz="1400" dirty="0">
                <a:latin typeface="Avenir Medium"/>
                <a:cs typeface="Avenir Medium"/>
              </a:rPr>
              <a:t>/solar-thermal-information/the-history-of-solar-thermal-</a:t>
            </a:r>
            <a:r>
              <a:rPr lang="en-US" sz="1400" dirty="0" err="1">
                <a:latin typeface="Avenir Medium"/>
                <a:cs typeface="Avenir Medium"/>
              </a:rPr>
              <a:t>technology.html</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8" descr="http://users.humboldt.edu/kbimler/project_imler_clip_image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588" y="753621"/>
            <a:ext cx="7033106" cy="5775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1115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523220"/>
          </a:xfrm>
          <a:prstGeom prst="rect">
            <a:avLst/>
          </a:prstGeom>
          <a:noFill/>
        </p:spPr>
        <p:txBody>
          <a:bodyPr wrap="square" rtlCol="0">
            <a:spAutoFit/>
          </a:bodyPr>
          <a:lstStyle/>
          <a:p>
            <a:pPr marL="9525" lvl="1" algn="ctr"/>
            <a:r>
              <a:rPr lang="en-US" sz="2800" b="1" i="1" dirty="0">
                <a:latin typeface="Verdana" panose="020B0604030504040204" pitchFamily="34" charset="0"/>
                <a:ea typeface="Verdana" panose="020B0604030504040204" pitchFamily="34" charset="0"/>
                <a:cs typeface="Verdana" panose="020B0604030504040204" pitchFamily="34" charset="0"/>
              </a:rPr>
              <a:t>8.1: Introduction: types of solar energy</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Tree>
    <p:extLst>
      <p:ext uri="{BB962C8B-B14F-4D97-AF65-F5344CB8AC3E}">
        <p14:creationId xmlns:p14="http://schemas.microsoft.com/office/powerpoint/2010/main" val="4025890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7266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California – always a solar leader</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193899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By 1900 there were </a:t>
            </a:r>
            <a:r>
              <a:rPr lang="en-US" sz="2000" b="1" dirty="0">
                <a:latin typeface="Verdana" panose="020B0604030504040204" pitchFamily="34" charset="0"/>
                <a:ea typeface="Verdana" panose="020B0604030504040204" pitchFamily="34" charset="0"/>
                <a:cs typeface="Verdana" panose="020B0604030504040204" pitchFamily="34" charset="0"/>
              </a:rPr>
              <a:t>1600 solar water </a:t>
            </a:r>
            <a:r>
              <a:rPr lang="en-US" sz="2000" dirty="0">
                <a:latin typeface="Verdana" panose="020B0604030504040204" pitchFamily="34" charset="0"/>
                <a:ea typeface="Verdana" panose="020B0604030504040204" pitchFamily="34" charset="0"/>
                <a:cs typeface="Verdana" panose="020B0604030504040204" pitchFamily="34" charset="0"/>
              </a:rPr>
              <a:t>heaters in southern California.</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The first modern flat-plate solar collector was invented by William Bailey in 1909. Sold by his ‘Day and Night’ company.</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Used a separate hot water storage tank</a:t>
            </a:r>
          </a:p>
        </p:txBody>
      </p:sp>
      <p:pic>
        <p:nvPicPr>
          <p:cNvPr id="10" name="Picture 9"/>
          <p:cNvPicPr>
            <a:picLocks noChangeAspect="1"/>
          </p:cNvPicPr>
          <p:nvPr/>
        </p:nvPicPr>
        <p:blipFill rotWithShape="1">
          <a:blip r:embed="rId3"/>
          <a:srcRect t="36479" b="8663"/>
          <a:stretch/>
        </p:blipFill>
        <p:spPr>
          <a:xfrm>
            <a:off x="361574" y="2898586"/>
            <a:ext cx="8458200" cy="3242235"/>
          </a:xfrm>
          <a:prstGeom prst="rect">
            <a:avLst/>
          </a:prstGeom>
        </p:spPr>
      </p:pic>
    </p:spTree>
    <p:extLst>
      <p:ext uri="{BB962C8B-B14F-4D97-AF65-F5344CB8AC3E}">
        <p14:creationId xmlns:p14="http://schemas.microsoft.com/office/powerpoint/2010/main" val="1809309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3900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US solar milestones, 20</a:t>
            </a:r>
            <a:r>
              <a:rPr lang="en-US" sz="3200" b="1"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th</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century</a:t>
            </a:r>
          </a:p>
        </p:txBody>
      </p:sp>
      <p:sp>
        <p:nvSpPr>
          <p:cNvPr id="3" name="TextBox 2"/>
          <p:cNvSpPr txBox="1"/>
          <p:nvPr/>
        </p:nvSpPr>
        <p:spPr>
          <a:xfrm>
            <a:off x="4060063" y="6529294"/>
            <a:ext cx="5096267" cy="307777"/>
          </a:xfrm>
          <a:prstGeom prst="rect">
            <a:avLst/>
          </a:prstGeom>
          <a:noFill/>
        </p:spPr>
        <p:txBody>
          <a:bodyPr wrap="none" rtlCol="0">
            <a:spAutoFit/>
          </a:bodyPr>
          <a:lstStyle/>
          <a:p>
            <a:r>
              <a:rPr lang="en-US" sz="1400" dirty="0">
                <a:latin typeface="Avenir Medium"/>
                <a:cs typeface="Avenir Medium"/>
              </a:rPr>
              <a:t>https://www1.eere.energy.gov/solar/</a:t>
            </a:r>
            <a:r>
              <a:rPr lang="en-US" sz="1400" dirty="0" err="1">
                <a:latin typeface="Avenir Medium"/>
                <a:cs typeface="Avenir Medium"/>
              </a:rPr>
              <a:t>pdfs</a:t>
            </a:r>
            <a:r>
              <a:rPr lang="en-US" sz="1400" dirty="0">
                <a:latin typeface="Avenir Medium"/>
                <a:cs typeface="Avenir Medium"/>
              </a:rPr>
              <a:t>/</a:t>
            </a:r>
            <a:r>
              <a:rPr lang="en-US" sz="1400" dirty="0" err="1">
                <a:latin typeface="Avenir Medium"/>
                <a:cs typeface="Avenir Medium"/>
              </a:rPr>
              <a:t>solar_timeline.pdf</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1920: </a:t>
            </a:r>
            <a:r>
              <a:rPr lang="en-US" sz="2000" dirty="0">
                <a:latin typeface="Verdana" panose="020B0604030504040204" pitchFamily="34" charset="0"/>
                <a:ea typeface="Verdana" panose="020B0604030504040204" pitchFamily="34" charset="0"/>
                <a:cs typeface="Verdana" panose="020B0604030504040204" pitchFamily="34" charset="0"/>
              </a:rPr>
              <a:t>cheap NG ends the solar boom in California</a:t>
            </a:r>
          </a:p>
        </p:txBody>
      </p:sp>
      <p:sp>
        <p:nvSpPr>
          <p:cNvPr id="9" name="TextBox 8"/>
          <p:cNvSpPr txBox="1"/>
          <p:nvPr/>
        </p:nvSpPr>
        <p:spPr>
          <a:xfrm>
            <a:off x="228600" y="1327318"/>
            <a:ext cx="8661400"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1950: </a:t>
            </a:r>
            <a:r>
              <a:rPr lang="en-US" sz="2000" dirty="0">
                <a:latin typeface="Verdana" panose="020B0604030504040204" pitchFamily="34" charset="0"/>
                <a:ea typeface="Verdana" panose="020B0604030504040204" pitchFamily="34" charset="0"/>
                <a:cs typeface="Verdana" panose="020B0604030504040204" pitchFamily="34" charset="0"/>
              </a:rPr>
              <a:t>low electrical costs in Florida end its solar boom</a:t>
            </a:r>
          </a:p>
        </p:txBody>
      </p:sp>
      <p:sp>
        <p:nvSpPr>
          <p:cNvPr id="11" name="TextBox 10"/>
          <p:cNvSpPr txBox="1"/>
          <p:nvPr/>
        </p:nvSpPr>
        <p:spPr>
          <a:xfrm>
            <a:off x="228600" y="1886075"/>
            <a:ext cx="8661400"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1970s: </a:t>
            </a:r>
            <a:r>
              <a:rPr lang="en-US" sz="2000" dirty="0">
                <a:latin typeface="Verdana" panose="020B0604030504040204" pitchFamily="34" charset="0"/>
                <a:ea typeface="Verdana" panose="020B0604030504040204" pitchFamily="34" charset="0"/>
                <a:cs typeface="Verdana" panose="020B0604030504040204" pitchFamily="34" charset="0"/>
              </a:rPr>
              <a:t>Arab oil embargoes lower oil supplies &amp; increase oil prices</a:t>
            </a:r>
          </a:p>
        </p:txBody>
      </p:sp>
      <p:sp>
        <p:nvSpPr>
          <p:cNvPr id="12" name="TextBox 11"/>
          <p:cNvSpPr txBox="1"/>
          <p:nvPr/>
        </p:nvSpPr>
        <p:spPr>
          <a:xfrm>
            <a:off x="228600" y="2444832"/>
            <a:ext cx="8661400" cy="70788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1970s: </a:t>
            </a:r>
            <a:r>
              <a:rPr lang="is-IS" sz="2000" dirty="0">
                <a:latin typeface="Verdana" panose="020B0604030504040204" pitchFamily="34" charset="0"/>
                <a:ea typeface="Verdana" panose="020B0604030504040204" pitchFamily="34" charset="0"/>
                <a:cs typeface="Verdana" panose="020B0604030504040204" pitchFamily="34" charset="0"/>
              </a:rPr>
              <a:t>…so wood &amp; solar heating make a comeback</a:t>
            </a:r>
          </a:p>
          <a:p>
            <a:pPr marL="1257300" lvl="2"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government incentives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228600" y="3242645"/>
            <a:ext cx="8661400"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1979: </a:t>
            </a:r>
            <a:r>
              <a:rPr lang="is-IS" sz="2000" dirty="0">
                <a:latin typeface="Verdana" panose="020B0604030504040204" pitchFamily="34" charset="0"/>
                <a:ea typeface="Verdana" panose="020B0604030504040204" pitchFamily="34" charset="0"/>
                <a:cs typeface="Verdana" panose="020B0604030504040204" pitchFamily="34" charset="0"/>
              </a:rPr>
              <a:t>Jimmy Carter – White House solar thermal panels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228600" y="3876107"/>
            <a:ext cx="8661400"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1986: </a:t>
            </a:r>
            <a:r>
              <a:rPr lang="is-IS" sz="2000" dirty="0">
                <a:latin typeface="Verdana" panose="020B0604030504040204" pitchFamily="34" charset="0"/>
                <a:ea typeface="Verdana" panose="020B0604030504040204" pitchFamily="34" charset="0"/>
                <a:cs typeface="Verdana" panose="020B0604030504040204" pitchFamily="34" charset="0"/>
              </a:rPr>
              <a:t>Ronald Regan removes those solar thermal panels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228600" y="4509569"/>
            <a:ext cx="8915400"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2000s: </a:t>
            </a:r>
            <a:r>
              <a:rPr lang="is-IS" sz="2000" dirty="0">
                <a:latin typeface="Verdana" panose="020B0604030504040204" pitchFamily="34" charset="0"/>
                <a:ea typeface="Verdana" panose="020B0604030504040204" pitchFamily="34" charset="0"/>
                <a:cs typeface="Verdana" panose="020B0604030504040204" pitchFamily="34" charset="0"/>
              </a:rPr>
              <a:t>fossil fuel price volatility increases;solar makes a comeback</a:t>
            </a:r>
          </a:p>
          <a:p>
            <a:pPr marL="1257300" lvl="2"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PV booms</a:t>
            </a:r>
          </a:p>
          <a:p>
            <a:pPr marL="1257300" lvl="2"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PV driven air-to-air heat pumps become popular</a:t>
            </a:r>
          </a:p>
        </p:txBody>
      </p:sp>
    </p:spTree>
    <p:extLst>
      <p:ext uri="{BB962C8B-B14F-4D97-AF65-F5344CB8AC3E}">
        <p14:creationId xmlns:p14="http://schemas.microsoft.com/office/powerpoint/2010/main" val="2940485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141121" y="2509514"/>
            <a:ext cx="8890623" cy="954107"/>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8.4: Low-temperature solar thermal applications </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Tree>
    <p:extLst>
      <p:ext uri="{BB962C8B-B14F-4D97-AF65-F5344CB8AC3E}">
        <p14:creationId xmlns:p14="http://schemas.microsoft.com/office/powerpoint/2010/main" val="140729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47590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The magic of glass</a:t>
            </a:r>
          </a:p>
        </p:txBody>
      </p:sp>
      <p:sp>
        <p:nvSpPr>
          <p:cNvPr id="6" name="TextBox 5"/>
          <p:cNvSpPr txBox="1"/>
          <p:nvPr/>
        </p:nvSpPr>
        <p:spPr>
          <a:xfrm>
            <a:off x="512093" y="819019"/>
            <a:ext cx="8142816" cy="1441420"/>
          </a:xfrm>
          <a:prstGeom prst="rect">
            <a:avLst/>
          </a:prstGeom>
          <a:noFill/>
        </p:spPr>
        <p:txBody>
          <a:bodyPr wrap="square" rtlCol="0">
            <a:spAutoFit/>
          </a:bodyPr>
          <a:lstStyle/>
          <a:p>
            <a:pPr>
              <a:lnSpc>
                <a:spcPct val="110000"/>
              </a:lnSpc>
            </a:pPr>
            <a:r>
              <a:rPr lang="en-US" sz="2000" i="1" dirty="0">
                <a:latin typeface="Verdana" panose="020B0604030504040204" pitchFamily="34" charset="0"/>
                <a:ea typeface="Verdana" panose="020B0604030504040204" pitchFamily="34" charset="0"/>
                <a:cs typeface="Verdana" panose="020B0604030504040204" pitchFamily="34" charset="0"/>
              </a:rPr>
              <a:t>‘Certain inventions have come about within our own memory – the use of window panes which admit light through a transparent material.’</a:t>
            </a:r>
          </a:p>
          <a:p>
            <a:pPr>
              <a:lnSpc>
                <a:spcPct val="110000"/>
              </a:lnSpc>
            </a:pPr>
            <a:r>
              <a:rPr lang="en-US" sz="2000" i="1" dirty="0">
                <a:latin typeface="Verdana" panose="020B0604030504040204" pitchFamily="34" charset="0"/>
                <a:ea typeface="Verdana" panose="020B0604030504040204" pitchFamily="34" charset="0"/>
                <a:cs typeface="Verdana" panose="020B0604030504040204" pitchFamily="34" charset="0"/>
              </a:rPr>
              <a:t>											- Seneca, AD 65</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28600" y="2375891"/>
            <a:ext cx="8798924"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Glass keeps wind &amp; weather out but admits light from the visible to the </a:t>
            </a:r>
            <a:r>
              <a:rPr lang="en-US" sz="2000" b="1" dirty="0">
                <a:latin typeface="Verdana" panose="020B0604030504040204" pitchFamily="34" charset="0"/>
                <a:ea typeface="Verdana" panose="020B0604030504040204" pitchFamily="34" charset="0"/>
                <a:cs typeface="Verdana" panose="020B0604030504040204" pitchFamily="34" charset="0"/>
              </a:rPr>
              <a:t>short-wave infrared </a:t>
            </a:r>
            <a:r>
              <a:rPr lang="en-US" sz="2000" dirty="0">
                <a:latin typeface="Verdana" panose="020B0604030504040204" pitchFamily="34" charset="0"/>
                <a:ea typeface="Verdana" panose="020B0604030504040204" pitchFamily="34" charset="0"/>
                <a:cs typeface="Verdana" panose="020B0604030504040204" pitchFamily="34" charset="0"/>
              </a:rPr>
              <a:t>portion of the spectrum.</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Glass does not let through </a:t>
            </a:r>
            <a:r>
              <a:rPr lang="en-US" sz="2000" b="1" dirty="0">
                <a:latin typeface="Verdana" panose="020B0604030504040204" pitchFamily="34" charset="0"/>
                <a:ea typeface="Verdana" panose="020B0604030504040204" pitchFamily="34" charset="0"/>
                <a:cs typeface="Verdana" panose="020B0604030504040204" pitchFamily="34" charset="0"/>
              </a:rPr>
              <a:t>long-wave infrared</a:t>
            </a:r>
            <a:r>
              <a:rPr lang="en-US" sz="2000" dirty="0">
                <a:latin typeface="Verdana" panose="020B0604030504040204" pitchFamily="34" charset="0"/>
                <a:ea typeface="Verdana" panose="020B0604030504040204" pitchFamily="34" charset="0"/>
                <a:cs typeface="Verdana" panose="020B0604030504040204" pitchFamily="34" charset="0"/>
              </a:rPr>
              <a:t>, lower energy heat that is re-radiated from solar collectors or buildings.</a:t>
            </a:r>
          </a:p>
        </p:txBody>
      </p:sp>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graphicFrame>
        <p:nvGraphicFramePr>
          <p:cNvPr id="2" name="Table 1"/>
          <p:cNvGraphicFramePr>
            <a:graphicFrameLocks noGrp="1"/>
          </p:cNvGraphicFramePr>
          <p:nvPr>
            <p:extLst>
              <p:ext uri="{D42A27DB-BD31-4B8C-83A1-F6EECF244321}">
                <p14:modId xmlns:p14="http://schemas.microsoft.com/office/powerpoint/2010/main" val="69959671"/>
              </p:ext>
            </p:extLst>
          </p:nvPr>
        </p:nvGraphicFramePr>
        <p:xfrm>
          <a:off x="1257255" y="3891750"/>
          <a:ext cx="6773810" cy="2433320"/>
        </p:xfrm>
        <a:graphic>
          <a:graphicData uri="http://schemas.openxmlformats.org/drawingml/2006/table">
            <a:tbl>
              <a:tblPr firstRow="1" bandRow="1">
                <a:tableStyleId>{2D5ABB26-0587-4C30-8999-92F81FD0307C}</a:tableStyleId>
              </a:tblPr>
              <a:tblGrid>
                <a:gridCol w="1923181">
                  <a:extLst>
                    <a:ext uri="{9D8B030D-6E8A-4147-A177-3AD203B41FA5}">
                      <a16:colId xmlns:a16="http://schemas.microsoft.com/office/drawing/2014/main" val="20000"/>
                    </a:ext>
                  </a:extLst>
                </a:gridCol>
                <a:gridCol w="1142996">
                  <a:extLst>
                    <a:ext uri="{9D8B030D-6E8A-4147-A177-3AD203B41FA5}">
                      <a16:colId xmlns:a16="http://schemas.microsoft.com/office/drawing/2014/main" val="20001"/>
                    </a:ext>
                  </a:extLst>
                </a:gridCol>
                <a:gridCol w="1577989">
                  <a:extLst>
                    <a:ext uri="{9D8B030D-6E8A-4147-A177-3AD203B41FA5}">
                      <a16:colId xmlns:a16="http://schemas.microsoft.com/office/drawing/2014/main" val="20002"/>
                    </a:ext>
                  </a:extLst>
                </a:gridCol>
                <a:gridCol w="2129644">
                  <a:extLst>
                    <a:ext uri="{9D8B030D-6E8A-4147-A177-3AD203B41FA5}">
                      <a16:colId xmlns:a16="http://schemas.microsoft.com/office/drawing/2014/main" val="20003"/>
                    </a:ext>
                  </a:extLst>
                </a:gridCol>
              </a:tblGrid>
              <a:tr h="370840">
                <a:tc>
                  <a:txBody>
                    <a:bodyPr/>
                    <a:lstStyle/>
                    <a:p>
                      <a:endParaRPr lang="en-US" sz="1600" b="1" dirty="0">
                        <a:solidFill>
                          <a:srgbClr val="FFFFFF"/>
                        </a:solidFill>
                      </a:endParaRPr>
                    </a:p>
                    <a:p>
                      <a:r>
                        <a:rPr lang="en-US" sz="1600" b="1" dirty="0">
                          <a:solidFill>
                            <a:srgbClr val="FFFFFF"/>
                          </a:solidFill>
                        </a:rPr>
                        <a:t>Material</a:t>
                      </a:r>
                    </a:p>
                  </a:txBody>
                  <a:tcPr>
                    <a:solidFill>
                      <a:srgbClr val="6666FF"/>
                    </a:solidFill>
                  </a:tcPr>
                </a:tc>
                <a:tc>
                  <a:txBody>
                    <a:bodyPr/>
                    <a:lstStyle/>
                    <a:p>
                      <a:pPr algn="ctr"/>
                      <a:r>
                        <a:rPr lang="en-US" sz="1600" b="1" dirty="0">
                          <a:solidFill>
                            <a:srgbClr val="FFFFFF"/>
                          </a:solidFill>
                        </a:rPr>
                        <a:t>Thickness (mm)</a:t>
                      </a:r>
                    </a:p>
                  </a:txBody>
                  <a:tcPr>
                    <a:solidFill>
                      <a:srgbClr val="6666FF"/>
                    </a:solidFill>
                  </a:tcPr>
                </a:tc>
                <a:tc>
                  <a:txBody>
                    <a:bodyPr/>
                    <a:lstStyle/>
                    <a:p>
                      <a:pPr algn="ctr"/>
                      <a:r>
                        <a:rPr lang="en-US" sz="1600" b="1" dirty="0">
                          <a:solidFill>
                            <a:srgbClr val="FFFFFF"/>
                          </a:solidFill>
                        </a:rPr>
                        <a:t>Solar transmittance</a:t>
                      </a:r>
                    </a:p>
                  </a:txBody>
                  <a:tcPr>
                    <a:solidFill>
                      <a:srgbClr val="6666FF"/>
                    </a:solidFill>
                  </a:tcPr>
                </a:tc>
                <a:tc>
                  <a:txBody>
                    <a:bodyPr/>
                    <a:lstStyle/>
                    <a:p>
                      <a:pPr algn="ctr"/>
                      <a:r>
                        <a:rPr lang="en-US" sz="1600" b="1" dirty="0">
                          <a:solidFill>
                            <a:srgbClr val="FFFFFF"/>
                          </a:solidFill>
                        </a:rPr>
                        <a:t>Long-wave</a:t>
                      </a:r>
                      <a:r>
                        <a:rPr lang="en-US" sz="1600" b="1" baseline="0" dirty="0">
                          <a:solidFill>
                            <a:srgbClr val="FFFFFF"/>
                          </a:solidFill>
                        </a:rPr>
                        <a:t> infrared transmittance</a:t>
                      </a:r>
                      <a:endParaRPr lang="en-US" sz="1600" b="1" dirty="0">
                        <a:solidFill>
                          <a:srgbClr val="FFFFFF"/>
                        </a:solidFill>
                      </a:endParaRPr>
                    </a:p>
                  </a:txBody>
                  <a:tcPr>
                    <a:solidFill>
                      <a:srgbClr val="6666FF"/>
                    </a:solidFill>
                  </a:tcPr>
                </a:tc>
                <a:extLst>
                  <a:ext uri="{0D108BD9-81ED-4DB2-BD59-A6C34878D82A}">
                    <a16:rowId xmlns:a16="http://schemas.microsoft.com/office/drawing/2014/main" val="10000"/>
                  </a:ext>
                </a:extLst>
              </a:tr>
              <a:tr h="370840">
                <a:tc>
                  <a:txBody>
                    <a:bodyPr/>
                    <a:lstStyle/>
                    <a:p>
                      <a:r>
                        <a:rPr lang="en-US" sz="1600" dirty="0"/>
                        <a:t>Float glass</a:t>
                      </a:r>
                    </a:p>
                  </a:txBody>
                  <a:tcPr/>
                </a:tc>
                <a:tc>
                  <a:txBody>
                    <a:bodyPr/>
                    <a:lstStyle/>
                    <a:p>
                      <a:pPr algn="ctr"/>
                      <a:r>
                        <a:rPr lang="en-US" sz="1600" dirty="0"/>
                        <a:t>3.9</a:t>
                      </a:r>
                    </a:p>
                  </a:txBody>
                  <a:tcPr/>
                </a:tc>
                <a:tc>
                  <a:txBody>
                    <a:bodyPr/>
                    <a:lstStyle/>
                    <a:p>
                      <a:pPr algn="ctr"/>
                      <a:r>
                        <a:rPr lang="en-US" sz="1600" dirty="0"/>
                        <a:t>0.83</a:t>
                      </a:r>
                    </a:p>
                  </a:txBody>
                  <a:tcPr/>
                </a:tc>
                <a:tc>
                  <a:txBody>
                    <a:bodyPr/>
                    <a:lstStyle/>
                    <a:p>
                      <a:pPr algn="ctr"/>
                      <a:r>
                        <a:rPr lang="en-US" sz="1600" dirty="0"/>
                        <a:t>0.02</a:t>
                      </a:r>
                    </a:p>
                  </a:txBody>
                  <a:tcPr/>
                </a:tc>
                <a:extLst>
                  <a:ext uri="{0D108BD9-81ED-4DB2-BD59-A6C34878D82A}">
                    <a16:rowId xmlns:a16="http://schemas.microsoft.com/office/drawing/2014/main" val="10001"/>
                  </a:ext>
                </a:extLst>
              </a:tr>
              <a:tr h="370840">
                <a:tc>
                  <a:txBody>
                    <a:bodyPr/>
                    <a:lstStyle/>
                    <a:p>
                      <a:r>
                        <a:rPr lang="en-US" sz="1600" dirty="0"/>
                        <a:t>Low-iron glass</a:t>
                      </a:r>
                    </a:p>
                  </a:txBody>
                  <a:tcPr/>
                </a:tc>
                <a:tc>
                  <a:txBody>
                    <a:bodyPr/>
                    <a:lstStyle/>
                    <a:p>
                      <a:pPr algn="ctr"/>
                      <a:r>
                        <a:rPr lang="en-US" sz="1600" dirty="0"/>
                        <a:t>3.2</a:t>
                      </a:r>
                    </a:p>
                  </a:txBody>
                  <a:tcPr/>
                </a:tc>
                <a:tc>
                  <a:txBody>
                    <a:bodyPr/>
                    <a:lstStyle/>
                    <a:p>
                      <a:pPr algn="ctr"/>
                      <a:r>
                        <a:rPr lang="en-US" sz="1600" dirty="0"/>
                        <a:t>0.90</a:t>
                      </a:r>
                    </a:p>
                  </a:txBody>
                  <a:tcPr/>
                </a:tc>
                <a:tc>
                  <a:txBody>
                    <a:bodyPr/>
                    <a:lstStyle/>
                    <a:p>
                      <a:pPr algn="ctr"/>
                      <a:r>
                        <a:rPr lang="en-US" sz="1600" dirty="0"/>
                        <a:t>0.02</a:t>
                      </a:r>
                    </a:p>
                  </a:txBody>
                  <a:tcPr/>
                </a:tc>
                <a:extLst>
                  <a:ext uri="{0D108BD9-81ED-4DB2-BD59-A6C34878D82A}">
                    <a16:rowId xmlns:a16="http://schemas.microsoft.com/office/drawing/2014/main" val="10002"/>
                  </a:ext>
                </a:extLst>
              </a:tr>
              <a:tr h="370840">
                <a:tc>
                  <a:txBody>
                    <a:bodyPr/>
                    <a:lstStyle/>
                    <a:p>
                      <a:r>
                        <a:rPr lang="en-US" sz="1600" dirty="0"/>
                        <a:t>acrylic</a:t>
                      </a:r>
                    </a:p>
                  </a:txBody>
                  <a:tcPr/>
                </a:tc>
                <a:tc>
                  <a:txBody>
                    <a:bodyPr/>
                    <a:lstStyle/>
                    <a:p>
                      <a:pPr algn="ctr"/>
                      <a:r>
                        <a:rPr lang="en-US" sz="1600" dirty="0"/>
                        <a:t>3.1</a:t>
                      </a:r>
                    </a:p>
                  </a:txBody>
                  <a:tcPr/>
                </a:tc>
                <a:tc>
                  <a:txBody>
                    <a:bodyPr/>
                    <a:lstStyle/>
                    <a:p>
                      <a:pPr algn="ctr"/>
                      <a:r>
                        <a:rPr lang="en-US" sz="1600" dirty="0"/>
                        <a:t>0.82</a:t>
                      </a:r>
                    </a:p>
                  </a:txBody>
                  <a:tcPr/>
                </a:tc>
                <a:tc>
                  <a:txBody>
                    <a:bodyPr/>
                    <a:lstStyle/>
                    <a:p>
                      <a:pPr algn="ctr"/>
                      <a:r>
                        <a:rPr lang="en-US" sz="1600" dirty="0"/>
                        <a:t>0.02</a:t>
                      </a:r>
                    </a:p>
                  </a:txBody>
                  <a:tcPr/>
                </a:tc>
                <a:extLst>
                  <a:ext uri="{0D108BD9-81ED-4DB2-BD59-A6C34878D82A}">
                    <a16:rowId xmlns:a16="http://schemas.microsoft.com/office/drawing/2014/main" val="10003"/>
                  </a:ext>
                </a:extLst>
              </a:tr>
              <a:tr h="370840">
                <a:tc>
                  <a:txBody>
                    <a:bodyPr/>
                    <a:lstStyle/>
                    <a:p>
                      <a:r>
                        <a:rPr lang="en-US" sz="1600" dirty="0"/>
                        <a:t>Polyvinyl</a:t>
                      </a:r>
                      <a:r>
                        <a:rPr lang="en-US" sz="1600" baseline="0" dirty="0"/>
                        <a:t> fluoride</a:t>
                      </a:r>
                      <a:endParaRPr lang="en-US" sz="1600" dirty="0"/>
                    </a:p>
                  </a:txBody>
                  <a:tcPr/>
                </a:tc>
                <a:tc>
                  <a:txBody>
                    <a:bodyPr/>
                    <a:lstStyle/>
                    <a:p>
                      <a:pPr algn="ctr"/>
                      <a:r>
                        <a:rPr lang="en-US" sz="1600" dirty="0"/>
                        <a:t>0.1</a:t>
                      </a:r>
                    </a:p>
                  </a:txBody>
                  <a:tcPr/>
                </a:tc>
                <a:tc>
                  <a:txBody>
                    <a:bodyPr/>
                    <a:lstStyle/>
                    <a:p>
                      <a:pPr algn="ctr"/>
                      <a:r>
                        <a:rPr lang="en-US" sz="1600" dirty="0"/>
                        <a:t>0.92</a:t>
                      </a:r>
                    </a:p>
                  </a:txBody>
                  <a:tcPr/>
                </a:tc>
                <a:tc>
                  <a:txBody>
                    <a:bodyPr/>
                    <a:lstStyle/>
                    <a:p>
                      <a:pPr algn="ctr"/>
                      <a:r>
                        <a:rPr lang="en-US" sz="1600" dirty="0"/>
                        <a:t>0.22</a:t>
                      </a:r>
                    </a:p>
                  </a:txBody>
                  <a:tcPr/>
                </a:tc>
                <a:extLst>
                  <a:ext uri="{0D108BD9-81ED-4DB2-BD59-A6C34878D82A}">
                    <a16:rowId xmlns:a16="http://schemas.microsoft.com/office/drawing/2014/main" val="10004"/>
                  </a:ext>
                </a:extLst>
              </a:tr>
              <a:tr h="370840">
                <a:tc>
                  <a:txBody>
                    <a:bodyPr/>
                    <a:lstStyle/>
                    <a:p>
                      <a:r>
                        <a:rPr lang="en-US" sz="1600" dirty="0"/>
                        <a:t>Polyester (</a:t>
                      </a:r>
                      <a:r>
                        <a:rPr lang="en-US" sz="1600" dirty="0" err="1"/>
                        <a:t>mylar</a:t>
                      </a:r>
                      <a:r>
                        <a:rPr lang="en-US" sz="1600" dirty="0"/>
                        <a:t>)</a:t>
                      </a:r>
                    </a:p>
                  </a:txBody>
                  <a:tcPr>
                    <a:lnB w="12700" cap="flat" cmpd="sng" algn="ctr">
                      <a:solidFill>
                        <a:scrgbClr r="0" g="0" b="0"/>
                      </a:solidFill>
                      <a:prstDash val="solid"/>
                      <a:round/>
                      <a:headEnd type="none" w="med" len="med"/>
                      <a:tailEnd type="none" w="med" len="med"/>
                    </a:lnB>
                  </a:tcPr>
                </a:tc>
                <a:tc>
                  <a:txBody>
                    <a:bodyPr/>
                    <a:lstStyle/>
                    <a:p>
                      <a:pPr algn="ctr"/>
                      <a:r>
                        <a:rPr lang="en-US" sz="1600" dirty="0"/>
                        <a:t>0.1</a:t>
                      </a:r>
                    </a:p>
                  </a:txBody>
                  <a:tcPr>
                    <a:lnB w="12700" cap="flat" cmpd="sng" algn="ctr">
                      <a:solidFill>
                        <a:scrgbClr r="0" g="0" b="0"/>
                      </a:solidFill>
                      <a:prstDash val="solid"/>
                      <a:round/>
                      <a:headEnd type="none" w="med" len="med"/>
                      <a:tailEnd type="none" w="med" len="med"/>
                    </a:lnB>
                  </a:tcPr>
                </a:tc>
                <a:tc>
                  <a:txBody>
                    <a:bodyPr/>
                    <a:lstStyle/>
                    <a:p>
                      <a:pPr algn="ctr"/>
                      <a:r>
                        <a:rPr lang="en-US" sz="1600" dirty="0"/>
                        <a:t>0.87</a:t>
                      </a:r>
                    </a:p>
                  </a:txBody>
                  <a:tcPr>
                    <a:lnB w="12700" cap="flat" cmpd="sng" algn="ctr">
                      <a:solidFill>
                        <a:scrgbClr r="0" g="0" b="0"/>
                      </a:solidFill>
                      <a:prstDash val="solid"/>
                      <a:round/>
                      <a:headEnd type="none" w="med" len="med"/>
                      <a:tailEnd type="none" w="med" len="med"/>
                    </a:lnB>
                  </a:tcPr>
                </a:tc>
                <a:tc>
                  <a:txBody>
                    <a:bodyPr/>
                    <a:lstStyle/>
                    <a:p>
                      <a:pPr algn="ctr"/>
                      <a:r>
                        <a:rPr lang="en-US" sz="1600" dirty="0"/>
                        <a:t>0.18</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646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29155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Heat loss &amp; terms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28600" y="773593"/>
            <a:ext cx="8798924" cy="1200329"/>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The </a:t>
            </a:r>
            <a:r>
              <a:rPr lang="en-US" b="1" dirty="0">
                <a:latin typeface="Verdana" panose="020B0604030504040204" pitchFamily="34" charset="0"/>
                <a:ea typeface="Verdana" panose="020B0604030504040204" pitchFamily="34" charset="0"/>
                <a:cs typeface="Verdana" panose="020B0604030504040204" pitchFamily="34" charset="0"/>
              </a:rPr>
              <a:t>rate of heat flow </a:t>
            </a:r>
            <a:r>
              <a:rPr lang="en-US" dirty="0">
                <a:latin typeface="Verdana" panose="020B0604030504040204" pitchFamily="34" charset="0"/>
                <a:ea typeface="Verdana" panose="020B0604030504040204" pitchFamily="34" charset="0"/>
                <a:cs typeface="Verdana" panose="020B0604030504040204" pitchFamily="34" charset="0"/>
              </a:rPr>
              <a:t>through glass depends on three factors:</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Difference in temperature on either side;</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Total area; &amp;</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Insulating properties of the glazing.</a:t>
            </a:r>
          </a:p>
        </p:txBody>
      </p:sp>
      <p:sp>
        <p:nvSpPr>
          <p:cNvPr id="9" name="TextBox 8"/>
          <p:cNvSpPr txBox="1"/>
          <p:nvPr/>
        </p:nvSpPr>
        <p:spPr>
          <a:xfrm rot="16200000">
            <a:off x="7472854" y="5221548"/>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
        <p:nvSpPr>
          <p:cNvPr id="12" name="TextBox 11"/>
          <p:cNvSpPr txBox="1"/>
          <p:nvPr/>
        </p:nvSpPr>
        <p:spPr>
          <a:xfrm>
            <a:off x="228600" y="2817469"/>
            <a:ext cx="4321883" cy="646331"/>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Insulators: </a:t>
            </a:r>
            <a:r>
              <a:rPr lang="en-US" dirty="0">
                <a:latin typeface="Verdana" panose="020B0604030504040204" pitchFamily="34" charset="0"/>
                <a:ea typeface="Verdana" panose="020B0604030504040204" pitchFamily="34" charset="0"/>
                <a:cs typeface="Verdana" panose="020B0604030504040204" pitchFamily="34" charset="0"/>
              </a:rPr>
              <a:t>resist the flow of heat</a:t>
            </a: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Air is a good insulator.</a:t>
            </a:r>
          </a:p>
        </p:txBody>
      </p:sp>
      <p:sp>
        <p:nvSpPr>
          <p:cNvPr id="13" name="TextBox 12"/>
          <p:cNvSpPr txBox="1"/>
          <p:nvPr/>
        </p:nvSpPr>
        <p:spPr>
          <a:xfrm>
            <a:off x="228600" y="3515978"/>
            <a:ext cx="4291559" cy="3139321"/>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Convection: </a:t>
            </a:r>
            <a:r>
              <a:rPr lang="en-US" dirty="0">
                <a:latin typeface="Verdana" panose="020B0604030504040204" pitchFamily="34" charset="0"/>
                <a:ea typeface="Verdana" panose="020B0604030504040204" pitchFamily="34" charset="0"/>
                <a:cs typeface="Verdana" panose="020B0604030504040204" pitchFamily="34" charset="0"/>
              </a:rPr>
              <a:t>warming air (or fluid) becomes less dense &amp; rises; as it cools it sinks back down</a:t>
            </a: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Filling air spaces with denser, thus less mobile gases, reduces convection.</a:t>
            </a: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Reducing the size of the space reduces convection: triple glazing</a:t>
            </a: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Vacuum stops convection but is technically difficult</a:t>
            </a:r>
          </a:p>
        </p:txBody>
      </p:sp>
      <p:pic>
        <p:nvPicPr>
          <p:cNvPr id="15" name="Picture 7" descr="scan0004.jpg"/>
          <p:cNvPicPr>
            <a:picLocks noChangeAspect="1"/>
          </p:cNvPicPr>
          <p:nvPr/>
        </p:nvPicPr>
        <p:blipFill>
          <a:blip r:embed="rId3" cstate="print"/>
          <a:srcRect l="12070" r="10345" b="4919"/>
          <a:stretch>
            <a:fillRect/>
          </a:stretch>
        </p:blipFill>
        <p:spPr bwMode="auto">
          <a:xfrm>
            <a:off x="4550484" y="2813857"/>
            <a:ext cx="3986695" cy="3986695"/>
          </a:xfrm>
          <a:prstGeom prst="rect">
            <a:avLst/>
          </a:prstGeom>
          <a:noFill/>
          <a:ln w="9525">
            <a:noFill/>
            <a:miter lim="800000"/>
            <a:headEnd/>
            <a:tailEnd/>
          </a:ln>
        </p:spPr>
      </p:pic>
      <p:sp>
        <p:nvSpPr>
          <p:cNvPr id="10" name="TextBox 9"/>
          <p:cNvSpPr txBox="1"/>
          <p:nvPr/>
        </p:nvSpPr>
        <p:spPr>
          <a:xfrm>
            <a:off x="228600" y="1980731"/>
            <a:ext cx="3735617" cy="646331"/>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Thermal conduction: </a:t>
            </a:r>
            <a:r>
              <a:rPr lang="en-US" dirty="0">
                <a:latin typeface="Verdana" panose="020B0604030504040204" pitchFamily="34" charset="0"/>
                <a:ea typeface="Verdana" panose="020B0604030504040204" pitchFamily="34" charset="0"/>
                <a:cs typeface="Verdana" panose="020B0604030504040204" pitchFamily="34" charset="0"/>
              </a:rPr>
              <a:t>flow of heat from hot to cold areas</a:t>
            </a:r>
          </a:p>
        </p:txBody>
      </p:sp>
      <p:sp>
        <p:nvSpPr>
          <p:cNvPr id="14" name="TextBox 13"/>
          <p:cNvSpPr txBox="1"/>
          <p:nvPr/>
        </p:nvSpPr>
        <p:spPr>
          <a:xfrm>
            <a:off x="4550485" y="1980731"/>
            <a:ext cx="4314480" cy="923330"/>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Radiation: </a:t>
            </a:r>
            <a:r>
              <a:rPr lang="en-US" dirty="0">
                <a:latin typeface="Verdana" panose="020B0604030504040204" pitchFamily="34" charset="0"/>
                <a:ea typeface="Verdana" panose="020B0604030504040204" pitchFamily="34" charset="0"/>
                <a:cs typeface="Verdana" panose="020B0604030504040204" pitchFamily="34" charset="0"/>
              </a:rPr>
              <a:t>low-E (emission) coatings cut radiated heat loss across panes</a:t>
            </a:r>
          </a:p>
        </p:txBody>
      </p:sp>
    </p:spTree>
    <p:extLst>
      <p:ext uri="{BB962C8B-B14F-4D97-AF65-F5344CB8AC3E}">
        <p14:creationId xmlns:p14="http://schemas.microsoft.com/office/powerpoint/2010/main" val="301738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90312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Heat loss characteristics, U-value</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28600" y="773593"/>
            <a:ext cx="8798924" cy="163121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U-value </a:t>
            </a:r>
            <a:r>
              <a:rPr lang="en-US" sz="2000" dirty="0">
                <a:latin typeface="Verdana" panose="020B0604030504040204" pitchFamily="34" charset="0"/>
                <a:ea typeface="Verdana" panose="020B0604030504040204" pitchFamily="34" charset="0"/>
                <a:cs typeface="Verdana" panose="020B0604030504040204" pitchFamily="34" charset="0"/>
              </a:rPr>
              <a:t>is a practical measurement of the loss of energy through a material.</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Lower U-value is better.</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Heat loss can be calculated using U-value, square footage &amp; the temperature differential.</a:t>
            </a:r>
          </a:p>
        </p:txBody>
      </p:sp>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graphicFrame>
        <p:nvGraphicFramePr>
          <p:cNvPr id="2" name="Table 1"/>
          <p:cNvGraphicFramePr>
            <a:graphicFrameLocks noGrp="1"/>
          </p:cNvGraphicFramePr>
          <p:nvPr>
            <p:extLst>
              <p:ext uri="{D42A27DB-BD31-4B8C-83A1-F6EECF244321}">
                <p14:modId xmlns:p14="http://schemas.microsoft.com/office/powerpoint/2010/main" val="745884523"/>
              </p:ext>
            </p:extLst>
          </p:nvPr>
        </p:nvGraphicFramePr>
        <p:xfrm>
          <a:off x="474679" y="2974792"/>
          <a:ext cx="4426068" cy="3235960"/>
        </p:xfrm>
        <a:graphic>
          <a:graphicData uri="http://schemas.openxmlformats.org/drawingml/2006/table">
            <a:tbl>
              <a:tblPr firstRow="1" bandRow="1">
                <a:tableStyleId>{2D5ABB26-0587-4C30-8999-92F81FD0307C}</a:tableStyleId>
              </a:tblPr>
              <a:tblGrid>
                <a:gridCol w="3143150">
                  <a:extLst>
                    <a:ext uri="{9D8B030D-6E8A-4147-A177-3AD203B41FA5}">
                      <a16:colId xmlns:a16="http://schemas.microsoft.com/office/drawing/2014/main" val="20000"/>
                    </a:ext>
                  </a:extLst>
                </a:gridCol>
                <a:gridCol w="1282918">
                  <a:extLst>
                    <a:ext uri="{9D8B030D-6E8A-4147-A177-3AD203B41FA5}">
                      <a16:colId xmlns:a16="http://schemas.microsoft.com/office/drawing/2014/main" val="20001"/>
                    </a:ext>
                  </a:extLst>
                </a:gridCol>
              </a:tblGrid>
              <a:tr h="370840">
                <a:tc>
                  <a:txBody>
                    <a:bodyPr/>
                    <a:lstStyle/>
                    <a:p>
                      <a:endParaRPr lang="en-US" sz="1800" b="1" dirty="0">
                        <a:solidFill>
                          <a:srgbClr val="FFFFFF"/>
                        </a:solidFill>
                      </a:endParaRPr>
                    </a:p>
                    <a:p>
                      <a:r>
                        <a:rPr lang="en-US" sz="1800" b="1" dirty="0">
                          <a:solidFill>
                            <a:srgbClr val="FFFFFF"/>
                          </a:solidFill>
                        </a:rPr>
                        <a:t>Window</a:t>
                      </a:r>
                      <a:r>
                        <a:rPr lang="en-US" sz="1800" b="1" baseline="0" dirty="0">
                          <a:solidFill>
                            <a:srgbClr val="FFFFFF"/>
                          </a:solidFill>
                        </a:rPr>
                        <a:t> type</a:t>
                      </a:r>
                      <a:endParaRPr lang="en-US" sz="1800" b="1" dirty="0">
                        <a:solidFill>
                          <a:srgbClr val="FFFFFF"/>
                        </a:solidFill>
                      </a:endParaRPr>
                    </a:p>
                  </a:txBody>
                  <a:tcPr>
                    <a:lnB w="12700" cap="flat" cmpd="sng" algn="ctr">
                      <a:noFill/>
                      <a:prstDash val="solid"/>
                      <a:round/>
                      <a:headEnd type="none" w="med" len="med"/>
                      <a:tailEnd type="none" w="med" len="med"/>
                    </a:lnB>
                    <a:solidFill>
                      <a:srgbClr val="6666FF"/>
                    </a:solidFill>
                  </a:tcPr>
                </a:tc>
                <a:tc>
                  <a:txBody>
                    <a:bodyPr/>
                    <a:lstStyle/>
                    <a:p>
                      <a:pPr algn="r"/>
                      <a:r>
                        <a:rPr lang="en-US" sz="1600" b="1" dirty="0">
                          <a:solidFill>
                            <a:srgbClr val="FFFFFF"/>
                          </a:solidFill>
                        </a:rPr>
                        <a:t>U-value</a:t>
                      </a:r>
                    </a:p>
                    <a:p>
                      <a:pPr algn="r"/>
                      <a:r>
                        <a:rPr lang="en-US" sz="1600" b="1" baseline="0" dirty="0">
                          <a:solidFill>
                            <a:srgbClr val="FFFFFF"/>
                          </a:solidFill>
                        </a:rPr>
                        <a:t> (W/m</a:t>
                      </a:r>
                      <a:r>
                        <a:rPr lang="en-US" sz="1600" b="1" baseline="30000" dirty="0">
                          <a:solidFill>
                            <a:srgbClr val="FFFFFF"/>
                          </a:solidFill>
                        </a:rPr>
                        <a:t>2</a:t>
                      </a:r>
                      <a:r>
                        <a:rPr lang="en-US" sz="1600" b="1" baseline="0" dirty="0">
                          <a:solidFill>
                            <a:srgbClr val="FFFFFF"/>
                          </a:solidFill>
                        </a:rPr>
                        <a:t>/°C)</a:t>
                      </a:r>
                      <a:endParaRPr lang="en-US" sz="1600" b="1" dirty="0">
                        <a:solidFill>
                          <a:srgbClr val="FFFFFF"/>
                        </a:solidFill>
                      </a:endParaRPr>
                    </a:p>
                  </a:txBody>
                  <a:tcPr>
                    <a:lnB w="12700" cap="flat" cmpd="sng" algn="ctr">
                      <a:noFill/>
                      <a:prstDash val="solid"/>
                      <a:round/>
                      <a:headEnd type="none" w="med" len="med"/>
                      <a:tailEnd type="none" w="med" len="med"/>
                    </a:lnB>
                    <a:solidFill>
                      <a:srgbClr val="6666FF"/>
                    </a:solidFill>
                  </a:tcPr>
                </a:tc>
                <a:extLst>
                  <a:ext uri="{0D108BD9-81ED-4DB2-BD59-A6C34878D82A}">
                    <a16:rowId xmlns:a16="http://schemas.microsoft.com/office/drawing/2014/main" val="10000"/>
                  </a:ext>
                </a:extLst>
              </a:tr>
              <a:tr h="370840">
                <a:tc>
                  <a:txBody>
                    <a:bodyPr/>
                    <a:lstStyle/>
                    <a:p>
                      <a:r>
                        <a:rPr lang="en-US" sz="1800" dirty="0"/>
                        <a:t>Single glazed</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dirty="0"/>
                        <a:t>6</a:t>
                      </a:r>
                    </a:p>
                  </a:txBody>
                  <a:tcP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sz="1800" dirty="0"/>
                        <a:t>Double</a:t>
                      </a:r>
                      <a:r>
                        <a:rPr lang="en-US" sz="1800" baseline="0" dirty="0"/>
                        <a:t> glazed</a:t>
                      </a:r>
                      <a:endParaRPr lang="en-US" sz="1800" dirty="0"/>
                    </a:p>
                  </a:txBody>
                  <a:tcPr>
                    <a:lnT w="12700" cap="flat" cmpd="sng" algn="ctr">
                      <a:solidFill>
                        <a:scrgbClr r="0" g="0" b="0"/>
                      </a:solidFill>
                      <a:prstDash val="solid"/>
                      <a:round/>
                      <a:headEnd type="none" w="med" len="med"/>
                      <a:tailEnd type="none" w="med" len="med"/>
                    </a:lnT>
                  </a:tcPr>
                </a:tc>
                <a:tc>
                  <a:txBody>
                    <a:bodyPr/>
                    <a:lstStyle/>
                    <a:p>
                      <a:pPr algn="r"/>
                      <a:r>
                        <a:rPr lang="en-US" sz="1600" dirty="0"/>
                        <a:t>3</a:t>
                      </a:r>
                    </a:p>
                  </a:txBody>
                  <a:tcP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2"/>
                  </a:ext>
                </a:extLst>
              </a:tr>
              <a:tr h="370840">
                <a:tc>
                  <a:txBody>
                    <a:bodyPr/>
                    <a:lstStyle/>
                    <a:p>
                      <a:r>
                        <a:rPr lang="en-US" sz="1800" dirty="0"/>
                        <a:t>+</a:t>
                      </a:r>
                      <a:r>
                        <a:rPr lang="en-US" sz="1800" baseline="0" dirty="0"/>
                        <a:t> low-E coating</a:t>
                      </a:r>
                      <a:endParaRPr lang="en-US" sz="1800" dirty="0"/>
                    </a:p>
                  </a:txBody>
                  <a:tcPr/>
                </a:tc>
                <a:tc>
                  <a:txBody>
                    <a:bodyPr/>
                    <a:lstStyle/>
                    <a:p>
                      <a:pPr algn="r"/>
                      <a:r>
                        <a:rPr lang="en-US" sz="1600" dirty="0"/>
                        <a:t>1.8</a:t>
                      </a:r>
                    </a:p>
                  </a:txBody>
                  <a:tcPr/>
                </a:tc>
                <a:extLst>
                  <a:ext uri="{0D108BD9-81ED-4DB2-BD59-A6C34878D82A}">
                    <a16:rowId xmlns:a16="http://schemas.microsoft.com/office/drawing/2014/main" val="10003"/>
                  </a:ext>
                </a:extLst>
              </a:tr>
              <a:tr h="370840">
                <a:tc>
                  <a:txBody>
                    <a:bodyPr/>
                    <a:lstStyle/>
                    <a:p>
                      <a:r>
                        <a:rPr lang="en-US" sz="1800" baseline="0" dirty="0"/>
                        <a:t>+ heavy gas filling</a:t>
                      </a:r>
                      <a:endParaRPr lang="en-US" sz="1800" dirty="0"/>
                    </a:p>
                  </a:txBody>
                  <a:tcPr/>
                </a:tc>
                <a:tc>
                  <a:txBody>
                    <a:bodyPr/>
                    <a:lstStyle/>
                    <a:p>
                      <a:pPr algn="r"/>
                      <a:r>
                        <a:rPr lang="en-US" sz="1600" dirty="0"/>
                        <a:t>1.5</a:t>
                      </a:r>
                    </a:p>
                  </a:txBody>
                  <a:tcPr/>
                </a:tc>
                <a:extLst>
                  <a:ext uri="{0D108BD9-81ED-4DB2-BD59-A6C34878D82A}">
                    <a16:rowId xmlns:a16="http://schemas.microsoft.com/office/drawing/2014/main" val="10004"/>
                  </a:ext>
                </a:extLst>
              </a:tr>
              <a:tr h="370840">
                <a:tc>
                  <a:txBody>
                    <a:bodyPr/>
                    <a:lstStyle/>
                    <a:p>
                      <a:r>
                        <a:rPr lang="en-US" sz="1800" dirty="0"/>
                        <a:t>+</a:t>
                      </a:r>
                      <a:r>
                        <a:rPr lang="en-US" sz="1800" baseline="0" dirty="0"/>
                        <a:t> 3 plastic films &amp; heavy gas</a:t>
                      </a:r>
                      <a:endParaRPr lang="en-US" sz="1800" dirty="0"/>
                    </a:p>
                  </a:txBody>
                  <a:tcPr/>
                </a:tc>
                <a:tc>
                  <a:txBody>
                    <a:bodyPr/>
                    <a:lstStyle/>
                    <a:p>
                      <a:pPr algn="r"/>
                      <a:r>
                        <a:rPr lang="en-US" sz="1600" dirty="0"/>
                        <a:t>0.35</a:t>
                      </a:r>
                    </a:p>
                  </a:txBody>
                  <a:tcPr/>
                </a:tc>
                <a:extLst>
                  <a:ext uri="{0D108BD9-81ED-4DB2-BD59-A6C34878D82A}">
                    <a16:rowId xmlns:a16="http://schemas.microsoft.com/office/drawing/2014/main" val="10005"/>
                  </a:ext>
                </a:extLst>
              </a:tr>
              <a:tr h="370840">
                <a:tc>
                  <a:txBody>
                    <a:bodyPr/>
                    <a:lstStyle/>
                    <a:p>
                      <a:r>
                        <a:rPr lang="en-US" sz="1800" dirty="0"/>
                        <a:t>+ evacuated with low-E coating</a:t>
                      </a:r>
                    </a:p>
                  </a:txBody>
                  <a:tcPr>
                    <a:lnB w="12700" cap="flat" cmpd="sng" algn="ctr">
                      <a:solidFill>
                        <a:scrgbClr r="0" g="0" b="0"/>
                      </a:solidFill>
                      <a:prstDash val="solid"/>
                      <a:round/>
                      <a:headEnd type="none" w="med" len="med"/>
                      <a:tailEnd type="none" w="med" len="med"/>
                    </a:lnB>
                  </a:tcPr>
                </a:tc>
                <a:tc>
                  <a:txBody>
                    <a:bodyPr/>
                    <a:lstStyle/>
                    <a:p>
                      <a:pPr algn="r"/>
                      <a:r>
                        <a:rPr lang="en-US" sz="1600" dirty="0"/>
                        <a:t>1.0</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sz="1800" dirty="0"/>
                        <a:t>10 cm opaque</a:t>
                      </a:r>
                      <a:r>
                        <a:rPr lang="en-US" sz="1800" baseline="0" dirty="0"/>
                        <a:t> fiberglass</a:t>
                      </a:r>
                      <a:endParaRPr lang="en-US" sz="18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600" dirty="0"/>
                        <a:t>0.4</a:t>
                      </a: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5272795" y="2886225"/>
            <a:ext cx="3677755" cy="1200329"/>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A 2-square meter single-glazed window is used with indoor &amp; outdoor temperatures of 20°C &amp; 5°C.</a:t>
            </a:r>
          </a:p>
        </p:txBody>
      </p:sp>
      <p:sp>
        <p:nvSpPr>
          <p:cNvPr id="15" name="TextBox 14"/>
          <p:cNvSpPr txBox="1"/>
          <p:nvPr/>
        </p:nvSpPr>
        <p:spPr>
          <a:xfrm>
            <a:off x="5371648" y="4112210"/>
            <a:ext cx="3677755" cy="923330"/>
          </a:xfrm>
          <a:prstGeom prst="rect">
            <a:avLst/>
          </a:prstGeom>
          <a:noFill/>
        </p:spPr>
        <p:txBody>
          <a:bodyPr wrap="square" rtlCol="0">
            <a:spAutoFit/>
          </a:bodyPr>
          <a:lstStyle/>
          <a:p>
            <a:r>
              <a:rPr lang="en-US" b="1" dirty="0">
                <a:solidFill>
                  <a:srgbClr val="0000FF"/>
                </a:solidFill>
                <a:latin typeface="Verdana" panose="020B0604030504040204" pitchFamily="34" charset="0"/>
                <a:ea typeface="Verdana" panose="020B0604030504040204" pitchFamily="34" charset="0"/>
                <a:cs typeface="Verdana" panose="020B0604030504040204" pitchFamily="34" charset="0"/>
              </a:rPr>
              <a:t>Heat loss rate </a:t>
            </a:r>
          </a:p>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 (6 W/m</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/°C)(2 m</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)(15°C) </a:t>
            </a:r>
          </a:p>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 180 W</a:t>
            </a:r>
          </a:p>
        </p:txBody>
      </p:sp>
      <p:sp>
        <p:nvSpPr>
          <p:cNvPr id="16" name="TextBox 15"/>
          <p:cNvSpPr txBox="1"/>
          <p:nvPr/>
        </p:nvSpPr>
        <p:spPr>
          <a:xfrm>
            <a:off x="5389271" y="5251737"/>
            <a:ext cx="3677755" cy="1200329"/>
          </a:xfrm>
          <a:prstGeom prst="rect">
            <a:avLst/>
          </a:prstGeom>
          <a:noFill/>
        </p:spPr>
        <p:txBody>
          <a:bodyPr wrap="squar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Effect of more efficient windows</a:t>
            </a:r>
          </a:p>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 (1 W/m</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/°C)(2 m</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)(15°C) </a:t>
            </a:r>
          </a:p>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 30 W</a:t>
            </a:r>
          </a:p>
        </p:txBody>
      </p:sp>
    </p:spTree>
    <p:extLst>
      <p:ext uri="{BB962C8B-B14F-4D97-AF65-F5344CB8AC3E}">
        <p14:creationId xmlns:p14="http://schemas.microsoft.com/office/powerpoint/2010/main" val="18011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60336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Providing low-temperature heat</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28600" y="773593"/>
            <a:ext cx="8798924"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In the UK (2003) most domestic end-of-use fuel was used for </a:t>
            </a:r>
            <a:r>
              <a:rPr lang="en-US" sz="2000" b="1" dirty="0">
                <a:latin typeface="Verdana" panose="020B0604030504040204" pitchFamily="34" charset="0"/>
                <a:ea typeface="Verdana" panose="020B0604030504040204" pitchFamily="34" charset="0"/>
                <a:cs typeface="Verdana" panose="020B0604030504040204" pitchFamily="34" charset="0"/>
              </a:rPr>
              <a:t>low-temperature heating</a:t>
            </a:r>
            <a:r>
              <a:rPr lang="en-US" sz="2000" dirty="0">
                <a:latin typeface="Verdana" panose="020B0604030504040204" pitchFamily="34" charset="0"/>
                <a:ea typeface="Verdana" panose="020B0604030504040204" pitchFamily="34" charset="0"/>
                <a:cs typeface="Verdana" panose="020B0604030504040204" pitchFamily="34" charset="0"/>
              </a:rPr>
              <a:t>.</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58% space heating</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24% water heating</a:t>
            </a:r>
          </a:p>
        </p:txBody>
      </p:sp>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
        <p:nvSpPr>
          <p:cNvPr id="12" name="TextBox 11"/>
          <p:cNvSpPr txBox="1"/>
          <p:nvPr/>
        </p:nvSpPr>
        <p:spPr>
          <a:xfrm>
            <a:off x="242444" y="2404904"/>
            <a:ext cx="8798924"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Efficient means of providing this heat include:</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Solar;</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District heating systems using waste heat;</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Small-scale CHP;&amp;</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Heat pumps.</a:t>
            </a:r>
          </a:p>
        </p:txBody>
      </p:sp>
    </p:spTree>
    <p:extLst>
      <p:ext uri="{BB962C8B-B14F-4D97-AF65-F5344CB8AC3E}">
        <p14:creationId xmlns:p14="http://schemas.microsoft.com/office/powerpoint/2010/main" val="36352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67655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Domestic space heating</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28600" y="773593"/>
            <a:ext cx="8798924"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In Northern latitudes, the need for space heating is </a:t>
            </a:r>
            <a:r>
              <a:rPr lang="en-US" sz="2000" b="1" dirty="0">
                <a:latin typeface="Verdana" panose="020B0604030504040204" pitchFamily="34" charset="0"/>
                <a:ea typeface="Verdana" panose="020B0604030504040204" pitchFamily="34" charset="0"/>
                <a:cs typeface="Verdana" panose="020B0604030504040204" pitchFamily="34" charset="0"/>
              </a:rPr>
              <a:t>out-of-phase with solar radiation</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Solar space heating works best in sunny regions</a:t>
            </a:r>
          </a:p>
        </p:txBody>
      </p:sp>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
        <p:nvSpPr>
          <p:cNvPr id="13" name="TextBox 12"/>
          <p:cNvSpPr txBox="1"/>
          <p:nvPr/>
        </p:nvSpPr>
        <p:spPr>
          <a:xfrm>
            <a:off x="525701" y="2256405"/>
            <a:ext cx="8339264" cy="2862322"/>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‘We must begin by taking note of the countries and climates in which homes are to be built if our designs for them are to be correct. One type of house seems appropriate for Egypt, another for Spain</a:t>
            </a:r>
            <a:r>
              <a:rPr lang="is-IS" sz="2000" i="1" dirty="0">
                <a:latin typeface="Verdana" panose="020B0604030504040204" pitchFamily="34" charset="0"/>
                <a:ea typeface="Verdana" panose="020B0604030504040204" pitchFamily="34" charset="0"/>
                <a:cs typeface="Verdana" panose="020B0604030504040204" pitchFamily="34" charset="0"/>
              </a:rPr>
              <a:t>… ond still different for Rome, and so on with lands of varying characteristics. This is because one part of the earth is directly under the sun’s course, another is far away from it... It is obvious that designs for homes ought to conform to the diversities of climate.’</a:t>
            </a:r>
          </a:p>
          <a:p>
            <a:r>
              <a:rPr lang="is-IS" sz="2000" i="1" dirty="0">
                <a:latin typeface="Verdana" panose="020B0604030504040204" pitchFamily="34" charset="0"/>
                <a:ea typeface="Verdana" panose="020B0604030504040204" pitchFamily="34" charset="0"/>
                <a:cs typeface="Verdana" panose="020B0604030504040204" pitchFamily="34" charset="0"/>
              </a:rPr>
              <a:t>					- Roman architect Vitruvius, 1st century BC</a:t>
            </a:r>
            <a:endParaRPr lang="en-US" sz="20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9747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17481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hot air collector</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625173" y="6119336"/>
            <a:ext cx="6483445" cy="738664"/>
          </a:xfrm>
          <a:prstGeom prst="rect">
            <a:avLst/>
          </a:prstGeom>
          <a:noFill/>
        </p:spPr>
        <p:txBody>
          <a:bodyPr wrap="none" rtlCol="0">
            <a:spAutoFit/>
          </a:bodyPr>
          <a:lstStyle/>
          <a:p>
            <a:r>
              <a:rPr lang="en-US" sz="1400" dirty="0">
                <a:latin typeface="Avenir Medium"/>
                <a:cs typeface="Avenir Medium"/>
              </a:rPr>
              <a:t>Renewable Energy, 2/e, Chapter 2;</a:t>
            </a:r>
          </a:p>
          <a:p>
            <a:r>
              <a:rPr lang="en-US" sz="1400" dirty="0">
                <a:latin typeface="Avenir Medium"/>
                <a:cs typeface="Avenir Medium"/>
                <a:hlinkClick r:id="rId3"/>
              </a:rPr>
              <a:t>http://www.beach1electric.ca/solar-hot-air.html</a:t>
            </a:r>
            <a:r>
              <a:rPr lang="en-US" sz="1400" dirty="0">
                <a:latin typeface="Avenir Medium"/>
                <a:cs typeface="Avenir Medium"/>
              </a:rPr>
              <a:t>;</a:t>
            </a:r>
          </a:p>
          <a:p>
            <a:r>
              <a:rPr lang="en-US" sz="1400" dirty="0">
                <a:latin typeface="Avenir Medium"/>
                <a:cs typeface="Avenir Medium"/>
              </a:rPr>
              <a:t>http://</a:t>
            </a:r>
            <a:r>
              <a:rPr lang="en-US" sz="1400" dirty="0" err="1">
                <a:latin typeface="Avenir Medium"/>
                <a:cs typeface="Avenir Medium"/>
              </a:rPr>
              <a:t>www.beebehavior.com</a:t>
            </a:r>
            <a:r>
              <a:rPr lang="en-US" sz="1400" dirty="0">
                <a:latin typeface="Avenir Medium"/>
                <a:cs typeface="Avenir Medium"/>
              </a:rPr>
              <a:t>/images/</a:t>
            </a:r>
            <a:r>
              <a:rPr lang="en-US" sz="1400" dirty="0" err="1">
                <a:latin typeface="Avenir Medium"/>
                <a:cs typeface="Avenir Medium"/>
              </a:rPr>
              <a:t>SolarCollector</a:t>
            </a:r>
            <a:r>
              <a:rPr lang="en-US" sz="1400" dirty="0">
                <a:latin typeface="Avenir Medium"/>
                <a:cs typeface="Avenir Medium"/>
              </a:rPr>
              <a:t>/air_solar_collector_2.jpg</a:t>
            </a:r>
          </a:p>
        </p:txBody>
      </p:sp>
      <p:sp>
        <p:nvSpPr>
          <p:cNvPr id="10" name="TextBox 9"/>
          <p:cNvSpPr txBox="1"/>
          <p:nvPr/>
        </p:nvSpPr>
        <p:spPr>
          <a:xfrm>
            <a:off x="202942" y="762406"/>
            <a:ext cx="8941058" cy="1938992"/>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Solar hot air collectors: </a:t>
            </a:r>
            <a:r>
              <a:rPr lang="en-US" sz="2000" dirty="0">
                <a:latin typeface="Verdana" panose="020B0604030504040204" pitchFamily="34" charset="0"/>
                <a:ea typeface="Verdana" panose="020B0604030504040204" pitchFamily="34" charset="0"/>
                <a:cs typeface="Verdana" panose="020B0604030504040204" pitchFamily="34" charset="0"/>
              </a:rPr>
              <a:t>are a modular, after-market </a:t>
            </a:r>
            <a:r>
              <a:rPr lang="en-US" sz="2000" dirty="0" err="1">
                <a:latin typeface="Verdana" panose="020B0604030504040204" pitchFamily="34" charset="0"/>
                <a:ea typeface="Verdana" panose="020B0604030504040204" pitchFamily="34" charset="0"/>
                <a:cs typeface="Verdana" panose="020B0604030504040204" pitchFamily="34" charset="0"/>
              </a:rPr>
              <a:t>Trombe</a:t>
            </a:r>
            <a:r>
              <a:rPr lang="en-US" sz="2000" dirty="0">
                <a:latin typeface="Verdana" panose="020B0604030504040204" pitchFamily="34" charset="0"/>
                <a:ea typeface="Verdana" panose="020B0604030504040204" pitchFamily="34" charset="0"/>
                <a:cs typeface="Verdana" panose="020B0604030504040204" pitchFamily="34" charset="0"/>
              </a:rPr>
              <a:t> wall.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Cold air flows into the bottom of the panel.</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Solar energy is captured by an absorber &amp; heats the air.</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Rising hot air is blown into the house when the heated air is warmer than inside air.</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Up to 50°C increase</a:t>
            </a:r>
          </a:p>
        </p:txBody>
      </p:sp>
      <p:pic>
        <p:nvPicPr>
          <p:cNvPr id="3" name="Picture 2" descr="86013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342" y="2684752"/>
            <a:ext cx="4257014" cy="3449064"/>
          </a:xfrm>
          <a:prstGeom prst="rect">
            <a:avLst/>
          </a:prstGeom>
        </p:spPr>
      </p:pic>
      <p:pic>
        <p:nvPicPr>
          <p:cNvPr id="6" name="Picture 5" descr="air_solar_collector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838" y="2745078"/>
            <a:ext cx="3729371" cy="3360900"/>
          </a:xfrm>
          <a:prstGeom prst="rect">
            <a:avLst/>
          </a:prstGeom>
        </p:spPr>
      </p:pic>
    </p:spTree>
    <p:extLst>
      <p:ext uri="{BB962C8B-B14F-4D97-AF65-F5344CB8AC3E}">
        <p14:creationId xmlns:p14="http://schemas.microsoft.com/office/powerpoint/2010/main" val="236245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8.5: Active solar heating</a:t>
            </a:r>
          </a:p>
          <a:p>
            <a:pPr lvl="1" algn="ctr"/>
            <a:endParaRPr lang="en-US" sz="2800" b="1" i="1"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Tree>
    <p:extLst>
      <p:ext uri="{BB962C8B-B14F-4D97-AF65-F5344CB8AC3E}">
        <p14:creationId xmlns:p14="http://schemas.microsoft.com/office/powerpoint/2010/main" val="425742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15397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Types of solar energy</a:t>
            </a:r>
          </a:p>
        </p:txBody>
      </p:sp>
      <p:sp>
        <p:nvSpPr>
          <p:cNvPr id="6" name="TextBox 5"/>
          <p:cNvSpPr txBox="1"/>
          <p:nvPr/>
        </p:nvSpPr>
        <p:spPr>
          <a:xfrm>
            <a:off x="319658" y="729223"/>
            <a:ext cx="8710042" cy="5816272"/>
          </a:xfrm>
          <a:prstGeom prst="rect">
            <a:avLst/>
          </a:prstGeom>
          <a:noFill/>
        </p:spPr>
        <p:txBody>
          <a:bodyPr wrap="square" rtlCol="0">
            <a:spAutoFit/>
          </a:bodyPr>
          <a:lstStyle/>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Active solar heating: </a:t>
            </a:r>
            <a:r>
              <a:rPr lang="en-US" sz="2000" dirty="0">
                <a:latin typeface="Verdana" panose="020B0604030504040204" pitchFamily="34" charset="0"/>
                <a:ea typeface="Verdana" panose="020B0604030504040204" pitchFamily="34" charset="0"/>
                <a:cs typeface="Verdana" panose="020B0604030504040204" pitchFamily="34" charset="0"/>
              </a:rPr>
              <a:t>uses a solar collector and produces low-temperature hot water for domestic hot water</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Solar thermal engines: </a:t>
            </a:r>
            <a:r>
              <a:rPr lang="en-US" sz="2000" dirty="0">
                <a:latin typeface="Verdana" panose="020B0604030504040204" pitchFamily="34" charset="0"/>
                <a:ea typeface="Verdana" panose="020B0604030504040204" pitchFamily="34" charset="0"/>
                <a:cs typeface="Verdana" panose="020B0604030504040204" pitchFamily="34" charset="0"/>
              </a:rPr>
              <a:t>more complex solar collectors that produce high-temperature heat that can produce steam and thus electricity</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Passive solar heating:</a:t>
            </a:r>
          </a:p>
          <a:p>
            <a:pPr marL="457200" indent="-457200">
              <a:lnSpc>
                <a:spcPct val="110000"/>
              </a:lnSpc>
              <a:buAutoNum type="arabicParenR"/>
            </a:pPr>
            <a:r>
              <a:rPr lang="en-US" sz="2000" dirty="0">
                <a:latin typeface="Verdana" panose="020B0604030504040204" pitchFamily="34" charset="0"/>
                <a:ea typeface="Verdana" panose="020B0604030504040204" pitchFamily="34" charset="0"/>
                <a:cs typeface="Verdana" panose="020B0604030504040204" pitchFamily="34" charset="0"/>
              </a:rPr>
              <a:t>Space heating via a hot air collector or solar porch</a:t>
            </a:r>
          </a:p>
          <a:p>
            <a:pPr marL="457200" indent="-457200">
              <a:lnSpc>
                <a:spcPct val="110000"/>
              </a:lnSpc>
              <a:buAutoNum type="arabicParenR"/>
            </a:pPr>
            <a:r>
              <a:rPr lang="en-US" sz="2000" dirty="0">
                <a:latin typeface="Verdana" panose="020B0604030504040204" pitchFamily="34" charset="0"/>
                <a:ea typeface="Verdana" panose="020B0604030504040204" pitchFamily="34" charset="0"/>
                <a:cs typeface="Verdana" panose="020B0604030504040204" pitchFamily="34" charset="0"/>
              </a:rPr>
              <a:t>Integrated while building design that optimizes solar energy use &amp; minimizes the use of fossil fuels</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err="1">
                <a:latin typeface="Verdana" panose="020B0604030504040204" pitchFamily="34" charset="0"/>
                <a:ea typeface="Verdana" panose="020B0604030504040204" pitchFamily="34" charset="0"/>
                <a:cs typeface="Verdana" panose="020B0604030504040204" pitchFamily="34" charset="0"/>
              </a:rPr>
              <a:t>Daylighting</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making best use of natural lighting (sunlight) at all seasons</a:t>
            </a:r>
          </a:p>
          <a:p>
            <a:pPr>
              <a:lnSpc>
                <a:spcPct val="11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ea typeface="Verdana" panose="020B0604030504040204" pitchFamily="34" charset="0"/>
                <a:cs typeface="Verdana" panose="020B0604030504040204" pitchFamily="34" charset="0"/>
              </a:rPr>
              <a:t>Photovoltaic (PV) electric generation: </a:t>
            </a:r>
            <a:r>
              <a:rPr lang="en-US" sz="2000" dirty="0">
                <a:latin typeface="Verdana" panose="020B0604030504040204" pitchFamily="34" charset="0"/>
                <a:ea typeface="Verdana" panose="020B0604030504040204" pitchFamily="34" charset="0"/>
                <a:cs typeface="Verdana" panose="020B0604030504040204" pitchFamily="34" charset="0"/>
              </a:rPr>
              <a:t>the conversion of solar energy directly into electricity using a solid-state device</a:t>
            </a:r>
          </a:p>
        </p:txBody>
      </p:sp>
      <p:sp>
        <p:nvSpPr>
          <p:cNvPr id="3" name="TextBox 2"/>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Tree>
    <p:extLst>
      <p:ext uri="{BB962C8B-B14F-4D97-AF65-F5344CB8AC3E}">
        <p14:creationId xmlns:p14="http://schemas.microsoft.com/office/powerpoint/2010/main" val="1584492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9678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Types of solar collectors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2836674"/>
          </a:xfrm>
          <a:prstGeom prst="rect">
            <a:avLst/>
          </a:prstGeom>
          <a:noFill/>
        </p:spPr>
        <p:txBody>
          <a:bodyPr wrap="square" rtlCol="0">
            <a:spAutoFit/>
          </a:bodyPr>
          <a:lstStyle/>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Unglazed panels</a:t>
            </a:r>
          </a:p>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Flat plate water collectors</a:t>
            </a:r>
          </a:p>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Flat plate air collectors</a:t>
            </a:r>
          </a:p>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Evacuated tube collectors</a:t>
            </a:r>
          </a:p>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Line focus collectors</a:t>
            </a:r>
          </a:p>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Point focus collectors</a:t>
            </a:r>
          </a:p>
        </p:txBody>
      </p:sp>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Tree>
    <p:extLst>
      <p:ext uri="{BB962C8B-B14F-4D97-AF65-F5344CB8AC3E}">
        <p14:creationId xmlns:p14="http://schemas.microsoft.com/office/powerpoint/2010/main" val="1890242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06475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Unglazed, flat plate collectors</a:t>
            </a:r>
          </a:p>
        </p:txBody>
      </p:sp>
      <p:sp>
        <p:nvSpPr>
          <p:cNvPr id="3" name="TextBox 2"/>
          <p:cNvSpPr txBox="1"/>
          <p:nvPr/>
        </p:nvSpPr>
        <p:spPr>
          <a:xfrm rot="16200000">
            <a:off x="5721782" y="3444434"/>
            <a:ext cx="6088469" cy="738664"/>
          </a:xfrm>
          <a:prstGeom prst="rect">
            <a:avLst/>
          </a:prstGeom>
          <a:noFill/>
        </p:spPr>
        <p:txBody>
          <a:bodyPr wrap="none" rtlCol="0">
            <a:spAutoFit/>
          </a:bodyPr>
          <a:lstStyle/>
          <a:p>
            <a:r>
              <a:rPr lang="en-US" sz="1400" dirty="0">
                <a:latin typeface="Avenir Medium"/>
                <a:cs typeface="Avenir Medium"/>
                <a:hlinkClick r:id="rId2"/>
              </a:rPr>
              <a:t>homepower.com/articles/solar-water-heating/equipment</a:t>
            </a:r>
            <a:endParaRPr lang="en-US" sz="1400" dirty="0">
              <a:latin typeface="Avenir Medium"/>
              <a:cs typeface="Avenir Medium"/>
            </a:endParaRPr>
          </a:p>
          <a:p>
            <a:r>
              <a:rPr lang="en-US" sz="1400" dirty="0">
                <a:latin typeface="Avenir Medium"/>
                <a:cs typeface="Avenir Medium"/>
              </a:rPr>
              <a:t>-products/flat-plate-evacuated-tube-solar-thermal-collectors</a:t>
            </a:r>
          </a:p>
          <a:p>
            <a:r>
              <a:rPr lang="en-US" sz="1400" dirty="0">
                <a:latin typeface="Avenir Medium"/>
                <a:cs typeface="Avenir Medium"/>
              </a:rPr>
              <a:t>alternative-energy-</a:t>
            </a:r>
            <a:r>
              <a:rPr lang="en-US" sz="1400" dirty="0" err="1">
                <a:latin typeface="Avenir Medium"/>
                <a:cs typeface="Avenir Medium"/>
              </a:rPr>
              <a:t>tutorials.com</a:t>
            </a:r>
            <a:r>
              <a:rPr lang="en-US" sz="1400" dirty="0">
                <a:latin typeface="Avenir Medium"/>
                <a:cs typeface="Avenir Medium"/>
              </a:rPr>
              <a:t>/solar-hot-water/flat-plate-</a:t>
            </a:r>
            <a:r>
              <a:rPr lang="en-US" sz="1400" dirty="0" err="1">
                <a:latin typeface="Avenir Medium"/>
                <a:cs typeface="Avenir Medium"/>
              </a:rPr>
              <a:t>collector.html</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Unglazed panels: </a:t>
            </a:r>
            <a:r>
              <a:rPr lang="en-US" sz="2000" dirty="0">
                <a:latin typeface="Verdana" panose="020B0604030504040204" pitchFamily="34" charset="0"/>
                <a:ea typeface="Verdana" panose="020B0604030504040204" pitchFamily="34" charset="0"/>
                <a:cs typeface="Verdana" panose="020B0604030504040204" pitchFamily="34" charset="0"/>
              </a:rPr>
              <a:t>black boxes to run water through for low-level heating</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10°C increase</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Swimming pool heaters</a:t>
            </a:r>
          </a:p>
        </p:txBody>
      </p:sp>
      <p:sp>
        <p:nvSpPr>
          <p:cNvPr id="9" name="TextBox 8"/>
          <p:cNvSpPr txBox="1"/>
          <p:nvPr/>
        </p:nvSpPr>
        <p:spPr>
          <a:xfrm>
            <a:off x="228600" y="2117303"/>
            <a:ext cx="866140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Flat plate water collectors: </a:t>
            </a:r>
            <a:r>
              <a:rPr lang="en-US" sz="2000" dirty="0">
                <a:latin typeface="Verdana" panose="020B0604030504040204" pitchFamily="34" charset="0"/>
                <a:ea typeface="Verdana" panose="020B0604030504040204" pitchFamily="34" charset="0"/>
                <a:cs typeface="Verdana" panose="020B0604030504040204" pitchFamily="34" charset="0"/>
              </a:rPr>
              <a:t>box with single or double glazing</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Black absorber plate that collects </a:t>
            </a:r>
            <a:r>
              <a:rPr lang="en-US" sz="2000" u="sng" dirty="0">
                <a:latin typeface="Verdana" panose="020B0604030504040204" pitchFamily="34" charset="0"/>
                <a:ea typeface="Verdana" panose="020B0604030504040204" pitchFamily="34" charset="0"/>
                <a:cs typeface="Verdana" panose="020B0604030504040204" pitchFamily="34" charset="0"/>
              </a:rPr>
              <a:t>&gt;</a:t>
            </a:r>
            <a:r>
              <a:rPr lang="en-US" sz="2000" dirty="0">
                <a:latin typeface="Verdana" panose="020B0604030504040204" pitchFamily="34" charset="0"/>
                <a:ea typeface="Verdana" panose="020B0604030504040204" pitchFamily="34" charset="0"/>
                <a:cs typeface="Verdana" panose="020B0604030504040204" pitchFamily="34" charset="0"/>
              </a:rPr>
              <a:t> 90% of solar energy.</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High thermal conductivity to transfer heat to water pipes.</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Up to 50°C increase</a:t>
            </a:r>
          </a:p>
        </p:txBody>
      </p:sp>
      <p:pic>
        <p:nvPicPr>
          <p:cNvPr id="2" name="Picture 1" descr="3_Flat-Plate-detail-shadow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642616"/>
            <a:ext cx="3263570" cy="2565982"/>
          </a:xfrm>
          <a:prstGeom prst="rect">
            <a:avLst/>
          </a:prstGeom>
        </p:spPr>
      </p:pic>
      <p:pic>
        <p:nvPicPr>
          <p:cNvPr id="6" name="Picture 5" descr="alt35.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8953" y="3147236"/>
            <a:ext cx="4434246" cy="3710763"/>
          </a:xfrm>
          <a:prstGeom prst="rect">
            <a:avLst/>
          </a:prstGeom>
        </p:spPr>
      </p:pic>
    </p:spTree>
    <p:extLst>
      <p:ext uri="{BB962C8B-B14F-4D97-AF65-F5344CB8AC3E}">
        <p14:creationId xmlns:p14="http://schemas.microsoft.com/office/powerpoint/2010/main" val="414403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11898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Evacuated tube collectors</a:t>
            </a:r>
          </a:p>
        </p:txBody>
      </p:sp>
      <p:sp>
        <p:nvSpPr>
          <p:cNvPr id="3" name="TextBox 2"/>
          <p:cNvSpPr txBox="1"/>
          <p:nvPr/>
        </p:nvSpPr>
        <p:spPr>
          <a:xfrm rot="16200000">
            <a:off x="6132415" y="3852297"/>
            <a:ext cx="5703372"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www.siliconsolar.com</a:t>
            </a:r>
            <a:r>
              <a:rPr lang="en-US" sz="1400" dirty="0">
                <a:latin typeface="Avenir Medium"/>
                <a:cs typeface="Avenir Medium"/>
              </a:rPr>
              <a:t>/30-vacuum-tube-collector-p-18102.html</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28600" y="715687"/>
            <a:ext cx="8661400" cy="224676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Evacuated tube collectors: </a:t>
            </a:r>
            <a:r>
              <a:rPr lang="en-US" sz="2000" dirty="0">
                <a:latin typeface="Verdana" panose="020B0604030504040204" pitchFamily="34" charset="0"/>
                <a:ea typeface="Verdana" panose="020B0604030504040204" pitchFamily="34" charset="0"/>
                <a:cs typeface="Verdana" panose="020B0604030504040204" pitchFamily="34" charset="0"/>
              </a:rPr>
              <a:t>evacuated glass tubes are used as the collector box to prevent convective heat loss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Strip of absorber runs down each tube along with</a:t>
            </a:r>
            <a:r>
              <a:rPr lang="is-I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A closed copper tube containing alcohol.</a:t>
            </a:r>
          </a:p>
          <a:p>
            <a:pPr marL="342900"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Solar energy boils the alcohol, steam (vapor) rise to the top...</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a:t>
            </a:r>
            <a:r>
              <a:rPr lang="is-IS" sz="2000" dirty="0">
                <a:latin typeface="Verdana" panose="020B0604030504040204" pitchFamily="34" charset="0"/>
                <a:ea typeface="Verdana" panose="020B0604030504040204" pitchFamily="34" charset="0"/>
                <a:cs typeface="Verdana" panose="020B0604030504040204" pitchFamily="34" charset="0"/>
              </a:rPr>
              <a:t>nd transfers heat to a manifold heat exchanger.</a:t>
            </a:r>
          </a:p>
          <a:p>
            <a:pPr marL="342900"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10 – 150°C increase</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descr="how-evac-tubes-wo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82" y="3194795"/>
            <a:ext cx="3755738" cy="3451965"/>
          </a:xfrm>
          <a:prstGeom prst="rect">
            <a:avLst/>
          </a:prstGeom>
        </p:spPr>
      </p:pic>
      <p:pic>
        <p:nvPicPr>
          <p:cNvPr id="13" name="Picture 12" descr="solar-thermal-500x5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391" y="3606688"/>
            <a:ext cx="3251311" cy="3251311"/>
          </a:xfrm>
          <a:prstGeom prst="rect">
            <a:avLst/>
          </a:prstGeom>
        </p:spPr>
      </p:pic>
    </p:spTree>
    <p:extLst>
      <p:ext uri="{BB962C8B-B14F-4D97-AF65-F5344CB8AC3E}">
        <p14:creationId xmlns:p14="http://schemas.microsoft.com/office/powerpoint/2010/main" val="2871799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59132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Collector efficiency</a:t>
            </a:r>
          </a:p>
        </p:txBody>
      </p:sp>
      <p:sp>
        <p:nvSpPr>
          <p:cNvPr id="3" name="TextBox 2"/>
          <p:cNvSpPr txBox="1"/>
          <p:nvPr/>
        </p:nvSpPr>
        <p:spPr>
          <a:xfrm rot="16200000" flipH="1">
            <a:off x="8194298" y="5908298"/>
            <a:ext cx="1591627" cy="307777"/>
          </a:xfrm>
          <a:prstGeom prst="rect">
            <a:avLst/>
          </a:prstGeom>
          <a:noFill/>
        </p:spPr>
        <p:txBody>
          <a:bodyPr wrap="square" rtlCol="0">
            <a:spAutoFit/>
          </a:bodyPr>
          <a:lstStyle/>
          <a:p>
            <a:r>
              <a:rPr lang="en-US" sz="1400" dirty="0">
                <a:latin typeface="Avenir Medium"/>
                <a:cs typeface="Avenir Medium"/>
              </a:rPr>
              <a:t>NREL</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3"/>
          <p:cNvPicPr>
            <a:picLocks noChangeAspect="1" noChangeArrowheads="1"/>
          </p:cNvPicPr>
          <p:nvPr/>
        </p:nvPicPr>
        <p:blipFill rotWithShape="1">
          <a:blip r:embed="rId3" cstate="print"/>
          <a:srcRect t="10104"/>
          <a:stretch/>
        </p:blipFill>
        <p:spPr bwMode="auto">
          <a:xfrm>
            <a:off x="-1" y="834145"/>
            <a:ext cx="7435161" cy="6023855"/>
          </a:xfrm>
          <a:prstGeom prst="rect">
            <a:avLst/>
          </a:prstGeom>
          <a:noFill/>
          <a:ln w="9525">
            <a:noFill/>
            <a:miter lim="800000"/>
            <a:headEnd/>
            <a:tailEnd/>
          </a:ln>
        </p:spPr>
      </p:pic>
      <p:sp>
        <p:nvSpPr>
          <p:cNvPr id="10" name="TextBox 9"/>
          <p:cNvSpPr txBox="1"/>
          <p:nvPr/>
        </p:nvSpPr>
        <p:spPr>
          <a:xfrm>
            <a:off x="4584330" y="1595118"/>
            <a:ext cx="4572000" cy="646331"/>
          </a:xfrm>
          <a:prstGeom prst="rect">
            <a:avLst/>
          </a:prstGeom>
          <a:solidFill>
            <a:schemeClr val="bg1"/>
          </a:solidFill>
        </p:spPr>
        <p:txBody>
          <a:bodyPr wrap="square">
            <a:spAutoFit/>
          </a:bodyPr>
          <a:lstStyle/>
          <a:p>
            <a:pPr>
              <a:defRPr/>
            </a:pPr>
            <a:r>
              <a:rPr lang="en-US" b="1" dirty="0">
                <a:latin typeface="Verdana" panose="020B0604030504040204" pitchFamily="34" charset="0"/>
                <a:ea typeface="Verdana" panose="020B0604030504040204" pitchFamily="34" charset="0"/>
                <a:cs typeface="Verdana" panose="020B0604030504040204" pitchFamily="34" charset="0"/>
              </a:rPr>
              <a:t>T</a:t>
            </a:r>
            <a:r>
              <a:rPr lang="en-US" b="1" baseline="-25000" dirty="0">
                <a:latin typeface="Verdana" panose="020B0604030504040204" pitchFamily="34" charset="0"/>
                <a:ea typeface="Verdana" panose="020B0604030504040204" pitchFamily="34" charset="0"/>
                <a:cs typeface="Verdana" panose="020B0604030504040204" pitchFamily="34" charset="0"/>
              </a:rPr>
              <a:t>i</a:t>
            </a:r>
            <a:r>
              <a:rPr lang="en-US" b="1" dirty="0">
                <a:latin typeface="Verdana" panose="020B0604030504040204" pitchFamily="34" charset="0"/>
                <a:ea typeface="Verdana" panose="020B0604030504040204" pitchFamily="34" charset="0"/>
                <a:cs typeface="Verdana" panose="020B0604030504040204" pitchFamily="34" charset="0"/>
              </a:rPr>
              <a:t> :  Temperature at collector inlet</a:t>
            </a:r>
          </a:p>
          <a:p>
            <a:pPr>
              <a:defRPr/>
            </a:pPr>
            <a:r>
              <a:rPr lang="en-US" b="1" dirty="0">
                <a:latin typeface="Verdana" panose="020B0604030504040204" pitchFamily="34" charset="0"/>
                <a:ea typeface="Verdana" panose="020B0604030504040204" pitchFamily="34" charset="0"/>
                <a:cs typeface="Verdana" panose="020B0604030504040204" pitchFamily="34" charset="0"/>
              </a:rPr>
              <a:t>T</a:t>
            </a:r>
            <a:r>
              <a:rPr lang="en-US" b="1" baseline="-25000" dirty="0">
                <a:latin typeface="Verdana" panose="020B0604030504040204" pitchFamily="34" charset="0"/>
                <a:ea typeface="Verdana" panose="020B0604030504040204" pitchFamily="34" charset="0"/>
                <a:cs typeface="Verdana" panose="020B0604030504040204" pitchFamily="34" charset="0"/>
              </a:rPr>
              <a:t>a</a:t>
            </a:r>
            <a:r>
              <a:rPr lang="en-US" b="1" dirty="0">
                <a:latin typeface="Verdana" panose="020B0604030504040204" pitchFamily="34" charset="0"/>
                <a:ea typeface="Verdana" panose="020B0604030504040204" pitchFamily="34" charset="0"/>
                <a:cs typeface="Verdana" panose="020B0604030504040204" pitchFamily="34" charset="0"/>
              </a:rPr>
              <a:t>:  Air temperature</a:t>
            </a:r>
          </a:p>
        </p:txBody>
      </p:sp>
    </p:spTree>
    <p:extLst>
      <p:ext uri="{BB962C8B-B14F-4D97-AF65-F5344CB8AC3E}">
        <p14:creationId xmlns:p14="http://schemas.microsoft.com/office/powerpoint/2010/main" val="71616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3900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Pressurized heat transfer system</a:t>
            </a:r>
          </a:p>
        </p:txBody>
      </p:sp>
      <p:sp>
        <p:nvSpPr>
          <p:cNvPr id="3" name="TextBox 2"/>
          <p:cNvSpPr txBox="1"/>
          <p:nvPr/>
        </p:nvSpPr>
        <p:spPr>
          <a:xfrm rot="16200000" flipH="1">
            <a:off x="5908040" y="3622040"/>
            <a:ext cx="6164144" cy="307777"/>
          </a:xfrm>
          <a:prstGeom prst="rect">
            <a:avLst/>
          </a:prstGeom>
          <a:noFill/>
        </p:spPr>
        <p:txBody>
          <a:bodyPr wrap="square" rtlCol="0">
            <a:spAutoFit/>
          </a:bodyPr>
          <a:lstStyle/>
          <a:p>
            <a:r>
              <a:rPr lang="en-US" sz="1400" dirty="0">
                <a:latin typeface="Avenir Medium"/>
                <a:cs typeface="Avenir Medium"/>
              </a:rPr>
              <a:t>http://</a:t>
            </a:r>
            <a:r>
              <a:rPr lang="en-US" sz="1400" dirty="0" err="1">
                <a:latin typeface="Avenir Medium"/>
                <a:cs typeface="Avenir Medium"/>
              </a:rPr>
              <a:t>www.intermtnwindandsolar.com</a:t>
            </a:r>
            <a:r>
              <a:rPr lang="en-US" sz="1400" dirty="0">
                <a:latin typeface="Avenir Medium"/>
                <a:cs typeface="Avenir Medium"/>
              </a:rPr>
              <a:t>/pressurized-glycol-system/</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2"/>
          <p:cNvPicPr>
            <a:picLocks noChangeAspect="1" noChangeArrowheads="1"/>
          </p:cNvPicPr>
          <p:nvPr/>
        </p:nvPicPr>
        <p:blipFill>
          <a:blip r:embed="rId3" cstate="print"/>
          <a:srcRect/>
          <a:stretch>
            <a:fillRect/>
          </a:stretch>
        </p:blipFill>
        <p:spPr bwMode="auto">
          <a:xfrm>
            <a:off x="226624" y="1495436"/>
            <a:ext cx="8006710" cy="5284078"/>
          </a:xfrm>
          <a:prstGeom prst="rect">
            <a:avLst/>
          </a:prstGeom>
          <a:noFill/>
          <a:ln w="9525">
            <a:noFill/>
            <a:miter lim="800000"/>
            <a:headEnd/>
            <a:tailEnd/>
          </a:ln>
        </p:spPr>
      </p:pic>
      <p:sp>
        <p:nvSpPr>
          <p:cNvPr id="9" name="Rectangle 3"/>
          <p:cNvSpPr>
            <a:spLocks noChangeArrowheads="1"/>
          </p:cNvSpPr>
          <p:nvPr/>
        </p:nvSpPr>
        <p:spPr bwMode="auto">
          <a:xfrm>
            <a:off x="77957" y="753620"/>
            <a:ext cx="8758266" cy="400110"/>
          </a:xfrm>
          <a:prstGeom prst="rect">
            <a:avLst/>
          </a:prstGeom>
          <a:noFill/>
          <a:ln w="9525">
            <a:noFill/>
            <a:miter lim="800000"/>
            <a:headEnd/>
            <a:tailEnd/>
          </a:ln>
        </p:spPr>
        <p:txBody>
          <a:bodyPr wrap="square" anchor="ctr">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Pressurized glycol systems: </a:t>
            </a:r>
            <a:r>
              <a:rPr lang="en-US" sz="2000" dirty="0">
                <a:latin typeface="Verdana" panose="020B0604030504040204" pitchFamily="34" charset="0"/>
                <a:ea typeface="Verdana" panose="020B0604030504040204" pitchFamily="34" charset="0"/>
                <a:cs typeface="Verdana" panose="020B0604030504040204" pitchFamily="34" charset="0"/>
              </a:rPr>
              <a:t>best choice for very cold climates. </a:t>
            </a:r>
          </a:p>
        </p:txBody>
      </p:sp>
      <p:sp>
        <p:nvSpPr>
          <p:cNvPr id="2" name="TextBox 1"/>
          <p:cNvSpPr txBox="1"/>
          <p:nvPr/>
        </p:nvSpPr>
        <p:spPr>
          <a:xfrm>
            <a:off x="2914386" y="1153730"/>
            <a:ext cx="5766438" cy="2246769"/>
          </a:xfrm>
          <a:prstGeom prst="rect">
            <a:avLst/>
          </a:prstGeom>
          <a:noFill/>
        </p:spPr>
        <p:txBody>
          <a:bodyPr wrap="square" rtlCol="0">
            <a:spAutoFit/>
          </a:bodyPr>
          <a:lstStyle/>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Active, closed-loop system</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Incoming potable water is routed to the solar storage tank.</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 water and antifreeze mixture circulates from the collectors through a coil of pipe in the solar tank, and then is pumped back through the collectors.</a:t>
            </a:r>
          </a:p>
        </p:txBody>
      </p:sp>
    </p:spTree>
    <p:extLst>
      <p:ext uri="{BB962C8B-B14F-4D97-AF65-F5344CB8AC3E}">
        <p14:creationId xmlns:p14="http://schemas.microsoft.com/office/powerpoint/2010/main" val="2669439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09708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Thermal pump station control unit</a:t>
            </a:r>
          </a:p>
        </p:txBody>
      </p:sp>
      <p:sp>
        <p:nvSpPr>
          <p:cNvPr id="3" name="TextBox 2"/>
          <p:cNvSpPr txBox="1"/>
          <p:nvPr/>
        </p:nvSpPr>
        <p:spPr>
          <a:xfrm flipH="1">
            <a:off x="29882" y="6506462"/>
            <a:ext cx="9149769" cy="307777"/>
          </a:xfrm>
          <a:prstGeom prst="rect">
            <a:avLst/>
          </a:prstGeom>
          <a:noFill/>
        </p:spPr>
        <p:txBody>
          <a:bodyPr wrap="square" rtlCol="0">
            <a:spAutoFit/>
          </a:bodyPr>
          <a:lstStyle/>
          <a:p>
            <a:r>
              <a:rPr lang="en-US" sz="1400" dirty="0">
                <a:latin typeface="Avenir Medium"/>
                <a:cs typeface="Avenir Medium"/>
              </a:rPr>
              <a:t>https://</a:t>
            </a:r>
            <a:r>
              <a:rPr lang="en-US" sz="1400" dirty="0" err="1">
                <a:latin typeface="Avenir Medium"/>
                <a:cs typeface="Avenir Medium"/>
              </a:rPr>
              <a:t>www.homepower.com</a:t>
            </a:r>
            <a:r>
              <a:rPr lang="en-US" sz="1400" dirty="0">
                <a:latin typeface="Avenir Medium"/>
                <a:cs typeface="Avenir Medium"/>
              </a:rPr>
              <a:t>/articles/solar-water-heating/equipment-products/solar-hot-water-pump-stations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6"/>
          <p:cNvPicPr>
            <a:picLocks noChangeAspect="1" noChangeArrowheads="1"/>
          </p:cNvPicPr>
          <p:nvPr/>
        </p:nvPicPr>
        <p:blipFill rotWithShape="1">
          <a:blip r:embed="rId3" cstate="print"/>
          <a:srcRect l="3641"/>
          <a:stretch/>
        </p:blipFill>
        <p:spPr bwMode="auto">
          <a:xfrm>
            <a:off x="399956" y="1004768"/>
            <a:ext cx="8337580" cy="5462156"/>
          </a:xfrm>
          <a:prstGeom prst="rect">
            <a:avLst/>
          </a:prstGeom>
          <a:noFill/>
          <a:ln w="9525">
            <a:noFill/>
            <a:miter lim="800000"/>
            <a:headEnd/>
            <a:tailEnd/>
          </a:ln>
        </p:spPr>
      </p:pic>
    </p:spTree>
    <p:extLst>
      <p:ext uri="{BB962C8B-B14F-4D97-AF65-F5344CB8AC3E}">
        <p14:creationId xmlns:p14="http://schemas.microsoft.com/office/powerpoint/2010/main" val="2177169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38801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Thermal storage tanks</a:t>
            </a:r>
          </a:p>
        </p:txBody>
      </p:sp>
      <p:sp>
        <p:nvSpPr>
          <p:cNvPr id="3" name="TextBox 2"/>
          <p:cNvSpPr txBox="1"/>
          <p:nvPr/>
        </p:nvSpPr>
        <p:spPr>
          <a:xfrm rot="16200000" flipH="1">
            <a:off x="5908040" y="3514320"/>
            <a:ext cx="6164143" cy="523220"/>
          </a:xfrm>
          <a:prstGeom prst="rect">
            <a:avLst/>
          </a:prstGeom>
          <a:noFill/>
        </p:spPr>
        <p:txBody>
          <a:bodyPr wrap="square" rtlCol="0">
            <a:spAutoFit/>
          </a:bodyPr>
          <a:lstStyle/>
          <a:p>
            <a:r>
              <a:rPr lang="en-US" sz="1400" dirty="0">
                <a:latin typeface="Avenir Medium"/>
                <a:cs typeface="Avenir Medium"/>
              </a:rPr>
              <a:t>https://</a:t>
            </a:r>
            <a:r>
              <a:rPr lang="en-US" sz="1400" dirty="0" err="1">
                <a:latin typeface="Avenir Medium"/>
                <a:cs typeface="Avenir Medium"/>
              </a:rPr>
              <a:t>www.viessmann-us.com</a:t>
            </a:r>
            <a:r>
              <a:rPr lang="en-US" sz="1400" dirty="0">
                <a:latin typeface="Avenir Medium"/>
                <a:cs typeface="Avenir Medium"/>
              </a:rPr>
              <a:t>/en/residential/</a:t>
            </a:r>
            <a:r>
              <a:rPr lang="en-US" sz="1400" dirty="0" err="1">
                <a:latin typeface="Avenir Medium"/>
                <a:cs typeface="Avenir Medium"/>
              </a:rPr>
              <a:t>dhw</a:t>
            </a:r>
            <a:r>
              <a:rPr lang="en-US" sz="1400" dirty="0">
                <a:latin typeface="Avenir Medium"/>
                <a:cs typeface="Avenir Medium"/>
              </a:rPr>
              <a:t>-tanks/</a:t>
            </a:r>
            <a:r>
              <a:rPr lang="en-US" sz="1400" dirty="0" err="1">
                <a:latin typeface="Avenir Medium"/>
                <a:cs typeface="Avenir Medium"/>
              </a:rPr>
              <a:t>dhw</a:t>
            </a:r>
            <a:r>
              <a:rPr lang="en-US" sz="1400" dirty="0">
                <a:latin typeface="Avenir Medium"/>
                <a:cs typeface="Avenir Medium"/>
              </a:rPr>
              <a:t>-tanks/vitocell_300-v.html</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3"/>
          <p:cNvPicPr>
            <a:picLocks noChangeAspect="1" noChangeArrowheads="1"/>
          </p:cNvPicPr>
          <p:nvPr/>
        </p:nvPicPr>
        <p:blipFill>
          <a:blip r:embed="rId3" cstate="print"/>
          <a:srcRect/>
          <a:stretch>
            <a:fillRect/>
          </a:stretch>
        </p:blipFill>
        <p:spPr bwMode="auto">
          <a:xfrm>
            <a:off x="5593225" y="952998"/>
            <a:ext cx="3048000" cy="5822950"/>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a:stretch>
            <a:fillRect/>
          </a:stretch>
        </p:blipFill>
        <p:spPr bwMode="auto">
          <a:xfrm>
            <a:off x="139697" y="1378821"/>
            <a:ext cx="3200400" cy="5484813"/>
          </a:xfrm>
          <a:prstGeom prst="rect">
            <a:avLst/>
          </a:prstGeom>
          <a:noFill/>
          <a:ln w="9525">
            <a:noFill/>
            <a:miter lim="800000"/>
            <a:headEnd/>
            <a:tailEnd/>
          </a:ln>
        </p:spPr>
      </p:pic>
      <p:pic>
        <p:nvPicPr>
          <p:cNvPr id="12" name="Picture 5"/>
          <p:cNvPicPr>
            <a:picLocks noChangeAspect="1" noChangeArrowheads="1"/>
          </p:cNvPicPr>
          <p:nvPr/>
        </p:nvPicPr>
        <p:blipFill>
          <a:blip r:embed="rId5" cstate="print"/>
          <a:srcRect/>
          <a:stretch>
            <a:fillRect/>
          </a:stretch>
        </p:blipFill>
        <p:spPr bwMode="auto">
          <a:xfrm>
            <a:off x="2652779" y="771789"/>
            <a:ext cx="3891453" cy="1540519"/>
          </a:xfrm>
          <a:prstGeom prst="rect">
            <a:avLst/>
          </a:prstGeom>
          <a:noFill/>
          <a:ln w="9525">
            <a:noFill/>
            <a:miter lim="800000"/>
            <a:headEnd/>
            <a:tailEnd/>
          </a:ln>
        </p:spPr>
      </p:pic>
    </p:spTree>
    <p:extLst>
      <p:ext uri="{BB962C8B-B14F-4D97-AF65-F5344CB8AC3E}">
        <p14:creationId xmlns:p14="http://schemas.microsoft.com/office/powerpoint/2010/main" val="2300170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5663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Thermal storage as ‘grid’ storage</a:t>
            </a:r>
          </a:p>
        </p:txBody>
      </p:sp>
      <p:sp>
        <p:nvSpPr>
          <p:cNvPr id="3" name="TextBox 2"/>
          <p:cNvSpPr txBox="1"/>
          <p:nvPr/>
        </p:nvSpPr>
        <p:spPr>
          <a:xfrm>
            <a:off x="2389428" y="6453515"/>
            <a:ext cx="6635150"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www.popsci.com</a:t>
            </a:r>
            <a:r>
              <a:rPr lang="en-US" sz="1400" dirty="0">
                <a:latin typeface="Avenir Medium"/>
                <a:cs typeface="Avenir Medium"/>
              </a:rPr>
              <a:t>/need-high-power-home-battery-use-your-water-heater</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28600" y="715687"/>
            <a:ext cx="866140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Large, insulated hot water tanks </a:t>
            </a:r>
            <a:r>
              <a:rPr lang="en-US" sz="2000" dirty="0">
                <a:latin typeface="Verdana" panose="020B0604030504040204" pitchFamily="34" charset="0"/>
                <a:ea typeface="Verdana" panose="020B0604030504040204" pitchFamily="34" charset="0"/>
                <a:cs typeface="Verdana" panose="020B0604030504040204" pitchFamily="34" charset="0"/>
              </a:rPr>
              <a:t>can be used to store water heated with solar energy.</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Large storage tanks increase the effectiveness of the system by storing heat beyond sunlit hours.</a:t>
            </a:r>
          </a:p>
        </p:txBody>
      </p:sp>
      <p:sp>
        <p:nvSpPr>
          <p:cNvPr id="10" name="TextBox 9"/>
          <p:cNvSpPr txBox="1"/>
          <p:nvPr/>
        </p:nvSpPr>
        <p:spPr>
          <a:xfrm>
            <a:off x="228600" y="3369485"/>
            <a:ext cx="8661400" cy="224676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Are efficient electric hot water heaters and storage tanks an </a:t>
            </a:r>
            <a:r>
              <a:rPr lang="en-US" sz="2000" b="1" dirty="0">
                <a:latin typeface="Verdana" panose="020B0604030504040204" pitchFamily="34" charset="0"/>
                <a:ea typeface="Verdana" panose="020B0604030504040204" pitchFamily="34" charset="0"/>
                <a:cs typeface="Verdana" panose="020B0604030504040204" pitchFamily="34" charset="0"/>
              </a:rPr>
              <a:t>alternative to the Tesla </a:t>
            </a:r>
            <a:r>
              <a:rPr lang="en-US" sz="2000" b="1" dirty="0" err="1">
                <a:latin typeface="Verdana" panose="020B0604030504040204" pitchFamily="34" charset="0"/>
                <a:ea typeface="Verdana" panose="020B0604030504040204" pitchFamily="34" charset="0"/>
                <a:cs typeface="Verdana" panose="020B0604030504040204" pitchFamily="34" charset="0"/>
              </a:rPr>
              <a:t>Powerwall</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When the sun is shining, use PV to make electricity.</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No current need?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Use an electric hot water heater &amp; store large volumes of hot water for later use when the sun is not shining or electricity demand rises.</a:t>
            </a:r>
          </a:p>
        </p:txBody>
      </p:sp>
    </p:spTree>
    <p:extLst>
      <p:ext uri="{BB962C8B-B14F-4D97-AF65-F5344CB8AC3E}">
        <p14:creationId xmlns:p14="http://schemas.microsoft.com/office/powerpoint/2010/main" val="23766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2972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Line &amp; point focus collectors</a:t>
            </a:r>
          </a:p>
        </p:txBody>
      </p:sp>
      <p:sp>
        <p:nvSpPr>
          <p:cNvPr id="3" name="TextBox 2"/>
          <p:cNvSpPr txBox="1"/>
          <p:nvPr/>
        </p:nvSpPr>
        <p:spPr>
          <a:xfrm rot="16200000">
            <a:off x="5673699" y="3387699"/>
            <a:ext cx="6417382" cy="523220"/>
          </a:xfrm>
          <a:prstGeom prst="rect">
            <a:avLst/>
          </a:prstGeom>
          <a:noFill/>
        </p:spPr>
        <p:txBody>
          <a:bodyPr wrap="none" rtlCol="0">
            <a:spAutoFit/>
          </a:bodyPr>
          <a:lstStyle/>
          <a:p>
            <a:r>
              <a:rPr lang="en-US" sz="1400" dirty="0">
                <a:latin typeface="Avenir Medium"/>
                <a:cs typeface="Avenir Medium"/>
                <a:hlinkClick r:id="rId2"/>
              </a:rPr>
              <a:t>http://www.ecosolenergy.com/images/services/Solar_Trough_01.jpg</a:t>
            </a:r>
            <a:endParaRPr lang="en-US" sz="1400" dirty="0">
              <a:latin typeface="Avenir Medium"/>
              <a:cs typeface="Avenir Medium"/>
            </a:endParaRPr>
          </a:p>
          <a:p>
            <a:r>
              <a:rPr lang="en-US" sz="1400" dirty="0">
                <a:latin typeface="Avenir Medium"/>
                <a:cs typeface="Avenir Medium"/>
              </a:rPr>
              <a:t>https://</a:t>
            </a:r>
            <a:r>
              <a:rPr lang="en-US" sz="1400" dirty="0" err="1">
                <a:latin typeface="Avenir Medium"/>
                <a:cs typeface="Avenir Medium"/>
              </a:rPr>
              <a:t>www.homepower.com</a:t>
            </a:r>
            <a:r>
              <a:rPr lang="en-US" sz="1400" dirty="0">
                <a:latin typeface="Avenir Medium"/>
                <a:cs typeface="Avenir Medium"/>
              </a:rPr>
              <a:t>/articles/image/7353/3319?template=</a:t>
            </a:r>
            <a:r>
              <a:rPr lang="en-US" sz="1400" dirty="0" err="1">
                <a:latin typeface="Avenir Medium"/>
                <a:cs typeface="Avenir Medium"/>
              </a:rPr>
              <a:t>colorbox</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28600" y="715687"/>
            <a:ext cx="8661400" cy="163121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Line or point focus collectors: </a:t>
            </a:r>
            <a:r>
              <a:rPr lang="en-US" sz="2000" dirty="0">
                <a:latin typeface="Verdana" panose="020B0604030504040204" pitchFamily="34" charset="0"/>
                <a:ea typeface="Verdana" panose="020B0604030504040204" pitchFamily="34" charset="0"/>
                <a:cs typeface="Verdana" panose="020B0604030504040204" pitchFamily="34" charset="0"/>
              </a:rPr>
              <a:t>concentrate solar energy using parabolic mirrors and heat water to steam.</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Use for generating electricity.</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Mirrors may follow or track the sun.</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100 – 150°C increase</a:t>
            </a:r>
          </a:p>
        </p:txBody>
      </p:sp>
      <p:pic>
        <p:nvPicPr>
          <p:cNvPr id="11" name="Picture 10" descr="13_EuroDishSBP_fro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664091"/>
            <a:ext cx="5633432" cy="3862925"/>
          </a:xfrm>
          <a:prstGeom prst="rect">
            <a:avLst/>
          </a:prstGeom>
        </p:spPr>
      </p:pic>
      <p:pic>
        <p:nvPicPr>
          <p:cNvPr id="7" name="Picture 6" descr="Solar_Trough_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489" y="3259448"/>
            <a:ext cx="2794000" cy="2794000"/>
          </a:xfrm>
          <a:prstGeom prst="rect">
            <a:avLst/>
          </a:prstGeom>
        </p:spPr>
      </p:pic>
    </p:spTree>
    <p:extLst>
      <p:ext uri="{BB962C8B-B14F-4D97-AF65-F5344CB8AC3E}">
        <p14:creationId xmlns:p14="http://schemas.microsoft.com/office/powerpoint/2010/main" val="1738782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51519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Line focus collectors </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sym typeface="Wingdings"/>
              </a:rPr>
              <a:t> turbines</a:t>
            </a:r>
            <a:endPar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4" descr="http://www.volker-quaschning.de/articles/fundamentals2/figure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29" y="1174980"/>
            <a:ext cx="8946590" cy="472678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591005" y="6445635"/>
            <a:ext cx="5475114" cy="307777"/>
          </a:xfrm>
          <a:prstGeom prst="rect">
            <a:avLst/>
          </a:prstGeom>
          <a:noFill/>
        </p:spPr>
        <p:txBody>
          <a:bodyPr wrap="none" rtlCol="0">
            <a:spAutoFit/>
          </a:bodyPr>
          <a:lstStyle/>
          <a:p>
            <a:r>
              <a:rPr lang="en-US" sz="1400" dirty="0"/>
              <a:t>https://</a:t>
            </a:r>
            <a:r>
              <a:rPr lang="en-US" sz="1400" dirty="0" err="1"/>
              <a:t>www.volker-quaschning.de</a:t>
            </a:r>
            <a:r>
              <a:rPr lang="en-US" sz="1400" dirty="0"/>
              <a:t>/articles/fundamentals2/</a:t>
            </a:r>
            <a:r>
              <a:rPr lang="en-US" sz="1400" dirty="0" err="1"/>
              <a:t>index_e.php</a:t>
            </a:r>
            <a:endParaRPr lang="en-US" sz="1400" dirty="0"/>
          </a:p>
        </p:txBody>
      </p:sp>
    </p:spTree>
    <p:extLst>
      <p:ext uri="{BB962C8B-B14F-4D97-AF65-F5344CB8AC3E}">
        <p14:creationId xmlns:p14="http://schemas.microsoft.com/office/powerpoint/2010/main" val="170986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marL="9525" lvl="1" algn="ctr"/>
            <a:r>
              <a:rPr lang="en-US" sz="2800" b="1" i="1" dirty="0">
                <a:latin typeface="Verdana" panose="020B0604030504040204" pitchFamily="34" charset="0"/>
                <a:ea typeface="Verdana" panose="020B0604030504040204" pitchFamily="34" charset="0"/>
                <a:cs typeface="Verdana" panose="020B0604030504040204" pitchFamily="34" charset="0"/>
              </a:rPr>
              <a:t>8.2: Nature &amp; availability </a:t>
            </a:r>
            <a:br>
              <a:rPr lang="en-US" sz="2800" b="1" i="1" dirty="0">
                <a:latin typeface="Verdana" panose="020B0604030504040204" pitchFamily="34" charset="0"/>
                <a:ea typeface="Verdana" panose="020B0604030504040204" pitchFamily="34" charset="0"/>
                <a:cs typeface="Verdana" panose="020B0604030504040204" pitchFamily="34" charset="0"/>
              </a:rPr>
            </a:br>
            <a:r>
              <a:rPr lang="en-US" sz="2800" b="1" i="1" dirty="0">
                <a:latin typeface="Verdana" panose="020B0604030504040204" pitchFamily="34" charset="0"/>
                <a:ea typeface="Verdana" panose="020B0604030504040204" pitchFamily="34" charset="0"/>
                <a:cs typeface="Verdana" panose="020B0604030504040204" pitchFamily="34" charset="0"/>
              </a:rPr>
              <a:t>of solar radiation</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Tree>
    <p:extLst>
      <p:ext uri="{BB962C8B-B14F-4D97-AF65-F5344CB8AC3E}">
        <p14:creationId xmlns:p14="http://schemas.microsoft.com/office/powerpoint/2010/main" val="4228667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1-20 at 3.28.48 PM.png"/>
          <p:cNvPicPr>
            <a:picLocks noChangeAspect="1"/>
          </p:cNvPicPr>
          <p:nvPr/>
        </p:nvPicPr>
        <p:blipFill rotWithShape="1">
          <a:blip r:embed="rId2">
            <a:extLst>
              <a:ext uri="{28A0092B-C50C-407E-A947-70E740481C1C}">
                <a14:useLocalDpi xmlns:a14="http://schemas.microsoft.com/office/drawing/2010/main" val="0"/>
              </a:ext>
            </a:extLst>
          </a:blip>
          <a:srcRect t="2587" r="3719" b="9657"/>
          <a:stretch/>
        </p:blipFill>
        <p:spPr>
          <a:xfrm>
            <a:off x="282244" y="2580474"/>
            <a:ext cx="7440926" cy="4076492"/>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04497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District solar heating</a:t>
            </a: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By 2002, </a:t>
            </a:r>
            <a:r>
              <a:rPr lang="en-US" sz="2000" b="1" dirty="0">
                <a:latin typeface="Verdana" panose="020B0604030504040204" pitchFamily="34" charset="0"/>
                <a:ea typeface="Verdana" panose="020B0604030504040204" pitchFamily="34" charset="0"/>
                <a:cs typeface="Verdana" panose="020B0604030504040204" pitchFamily="34" charset="0"/>
              </a:rPr>
              <a:t>65 district solar heating systems</a:t>
            </a:r>
            <a:r>
              <a:rPr lang="en-US" sz="2000" dirty="0">
                <a:latin typeface="Verdana" panose="020B0604030504040204" pitchFamily="34" charset="0"/>
                <a:ea typeface="Verdana" panose="020B0604030504040204" pitchFamily="34" charset="0"/>
                <a:cs typeface="Verdana" panose="020B0604030504040204" pitchFamily="34" charset="0"/>
              </a:rPr>
              <a:t> in Denmark, Sweden &amp; Germany had more than 500 m</a:t>
            </a:r>
            <a:r>
              <a:rPr lang="en-US" sz="2000" baseline="30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of collector area each.</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Total of 110,000 m</a:t>
            </a:r>
            <a:r>
              <a:rPr lang="en-US" sz="2000" baseline="30000" dirty="0">
                <a:latin typeface="Verdana" panose="020B0604030504040204" pitchFamily="34" charset="0"/>
                <a:ea typeface="Verdana" panose="020B0604030504040204" pitchFamily="34" charset="0"/>
                <a:cs typeface="Verdana" panose="020B0604030504040204" pitchFamily="34" charset="0"/>
              </a:rPr>
              <a:t>2</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Peak output of 50 MW of heat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Residential service</a:t>
            </a:r>
          </a:p>
        </p:txBody>
      </p:sp>
      <p:sp>
        <p:nvSpPr>
          <p:cNvPr id="11" name="TextBox 10"/>
          <p:cNvSpPr txBox="1"/>
          <p:nvPr/>
        </p:nvSpPr>
        <p:spPr>
          <a:xfrm>
            <a:off x="3221665" y="2233013"/>
            <a:ext cx="4950309" cy="1477328"/>
          </a:xfrm>
          <a:prstGeom prst="rect">
            <a:avLst/>
          </a:prstGeom>
          <a:solidFill>
            <a:schemeClr val="bg1"/>
          </a:solidFill>
        </p:spPr>
        <p:txBody>
          <a:bodyPr wrap="square" rtlCol="0">
            <a:spAutoFit/>
          </a:bodyPr>
          <a:lstStyle/>
          <a:p>
            <a:r>
              <a:rPr lang="en-US" b="1" dirty="0" err="1">
                <a:latin typeface="Verdana" panose="020B0604030504040204" pitchFamily="34" charset="0"/>
                <a:ea typeface="Verdana" panose="020B0604030504040204" pitchFamily="34" charset="0"/>
                <a:cs typeface="Verdana" panose="020B0604030504040204" pitchFamily="34" charset="0"/>
              </a:rPr>
              <a:t>Marstal</a:t>
            </a:r>
            <a:r>
              <a:rPr lang="en-US" b="1" dirty="0">
                <a:latin typeface="Verdana" panose="020B0604030504040204" pitchFamily="34" charset="0"/>
                <a:ea typeface="Verdana" panose="020B0604030504040204" pitchFamily="34" charset="0"/>
                <a:cs typeface="Verdana" panose="020B0604030504040204" pitchFamily="34" charset="0"/>
              </a:rPr>
              <a:t> (DK) </a:t>
            </a:r>
            <a:r>
              <a:rPr lang="en-US" b="1" dirty="0" err="1">
                <a:latin typeface="Verdana" panose="020B0604030504040204" pitchFamily="34" charset="0"/>
                <a:ea typeface="Verdana" panose="020B0604030504040204" pitchFamily="34" charset="0"/>
                <a:cs typeface="Verdana" panose="020B0604030504040204" pitchFamily="34" charset="0"/>
              </a:rPr>
              <a:t>Sunstore</a:t>
            </a:r>
            <a:r>
              <a:rPr lang="en-US" b="1" dirty="0">
                <a:latin typeface="Verdana" panose="020B0604030504040204" pitchFamily="34" charset="0"/>
                <a:ea typeface="Verdana" panose="020B0604030504040204" pitchFamily="34" charset="0"/>
                <a:cs typeface="Verdana" panose="020B0604030504040204" pitchFamily="34" charset="0"/>
              </a:rPr>
              <a:t> 4:</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18,365 m</a:t>
            </a:r>
            <a:r>
              <a:rPr lang="en-US" baseline="30000" dirty="0">
                <a:latin typeface="Verdana" panose="020B0604030504040204" pitchFamily="34" charset="0"/>
                <a:ea typeface="Verdana" panose="020B0604030504040204" pitchFamily="34" charset="0"/>
                <a:cs typeface="Verdana" panose="020B0604030504040204" pitchFamily="34" charset="0"/>
              </a:rPr>
              <a:t>2</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Covers 1/3 of district heating needs</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Part of a larger district heating system</a:t>
            </a:r>
          </a:p>
        </p:txBody>
      </p:sp>
      <p:sp>
        <p:nvSpPr>
          <p:cNvPr id="9" name="TextBox 8"/>
          <p:cNvSpPr txBox="1"/>
          <p:nvPr/>
        </p:nvSpPr>
        <p:spPr>
          <a:xfrm rot="16200000">
            <a:off x="5788950" y="3497818"/>
            <a:ext cx="5720155" cy="954107"/>
          </a:xfrm>
          <a:prstGeom prst="rect">
            <a:avLst/>
          </a:prstGeom>
          <a:noFill/>
        </p:spPr>
        <p:txBody>
          <a:bodyPr wrap="square" rtlCol="0">
            <a:spAutoFit/>
          </a:bodyPr>
          <a:lstStyle/>
          <a:p>
            <a:r>
              <a:rPr lang="en-US" sz="1400" dirty="0">
                <a:latin typeface="Avenir Medium"/>
                <a:cs typeface="Avenir Medium"/>
                <a:hlinkClick r:id="rId4"/>
              </a:rPr>
              <a:t>https://en.wikipedia.org/wiki/Central_solar_heating</a:t>
            </a:r>
            <a:endParaRPr lang="en-US" sz="1400" dirty="0">
              <a:latin typeface="Avenir Medium"/>
              <a:cs typeface="Avenir Medium"/>
            </a:endParaRPr>
          </a:p>
          <a:p>
            <a:r>
              <a:rPr lang="en-US" sz="1400" dirty="0">
                <a:latin typeface="Avenir Medium"/>
                <a:cs typeface="Avenir Medium"/>
              </a:rPr>
              <a:t>https://</a:t>
            </a:r>
            <a:r>
              <a:rPr lang="en-US" sz="1400" dirty="0" err="1">
                <a:latin typeface="Avenir Medium"/>
                <a:cs typeface="Avenir Medium"/>
              </a:rPr>
              <a:t>cleanenergysolutions.org</a:t>
            </a:r>
            <a:r>
              <a:rPr lang="en-US" sz="1400" dirty="0">
                <a:latin typeface="Avenir Medium"/>
                <a:cs typeface="Avenir Medium"/>
              </a:rPr>
              <a:t>/sites/default/files/documents/June%205%20Per%20Alex%20Sorenson_MARSTAL_CHP%20DHC_05062014.pdf</a:t>
            </a:r>
          </a:p>
        </p:txBody>
      </p:sp>
    </p:spTree>
    <p:extLst>
      <p:ext uri="{BB962C8B-B14F-4D97-AF65-F5344CB8AC3E}">
        <p14:creationId xmlns:p14="http://schemas.microsoft.com/office/powerpoint/2010/main" val="303116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27768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Is solar thermal dead? (1)</a:t>
            </a:r>
          </a:p>
        </p:txBody>
      </p:sp>
      <p:sp>
        <p:nvSpPr>
          <p:cNvPr id="3" name="TextBox 2"/>
          <p:cNvSpPr txBox="1"/>
          <p:nvPr/>
        </p:nvSpPr>
        <p:spPr>
          <a:xfrm>
            <a:off x="3468048" y="6560535"/>
            <a:ext cx="5688282" cy="307777"/>
          </a:xfrm>
          <a:prstGeom prst="rect">
            <a:avLst/>
          </a:prstGeom>
          <a:noFill/>
        </p:spPr>
        <p:txBody>
          <a:bodyPr wrap="none" rtlCol="0">
            <a:spAutoFit/>
          </a:bodyPr>
          <a:lstStyle/>
          <a:p>
            <a:r>
              <a:rPr lang="en-US" sz="1400" dirty="0" err="1">
                <a:latin typeface="Avenir Medium"/>
                <a:cs typeface="Avenir Medium"/>
              </a:rPr>
              <a:t>greenbuildingadvisor.com</a:t>
            </a:r>
            <a:r>
              <a:rPr lang="en-US" sz="1400" dirty="0">
                <a:latin typeface="Avenir Medium"/>
                <a:cs typeface="Avenir Medium"/>
              </a:rPr>
              <a:t>/blogs/</a:t>
            </a:r>
            <a:r>
              <a:rPr lang="en-US" sz="1400" dirty="0" err="1">
                <a:latin typeface="Avenir Medium"/>
                <a:cs typeface="Avenir Medium"/>
              </a:rPr>
              <a:t>dept</a:t>
            </a:r>
            <a:r>
              <a:rPr lang="en-US" sz="1400" dirty="0">
                <a:latin typeface="Avenir Medium"/>
                <a:cs typeface="Avenir Medium"/>
              </a:rPr>
              <a:t>/musings/solar-thermal-dead</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28600" y="715687"/>
            <a:ext cx="8661400" cy="5909310"/>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“In northern states, a typical residential solar thermal system includes two 4' by 8' collectors and a 120-gallon solar storage tank; the installed cost for such a system is about $8,000 to $10,000. Instead of spending $10,000 on a solar thermal system, what would happen if you invested $3,000 in a heat-pump water heater and $7,000 in a 1.7-kW PV array?</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 1.7-kW PV system would produce 2,114 kWh per year in Boston or 2,093 kWh per year in Madison, Wisconsin. Let’s be conservative and use 2,000 kWh for our example. Assuming that the average COP of the heat-pump water heater is 2.0 — a fairly conservative assumption — it takes 0.0855 kWh to raise the temperature of a gallon of 50°F water to 120°F. So 2,000 kWh can produce 23,392 gallons of hot water a year, or 64 gallons a day — exactly equal to the amount of hot water that the U.S. Department of Energy assumes is used by the average American family. So, once you’ve paid for the system, you get “free” hot water.</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That’s a much better deal than a solar thermal system that produces only 63% as much hot water </a:t>
            </a:r>
            <a:r>
              <a:rPr lang="en-US" dirty="0">
                <a:latin typeface="Verdana" panose="020B0604030504040204" pitchFamily="34" charset="0"/>
                <a:ea typeface="Verdana" panose="020B0604030504040204" pitchFamily="34" charset="0"/>
                <a:cs typeface="Verdana" panose="020B0604030504040204" pitchFamily="34" charset="0"/>
              </a:rPr>
              <a:t>— even if you do have to buy a new heat-pump water heater in 12 or 14 years. (Trust me — if you have a solar hot water system, you'll have to invest in maintenance and replace a few parts over time, too.)”</a:t>
            </a:r>
          </a:p>
        </p:txBody>
      </p:sp>
    </p:spTree>
    <p:extLst>
      <p:ext uri="{BB962C8B-B14F-4D97-AF65-F5344CB8AC3E}">
        <p14:creationId xmlns:p14="http://schemas.microsoft.com/office/powerpoint/2010/main" val="2640011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27768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Is solar thermal dead? (2)</a:t>
            </a:r>
          </a:p>
        </p:txBody>
      </p:sp>
      <p:sp>
        <p:nvSpPr>
          <p:cNvPr id="3" name="TextBox 2"/>
          <p:cNvSpPr txBox="1"/>
          <p:nvPr/>
        </p:nvSpPr>
        <p:spPr>
          <a:xfrm>
            <a:off x="3468048" y="6560535"/>
            <a:ext cx="5688282" cy="307777"/>
          </a:xfrm>
          <a:prstGeom prst="rect">
            <a:avLst/>
          </a:prstGeom>
          <a:noFill/>
        </p:spPr>
        <p:txBody>
          <a:bodyPr wrap="none" rtlCol="0">
            <a:spAutoFit/>
          </a:bodyPr>
          <a:lstStyle/>
          <a:p>
            <a:r>
              <a:rPr lang="en-US" sz="1400" dirty="0" err="1">
                <a:latin typeface="Avenir Medium"/>
                <a:cs typeface="Avenir Medium"/>
              </a:rPr>
              <a:t>greenbuildingadvisor.com</a:t>
            </a:r>
            <a:r>
              <a:rPr lang="en-US" sz="1400" dirty="0">
                <a:latin typeface="Avenir Medium"/>
                <a:cs typeface="Avenir Medium"/>
              </a:rPr>
              <a:t>/blogs/</a:t>
            </a:r>
            <a:r>
              <a:rPr lang="en-US" sz="1400" dirty="0" err="1">
                <a:latin typeface="Avenir Medium"/>
                <a:cs typeface="Avenir Medium"/>
              </a:rPr>
              <a:t>dept</a:t>
            </a:r>
            <a:r>
              <a:rPr lang="en-US" sz="1400" dirty="0">
                <a:latin typeface="Avenir Medium"/>
                <a:cs typeface="Avenir Medium"/>
              </a:rPr>
              <a:t>/musings/solar-thermal-dead</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28600" y="715687"/>
            <a:ext cx="8661400" cy="614014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“So I’ll list a few exceptions to my new rule:</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Solar thermal systems still make sense for off-grid homes.</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If you can get a two-collector solar thermal system installed for $5,000 or less — an attainable price in areas of the country where people don't have to worry about freeze protection — it may make sense to install one.</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In a sunny, warm climate, where a solar hot water system will have a higher solar fraction than 63%, an investment in a solar thermal system makes more sense than it does in Wisconsin or Massachusetts. (On the other hand, a PV system produces more electricity in a sunny climate, too.)</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If you are skeptical about the longevity of heat-pump water heaters, you may prefer to wait a few years before buying one, and to stick with a solar thermal system in the meantime.</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Before taking the advice given in this article, compare the costs and energy production figures of a solar thermal system and a PV system in your area, using location-specific energy production figures and local equipment costs and installation costs.</a:t>
            </a:r>
          </a:p>
        </p:txBody>
      </p:sp>
    </p:spTree>
    <p:extLst>
      <p:ext uri="{BB962C8B-B14F-4D97-AF65-F5344CB8AC3E}">
        <p14:creationId xmlns:p14="http://schemas.microsoft.com/office/powerpoint/2010/main" val="2484424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8.6: Passive solar heating</a:t>
            </a:r>
          </a:p>
          <a:p>
            <a:pPr lvl="1" algn="ctr"/>
            <a:endParaRPr lang="en-US" sz="2800" b="1" i="1"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Tree>
    <p:extLst>
      <p:ext uri="{BB962C8B-B14F-4D97-AF65-F5344CB8AC3E}">
        <p14:creationId xmlns:p14="http://schemas.microsoft.com/office/powerpoint/2010/main" val="3905015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23494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Passive solar heating: tied to glass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36662"/>
            <a:ext cx="8661400"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Romans could make large glazed windows. After the fall of Rome this art disappeared and didn’t resurface until the late 1700s in France.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The push for sanitation &amp; health made use of sunlight a priority in building in the late 1880s.</a:t>
            </a:r>
          </a:p>
        </p:txBody>
      </p:sp>
      <p:sp>
        <p:nvSpPr>
          <p:cNvPr id="17" name="TextBox 16"/>
          <p:cNvSpPr txBox="1"/>
          <p:nvPr/>
        </p:nvSpPr>
        <p:spPr>
          <a:xfrm>
            <a:off x="228600" y="2339003"/>
            <a:ext cx="892773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Direct gain design:</a:t>
            </a:r>
          </a:p>
          <a:p>
            <a:pPr marL="457200" indent="-457200">
              <a:buFont typeface="+mj-lt"/>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Large area of south-facing glazing;</a:t>
            </a:r>
          </a:p>
          <a:p>
            <a:pPr marL="457200" indent="-457200">
              <a:buFont typeface="+mj-lt"/>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Thermally heavy construction to store / retain heat until night;</a:t>
            </a:r>
          </a:p>
          <a:p>
            <a:pPr marL="457200" indent="-457200">
              <a:buFont typeface="+mj-lt"/>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Thick insulation to retain heat.</a:t>
            </a:r>
          </a:p>
        </p:txBody>
      </p:sp>
      <p:sp>
        <p:nvSpPr>
          <p:cNvPr id="9" name="TextBox 8"/>
          <p:cNvSpPr txBox="1"/>
          <p:nvPr/>
        </p:nvSpPr>
        <p:spPr>
          <a:xfrm>
            <a:off x="112061" y="6465051"/>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pic>
        <p:nvPicPr>
          <p:cNvPr id="3" name="Picture 2" descr="Scanbot Nov 25, 2017 7.06 PM.pdf"/>
          <p:cNvPicPr>
            <a:picLocks noChangeAspect="1"/>
          </p:cNvPicPr>
          <p:nvPr/>
        </p:nvPicPr>
        <p:blipFill rotWithShape="1">
          <a:blip r:embed="rId3">
            <a:extLst>
              <a:ext uri="{28A0092B-C50C-407E-A947-70E740481C1C}">
                <a14:useLocalDpi xmlns:a14="http://schemas.microsoft.com/office/drawing/2010/main" val="0"/>
              </a:ext>
            </a:extLst>
          </a:blip>
          <a:srcRect l="52255" r="20457"/>
          <a:stretch/>
        </p:blipFill>
        <p:spPr>
          <a:xfrm rot="16200000">
            <a:off x="5244397" y="2943455"/>
            <a:ext cx="2302206" cy="5347584"/>
          </a:xfrm>
          <a:prstGeom prst="rect">
            <a:avLst/>
          </a:prstGeom>
        </p:spPr>
      </p:pic>
      <p:pic>
        <p:nvPicPr>
          <p:cNvPr id="10" name="Picture 9" descr="Scanbot Nov 25, 2017 7.06 PM.pdf"/>
          <p:cNvPicPr>
            <a:picLocks noChangeAspect="1"/>
          </p:cNvPicPr>
          <p:nvPr/>
        </p:nvPicPr>
        <p:blipFill rotWithShape="1">
          <a:blip r:embed="rId3">
            <a:extLst>
              <a:ext uri="{28A0092B-C50C-407E-A947-70E740481C1C}">
                <a14:useLocalDpi xmlns:a14="http://schemas.microsoft.com/office/drawing/2010/main" val="0"/>
              </a:ext>
            </a:extLst>
          </a:blip>
          <a:srcRect l="14347" r="54084"/>
          <a:stretch/>
        </p:blipFill>
        <p:spPr>
          <a:xfrm rot="16200000">
            <a:off x="1238650" y="2519171"/>
            <a:ext cx="2117117" cy="4250766"/>
          </a:xfrm>
          <a:prstGeom prst="rect">
            <a:avLst/>
          </a:prstGeom>
        </p:spPr>
      </p:pic>
    </p:spTree>
    <p:extLst>
      <p:ext uri="{BB962C8B-B14F-4D97-AF65-F5344CB8AC3E}">
        <p14:creationId xmlns:p14="http://schemas.microsoft.com/office/powerpoint/2010/main" val="17108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1182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Window energy balance</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Window energy balance </a:t>
            </a:r>
            <a:r>
              <a:rPr lang="en-US" sz="2000" dirty="0">
                <a:latin typeface="Verdana" panose="020B0604030504040204" pitchFamily="34" charset="0"/>
                <a:ea typeface="Verdana" panose="020B0604030504040204" pitchFamily="34" charset="0"/>
                <a:cs typeface="Verdana" panose="020B0604030504040204" pitchFamily="34" charset="0"/>
              </a:rPr>
              <a:t>looks at the possible thermal gain (net energy benefit) from placing a window in a south-facing wall.</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Dependent on location</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Shoulder seasons vs. total heating season</a:t>
            </a:r>
          </a:p>
        </p:txBody>
      </p:sp>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pic>
        <p:nvPicPr>
          <p:cNvPr id="3" name="Picture 2" descr="Scanbot Nov 25, 2017 7.08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978" y="2215368"/>
            <a:ext cx="6916253" cy="4313926"/>
          </a:xfrm>
          <a:prstGeom prst="rect">
            <a:avLst/>
          </a:prstGeom>
        </p:spPr>
      </p:pic>
    </p:spTree>
    <p:extLst>
      <p:ext uri="{BB962C8B-B14F-4D97-AF65-F5344CB8AC3E}">
        <p14:creationId xmlns:p14="http://schemas.microsoft.com/office/powerpoint/2010/main" val="1779245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33859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Contribution of solar gain?</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ability of </a:t>
            </a:r>
            <a:r>
              <a:rPr lang="en-US" sz="2000" b="1" dirty="0">
                <a:latin typeface="Verdana" panose="020B0604030504040204" pitchFamily="34" charset="0"/>
                <a:ea typeface="Verdana" panose="020B0604030504040204" pitchFamily="34" charset="0"/>
                <a:cs typeface="Verdana" panose="020B0604030504040204" pitchFamily="34" charset="0"/>
              </a:rPr>
              <a:t>solar gain </a:t>
            </a:r>
            <a:r>
              <a:rPr lang="en-US" sz="2000" dirty="0">
                <a:latin typeface="Verdana" panose="020B0604030504040204" pitchFamily="34" charset="0"/>
                <a:ea typeface="Verdana" panose="020B0604030504040204" pitchFamily="34" charset="0"/>
                <a:cs typeface="Verdana" panose="020B0604030504040204" pitchFamily="34" charset="0"/>
              </a:rPr>
              <a:t>to play a significant role in total building heating need depends on a number of factors: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Location</a:t>
            </a:r>
          </a:p>
          <a:p>
            <a:pPr marL="342900" indent="-342900">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Design &amp; insulation</a:t>
            </a:r>
          </a:p>
        </p:txBody>
      </p:sp>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
        <p:nvSpPr>
          <p:cNvPr id="3" name="TextBox 2"/>
          <p:cNvSpPr txBox="1"/>
          <p:nvPr/>
        </p:nvSpPr>
        <p:spPr>
          <a:xfrm>
            <a:off x="795409" y="2949107"/>
            <a:ext cx="1864613" cy="369332"/>
          </a:xfrm>
          <a:prstGeom prst="rect">
            <a:avLst/>
          </a:prstGeom>
          <a:noFill/>
        </p:spPr>
        <p:txBody>
          <a:bodyPr wrap="none" rtlCol="0">
            <a:spAutoFit/>
          </a:bodyPr>
          <a:lstStyle/>
          <a:p>
            <a:r>
              <a:rPr lang="en-US" b="1" dirty="0"/>
              <a:t>14% passive solar</a:t>
            </a:r>
          </a:p>
        </p:txBody>
      </p:sp>
      <p:sp>
        <p:nvSpPr>
          <p:cNvPr id="10" name="TextBox 9"/>
          <p:cNvSpPr txBox="1"/>
          <p:nvPr/>
        </p:nvSpPr>
        <p:spPr>
          <a:xfrm>
            <a:off x="6163426" y="2949107"/>
            <a:ext cx="1991764" cy="646331"/>
          </a:xfrm>
          <a:prstGeom prst="rect">
            <a:avLst/>
          </a:prstGeom>
          <a:noFill/>
        </p:spPr>
        <p:txBody>
          <a:bodyPr wrap="none" rtlCol="0">
            <a:spAutoFit/>
          </a:bodyPr>
          <a:lstStyle/>
          <a:p>
            <a:pPr algn="ctr"/>
            <a:r>
              <a:rPr lang="en-US" b="1" dirty="0"/>
              <a:t>18% passive solar</a:t>
            </a:r>
          </a:p>
          <a:p>
            <a:pPr algn="ctr"/>
            <a:r>
              <a:rPr lang="en-US" b="1" dirty="0"/>
              <a:t>&amp; better insulation</a:t>
            </a:r>
          </a:p>
        </p:txBody>
      </p:sp>
      <p:pic>
        <p:nvPicPr>
          <p:cNvPr id="11" name="Picture 10" descr="Scanbot Nov 25, 2017 7.09 PM - 1.pdf"/>
          <p:cNvPicPr>
            <a:picLocks noChangeAspect="1"/>
          </p:cNvPicPr>
          <p:nvPr/>
        </p:nvPicPr>
        <p:blipFill rotWithShape="1">
          <a:blip r:embed="rId3">
            <a:extLst>
              <a:ext uri="{28A0092B-C50C-407E-A947-70E740481C1C}">
                <a14:useLocalDpi xmlns:a14="http://schemas.microsoft.com/office/drawing/2010/main" val="0"/>
              </a:ext>
            </a:extLst>
          </a:blip>
          <a:srcRect t="1712" b="16708"/>
          <a:stretch/>
        </p:blipFill>
        <p:spPr>
          <a:xfrm>
            <a:off x="4578961" y="3650543"/>
            <a:ext cx="4667015" cy="2562283"/>
          </a:xfrm>
          <a:prstGeom prst="rect">
            <a:avLst/>
          </a:prstGeom>
        </p:spPr>
      </p:pic>
      <p:pic>
        <p:nvPicPr>
          <p:cNvPr id="12" name="Picture 11" descr="Scanbot Nov 25, 2017 7.09 PM.pdf"/>
          <p:cNvPicPr>
            <a:picLocks noChangeAspect="1"/>
          </p:cNvPicPr>
          <p:nvPr/>
        </p:nvPicPr>
        <p:blipFill rotWithShape="1">
          <a:blip r:embed="rId4">
            <a:extLst>
              <a:ext uri="{28A0092B-C50C-407E-A947-70E740481C1C}">
                <a14:useLocalDpi xmlns:a14="http://schemas.microsoft.com/office/drawing/2010/main" val="0"/>
              </a:ext>
            </a:extLst>
          </a:blip>
          <a:srcRect b="11229"/>
          <a:stretch/>
        </p:blipFill>
        <p:spPr>
          <a:xfrm>
            <a:off x="-125616" y="3650543"/>
            <a:ext cx="4772319" cy="2514045"/>
          </a:xfrm>
          <a:prstGeom prst="rect">
            <a:avLst/>
          </a:prstGeom>
        </p:spPr>
      </p:pic>
    </p:spTree>
    <p:extLst>
      <p:ext uri="{BB962C8B-B14F-4D97-AF65-F5344CB8AC3E}">
        <p14:creationId xmlns:p14="http://schemas.microsoft.com/office/powerpoint/2010/main" val="7099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01533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Passive solar heating techniques?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193899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Buildings meant to use passive solar gain </a:t>
            </a:r>
            <a:r>
              <a:rPr lang="en-US" sz="2000" b="1" dirty="0">
                <a:latin typeface="Verdana" panose="020B0604030504040204" pitchFamily="34" charset="0"/>
                <a:ea typeface="Verdana" panose="020B0604030504040204" pitchFamily="34" charset="0"/>
                <a:cs typeface="Verdana" panose="020B0604030504040204" pitchFamily="34" charset="0"/>
              </a:rPr>
              <a:t>should</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Be well insulated;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Have responsive &amp; efficient heating systems;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Face south with most-used rooms open to the south;</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Avoid over-shading; &amp;</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Be thermally massive to hold heat and summer cool.</a:t>
            </a:r>
          </a:p>
        </p:txBody>
      </p:sp>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
        <p:nvSpPr>
          <p:cNvPr id="11" name="TextBox 10"/>
          <p:cNvSpPr txBox="1"/>
          <p:nvPr/>
        </p:nvSpPr>
        <p:spPr>
          <a:xfrm>
            <a:off x="228599" y="6410685"/>
            <a:ext cx="5396023"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Extra cost = 2.5%; </a:t>
            </a:r>
            <a:r>
              <a:rPr lang="en-US" sz="2000" b="1" dirty="0">
                <a:latin typeface="Verdana" panose="020B0604030504040204" pitchFamily="34" charset="0"/>
                <a:ea typeface="Verdana" panose="020B0604030504040204" pitchFamily="34" charset="0"/>
                <a:cs typeface="Verdana" panose="020B0604030504040204" pitchFamily="34" charset="0"/>
              </a:rPr>
              <a:t>payback</a:t>
            </a:r>
            <a:r>
              <a:rPr lang="en-US" sz="2000" dirty="0">
                <a:latin typeface="Verdana" panose="020B0604030504040204" pitchFamily="34" charset="0"/>
                <a:ea typeface="Verdana" panose="020B0604030504040204" pitchFamily="34" charset="0"/>
                <a:cs typeface="Verdana" panose="020B0604030504040204" pitchFamily="34" charset="0"/>
              </a:rPr>
              <a:t> = 4 years</a:t>
            </a:r>
          </a:p>
        </p:txBody>
      </p:sp>
      <p:pic>
        <p:nvPicPr>
          <p:cNvPr id="3" name="Picture 2" descr="Scanbot Nov 25, 2017 7.10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63" y="2827081"/>
            <a:ext cx="8394924" cy="3582682"/>
          </a:xfrm>
          <a:prstGeom prst="rect">
            <a:avLst/>
          </a:prstGeom>
        </p:spPr>
      </p:pic>
    </p:spTree>
    <p:extLst>
      <p:ext uri="{BB962C8B-B14F-4D97-AF65-F5344CB8AC3E}">
        <p14:creationId xmlns:p14="http://schemas.microsoft.com/office/powerpoint/2010/main" val="406018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46175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 passive home</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212412" cy="193899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This </a:t>
            </a:r>
            <a:r>
              <a:rPr lang="en-US" sz="2000" b="1" dirty="0">
                <a:latin typeface="Verdana" panose="020B0604030504040204" pitchFamily="34" charset="0"/>
                <a:ea typeface="Verdana" panose="020B0604030504040204" pitchFamily="34" charset="0"/>
                <a:cs typeface="Verdana" panose="020B0604030504040204" pitchFamily="34" charset="0"/>
              </a:rPr>
              <a:t>passive home </a:t>
            </a:r>
            <a:r>
              <a:rPr lang="en-US" sz="2000" dirty="0">
                <a:latin typeface="Verdana" panose="020B0604030504040204" pitchFamily="34" charset="0"/>
                <a:ea typeface="Verdana" panose="020B0604030504040204" pitchFamily="34" charset="0"/>
                <a:cs typeface="Verdana" panose="020B0604030504040204" pitchFamily="34" charset="0"/>
              </a:rPr>
              <a:t>was built by Habitat for Humanity in Charlotte in 2011.</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Super-insulated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Heated by the sun, appliances &amp; occupants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All electricity is solar</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Uses 90% less energy than an average home</a:t>
            </a:r>
          </a:p>
        </p:txBody>
      </p:sp>
      <p:sp>
        <p:nvSpPr>
          <p:cNvPr id="9" name="TextBox 8"/>
          <p:cNvSpPr txBox="1"/>
          <p:nvPr/>
        </p:nvSpPr>
        <p:spPr>
          <a:xfrm rot="16200000">
            <a:off x="5802465" y="3478516"/>
            <a:ext cx="6015759" cy="738664"/>
          </a:xfrm>
          <a:prstGeom prst="rect">
            <a:avLst/>
          </a:prstGeom>
          <a:noFill/>
        </p:spPr>
        <p:txBody>
          <a:bodyPr wrap="square" rtlCol="0">
            <a:spAutoFit/>
          </a:bodyPr>
          <a:lstStyle/>
          <a:p>
            <a:r>
              <a:rPr lang="en-US" sz="1400" dirty="0">
                <a:latin typeface="Avenir Medium"/>
                <a:cs typeface="Avenir Medium"/>
              </a:rPr>
              <a:t>Renewable Energy, 2/e, Chapter 2</a:t>
            </a:r>
          </a:p>
          <a:p>
            <a:r>
              <a:rPr lang="en-US" sz="1400" dirty="0">
                <a:latin typeface="Avenir Medium"/>
                <a:cs typeface="Avenir Medium"/>
              </a:rPr>
              <a:t>https://</a:t>
            </a:r>
            <a:r>
              <a:rPr lang="en-US" sz="1400" dirty="0" err="1">
                <a:latin typeface="Avenir Medium"/>
                <a:cs typeface="Avenir Medium"/>
              </a:rPr>
              <a:t>www.sevendaysvt.com</a:t>
            </a:r>
            <a:r>
              <a:rPr lang="en-US" sz="1400" dirty="0">
                <a:latin typeface="Avenir Medium"/>
                <a:cs typeface="Avenir Medium"/>
              </a:rPr>
              <a:t>/</a:t>
            </a:r>
            <a:r>
              <a:rPr lang="en-US" sz="1400" dirty="0" err="1">
                <a:latin typeface="Avenir Medium"/>
                <a:cs typeface="Avenir Medium"/>
              </a:rPr>
              <a:t>vermont</a:t>
            </a:r>
            <a:r>
              <a:rPr lang="en-US" sz="1400" dirty="0">
                <a:latin typeface="Avenir Medium"/>
                <a:cs typeface="Avenir Medium"/>
              </a:rPr>
              <a:t>/does-the-ultra-efficient-passive-house-point-the-way-to-carbon-neutrality/</a:t>
            </a:r>
            <a:r>
              <a:rPr lang="en-US" sz="1400" dirty="0" err="1">
                <a:latin typeface="Avenir Medium"/>
                <a:cs typeface="Avenir Medium"/>
              </a:rPr>
              <a:t>Content?oid</a:t>
            </a:r>
            <a:r>
              <a:rPr lang="en-US" sz="1400" dirty="0">
                <a:latin typeface="Avenir Medium"/>
                <a:cs typeface="Avenir Medium"/>
              </a:rPr>
              <a:t>=2500123</a:t>
            </a:r>
          </a:p>
        </p:txBody>
      </p:sp>
      <p:pic>
        <p:nvPicPr>
          <p:cNvPr id="10" name="Picture 9" descr="f-coverfeature1-3.jpg"/>
          <p:cNvPicPr>
            <a:picLocks noChangeAspect="1"/>
          </p:cNvPicPr>
          <p:nvPr/>
        </p:nvPicPr>
        <p:blipFill rotWithShape="1">
          <a:blip r:embed="rId3">
            <a:extLst>
              <a:ext uri="{28A0092B-C50C-407E-A947-70E740481C1C}">
                <a14:useLocalDpi xmlns:a14="http://schemas.microsoft.com/office/drawing/2010/main" val="0"/>
              </a:ext>
            </a:extLst>
          </a:blip>
          <a:srcRect r="35373"/>
          <a:stretch/>
        </p:blipFill>
        <p:spPr>
          <a:xfrm>
            <a:off x="4454705" y="2833492"/>
            <a:ext cx="3881719" cy="3829050"/>
          </a:xfrm>
          <a:prstGeom prst="rect">
            <a:avLst/>
          </a:prstGeom>
        </p:spPr>
      </p:pic>
      <p:pic>
        <p:nvPicPr>
          <p:cNvPr id="2" name="Picture 1" descr="f-coverfeature1-3.jpg"/>
          <p:cNvPicPr>
            <a:picLocks noChangeAspect="1"/>
          </p:cNvPicPr>
          <p:nvPr/>
        </p:nvPicPr>
        <p:blipFill rotWithShape="1">
          <a:blip r:embed="rId3">
            <a:extLst>
              <a:ext uri="{28A0092B-C50C-407E-A947-70E740481C1C}">
                <a14:useLocalDpi xmlns:a14="http://schemas.microsoft.com/office/drawing/2010/main" val="0"/>
              </a:ext>
            </a:extLst>
          </a:blip>
          <a:srcRect l="69403" b="78197"/>
          <a:stretch/>
        </p:blipFill>
        <p:spPr>
          <a:xfrm>
            <a:off x="6438896" y="2904379"/>
            <a:ext cx="1837764" cy="834838"/>
          </a:xfrm>
          <a:prstGeom prst="rect">
            <a:avLst/>
          </a:prstGeom>
        </p:spPr>
      </p:pic>
      <p:pic>
        <p:nvPicPr>
          <p:cNvPr id="3" name="Picture 2" descr="f-coverfeature1-1.jpg"/>
          <p:cNvPicPr>
            <a:picLocks noChangeAspect="1"/>
          </p:cNvPicPr>
          <p:nvPr/>
        </p:nvPicPr>
        <p:blipFill rotWithShape="1">
          <a:blip r:embed="rId4">
            <a:extLst>
              <a:ext uri="{28A0092B-C50C-407E-A947-70E740481C1C}">
                <a14:useLocalDpi xmlns:a14="http://schemas.microsoft.com/office/drawing/2010/main" val="0"/>
              </a:ext>
            </a:extLst>
          </a:blip>
          <a:srcRect l="3309" r="25193" b="8396"/>
          <a:stretch/>
        </p:blipFill>
        <p:spPr>
          <a:xfrm>
            <a:off x="109072" y="2973295"/>
            <a:ext cx="4176077" cy="3569719"/>
          </a:xfrm>
          <a:prstGeom prst="rect">
            <a:avLst/>
          </a:prstGeom>
        </p:spPr>
      </p:pic>
    </p:spTree>
    <p:extLst>
      <p:ext uri="{BB962C8B-B14F-4D97-AF65-F5344CB8AC3E}">
        <p14:creationId xmlns:p14="http://schemas.microsoft.com/office/powerpoint/2010/main" val="36253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8.7: Daylighting</a:t>
            </a:r>
          </a:p>
          <a:p>
            <a:pPr lvl="1" algn="ctr"/>
            <a:endParaRPr lang="en-US" sz="2800" b="1" i="1"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Tree>
    <p:extLst>
      <p:ext uri="{BB962C8B-B14F-4D97-AF65-F5344CB8AC3E}">
        <p14:creationId xmlns:p14="http://schemas.microsoft.com/office/powerpoint/2010/main" val="3945392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28116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Wavelengths of solar radiation</a:t>
            </a:r>
          </a:p>
        </p:txBody>
      </p:sp>
      <p:sp>
        <p:nvSpPr>
          <p:cNvPr id="6" name="TextBox 5"/>
          <p:cNvSpPr txBox="1"/>
          <p:nvPr/>
        </p:nvSpPr>
        <p:spPr>
          <a:xfrm>
            <a:off x="319658" y="729223"/>
            <a:ext cx="3430577" cy="4123501"/>
          </a:xfrm>
          <a:prstGeom prst="rect">
            <a:avLst/>
          </a:prstGeom>
          <a:noFill/>
        </p:spPr>
        <p:txBody>
          <a:bodyPr wrap="square"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The sun is a fission reactor that converts H to He at 4 million </a:t>
            </a:r>
            <a:r>
              <a:rPr lang="en-US" sz="2000" dirty="0" err="1">
                <a:latin typeface="Verdana" panose="020B0604030504040204" pitchFamily="34" charset="0"/>
                <a:ea typeface="Verdana" panose="020B0604030504040204" pitchFamily="34" charset="0"/>
                <a:cs typeface="Verdana" panose="020B0604030504040204" pitchFamily="34" charset="0"/>
              </a:rPr>
              <a:t>tonnes</a:t>
            </a:r>
            <a:r>
              <a:rPr lang="en-US" sz="2000" dirty="0">
                <a:latin typeface="Verdana" panose="020B0604030504040204" pitchFamily="34" charset="0"/>
                <a:ea typeface="Verdana" panose="020B0604030504040204" pitchFamily="34" charset="0"/>
                <a:cs typeface="Verdana" panose="020B0604030504040204" pitchFamily="34" charset="0"/>
              </a:rPr>
              <a:t>/second.</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The earth receives solar radiation &amp; re-radiates half back out to space.</a:t>
            </a:r>
          </a:p>
          <a:p>
            <a:pPr>
              <a:lnSpc>
                <a:spcPct val="11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Sunlight has a wide range of </a:t>
            </a:r>
            <a:r>
              <a:rPr lang="en-US" sz="2000" b="1" dirty="0">
                <a:latin typeface="Verdana" panose="020B0604030504040204" pitchFamily="34" charset="0"/>
                <a:ea typeface="Verdana" panose="020B0604030504040204" pitchFamily="34" charset="0"/>
                <a:cs typeface="Verdana" panose="020B0604030504040204" pitchFamily="34" charset="0"/>
              </a:rPr>
              <a:t>wavelengths</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TextBox 2"/>
          <p:cNvSpPr txBox="1"/>
          <p:nvPr/>
        </p:nvSpPr>
        <p:spPr>
          <a:xfrm>
            <a:off x="23107" y="6514353"/>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9" descr="Scanbot Nov 20, 2017 1.20 PM.pdf"/>
          <p:cNvPicPr>
            <a:picLocks noChangeAspect="1"/>
          </p:cNvPicPr>
          <p:nvPr/>
        </p:nvPicPr>
        <p:blipFill rotWithShape="1">
          <a:blip r:embed="rId3">
            <a:extLst>
              <a:ext uri="{28A0092B-C50C-407E-A947-70E740481C1C}">
                <a14:useLocalDpi xmlns:a14="http://schemas.microsoft.com/office/drawing/2010/main" val="0"/>
              </a:ext>
            </a:extLst>
          </a:blip>
          <a:srcRect r="4908"/>
          <a:stretch/>
        </p:blipFill>
        <p:spPr>
          <a:xfrm>
            <a:off x="3933313" y="767988"/>
            <a:ext cx="5135981" cy="6054142"/>
          </a:xfrm>
          <a:prstGeom prst="rect">
            <a:avLst/>
          </a:prstGeom>
        </p:spPr>
      </p:pic>
      <p:sp>
        <p:nvSpPr>
          <p:cNvPr id="9" name="TextBox 8"/>
          <p:cNvSpPr txBox="1"/>
          <p:nvPr/>
        </p:nvSpPr>
        <p:spPr>
          <a:xfrm>
            <a:off x="6581084" y="3763568"/>
            <a:ext cx="2562916" cy="338554"/>
          </a:xfrm>
          <a:prstGeom prst="rect">
            <a:avLst/>
          </a:prstGeom>
          <a:noFill/>
        </p:spPr>
        <p:txBody>
          <a:bodyPr wrap="none" rtlCol="0">
            <a:spAutoFit/>
          </a:bodyPr>
          <a:lstStyle/>
          <a:p>
            <a:r>
              <a:rPr lang="en-US" sz="1600" dirty="0">
                <a:latin typeface="Avenir Black"/>
                <a:cs typeface="Avenir Black"/>
              </a:rPr>
              <a:t>heat: long-wave infrared</a:t>
            </a:r>
          </a:p>
        </p:txBody>
      </p:sp>
      <p:sp>
        <p:nvSpPr>
          <p:cNvPr id="7" name="TextBox 6"/>
          <p:cNvSpPr txBox="1"/>
          <p:nvPr/>
        </p:nvSpPr>
        <p:spPr>
          <a:xfrm>
            <a:off x="3933313" y="2598158"/>
            <a:ext cx="1777695" cy="338554"/>
          </a:xfrm>
          <a:prstGeom prst="rect">
            <a:avLst/>
          </a:prstGeom>
          <a:noFill/>
        </p:spPr>
        <p:txBody>
          <a:bodyPr wrap="none" rtlCol="0">
            <a:spAutoFit/>
          </a:bodyPr>
          <a:lstStyle/>
          <a:p>
            <a:r>
              <a:rPr lang="en-US" sz="1600" dirty="0">
                <a:latin typeface="Avenir Black"/>
                <a:cs typeface="Avenir Black"/>
              </a:rPr>
              <a:t>PV: 380- 750 nm</a:t>
            </a:r>
          </a:p>
        </p:txBody>
      </p:sp>
    </p:spTree>
    <p:extLst>
      <p:ext uri="{BB962C8B-B14F-4D97-AF65-F5344CB8AC3E}">
        <p14:creationId xmlns:p14="http://schemas.microsoft.com/office/powerpoint/2010/main" val="809373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bo-natural-artificial-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889" y="2529449"/>
            <a:ext cx="4063644" cy="4287144"/>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836033" cy="584775"/>
          </a:xfrm>
          <a:prstGeom prst="rect">
            <a:avLst/>
          </a:prstGeom>
          <a:noFill/>
        </p:spPr>
        <p:txBody>
          <a:bodyPr wrap="none" rtlCol="0">
            <a:spAutoFit/>
          </a:bodyPr>
          <a:lstStyle/>
          <a:p>
            <a:pPr defTabSz="914400"/>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Daylighting</a:t>
            </a:r>
            <a:endPar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707886"/>
          </a:xfrm>
          <a:prstGeom prst="rect">
            <a:avLst/>
          </a:prstGeom>
          <a:noFill/>
        </p:spPr>
        <p:txBody>
          <a:bodyPr wrap="square" rtlCol="0">
            <a:spAutoFit/>
          </a:bodyPr>
          <a:lstStyle/>
          <a:p>
            <a:r>
              <a:rPr lang="en-US" sz="2000" b="1" dirty="0" err="1">
                <a:latin typeface="Verdana" panose="020B0604030504040204" pitchFamily="34" charset="0"/>
                <a:ea typeface="Verdana" panose="020B0604030504040204" pitchFamily="34" charset="0"/>
                <a:cs typeface="Verdana" panose="020B0604030504040204" pitchFamily="34" charset="0"/>
              </a:rPr>
              <a:t>Daylighting</a:t>
            </a:r>
            <a:r>
              <a:rPr lang="en-US" sz="2000" dirty="0">
                <a:latin typeface="Verdana" panose="020B0604030504040204" pitchFamily="34" charset="0"/>
                <a:ea typeface="Verdana" panose="020B0604030504040204" pitchFamily="34" charset="0"/>
                <a:cs typeface="Verdana" panose="020B0604030504040204" pitchFamily="34" charset="0"/>
              </a:rPr>
              <a:t> is the design of a building to make maximal use of natural (sun)light &amp; minimize use of electrical lighting.</a:t>
            </a:r>
          </a:p>
        </p:txBody>
      </p:sp>
      <p:sp>
        <p:nvSpPr>
          <p:cNvPr id="9" name="TextBox 8"/>
          <p:cNvSpPr txBox="1"/>
          <p:nvPr/>
        </p:nvSpPr>
        <p:spPr>
          <a:xfrm rot="16200000">
            <a:off x="5910261" y="3614101"/>
            <a:ext cx="5881764" cy="523220"/>
          </a:xfrm>
          <a:prstGeom prst="rect">
            <a:avLst/>
          </a:prstGeom>
          <a:noFill/>
        </p:spPr>
        <p:txBody>
          <a:bodyPr wrap="square" rtlCol="0">
            <a:spAutoFit/>
          </a:bodyPr>
          <a:lstStyle/>
          <a:p>
            <a:r>
              <a:rPr lang="en-US" sz="1400" dirty="0">
                <a:latin typeface="Avenir Medium"/>
                <a:cs typeface="Avenir Medium"/>
              </a:rPr>
              <a:t>Renewable Energy, 2/e, Chapter 2</a:t>
            </a:r>
          </a:p>
          <a:p>
            <a:r>
              <a:rPr lang="en-US" sz="1400" dirty="0" err="1">
                <a:latin typeface="Avenir Medium"/>
                <a:cs typeface="Avenir Medium"/>
              </a:rPr>
              <a:t>sunproject.com</a:t>
            </a:r>
            <a:r>
              <a:rPr lang="en-US" sz="1400" dirty="0">
                <a:latin typeface="Avenir Medium"/>
                <a:cs typeface="Avenir Medium"/>
              </a:rPr>
              <a:t>/sustainable-design/energy-daylight-management</a:t>
            </a:r>
          </a:p>
        </p:txBody>
      </p:sp>
      <p:sp>
        <p:nvSpPr>
          <p:cNvPr id="10" name="TextBox 9"/>
          <p:cNvSpPr txBox="1"/>
          <p:nvPr/>
        </p:nvSpPr>
        <p:spPr>
          <a:xfrm>
            <a:off x="228600" y="1539051"/>
            <a:ext cx="8661400" cy="1938992"/>
          </a:xfrm>
          <a:prstGeom prst="rect">
            <a:avLst/>
          </a:prstGeom>
          <a:noFill/>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Techniques</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Shallow-plan design for good light penetrance;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Light wells at the center of the building;</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Roof lights;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Tall windows; &amp;</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Task lighting vs. room lighting.</a:t>
            </a:r>
          </a:p>
        </p:txBody>
      </p:sp>
    </p:spTree>
    <p:extLst>
      <p:ext uri="{BB962C8B-B14F-4D97-AF65-F5344CB8AC3E}">
        <p14:creationId xmlns:p14="http://schemas.microsoft.com/office/powerpoint/2010/main" val="206279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8.8: Solar thermal engines &amp; electricity</a:t>
            </a:r>
          </a:p>
          <a:p>
            <a:pPr lvl="1" algn="ctr"/>
            <a:endParaRPr lang="en-US" sz="2800" b="1" i="1"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Tree>
    <p:extLst>
      <p:ext uri="{BB962C8B-B14F-4D97-AF65-F5344CB8AC3E}">
        <p14:creationId xmlns:p14="http://schemas.microsoft.com/office/powerpoint/2010/main" val="2993189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42969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thermal engines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04764"/>
            <a:ext cx="866140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Solar concentration </a:t>
            </a:r>
            <a:r>
              <a:rPr lang="en-US" sz="2000" dirty="0">
                <a:latin typeface="Verdana" panose="020B0604030504040204" pitchFamily="34" charset="0"/>
                <a:ea typeface="Verdana" panose="020B0604030504040204" pitchFamily="34" charset="0"/>
                <a:cs typeface="Verdana" panose="020B0604030504040204" pitchFamily="34" charset="0"/>
              </a:rPr>
              <a:t>is generally used to focus energy from large surface areas and boil water to steam.</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Line focus </a:t>
            </a:r>
            <a:r>
              <a:rPr lang="en-US" sz="2000" dirty="0">
                <a:latin typeface="Verdana" panose="020B0604030504040204" pitchFamily="34" charset="0"/>
                <a:ea typeface="Verdana" panose="020B0604030504040204" pitchFamily="34" charset="0"/>
                <a:cs typeface="Verdana" panose="020B0604030504040204" pitchFamily="34" charset="0"/>
                <a:sym typeface="Wingdings"/>
              </a:rPr>
              <a:t>  50X concentration			200-400°C</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sym typeface="Wingdings"/>
              </a:rPr>
              <a:t>Point focus   1000X concentration		1500°C</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0" y="6334780"/>
            <a:ext cx="5881764" cy="523220"/>
          </a:xfrm>
          <a:prstGeom prst="rect">
            <a:avLst/>
          </a:prstGeom>
          <a:noFill/>
        </p:spPr>
        <p:txBody>
          <a:bodyPr wrap="square" rtlCol="0">
            <a:spAutoFit/>
          </a:bodyPr>
          <a:lstStyle/>
          <a:p>
            <a:r>
              <a:rPr lang="en-US" sz="1400" dirty="0">
                <a:latin typeface="Avenir Medium"/>
                <a:cs typeface="Avenir Medium"/>
              </a:rPr>
              <a:t>Renewable Energy, 2/e, Chapter 2</a:t>
            </a:r>
          </a:p>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Solar_Energy_Generating_Systems</a:t>
            </a:r>
            <a:endParaRPr lang="en-US" sz="1400" dirty="0">
              <a:latin typeface="Avenir Medium"/>
              <a:cs typeface="Avenir Medium"/>
            </a:endParaRPr>
          </a:p>
        </p:txBody>
      </p:sp>
      <p:sp>
        <p:nvSpPr>
          <p:cNvPr id="12" name="TextBox 11"/>
          <p:cNvSpPr txBox="1"/>
          <p:nvPr/>
        </p:nvSpPr>
        <p:spPr>
          <a:xfrm>
            <a:off x="231399" y="2053361"/>
            <a:ext cx="8661400" cy="4401205"/>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Solar Electricity Generating Systems</a:t>
            </a:r>
            <a:r>
              <a:rPr lang="en-US" sz="2000" dirty="0">
                <a:latin typeface="Verdana" panose="020B0604030504040204" pitchFamily="34" charset="0"/>
                <a:ea typeface="Verdana" panose="020B0604030504040204" pitchFamily="34" charset="0"/>
                <a:cs typeface="Verdana" panose="020B0604030504040204" pitchFamily="34" charset="0"/>
              </a:rPr>
              <a:t>, CA (Mojave Desert)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Nine generating plants of 13 – 80MW each</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&gt;936,000 mirrors on 1,600 acres</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Power 232,500 homes, displacing 3,800 tons of pollution</a:t>
            </a:r>
          </a:p>
          <a:p>
            <a:pPr lvl="1"/>
            <a:endParaRPr lang="en-US" sz="8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Fields of parabolic trough solar collectors focused on pipes carrying</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synthetic oil to 390°C.</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Produces high-temperature steam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to drive Rankin cycle steam turbines.</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18 – 20% efficient</a:t>
            </a:r>
          </a:p>
          <a:p>
            <a:endParaRPr lang="en-US" sz="8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Competitive with old PV but not NG.</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NG runs the turbines at night.</a:t>
            </a:r>
          </a:p>
        </p:txBody>
      </p:sp>
      <p:pic>
        <p:nvPicPr>
          <p:cNvPr id="6" name="Picture 5" descr="Solar_Plant_k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872" y="4425551"/>
            <a:ext cx="3542033" cy="2385950"/>
          </a:xfrm>
          <a:prstGeom prst="rect">
            <a:avLst/>
          </a:prstGeom>
        </p:spPr>
      </p:pic>
    </p:spTree>
    <p:extLst>
      <p:ext uri="{BB962C8B-B14F-4D97-AF65-F5344CB8AC3E}">
        <p14:creationId xmlns:p14="http://schemas.microsoft.com/office/powerpoint/2010/main" val="8205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98405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SEGS, Mojave Desert</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3" name="Picture 12" descr="kramer-junction_10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33" y="826087"/>
            <a:ext cx="7756869" cy="5918491"/>
          </a:xfrm>
          <a:prstGeom prst="rect">
            <a:avLst/>
          </a:prstGeom>
        </p:spPr>
      </p:pic>
    </p:spTree>
    <p:extLst>
      <p:ext uri="{BB962C8B-B14F-4D97-AF65-F5344CB8AC3E}">
        <p14:creationId xmlns:p14="http://schemas.microsoft.com/office/powerpoint/2010/main" val="849406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92717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Parabolic solar </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Stirling engines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2" name="Picture 1" descr="Screen Shot 2017-11-21 at 5.01.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0" y="891213"/>
            <a:ext cx="9144000" cy="5482994"/>
          </a:xfrm>
          <a:prstGeom prst="rect">
            <a:avLst/>
          </a:prstGeom>
        </p:spPr>
      </p:pic>
      <p:sp>
        <p:nvSpPr>
          <p:cNvPr id="3" name="TextBox 2"/>
          <p:cNvSpPr txBox="1"/>
          <p:nvPr/>
        </p:nvSpPr>
        <p:spPr>
          <a:xfrm>
            <a:off x="788880" y="6568897"/>
            <a:ext cx="8344577" cy="276999"/>
          </a:xfrm>
          <a:prstGeom prst="rect">
            <a:avLst/>
          </a:prstGeom>
          <a:noFill/>
        </p:spPr>
        <p:txBody>
          <a:bodyPr wrap="none" rtlCol="0">
            <a:spAutoFit/>
          </a:bodyPr>
          <a:lstStyle/>
          <a:p>
            <a:r>
              <a:rPr lang="en-US" sz="1200" dirty="0"/>
              <a:t>https://</a:t>
            </a:r>
            <a:r>
              <a:rPr lang="en-US" sz="1200" dirty="0" err="1"/>
              <a:t>www.theguardian.com</a:t>
            </a:r>
            <a:r>
              <a:rPr lang="en-US" sz="1200" dirty="0"/>
              <a:t>/environment/2015/may/13/could-this-be-the-worlds-most-efficient-solar-electricity-system#img-1</a:t>
            </a:r>
          </a:p>
        </p:txBody>
      </p:sp>
    </p:spTree>
    <p:extLst>
      <p:ext uri="{BB962C8B-B14F-4D97-AF65-F5344CB8AC3E}">
        <p14:creationId xmlns:p14="http://schemas.microsoft.com/office/powerpoint/2010/main" val="3448438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45506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tower power</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Power towers </a:t>
            </a:r>
            <a:r>
              <a:rPr lang="en-US" sz="2000" dirty="0">
                <a:latin typeface="Verdana" panose="020B0604030504040204" pitchFamily="34" charset="0"/>
                <a:ea typeface="Verdana" panose="020B0604030504040204" pitchFamily="34" charset="0"/>
                <a:cs typeface="Verdana" panose="020B0604030504040204" pitchFamily="34" charset="0"/>
              </a:rPr>
              <a:t>(aka solar furnace) focus the solar energy from fields of heliostat mirrors upon a boiler located atop a central tower. Heat exchange produces high-temperature steam &amp; thus electricity.</a:t>
            </a:r>
          </a:p>
        </p:txBody>
      </p:sp>
      <p:sp>
        <p:nvSpPr>
          <p:cNvPr id="9" name="TextBox 8"/>
          <p:cNvSpPr txBox="1"/>
          <p:nvPr/>
        </p:nvSpPr>
        <p:spPr>
          <a:xfrm>
            <a:off x="0" y="6334780"/>
            <a:ext cx="5881764" cy="523220"/>
          </a:xfrm>
          <a:prstGeom prst="rect">
            <a:avLst/>
          </a:prstGeom>
          <a:noFill/>
        </p:spPr>
        <p:txBody>
          <a:bodyPr wrap="square" rtlCol="0">
            <a:spAutoFit/>
          </a:bodyPr>
          <a:lstStyle/>
          <a:p>
            <a:r>
              <a:rPr lang="en-US" sz="1400" dirty="0">
                <a:latin typeface="Avenir Medium"/>
                <a:cs typeface="Avenir Medium"/>
              </a:rPr>
              <a:t>Renewable Energy, 2/e, Chapter 2</a:t>
            </a:r>
          </a:p>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/wiki/Solar_power_tower#cite_note-Kraemer-4</a:t>
            </a:r>
          </a:p>
        </p:txBody>
      </p:sp>
      <p:sp>
        <p:nvSpPr>
          <p:cNvPr id="10" name="TextBox 9"/>
          <p:cNvSpPr txBox="1"/>
          <p:nvPr/>
        </p:nvSpPr>
        <p:spPr>
          <a:xfrm>
            <a:off x="228600" y="2059742"/>
            <a:ext cx="866140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Heat transfer medium?</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Synthetic oil was used in the 1980s.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Molten sodium metal allows heat storage as well as transfer.</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Molten salts 		“				“					“</a:t>
            </a:r>
          </a:p>
        </p:txBody>
      </p:sp>
      <p:sp>
        <p:nvSpPr>
          <p:cNvPr id="11" name="TextBox 10"/>
          <p:cNvSpPr txBox="1"/>
          <p:nvPr/>
        </p:nvSpPr>
        <p:spPr>
          <a:xfrm>
            <a:off x="228601" y="4318303"/>
            <a:ext cx="3762600"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NREL predicted a price of $0.0547 / kWh by 2020.</a:t>
            </a:r>
          </a:p>
        </p:txBody>
      </p:sp>
      <p:pic>
        <p:nvPicPr>
          <p:cNvPr id="3" name="Picture 2" descr="Ivanpah_Solar_Power_Facility_Onl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158" y="3232100"/>
            <a:ext cx="4937366" cy="3294149"/>
          </a:xfrm>
          <a:prstGeom prst="rect">
            <a:avLst/>
          </a:prstGeom>
        </p:spPr>
      </p:pic>
    </p:spTree>
    <p:extLst>
      <p:ext uri="{BB962C8B-B14F-4D97-AF65-F5344CB8AC3E}">
        <p14:creationId xmlns:p14="http://schemas.microsoft.com/office/powerpoint/2010/main" val="20524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17802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PS10 in Seville, Spain</a:t>
            </a:r>
          </a:p>
        </p:txBody>
      </p:sp>
      <p:sp>
        <p:nvSpPr>
          <p:cNvPr id="3" name="TextBox 2"/>
          <p:cNvSpPr txBox="1"/>
          <p:nvPr/>
        </p:nvSpPr>
        <p:spPr>
          <a:xfrm flipH="1">
            <a:off x="4497172" y="6579647"/>
            <a:ext cx="4646821" cy="307777"/>
          </a:xfrm>
          <a:prstGeom prst="rect">
            <a:avLst/>
          </a:prstGeom>
          <a:noFill/>
        </p:spPr>
        <p:txBody>
          <a:bodyPr wrap="square" rtlCol="0">
            <a:spAutoFit/>
          </a:bodyPr>
          <a:lstStyle/>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/wiki/PS10_solar_power_plant</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2" descr="PS10 solar thermal power plant, built be Abengoa, is one of many designs that industry players -- including eSolar and BrightSource Energy -- use for point focus concen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9" y="990600"/>
            <a:ext cx="5530897" cy="553089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5713123" y="986788"/>
            <a:ext cx="3352800" cy="4093428"/>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Europe's first commercial concentrating </a:t>
            </a:r>
            <a:r>
              <a:rPr lang="en-US" sz="2000" b="1" dirty="0">
                <a:latin typeface="Verdana" panose="020B0604030504040204" pitchFamily="34" charset="0"/>
                <a:ea typeface="Verdana" panose="020B0604030504040204" pitchFamily="34" charset="0"/>
                <a:cs typeface="Verdana" panose="020B0604030504040204" pitchFamily="34" charset="0"/>
              </a:rPr>
              <a:t>PS10 solar power tower </a:t>
            </a:r>
            <a:r>
              <a:rPr lang="en-US" sz="2000" dirty="0">
                <a:latin typeface="Verdana" panose="020B0604030504040204" pitchFamily="34" charset="0"/>
                <a:ea typeface="Verdana" panose="020B0604030504040204" pitchFamily="34" charset="0"/>
                <a:cs typeface="Verdana" panose="020B0604030504040204" pitchFamily="34" charset="0"/>
              </a:rPr>
              <a:t>is operating near the sunny southern Spanish city of Seville. </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The </a:t>
            </a:r>
            <a:r>
              <a:rPr lang="en-US" sz="2000" b="1" dirty="0">
                <a:latin typeface="Verdana" panose="020B0604030504040204" pitchFamily="34" charset="0"/>
                <a:ea typeface="Verdana" panose="020B0604030504040204" pitchFamily="34" charset="0"/>
                <a:cs typeface="Verdana" panose="020B0604030504040204" pitchFamily="34" charset="0"/>
              </a:rPr>
              <a:t>11 MW solar power tower </a:t>
            </a:r>
            <a:r>
              <a:rPr lang="en-US" sz="2000" dirty="0">
                <a:latin typeface="Verdana" panose="020B0604030504040204" pitchFamily="34" charset="0"/>
                <a:ea typeface="Verdana" panose="020B0604030504040204" pitchFamily="34" charset="0"/>
                <a:cs typeface="Verdana" panose="020B0604030504040204" pitchFamily="34" charset="0"/>
              </a:rPr>
              <a:t>produces electricity with 624 large movable mirrors called heliostats.</a:t>
            </a:r>
          </a:p>
        </p:txBody>
      </p:sp>
    </p:spTree>
    <p:extLst>
      <p:ext uri="{BB962C8B-B14F-4D97-AF65-F5344CB8AC3E}">
        <p14:creationId xmlns:p14="http://schemas.microsoft.com/office/powerpoint/2010/main" val="3731514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602542" cy="584775"/>
          </a:xfrm>
          <a:prstGeom prst="rect">
            <a:avLst/>
          </a:prstGeom>
          <a:noFill/>
        </p:spPr>
        <p:txBody>
          <a:bodyPr wrap="none" rtlCol="0">
            <a:spAutoFit/>
          </a:bodyPr>
          <a:lstStyle/>
          <a:p>
            <a:pPr defTabSz="914400"/>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Ivanpah</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California</a:t>
            </a:r>
          </a:p>
        </p:txBody>
      </p:sp>
      <p:sp>
        <p:nvSpPr>
          <p:cNvPr id="3" name="TextBox 2"/>
          <p:cNvSpPr txBox="1"/>
          <p:nvPr/>
        </p:nvSpPr>
        <p:spPr>
          <a:xfrm flipH="1">
            <a:off x="4126135" y="6550223"/>
            <a:ext cx="5002918" cy="307777"/>
          </a:xfrm>
          <a:prstGeom prst="rect">
            <a:avLst/>
          </a:prstGeom>
          <a:noFill/>
        </p:spPr>
        <p:txBody>
          <a:bodyPr wrap="square" rtlCol="0">
            <a:spAutoFit/>
          </a:bodyPr>
          <a:lstStyle/>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Ivanpah_Solar_Power_Facility</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2" descr="Solar power plant in Ivanpah, Califor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0" y="2147102"/>
            <a:ext cx="8091317" cy="441811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3689499" y="775705"/>
            <a:ext cx="5322700" cy="1938992"/>
          </a:xfrm>
          <a:prstGeom prst="rect">
            <a:avLst/>
          </a:prstGeom>
          <a:solidFill>
            <a:srgbClr val="FFFFFF"/>
          </a:solidFill>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2014 - The world's largest solar thermal plant, the </a:t>
            </a:r>
            <a:r>
              <a:rPr lang="en-US" sz="2000" dirty="0" err="1">
                <a:latin typeface="Verdana" panose="020B0604030504040204" pitchFamily="34" charset="0"/>
                <a:ea typeface="Verdana" panose="020B0604030504040204" pitchFamily="34" charset="0"/>
                <a:cs typeface="Verdana" panose="020B0604030504040204" pitchFamily="34" charset="0"/>
              </a:rPr>
              <a:t>Ivanpah</a:t>
            </a:r>
            <a:r>
              <a:rPr lang="en-US" sz="2000" dirty="0">
                <a:latin typeface="Verdana" panose="020B0604030504040204" pitchFamily="34" charset="0"/>
                <a:ea typeface="Verdana" panose="020B0604030504040204" pitchFamily="34" charset="0"/>
                <a:cs typeface="Verdana" panose="020B0604030504040204" pitchFamily="34" charset="0"/>
              </a:rPr>
              <a:t> Solar Electric Generating System in California. The array produces a total </a:t>
            </a:r>
            <a:r>
              <a:rPr lang="en-US" sz="2000" b="1" dirty="0">
                <a:latin typeface="Verdana" panose="020B0604030504040204" pitchFamily="34" charset="0"/>
                <a:ea typeface="Verdana" panose="020B0604030504040204" pitchFamily="34" charset="0"/>
                <a:cs typeface="Verdana" panose="020B0604030504040204" pitchFamily="34" charset="0"/>
              </a:rPr>
              <a:t>392 MW </a:t>
            </a:r>
            <a:r>
              <a:rPr lang="en-US" sz="2000" dirty="0">
                <a:latin typeface="Verdana" panose="020B0604030504040204" pitchFamily="34" charset="0"/>
                <a:ea typeface="Verdana" panose="020B0604030504040204" pitchFamily="34" charset="0"/>
                <a:cs typeface="Verdana" panose="020B0604030504040204" pitchFamily="34" charset="0"/>
              </a:rPr>
              <a:t>of power through 173,500 multi-mirror units. </a:t>
            </a:r>
          </a:p>
        </p:txBody>
      </p:sp>
    </p:spTree>
    <p:extLst>
      <p:ext uri="{BB962C8B-B14F-4D97-AF65-F5344CB8AC3E}">
        <p14:creationId xmlns:p14="http://schemas.microsoft.com/office/powerpoint/2010/main" val="1965829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72918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Crescent Dunes, NV</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1" y="6334780"/>
            <a:ext cx="9143999" cy="461665"/>
          </a:xfrm>
          <a:prstGeom prst="rect">
            <a:avLst/>
          </a:prstGeom>
          <a:noFill/>
        </p:spPr>
        <p:txBody>
          <a:bodyPr wrap="square" rtlCol="0">
            <a:spAutoFit/>
          </a:bodyPr>
          <a:lstStyle/>
          <a:p>
            <a:r>
              <a:rPr lang="en-US" sz="1200" dirty="0">
                <a:latin typeface="Avenir Medium"/>
                <a:cs typeface="Avenir Medium"/>
              </a:rPr>
              <a:t>Renewable Energy, 2/e, Chapter 2</a:t>
            </a:r>
          </a:p>
          <a:p>
            <a:r>
              <a:rPr lang="en-US" sz="1200" dirty="0" err="1">
                <a:latin typeface="Avenir Medium"/>
                <a:cs typeface="Avenir Medium"/>
              </a:rPr>
              <a:t>breakingenergy.com</a:t>
            </a:r>
            <a:r>
              <a:rPr lang="en-US" sz="1200" dirty="0">
                <a:latin typeface="Avenir Medium"/>
                <a:cs typeface="Avenir Medium"/>
              </a:rPr>
              <a:t>/2015/02/10/solarreserve-crescent-dunes-solar-tower-will-power-up-in-march-without-ivanpahs-woes/</a:t>
            </a:r>
          </a:p>
        </p:txBody>
      </p:sp>
      <p:sp>
        <p:nvSpPr>
          <p:cNvPr id="10" name="TextBox 9"/>
          <p:cNvSpPr txBox="1"/>
          <p:nvPr/>
        </p:nvSpPr>
        <p:spPr>
          <a:xfrm>
            <a:off x="228599" y="716876"/>
            <a:ext cx="8815145" cy="1323439"/>
          </a:xfrm>
          <a:prstGeom prst="rect">
            <a:avLst/>
          </a:prstGeom>
          <a:noFill/>
        </p:spPr>
        <p:txBody>
          <a:bodyPr wrap="square" rtlCol="0">
            <a:spAutoFit/>
          </a:bodyPr>
          <a:lstStyle/>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Power sold to NV Energy for $0.135 / kWh, 25-year agreement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500,000 MW output at capacity factor of 52% (110 MW plant)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640-foot tower with molten salt energy storage (1.1 GW)</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$737 m loan guarantee from the Federal Government</a:t>
            </a:r>
          </a:p>
        </p:txBody>
      </p:sp>
      <p:pic>
        <p:nvPicPr>
          <p:cNvPr id="3" name="Picture 2" descr="Crescent-Dunes_2-©SolarReserve-Jun2014_hi-1-1024x6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313" y="2240039"/>
            <a:ext cx="6420432" cy="4263569"/>
          </a:xfrm>
          <a:prstGeom prst="rect">
            <a:avLst/>
          </a:prstGeom>
        </p:spPr>
      </p:pic>
    </p:spTree>
    <p:extLst>
      <p:ext uri="{BB962C8B-B14F-4D97-AF65-F5344CB8AC3E}">
        <p14:creationId xmlns:p14="http://schemas.microsoft.com/office/powerpoint/2010/main" val="2819536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2761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Reducing bird mortalities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16907"/>
            <a:ext cx="8661400"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In the first months of operation, a solar tower </a:t>
            </a:r>
            <a:r>
              <a:rPr lang="en-US" sz="2000" b="1" dirty="0">
                <a:latin typeface="Verdana" panose="020B0604030504040204" pitchFamily="34" charset="0"/>
                <a:ea typeface="Verdana" panose="020B0604030504040204" pitchFamily="34" charset="0"/>
                <a:cs typeface="Verdana" panose="020B0604030504040204" pitchFamily="34" charset="0"/>
              </a:rPr>
              <a:t>killed hundreds of birds</a:t>
            </a:r>
            <a:r>
              <a:rPr lang="en-US" sz="2000" dirty="0">
                <a:latin typeface="Verdana" panose="020B0604030504040204" pitchFamily="34" charset="0"/>
                <a:ea typeface="Verdana" panose="020B0604030504040204" pitchFamily="34" charset="0"/>
                <a:cs typeface="Verdana" panose="020B0604030504040204" pitchFamily="34" charset="0"/>
              </a:rPr>
              <a:t> that flew through its solar halo.</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Reworking operations has lowered bird deaths.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Each spot in the pancake is equivalent to ‘only’ four suns.</a:t>
            </a:r>
          </a:p>
        </p:txBody>
      </p:sp>
      <p:sp>
        <p:nvSpPr>
          <p:cNvPr id="9" name="TextBox 8"/>
          <p:cNvSpPr txBox="1"/>
          <p:nvPr/>
        </p:nvSpPr>
        <p:spPr>
          <a:xfrm>
            <a:off x="-1" y="6334780"/>
            <a:ext cx="7889947" cy="523220"/>
          </a:xfrm>
          <a:prstGeom prst="rect">
            <a:avLst/>
          </a:prstGeom>
          <a:noFill/>
        </p:spPr>
        <p:txBody>
          <a:bodyPr wrap="square" rtlCol="0">
            <a:spAutoFit/>
          </a:bodyPr>
          <a:lstStyle/>
          <a:p>
            <a:r>
              <a:rPr lang="en-US" sz="1400" dirty="0">
                <a:latin typeface="Avenir Medium"/>
                <a:cs typeface="Avenir Medium"/>
              </a:rPr>
              <a:t>Renewable Energy, 2/e, Chapter 2</a:t>
            </a:r>
          </a:p>
          <a:p>
            <a:r>
              <a:rPr lang="en-US" sz="1400" dirty="0">
                <a:latin typeface="Avenir Medium"/>
                <a:cs typeface="Avenir Medium"/>
              </a:rPr>
              <a:t>https://</a:t>
            </a:r>
            <a:r>
              <a:rPr lang="en-US" sz="1400" dirty="0" err="1">
                <a:latin typeface="Avenir Medium"/>
                <a:cs typeface="Avenir Medium"/>
              </a:rPr>
              <a:t>cleantechnica.com</a:t>
            </a:r>
            <a:r>
              <a:rPr lang="en-US" sz="1400" dirty="0">
                <a:latin typeface="Avenir Medium"/>
                <a:cs typeface="Avenir Medium"/>
              </a:rPr>
              <a:t>/2015/04/16/one-weird-trick-prevents-bird-deaths-solar-towers/</a:t>
            </a:r>
          </a:p>
        </p:txBody>
      </p:sp>
      <p:pic>
        <p:nvPicPr>
          <p:cNvPr id="2" name="Picture 1" descr="How-not-to-focus-heliostats.png"/>
          <p:cNvPicPr>
            <a:picLocks noChangeAspect="1"/>
          </p:cNvPicPr>
          <p:nvPr/>
        </p:nvPicPr>
        <p:blipFill rotWithShape="1">
          <a:blip r:embed="rId3">
            <a:extLst>
              <a:ext uri="{28A0092B-C50C-407E-A947-70E740481C1C}">
                <a14:useLocalDpi xmlns:a14="http://schemas.microsoft.com/office/drawing/2010/main" val="0"/>
              </a:ext>
            </a:extLst>
          </a:blip>
          <a:srcRect l="23603" t="4807" r="28015" b="25511"/>
          <a:stretch/>
        </p:blipFill>
        <p:spPr>
          <a:xfrm>
            <a:off x="262996" y="2306896"/>
            <a:ext cx="3502367" cy="3619502"/>
          </a:xfrm>
          <a:prstGeom prst="rect">
            <a:avLst/>
          </a:prstGeom>
        </p:spPr>
      </p:pic>
      <p:sp>
        <p:nvSpPr>
          <p:cNvPr id="3" name="TextBox 2"/>
          <p:cNvSpPr txBox="1"/>
          <p:nvPr/>
        </p:nvSpPr>
        <p:spPr>
          <a:xfrm>
            <a:off x="228600" y="5688449"/>
            <a:ext cx="3701990" cy="646331"/>
          </a:xfrm>
          <a:prstGeom prst="rect">
            <a:avLst/>
          </a:prstGeom>
          <a:solidFill>
            <a:srgbClr val="FFFFFF"/>
          </a:solidFill>
        </p:spPr>
        <p:txBody>
          <a:bodyPr wrap="square" rtlCol="0">
            <a:spAutoFit/>
          </a:bodyPr>
          <a:lstStyle/>
          <a:p>
            <a:pPr algn="ctr"/>
            <a:r>
              <a:rPr lang="en-US" b="1" i="1" dirty="0">
                <a:solidFill>
                  <a:srgbClr val="000000"/>
                </a:solidFill>
              </a:rPr>
              <a:t>Solar halo formed by heliostats</a:t>
            </a:r>
            <a:br>
              <a:rPr lang="en-US" b="1" i="1" dirty="0">
                <a:solidFill>
                  <a:srgbClr val="000000"/>
                </a:solidFill>
              </a:rPr>
            </a:br>
            <a:r>
              <a:rPr lang="en-US" b="1" i="1" dirty="0">
                <a:solidFill>
                  <a:srgbClr val="000000"/>
                </a:solidFill>
              </a:rPr>
              <a:t>in standby position</a:t>
            </a:r>
          </a:p>
        </p:txBody>
      </p:sp>
      <p:pic>
        <p:nvPicPr>
          <p:cNvPr id="6" name="Picture 5" descr="BLM-sketch-of-Crescent-Dunes-4-sun-solu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217" y="2271688"/>
            <a:ext cx="5301663" cy="3534442"/>
          </a:xfrm>
          <a:prstGeom prst="rect">
            <a:avLst/>
          </a:prstGeom>
        </p:spPr>
      </p:pic>
      <p:sp>
        <p:nvSpPr>
          <p:cNvPr id="11" name="TextBox 10"/>
          <p:cNvSpPr txBox="1"/>
          <p:nvPr/>
        </p:nvSpPr>
        <p:spPr>
          <a:xfrm>
            <a:off x="3930590" y="5694931"/>
            <a:ext cx="4959409" cy="646331"/>
          </a:xfrm>
          <a:prstGeom prst="rect">
            <a:avLst/>
          </a:prstGeom>
          <a:noFill/>
        </p:spPr>
        <p:txBody>
          <a:bodyPr wrap="square" rtlCol="0">
            <a:spAutoFit/>
          </a:bodyPr>
          <a:lstStyle/>
          <a:p>
            <a:pPr algn="ctr"/>
            <a:r>
              <a:rPr lang="en-US" b="1" i="1" dirty="0"/>
              <a:t>Algorithms were used to reshape the ‘halo’ into a less dangerous ‘pancake’.</a:t>
            </a:r>
          </a:p>
        </p:txBody>
      </p:sp>
    </p:spTree>
    <p:extLst>
      <p:ext uri="{BB962C8B-B14F-4D97-AF65-F5344CB8AC3E}">
        <p14:creationId xmlns:p14="http://schemas.microsoft.com/office/powerpoint/2010/main" val="3419688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122270" y="49316"/>
            <a:ext cx="842730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Insolation: more intense at equator</a:t>
            </a:r>
          </a:p>
        </p:txBody>
      </p:sp>
      <p:sp>
        <p:nvSpPr>
          <p:cNvPr id="3" name="TextBox 2"/>
          <p:cNvSpPr txBox="1"/>
          <p:nvPr/>
        </p:nvSpPr>
        <p:spPr>
          <a:xfrm>
            <a:off x="6803064" y="6529294"/>
            <a:ext cx="2353266" cy="307777"/>
          </a:xfrm>
          <a:prstGeom prst="rect">
            <a:avLst/>
          </a:prstGeom>
          <a:noFill/>
        </p:spPr>
        <p:txBody>
          <a:bodyPr wrap="none" rtlCol="0">
            <a:spAutoFit/>
          </a:bodyPr>
          <a:lstStyle/>
          <a:p>
            <a:r>
              <a:rPr lang="en-US" sz="1400" dirty="0" err="1">
                <a:latin typeface="Avenir Medium"/>
                <a:cs typeface="Avenir Medium"/>
              </a:rPr>
              <a:t>Earthobservatory.nasa.gov</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2" descr="Illustration of how the intensity of sunlight on the Earth varies with latitude."/>
          <p:cNvPicPr>
            <a:picLocks noChangeAspect="1" noChangeArrowheads="1"/>
          </p:cNvPicPr>
          <p:nvPr/>
        </p:nvPicPr>
        <p:blipFill>
          <a:blip r:embed="rId3" cstate="print"/>
          <a:srcRect/>
          <a:stretch>
            <a:fillRect/>
          </a:stretch>
        </p:blipFill>
        <p:spPr bwMode="auto">
          <a:xfrm>
            <a:off x="133475" y="2015067"/>
            <a:ext cx="9010525" cy="4447354"/>
          </a:xfrm>
          <a:prstGeom prst="rect">
            <a:avLst/>
          </a:prstGeom>
          <a:noFill/>
          <a:ln w="9525">
            <a:noFill/>
            <a:miter lim="800000"/>
            <a:headEnd/>
            <a:tailEnd/>
          </a:ln>
        </p:spPr>
      </p:pic>
      <p:sp>
        <p:nvSpPr>
          <p:cNvPr id="2" name="TextBox 1"/>
          <p:cNvSpPr txBox="1"/>
          <p:nvPr/>
        </p:nvSpPr>
        <p:spPr>
          <a:xfrm>
            <a:off x="133475" y="786368"/>
            <a:ext cx="8896225" cy="923330"/>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Insolation</a:t>
            </a:r>
            <a:r>
              <a:rPr lang="en-US" dirty="0">
                <a:latin typeface="Verdana" panose="020B0604030504040204" pitchFamily="34" charset="0"/>
                <a:ea typeface="Verdana" panose="020B0604030504040204" pitchFamily="34" charset="0"/>
                <a:cs typeface="Verdana" panose="020B0604030504040204" pitchFamily="34" charset="0"/>
              </a:rPr>
              <a:t>, and thus the potential for solar energy, is </a:t>
            </a:r>
            <a:r>
              <a:rPr lang="en-US" b="1" dirty="0">
                <a:latin typeface="Verdana" panose="020B0604030504040204" pitchFamily="34" charset="0"/>
                <a:ea typeface="Verdana" panose="020B0604030504040204" pitchFamily="34" charset="0"/>
                <a:cs typeface="Verdana" panose="020B0604030504040204" pitchFamily="34" charset="0"/>
              </a:rPr>
              <a:t>highest at the equator </a:t>
            </a:r>
            <a:r>
              <a:rPr lang="en-US" dirty="0">
                <a:latin typeface="Verdana" panose="020B0604030504040204" pitchFamily="34" charset="0"/>
                <a:ea typeface="Verdana" panose="020B0604030504040204" pitchFamily="34" charset="0"/>
                <a:cs typeface="Verdana" panose="020B0604030504040204" pitchFamily="34" charset="0"/>
              </a:rPr>
              <a:t>because the density of light is highest there.</a:t>
            </a:r>
          </a:p>
          <a:p>
            <a:pPr marL="285750" indent="-28575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The density of sunlight falls at higher latitudes.</a:t>
            </a:r>
          </a:p>
        </p:txBody>
      </p:sp>
    </p:spTree>
    <p:extLst>
      <p:ext uri="{BB962C8B-B14F-4D97-AF65-F5344CB8AC3E}">
        <p14:creationId xmlns:p14="http://schemas.microsoft.com/office/powerpoint/2010/main" val="17889727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14568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Pit power tower?</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1" y="6390802"/>
            <a:ext cx="9143999" cy="461665"/>
          </a:xfrm>
          <a:prstGeom prst="rect">
            <a:avLst/>
          </a:prstGeom>
          <a:noFill/>
        </p:spPr>
        <p:txBody>
          <a:bodyPr wrap="square" rtlCol="0">
            <a:spAutoFit/>
          </a:bodyPr>
          <a:lstStyle/>
          <a:p>
            <a:r>
              <a:rPr lang="en-US" sz="1200" dirty="0">
                <a:latin typeface="Avenir Medium"/>
                <a:cs typeface="Avenir Medium"/>
                <a:hlinkClick r:id="rId3"/>
              </a:rPr>
              <a:t>https://en.wikipedia.org/wiki/Solar_power_tower</a:t>
            </a:r>
            <a:endParaRPr lang="en-US" sz="1200" dirty="0">
              <a:latin typeface="Avenir Medium"/>
              <a:cs typeface="Avenir Medium"/>
            </a:endParaRPr>
          </a:p>
          <a:p>
            <a:r>
              <a:rPr lang="en-US" sz="1200" dirty="0">
                <a:latin typeface="Avenir Medium"/>
                <a:cs typeface="Avenir Medium"/>
              </a:rPr>
              <a:t>https://</a:t>
            </a:r>
            <a:r>
              <a:rPr lang="en-US" sz="1200" dirty="0" err="1">
                <a:latin typeface="Avenir Medium"/>
                <a:cs typeface="Avenir Medium"/>
              </a:rPr>
              <a:t>en.wikipedia.org</a:t>
            </a:r>
            <a:r>
              <a:rPr lang="en-US" sz="1200" dirty="0">
                <a:latin typeface="Avenir Medium"/>
                <a:cs typeface="Avenir Medium"/>
              </a:rPr>
              <a:t>/wiki/</a:t>
            </a:r>
            <a:r>
              <a:rPr lang="en-US" sz="1200" dirty="0" err="1">
                <a:latin typeface="Avenir Medium"/>
                <a:cs typeface="Avenir Medium"/>
              </a:rPr>
              <a:t>Crescent_Dunes_Solar_Energy_Project</a:t>
            </a:r>
            <a:endParaRPr lang="en-US" sz="1200" dirty="0">
              <a:latin typeface="Avenir Medium"/>
              <a:cs typeface="Avenir Medium"/>
            </a:endParaRPr>
          </a:p>
        </p:txBody>
      </p:sp>
      <p:sp>
        <p:nvSpPr>
          <p:cNvPr id="10" name="TextBox 9"/>
          <p:cNvSpPr txBox="1"/>
          <p:nvPr/>
        </p:nvSpPr>
        <p:spPr>
          <a:xfrm>
            <a:off x="228600" y="716876"/>
            <a:ext cx="8927730" cy="2092881"/>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young engineer from Northeastern University, Jonathan </a:t>
            </a:r>
            <a:r>
              <a:rPr lang="en-US" sz="2000" dirty="0" err="1">
                <a:latin typeface="Verdana" panose="020B0604030504040204" pitchFamily="34" charset="0"/>
                <a:ea typeface="Verdana" panose="020B0604030504040204" pitchFamily="34" charset="0"/>
                <a:cs typeface="Verdana" panose="020B0604030504040204" pitchFamily="34" charset="0"/>
              </a:rPr>
              <a:t>Gwiazda</a:t>
            </a:r>
            <a:r>
              <a:rPr lang="en-US" sz="2000" dirty="0">
                <a:latin typeface="Verdana" panose="020B0604030504040204" pitchFamily="34" charset="0"/>
                <a:ea typeface="Verdana" panose="020B0604030504040204" pitchFamily="34" charset="0"/>
                <a:cs typeface="Verdana" panose="020B0604030504040204" pitchFamily="34" charset="0"/>
              </a:rPr>
              <a:t>, has proposed using old pit mines to host solar power towers.</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Advantages?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Brownfield to </a:t>
            </a:r>
            <a:r>
              <a:rPr lang="en-US" sz="2000" dirty="0" err="1">
                <a:latin typeface="Verdana" panose="020B0604030504040204" pitchFamily="34" charset="0"/>
                <a:ea typeface="Verdana" panose="020B0604030504040204" pitchFamily="34" charset="0"/>
                <a:cs typeface="Verdana" panose="020B0604030504040204" pitchFamily="34" charset="0"/>
              </a:rPr>
              <a:t>brightfield</a:t>
            </a:r>
            <a:r>
              <a:rPr lang="en-US" sz="2000" dirty="0">
                <a:latin typeface="Verdana" panose="020B0604030504040204" pitchFamily="34" charset="0"/>
                <a:ea typeface="Verdana" panose="020B0604030504040204" pitchFamily="34" charset="0"/>
                <a:cs typeface="Verdana" panose="020B0604030504040204" pitchFamily="34" charset="0"/>
              </a:rPr>
              <a:t> with existing roads &amp; infrastructure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Abundant water for heat transfer &amp; steam generation.</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Shorter tower combining updraft &amp; solar concentration</a:t>
            </a:r>
          </a:p>
        </p:txBody>
      </p:sp>
      <p:pic>
        <p:nvPicPr>
          <p:cNvPr id="2" name="Picture 1" descr="Bingham_mine_5-10-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463" y="2903759"/>
            <a:ext cx="4400871" cy="3300653"/>
          </a:xfrm>
          <a:prstGeom prst="rect">
            <a:avLst/>
          </a:prstGeom>
        </p:spPr>
      </p:pic>
      <p:pic>
        <p:nvPicPr>
          <p:cNvPr id="6" name="Picture 5" descr="Pit_Power_Tower.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429" y="3069564"/>
            <a:ext cx="4170341" cy="3134848"/>
          </a:xfrm>
          <a:prstGeom prst="rect">
            <a:avLst/>
          </a:prstGeom>
        </p:spPr>
      </p:pic>
      <p:sp>
        <p:nvSpPr>
          <p:cNvPr id="7" name="TextBox 6"/>
          <p:cNvSpPr txBox="1"/>
          <p:nvPr/>
        </p:nvSpPr>
        <p:spPr>
          <a:xfrm>
            <a:off x="5023718" y="6204412"/>
            <a:ext cx="3377898" cy="369332"/>
          </a:xfrm>
          <a:prstGeom prst="rect">
            <a:avLst/>
          </a:prstGeom>
          <a:noFill/>
        </p:spPr>
        <p:txBody>
          <a:bodyPr wrap="none" rtlCol="0">
            <a:spAutoFit/>
          </a:bodyPr>
          <a:lstStyle/>
          <a:p>
            <a:r>
              <a:rPr lang="en-US" b="1" i="1" dirty="0"/>
              <a:t>Bingham Canyon pit mine (Utah)</a:t>
            </a:r>
          </a:p>
        </p:txBody>
      </p:sp>
    </p:spTree>
    <p:extLst>
      <p:ext uri="{BB962C8B-B14F-4D97-AF65-F5344CB8AC3E}">
        <p14:creationId xmlns:p14="http://schemas.microsoft.com/office/powerpoint/2010/main" val="1082612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70325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chimneys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27540"/>
            <a:ext cx="8661400" cy="923330"/>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Solar updraft towers (aka solar chimneys) </a:t>
            </a:r>
            <a:r>
              <a:rPr lang="en-US" dirty="0">
                <a:latin typeface="Verdana" panose="020B0604030504040204" pitchFamily="34" charset="0"/>
                <a:ea typeface="Verdana" panose="020B0604030504040204" pitchFamily="34" charset="0"/>
                <a:cs typeface="Verdana" panose="020B0604030504040204" pitchFamily="34" charset="0"/>
              </a:rPr>
              <a:t>are powered by the heat generated when sunlight hits the earth.</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Proposed 101 years ago by a Spaniard.</a:t>
            </a:r>
          </a:p>
        </p:txBody>
      </p:sp>
      <p:sp>
        <p:nvSpPr>
          <p:cNvPr id="9" name="TextBox 8"/>
          <p:cNvSpPr txBox="1"/>
          <p:nvPr/>
        </p:nvSpPr>
        <p:spPr>
          <a:xfrm>
            <a:off x="-1" y="6540028"/>
            <a:ext cx="9144001" cy="307777"/>
          </a:xfrm>
          <a:prstGeom prst="rect">
            <a:avLst/>
          </a:prstGeom>
          <a:noFill/>
        </p:spPr>
        <p:txBody>
          <a:bodyPr wrap="square" rtlCol="0">
            <a:spAutoFit/>
          </a:bodyPr>
          <a:lstStyle/>
          <a:p>
            <a:r>
              <a:rPr lang="en-US" sz="1400" dirty="0" err="1">
                <a:latin typeface="Avenir Medium"/>
                <a:cs typeface="Avenir Medium"/>
              </a:rPr>
              <a:t>news.nationalgeographic.com</a:t>
            </a:r>
            <a:r>
              <a:rPr lang="en-US" sz="1400" dirty="0">
                <a:latin typeface="Avenir Medium"/>
                <a:cs typeface="Avenir Medium"/>
              </a:rPr>
              <a:t>/news/energy/2014/04/140416-solar-updraft-towers-convert-hot-air-to-energy/</a:t>
            </a:r>
          </a:p>
        </p:txBody>
      </p:sp>
      <p:pic>
        <p:nvPicPr>
          <p:cNvPr id="10" name="Picture 9" descr="Screen Shot 2017-11-21 at 11.47.26 AM.png"/>
          <p:cNvPicPr>
            <a:picLocks noChangeAspect="1"/>
          </p:cNvPicPr>
          <p:nvPr/>
        </p:nvPicPr>
        <p:blipFill rotWithShape="1">
          <a:blip r:embed="rId3">
            <a:extLst>
              <a:ext uri="{28A0092B-C50C-407E-A947-70E740481C1C}">
                <a14:useLocalDpi xmlns:a14="http://schemas.microsoft.com/office/drawing/2010/main" val="0"/>
              </a:ext>
            </a:extLst>
          </a:blip>
          <a:srcRect l="15924" r="15880"/>
          <a:stretch/>
        </p:blipFill>
        <p:spPr>
          <a:xfrm>
            <a:off x="4443240" y="2142223"/>
            <a:ext cx="4542048" cy="4403590"/>
          </a:xfrm>
          <a:prstGeom prst="rect">
            <a:avLst/>
          </a:prstGeom>
        </p:spPr>
      </p:pic>
      <p:sp>
        <p:nvSpPr>
          <p:cNvPr id="3" name="TextBox 2"/>
          <p:cNvSpPr txBox="1"/>
          <p:nvPr/>
        </p:nvSpPr>
        <p:spPr>
          <a:xfrm>
            <a:off x="7026686" y="3263885"/>
            <a:ext cx="2129644" cy="923330"/>
          </a:xfrm>
          <a:prstGeom prst="rect">
            <a:avLst/>
          </a:prstGeom>
          <a:solidFill>
            <a:srgbClr val="FFFFFF"/>
          </a:solidFill>
        </p:spPr>
        <p:txBody>
          <a:bodyPr wrap="square" rtlCol="0">
            <a:spAutoFit/>
          </a:bodyPr>
          <a:lstStyle/>
          <a:p>
            <a:pPr algn="ctr"/>
            <a:r>
              <a:rPr lang="en-US" b="1" i="1" dirty="0">
                <a:solidFill>
                  <a:srgbClr val="000000"/>
                </a:solidFill>
              </a:rPr>
              <a:t>A test solar updraft tower in </a:t>
            </a:r>
            <a:r>
              <a:rPr lang="en-US" b="1" i="1" dirty="0" err="1">
                <a:solidFill>
                  <a:srgbClr val="000000"/>
                </a:solidFill>
              </a:rPr>
              <a:t>Manzanares</a:t>
            </a:r>
            <a:r>
              <a:rPr lang="en-US" b="1" i="1" dirty="0">
                <a:solidFill>
                  <a:srgbClr val="000000"/>
                </a:solidFill>
              </a:rPr>
              <a:t>, Spain</a:t>
            </a:r>
          </a:p>
        </p:txBody>
      </p:sp>
      <p:sp>
        <p:nvSpPr>
          <p:cNvPr id="11" name="TextBox 10"/>
          <p:cNvSpPr txBox="1"/>
          <p:nvPr/>
        </p:nvSpPr>
        <p:spPr>
          <a:xfrm>
            <a:off x="258482" y="1503903"/>
            <a:ext cx="8661400" cy="5170646"/>
          </a:xfrm>
          <a:prstGeom prst="rect">
            <a:avLst/>
          </a:prstGeom>
          <a:noFill/>
        </p:spPr>
        <p:txBody>
          <a:bodyPr wrap="square" rtlCol="0">
            <a:spAutoFit/>
          </a:bodyPr>
          <a:lstStyle/>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A transparent, insulate cover sits around the base of the tower &amp; is raised 2 – 20 m off the ground.</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Hot air forms under the cover,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is trapped &amp; flows toward the</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central chimney tower.</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The hot earth continues to spin</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turbine 24/7.</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Flowing air spins (wind)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turbines that produce power.</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Needs large area of flat land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with consistent sun. </a:t>
            </a:r>
            <a:r>
              <a:rPr lang="en-US" u="sng" dirty="0">
                <a:latin typeface="Verdana" panose="020B0604030504040204" pitchFamily="34" charset="0"/>
                <a:ea typeface="Verdana" panose="020B0604030504040204" pitchFamily="34" charset="0"/>
                <a:cs typeface="Verdana" panose="020B0604030504040204" pitchFamily="34" charset="0"/>
              </a:rPr>
              <a:t>No water</a:t>
            </a:r>
            <a:r>
              <a:rPr lang="en-US" dirty="0">
                <a:latin typeface="Verdana" panose="020B0604030504040204" pitchFamily="34" charset="0"/>
                <a:ea typeface="Verdana" panose="020B0604030504040204" pitchFamily="34" charset="0"/>
                <a:cs typeface="Verdana" panose="020B0604030504040204" pitchFamily="34" charset="0"/>
              </a:rPr>
              <a: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High capital costs.</a:t>
            </a:r>
          </a:p>
          <a:p>
            <a:pPr marL="800100" lvl="1"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$1.6 b estimate for a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200 MW plant</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in Western Australia.</a:t>
            </a:r>
          </a:p>
        </p:txBody>
      </p:sp>
    </p:spTree>
    <p:extLst>
      <p:ext uri="{BB962C8B-B14F-4D97-AF65-F5344CB8AC3E}">
        <p14:creationId xmlns:p14="http://schemas.microsoft.com/office/powerpoint/2010/main" val="20486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95442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Ocean thermal energy conversion</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06274"/>
            <a:ext cx="8661400"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Ocean thermal energy conversion (OTEC) </a:t>
            </a:r>
            <a:r>
              <a:rPr lang="en-US" sz="2000" dirty="0">
                <a:latin typeface="Verdana" panose="020B0604030504040204" pitchFamily="34" charset="0"/>
                <a:ea typeface="Verdana" panose="020B0604030504040204" pitchFamily="34" charset="0"/>
                <a:cs typeface="Verdana" panose="020B0604030504040204" pitchFamily="34" charset="0"/>
              </a:rPr>
              <a:t>is basically a heat exchanger that exploits the temperature differential between surface and deep ocean waters.</a:t>
            </a: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At depths of 1000 feet, there may be a 20°C difference.</a:t>
            </a:r>
          </a:p>
        </p:txBody>
      </p:sp>
      <p:sp>
        <p:nvSpPr>
          <p:cNvPr id="9" name="TextBox 8"/>
          <p:cNvSpPr txBox="1"/>
          <p:nvPr/>
        </p:nvSpPr>
        <p:spPr>
          <a:xfrm>
            <a:off x="-1" y="6540028"/>
            <a:ext cx="9144001" cy="307777"/>
          </a:xfrm>
          <a:prstGeom prst="rect">
            <a:avLst/>
          </a:prstGeom>
          <a:noFill/>
        </p:spPr>
        <p:txBody>
          <a:bodyPr wrap="square" rtlCol="0">
            <a:spAutoFit/>
          </a:bodyPr>
          <a:lstStyle/>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Ocean_thermal_energy_conversion</a:t>
            </a:r>
            <a:endParaRPr lang="en-US" sz="1400" dirty="0">
              <a:latin typeface="Avenir Medium"/>
              <a:cs typeface="Avenir Medium"/>
            </a:endParaRPr>
          </a:p>
        </p:txBody>
      </p:sp>
      <p:sp>
        <p:nvSpPr>
          <p:cNvPr id="2" name="TextBox 1"/>
          <p:cNvSpPr txBox="1"/>
          <p:nvPr/>
        </p:nvSpPr>
        <p:spPr>
          <a:xfrm>
            <a:off x="6887948" y="4481743"/>
            <a:ext cx="915635" cy="369332"/>
          </a:xfrm>
          <a:prstGeom prst="rect">
            <a:avLst/>
          </a:prstGeom>
          <a:solidFill>
            <a:srgbClr val="FFFF00"/>
          </a:solidFill>
        </p:spPr>
        <p:txBody>
          <a:bodyPr wrap="none" rtlCol="0">
            <a:spAutoFit/>
          </a:bodyPr>
          <a:lstStyle/>
          <a:p>
            <a:r>
              <a:rPr lang="en-US" dirty="0"/>
              <a:t>Fig 2.48</a:t>
            </a:r>
          </a:p>
        </p:txBody>
      </p:sp>
      <p:sp>
        <p:nvSpPr>
          <p:cNvPr id="11" name="TextBox 10"/>
          <p:cNvSpPr txBox="1"/>
          <p:nvPr/>
        </p:nvSpPr>
        <p:spPr>
          <a:xfrm>
            <a:off x="228601" y="2336771"/>
            <a:ext cx="3357098" cy="2554545"/>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a:t>
            </a:r>
            <a:r>
              <a:rPr lang="en-US" sz="2000" b="1" dirty="0">
                <a:latin typeface="Verdana" panose="020B0604030504040204" pitchFamily="34" charset="0"/>
                <a:ea typeface="Verdana" panose="020B0604030504040204" pitchFamily="34" charset="0"/>
                <a:cs typeface="Verdana" panose="020B0604030504040204" pitchFamily="34" charset="0"/>
              </a:rPr>
              <a:t>engineering challenges</a:t>
            </a:r>
            <a:r>
              <a:rPr lang="en-US" sz="2000" dirty="0">
                <a:latin typeface="Verdana" panose="020B0604030504040204" pitchFamily="34" charset="0"/>
                <a:ea typeface="Verdana" panose="020B0604030504040204" pitchFamily="34" charset="0"/>
                <a:cs typeface="Verdana" panose="020B0604030504040204" pitchFamily="34" charset="0"/>
              </a:rPr>
              <a:t> are huge.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10 MW station would need to pump 500 m</a:t>
            </a:r>
            <a:r>
              <a:rPr lang="en-US" sz="2000" baseline="30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/second through heat exchangers while moored in 1000 feet of water.</a:t>
            </a:r>
          </a:p>
        </p:txBody>
      </p:sp>
      <p:sp>
        <p:nvSpPr>
          <p:cNvPr id="12" name="TextBox 11"/>
          <p:cNvSpPr txBox="1"/>
          <p:nvPr/>
        </p:nvSpPr>
        <p:spPr>
          <a:xfrm>
            <a:off x="228600" y="5308939"/>
            <a:ext cx="4981869" cy="70788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Energy for </a:t>
            </a:r>
            <a:br>
              <a:rPr lang="en-US" sz="2000" b="1" dirty="0">
                <a:latin typeface="Verdana" panose="020B0604030504040204" pitchFamily="34" charset="0"/>
                <a:ea typeface="Verdana" panose="020B0604030504040204" pitchFamily="34" charset="0"/>
                <a:cs typeface="Verdana" panose="020B0604030504040204" pitchFamily="34" charset="0"/>
              </a:rPr>
            </a:br>
            <a:r>
              <a:rPr lang="en-US" sz="2000" b="1" dirty="0">
                <a:latin typeface="Verdana" panose="020B0604030504040204" pitchFamily="34" charset="0"/>
                <a:ea typeface="Verdana" panose="020B0604030504040204" pitchFamily="34" charset="0"/>
                <a:cs typeface="Verdana" panose="020B0604030504040204" pitchFamily="34" charset="0"/>
              </a:rPr>
              <a:t>desalination?</a:t>
            </a:r>
          </a:p>
        </p:txBody>
      </p:sp>
      <p:pic>
        <p:nvPicPr>
          <p:cNvPr id="6" name="Picture 5" descr="Otec_produkty-2_(Engl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843" y="2280750"/>
            <a:ext cx="5548853" cy="4203256"/>
          </a:xfrm>
          <a:prstGeom prst="rect">
            <a:avLst/>
          </a:prstGeom>
        </p:spPr>
      </p:pic>
    </p:spTree>
    <p:extLst>
      <p:ext uri="{BB962C8B-B14F-4D97-AF65-F5344CB8AC3E}">
        <p14:creationId xmlns:p14="http://schemas.microsoft.com/office/powerpoint/2010/main" val="94332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523220"/>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8.9: Silicon doping &amp; how PV works</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Tree>
    <p:extLst>
      <p:ext uri="{BB962C8B-B14F-4D97-AF65-F5344CB8AC3E}">
        <p14:creationId xmlns:p14="http://schemas.microsoft.com/office/powerpoint/2010/main" val="377829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85902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Photoelectric effect</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68561"/>
            <a:ext cx="8661400"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In 1839</a:t>
            </a:r>
            <a:r>
              <a:rPr lang="en-US" sz="2000" dirty="0">
                <a:latin typeface="Verdana" panose="020B0604030504040204" pitchFamily="34" charset="0"/>
                <a:ea typeface="Verdana" panose="020B0604030504040204" pitchFamily="34" charset="0"/>
                <a:cs typeface="Verdana" panose="020B0604030504040204" pitchFamily="34" charset="0"/>
              </a:rPr>
              <a:t>, the French physicist </a:t>
            </a:r>
            <a:r>
              <a:rPr lang="en-US" sz="2000" dirty="0" err="1">
                <a:latin typeface="Verdana" panose="020B0604030504040204" pitchFamily="34" charset="0"/>
                <a:ea typeface="Verdana" panose="020B0604030504040204" pitchFamily="34" charset="0"/>
                <a:cs typeface="Verdana" panose="020B0604030504040204" pitchFamily="34" charset="0"/>
              </a:rPr>
              <a:t>Alexandre</a:t>
            </a:r>
            <a:r>
              <a:rPr lang="en-US" sz="2000" dirty="0">
                <a:latin typeface="Verdana" panose="020B0604030504040204" pitchFamily="34" charset="0"/>
                <a:ea typeface="Verdana" panose="020B0604030504040204" pitchFamily="34" charset="0"/>
                <a:cs typeface="Verdana" panose="020B0604030504040204" pitchFamily="34" charset="0"/>
              </a:rPr>
              <a:t>-Edmund Becquerel found that the voltage of a wet cell battery he was developing increased when its silver plates were exposed to sunlight.</a:t>
            </a:r>
          </a:p>
        </p:txBody>
      </p:sp>
      <p:sp>
        <p:nvSpPr>
          <p:cNvPr id="16" name="TextBox 15"/>
          <p:cNvSpPr txBox="1"/>
          <p:nvPr/>
        </p:nvSpPr>
        <p:spPr>
          <a:xfrm>
            <a:off x="228600" y="4793817"/>
            <a:ext cx="8661400"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In 1905</a:t>
            </a:r>
            <a:r>
              <a:rPr lang="en-US" sz="2000" dirty="0">
                <a:latin typeface="Verdana" panose="020B0604030504040204" pitchFamily="34" charset="0"/>
                <a:ea typeface="Verdana" panose="020B0604030504040204" pitchFamily="34" charset="0"/>
                <a:cs typeface="Verdana" panose="020B0604030504040204" pitchFamily="34" charset="0"/>
              </a:rPr>
              <a:t>, Albert Einstein discovered that the photoelectric effect was resulted from the quantum nature of matter at the subatomic scale.</a:t>
            </a:r>
          </a:p>
        </p:txBody>
      </p:sp>
      <p:sp>
        <p:nvSpPr>
          <p:cNvPr id="17" name="TextBox 16"/>
          <p:cNvSpPr txBox="1"/>
          <p:nvPr/>
        </p:nvSpPr>
        <p:spPr>
          <a:xfrm>
            <a:off x="228600" y="1955641"/>
            <a:ext cx="8661400" cy="1938992"/>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In 1876</a:t>
            </a:r>
            <a:r>
              <a:rPr lang="en-US" sz="2000" dirty="0">
                <a:latin typeface="Verdana" panose="020B0604030504040204" pitchFamily="34" charset="0"/>
                <a:ea typeface="Verdana" panose="020B0604030504040204" pitchFamily="34" charset="0"/>
                <a:cs typeface="Verdana" panose="020B0604030504040204" pitchFamily="34" charset="0"/>
              </a:rPr>
              <a:t>, William </a:t>
            </a:r>
            <a:r>
              <a:rPr lang="en-US" sz="2000" dirty="0" err="1">
                <a:latin typeface="Verdana" panose="020B0604030504040204" pitchFamily="34" charset="0"/>
                <a:ea typeface="Verdana" panose="020B0604030504040204" pitchFamily="34" charset="0"/>
                <a:cs typeface="Verdana" panose="020B0604030504040204" pitchFamily="34" charset="0"/>
              </a:rPr>
              <a:t>Grylls</a:t>
            </a:r>
            <a:r>
              <a:rPr lang="en-US" sz="2000" dirty="0">
                <a:latin typeface="Verdana" panose="020B0604030504040204" pitchFamily="34" charset="0"/>
                <a:ea typeface="Verdana" panose="020B0604030504040204" pitchFamily="34" charset="0"/>
                <a:cs typeface="Verdana" panose="020B0604030504040204" pitchFamily="34" charset="0"/>
              </a:rPr>
              <a:t> Adams and his student, Richard Evans Day, discovered that an electrical current could be started in selenium solely by exposing it to light.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This pioneering work portended quantum mechanics long before most chemists and physicist had accepted the reality of atoms.</a:t>
            </a:r>
          </a:p>
        </p:txBody>
      </p:sp>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
        <p:nvSpPr>
          <p:cNvPr id="10" name="TextBox 9"/>
          <p:cNvSpPr txBox="1"/>
          <p:nvPr/>
        </p:nvSpPr>
        <p:spPr>
          <a:xfrm>
            <a:off x="228600" y="3978626"/>
            <a:ext cx="8661400" cy="70788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In 1883</a:t>
            </a:r>
            <a:r>
              <a:rPr lang="en-US" sz="2000" dirty="0">
                <a:latin typeface="Verdana" panose="020B0604030504040204" pitchFamily="34" charset="0"/>
                <a:ea typeface="Verdana" panose="020B0604030504040204" pitchFamily="34" charset="0"/>
                <a:cs typeface="Verdana" panose="020B0604030504040204" pitchFamily="34" charset="0"/>
              </a:rPr>
              <a:t>, Charles Edgar </a:t>
            </a:r>
            <a:r>
              <a:rPr lang="en-US" sz="2000" dirty="0" err="1">
                <a:latin typeface="Verdana" panose="020B0604030504040204" pitchFamily="34" charset="0"/>
                <a:ea typeface="Verdana" panose="020B0604030504040204" pitchFamily="34" charset="0"/>
                <a:cs typeface="Verdana" panose="020B0604030504040204" pitchFamily="34" charset="0"/>
              </a:rPr>
              <a:t>Fritts</a:t>
            </a:r>
            <a:r>
              <a:rPr lang="en-US" sz="2000" dirty="0">
                <a:latin typeface="Verdana" panose="020B0604030504040204" pitchFamily="34" charset="0"/>
                <a:ea typeface="Verdana" panose="020B0604030504040204" pitchFamily="34" charset="0"/>
                <a:cs typeface="Verdana" panose="020B0604030504040204" pitchFamily="34" charset="0"/>
              </a:rPr>
              <a:t> made a selenium solar cell with 1% efficiency.</a:t>
            </a:r>
          </a:p>
        </p:txBody>
      </p:sp>
      <p:sp>
        <p:nvSpPr>
          <p:cNvPr id="11" name="TextBox 10"/>
          <p:cNvSpPr txBox="1"/>
          <p:nvPr/>
        </p:nvSpPr>
        <p:spPr>
          <a:xfrm>
            <a:off x="228600" y="5842198"/>
            <a:ext cx="8661400" cy="70788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In 1953</a:t>
            </a:r>
            <a:r>
              <a:rPr lang="en-US" sz="2000" dirty="0">
                <a:latin typeface="Verdana" panose="020B0604030504040204" pitchFamily="34" charset="0"/>
                <a:ea typeface="Verdana" panose="020B0604030504040204" pitchFamily="34" charset="0"/>
                <a:cs typeface="Verdana" panose="020B0604030504040204" pitchFamily="34" charset="0"/>
              </a:rPr>
              <a:t>, the team of Chapin-Fuller-Pearson at Bell Labs produced ‘doped’ silicon that had much better PV efficiency.</a:t>
            </a:r>
          </a:p>
        </p:txBody>
      </p:sp>
    </p:spTree>
    <p:extLst>
      <p:ext uri="{BB962C8B-B14F-4D97-AF65-F5344CB8AC3E}">
        <p14:creationId xmlns:p14="http://schemas.microsoft.com/office/powerpoint/2010/main" val="1487159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15718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PV: current efficiency</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6153687" y="3888140"/>
            <a:ext cx="5590085"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news.energysage.com</a:t>
            </a:r>
            <a:r>
              <a:rPr lang="en-US" sz="1400" dirty="0">
                <a:latin typeface="Avenir Medium"/>
                <a:cs typeface="Avenir Medium"/>
              </a:rPr>
              <a:t>/solar-panel-efficiency-cost-over-time/</a:t>
            </a:r>
          </a:p>
        </p:txBody>
      </p:sp>
      <p:pic>
        <p:nvPicPr>
          <p:cNvPr id="2" name="Picture 1" descr="solar-panel-efficiency-graph.png"/>
          <p:cNvPicPr>
            <a:picLocks noChangeAspect="1"/>
          </p:cNvPicPr>
          <p:nvPr/>
        </p:nvPicPr>
        <p:blipFill rotWithShape="1">
          <a:blip r:embed="rId3">
            <a:extLst>
              <a:ext uri="{28A0092B-C50C-407E-A947-70E740481C1C}">
                <a14:useLocalDpi xmlns:a14="http://schemas.microsoft.com/office/drawing/2010/main" val="0"/>
              </a:ext>
            </a:extLst>
          </a:blip>
          <a:srcRect t="13342"/>
          <a:stretch/>
        </p:blipFill>
        <p:spPr>
          <a:xfrm>
            <a:off x="1228038" y="693856"/>
            <a:ext cx="6571326" cy="6143215"/>
          </a:xfrm>
          <a:prstGeom prst="rect">
            <a:avLst/>
          </a:prstGeom>
        </p:spPr>
      </p:pic>
    </p:spTree>
    <p:extLst>
      <p:ext uri="{BB962C8B-B14F-4D97-AF65-F5344CB8AC3E}">
        <p14:creationId xmlns:p14="http://schemas.microsoft.com/office/powerpoint/2010/main" val="39054449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13927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PV: current costs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6153687" y="3888140"/>
            <a:ext cx="5590085"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news.energysage.com</a:t>
            </a:r>
            <a:r>
              <a:rPr lang="en-US" sz="1400" dirty="0">
                <a:latin typeface="Avenir Medium"/>
                <a:cs typeface="Avenir Medium"/>
              </a:rPr>
              <a:t>/solar-panel-efficiency-cost-over-time/</a:t>
            </a:r>
          </a:p>
        </p:txBody>
      </p:sp>
      <p:pic>
        <p:nvPicPr>
          <p:cNvPr id="3" name="Picture 2" descr="changeovertime_graph-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86" y="1213806"/>
            <a:ext cx="8707906" cy="5079612"/>
          </a:xfrm>
          <a:prstGeom prst="rect">
            <a:avLst/>
          </a:prstGeom>
        </p:spPr>
      </p:pic>
    </p:spTree>
    <p:extLst>
      <p:ext uri="{BB962C8B-B14F-4D97-AF65-F5344CB8AC3E}">
        <p14:creationId xmlns:p14="http://schemas.microsoft.com/office/powerpoint/2010/main" val="833227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X:\CD Final\rgCD\Virtual CD PVSRG\Final CD\ppt\01\PVS0106.jpg"/>
          <p:cNvPicPr>
            <a:picLocks noChangeAspect="1" noChangeArrowheads="1"/>
          </p:cNvPicPr>
          <p:nvPr/>
        </p:nvPicPr>
        <p:blipFill rotWithShape="1">
          <a:blip r:embed="rId2" cstate="print"/>
          <a:srcRect t="5916" b="3770"/>
          <a:stretch/>
        </p:blipFill>
        <p:spPr bwMode="auto">
          <a:xfrm>
            <a:off x="5228251" y="2913320"/>
            <a:ext cx="2762013" cy="3829883"/>
          </a:xfrm>
          <a:prstGeom prst="rect">
            <a:avLst/>
          </a:prstGeom>
          <a:noFill/>
          <a:ln w="38100">
            <a:solidFill>
              <a:schemeClr val="bg1"/>
            </a:solidFill>
            <a:miter lim="800000"/>
            <a:headEnd/>
            <a:tailEnd/>
          </a:ln>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42863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Silicon makes PV cells practical</a:t>
            </a: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751595"/>
            <a:ext cx="8927730" cy="224676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1953</a:t>
            </a:r>
            <a:r>
              <a:rPr lang="en-US" sz="2000" dirty="0">
                <a:latin typeface="Verdana" panose="020B0604030504040204" pitchFamily="34" charset="0"/>
                <a:ea typeface="Verdana" panose="020B0604030504040204" pitchFamily="34" charset="0"/>
                <a:cs typeface="Verdana" panose="020B0604030504040204" pitchFamily="34" charset="0"/>
              </a:rPr>
              <a:t>: While researching </a:t>
            </a:r>
            <a:r>
              <a:rPr lang="en-US" sz="2000" b="1" dirty="0">
                <a:latin typeface="Verdana" panose="020B0604030504040204" pitchFamily="34" charset="0"/>
                <a:ea typeface="Verdana" panose="020B0604030504040204" pitchFamily="34" charset="0"/>
                <a:cs typeface="Verdana" panose="020B0604030504040204" pitchFamily="34" charset="0"/>
              </a:rPr>
              <a:t>silicon</a:t>
            </a:r>
            <a:r>
              <a:rPr lang="en-US" sz="2000" dirty="0">
                <a:latin typeface="Verdana" panose="020B0604030504040204" pitchFamily="34" charset="0"/>
                <a:ea typeface="Verdana" panose="020B0604030504040204" pitchFamily="34" charset="0"/>
                <a:cs typeface="Verdana" panose="020B0604030504040204" pitchFamily="34" charset="0"/>
              </a:rPr>
              <a:t> for its possible applications in electronics, Gerald Pearson, an empirical physicist at Bell Laboratories, inadvertently made a solar cell that was far more efficient than solar cells made from selenium. Two other Bell Labs scientists - Daryl Chapin and Calvin Fuller - refined this discovery and developed the first solar cell capable of converting enough of the sun's energy into power electrical equipment.</a:t>
            </a:r>
          </a:p>
        </p:txBody>
      </p:sp>
      <p:pic>
        <p:nvPicPr>
          <p:cNvPr id="9" name="Picture 8" descr="X:\CD Final\rgCD\Virtual CD PVSRG\Final CD\ppt\01\PVS0105.jpg"/>
          <p:cNvPicPr>
            <a:picLocks noChangeAspect="1" noChangeArrowheads="1"/>
          </p:cNvPicPr>
          <p:nvPr/>
        </p:nvPicPr>
        <p:blipFill rotWithShape="1">
          <a:blip r:embed="rId4" cstate="print"/>
          <a:srcRect t="7946" b="4845"/>
          <a:stretch/>
        </p:blipFill>
        <p:spPr bwMode="auto">
          <a:xfrm>
            <a:off x="744172" y="3064158"/>
            <a:ext cx="3727608" cy="3518051"/>
          </a:xfrm>
          <a:prstGeom prst="rect">
            <a:avLst/>
          </a:prstGeom>
          <a:noFill/>
          <a:ln w="38100">
            <a:solidFill>
              <a:schemeClr val="bg1"/>
            </a:solidFill>
            <a:miter lim="800000"/>
            <a:headEnd/>
            <a:tailEnd/>
          </a:ln>
        </p:spPr>
      </p:pic>
      <p:sp>
        <p:nvSpPr>
          <p:cNvPr id="11" name="TextBox 10"/>
          <p:cNvSpPr txBox="1"/>
          <p:nvPr/>
        </p:nvSpPr>
        <p:spPr>
          <a:xfrm rot="16200000">
            <a:off x="7464765" y="5206607"/>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Tree>
    <p:extLst>
      <p:ext uri="{BB962C8B-B14F-4D97-AF65-F5344CB8AC3E}">
        <p14:creationId xmlns:p14="http://schemas.microsoft.com/office/powerpoint/2010/main" val="3641871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87798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Semiconductors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1"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b="29133"/>
          <a:stretch/>
        </p:blipFill>
        <p:spPr>
          <a:xfrm>
            <a:off x="76952" y="2218067"/>
            <a:ext cx="9025108" cy="4292269"/>
          </a:xfrm>
          <a:prstGeom prst="rect">
            <a:avLst/>
          </a:prstGeom>
        </p:spPr>
      </p:pic>
      <p:sp>
        <p:nvSpPr>
          <p:cNvPr id="6" name="Rectangle 5"/>
          <p:cNvSpPr/>
          <p:nvPr/>
        </p:nvSpPr>
        <p:spPr>
          <a:xfrm>
            <a:off x="5933293" y="3753653"/>
            <a:ext cx="511817" cy="1592459"/>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900809" y="3223571"/>
            <a:ext cx="511817" cy="2122541"/>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422233" y="4266255"/>
            <a:ext cx="511817" cy="1098815"/>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414142" y="4266255"/>
            <a:ext cx="511817" cy="1098815"/>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445110" y="3716477"/>
            <a:ext cx="511817" cy="54977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72471" y="5913741"/>
            <a:ext cx="3246782" cy="923330"/>
          </a:xfrm>
          <a:prstGeom prst="rect">
            <a:avLst/>
          </a:prstGeom>
          <a:noFill/>
        </p:spPr>
        <p:txBody>
          <a:bodyPr wrap="square" rtlCol="0">
            <a:spAutoFit/>
          </a:bodyPr>
          <a:lstStyle/>
          <a:p>
            <a:r>
              <a:rPr lang="en-US" dirty="0">
                <a:solidFill>
                  <a:srgbClr val="FF0000"/>
                </a:solidFill>
                <a:latin typeface="Avenir Medium"/>
                <a:cs typeface="Avenir Medium"/>
              </a:rPr>
              <a:t>Group IV semiconductors</a:t>
            </a:r>
          </a:p>
          <a:p>
            <a:r>
              <a:rPr lang="en-US" dirty="0">
                <a:solidFill>
                  <a:srgbClr val="008000"/>
                </a:solidFill>
                <a:latin typeface="Avenir Medium"/>
                <a:cs typeface="Avenir Medium"/>
              </a:rPr>
              <a:t>Group III-V semiconductors</a:t>
            </a:r>
          </a:p>
          <a:p>
            <a:r>
              <a:rPr lang="en-US" dirty="0">
                <a:solidFill>
                  <a:srgbClr val="0000FF"/>
                </a:solidFill>
                <a:latin typeface="Avenir Medium"/>
                <a:cs typeface="Avenir Medium"/>
              </a:rPr>
              <a:t>Group II-V semiconductors</a:t>
            </a:r>
          </a:p>
        </p:txBody>
      </p:sp>
      <p:sp>
        <p:nvSpPr>
          <p:cNvPr id="2" name="TextBox 1"/>
          <p:cNvSpPr txBox="1"/>
          <p:nvPr/>
        </p:nvSpPr>
        <p:spPr>
          <a:xfrm>
            <a:off x="183777" y="830886"/>
            <a:ext cx="8883271"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Semiconductors: </a:t>
            </a:r>
            <a:r>
              <a:rPr lang="en-US" sz="2000" dirty="0">
                <a:latin typeface="Verdana" panose="020B0604030504040204" pitchFamily="34" charset="0"/>
                <a:ea typeface="Verdana" panose="020B0604030504040204" pitchFamily="34" charset="0"/>
                <a:cs typeface="Verdana" panose="020B0604030504040204" pitchFamily="34" charset="0"/>
              </a:rPr>
              <a:t>materials or elements whose ability to conduct electrons is intermediate between conductors (metals) and insulators (like glass).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Don’t have an abundance of electrons in the ‘conduction band’.</a:t>
            </a:r>
          </a:p>
        </p:txBody>
      </p:sp>
    </p:spTree>
    <p:extLst>
      <p:ext uri="{BB962C8B-B14F-4D97-AF65-F5344CB8AC3E}">
        <p14:creationId xmlns:p14="http://schemas.microsoft.com/office/powerpoint/2010/main" val="10060430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33699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Conduction band electrons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183777" y="830886"/>
            <a:ext cx="8736105"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Normally, electrons shared between atoms reside in an energy level called the </a:t>
            </a:r>
            <a:r>
              <a:rPr lang="en-US" sz="2000" b="1" dirty="0">
                <a:latin typeface="Verdana" panose="020B0604030504040204" pitchFamily="34" charset="0"/>
                <a:ea typeface="Verdana" panose="020B0604030504040204" pitchFamily="34" charset="0"/>
                <a:cs typeface="Verdana" panose="020B0604030504040204" pitchFamily="34" charset="0"/>
              </a:rPr>
              <a:t>valence band</a:t>
            </a:r>
            <a:r>
              <a:rPr lang="en-US" sz="2000" dirty="0">
                <a:latin typeface="Verdana" panose="020B0604030504040204" pitchFamily="34" charset="0"/>
                <a:ea typeface="Verdana" panose="020B0604030504040204" pitchFamily="34" charset="0"/>
                <a:cs typeface="Verdana" panose="020B0604030504040204" pitchFamily="34" charset="0"/>
              </a:rPr>
              <a:t>. </a:t>
            </a:r>
          </a:p>
        </p:txBody>
      </p:sp>
      <p:sp>
        <p:nvSpPr>
          <p:cNvPr id="16" name="TextBox 15"/>
          <p:cNvSpPr txBox="1"/>
          <p:nvPr/>
        </p:nvSpPr>
        <p:spPr>
          <a:xfrm>
            <a:off x="198718" y="1544581"/>
            <a:ext cx="8736105"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Addition of certain types of energy can bump the energy level of  these electrons up to the </a:t>
            </a:r>
            <a:r>
              <a:rPr lang="en-US" sz="2000" b="1" dirty="0">
                <a:latin typeface="Verdana" panose="020B0604030504040204" pitchFamily="34" charset="0"/>
                <a:ea typeface="Verdana" panose="020B0604030504040204" pitchFamily="34" charset="0"/>
                <a:cs typeface="Verdana" panose="020B0604030504040204" pitchFamily="34" charset="0"/>
              </a:rPr>
              <a:t>conduction band</a:t>
            </a:r>
            <a:r>
              <a:rPr lang="en-US" sz="2000" dirty="0">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The energy difference between the valence &amp; conduction bands is called the </a:t>
            </a:r>
            <a:r>
              <a:rPr lang="en-US" sz="2000" b="1" dirty="0">
                <a:latin typeface="Verdana" panose="020B0604030504040204" pitchFamily="34" charset="0"/>
                <a:ea typeface="Verdana" panose="020B0604030504040204" pitchFamily="34" charset="0"/>
                <a:cs typeface="Verdana" panose="020B0604030504040204" pitchFamily="34" charset="0"/>
              </a:rPr>
              <a:t>energy gap</a:t>
            </a:r>
            <a:r>
              <a:rPr lang="en-US" sz="2000" dirty="0">
                <a:latin typeface="Verdana" panose="020B0604030504040204" pitchFamily="34" charset="0"/>
                <a:ea typeface="Verdana" panose="020B0604030504040204" pitchFamily="34" charset="0"/>
                <a:cs typeface="Verdana" panose="020B0604030504040204" pitchFamily="34" charset="0"/>
              </a:rPr>
              <a:t>, typically 1 to 1.5 </a:t>
            </a:r>
            <a:r>
              <a:rPr lang="en-US" sz="2000" dirty="0" err="1">
                <a:latin typeface="Verdana" panose="020B0604030504040204" pitchFamily="34" charset="0"/>
                <a:ea typeface="Verdana" panose="020B0604030504040204" pitchFamily="34" charset="0"/>
                <a:cs typeface="Verdana" panose="020B0604030504040204" pitchFamily="34" charset="0"/>
              </a:rPr>
              <a:t>eV</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228600" y="2900739"/>
            <a:ext cx="873610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p-n junction ‘warps’ the bands and the energy gap. </a:t>
            </a:r>
          </a:p>
        </p:txBody>
      </p:sp>
      <p:sp>
        <p:nvSpPr>
          <p:cNvPr id="10" name="TextBox 9"/>
          <p:cNvSpPr txBox="1"/>
          <p:nvPr/>
        </p:nvSpPr>
        <p:spPr>
          <a:xfrm rot="16200000">
            <a:off x="7450370" y="5161315"/>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pic>
        <p:nvPicPr>
          <p:cNvPr id="6" name="Picture 5" descr="Scanbot Nov 25, 2017 7.11 PM.pdf"/>
          <p:cNvPicPr>
            <a:picLocks noChangeAspect="1"/>
          </p:cNvPicPr>
          <p:nvPr/>
        </p:nvPicPr>
        <p:blipFill rotWithShape="1">
          <a:blip r:embed="rId3">
            <a:extLst>
              <a:ext uri="{28A0092B-C50C-407E-A947-70E740481C1C}">
                <a14:useLocalDpi xmlns:a14="http://schemas.microsoft.com/office/drawing/2010/main" val="0"/>
              </a:ext>
            </a:extLst>
          </a:blip>
          <a:srcRect l="18954" t="46455" r="55066" b="28582"/>
          <a:stretch/>
        </p:blipFill>
        <p:spPr>
          <a:xfrm>
            <a:off x="1464241" y="3410632"/>
            <a:ext cx="4661648" cy="3342314"/>
          </a:xfrm>
          <a:prstGeom prst="rect">
            <a:avLst/>
          </a:prstGeom>
        </p:spPr>
      </p:pic>
      <p:sp>
        <p:nvSpPr>
          <p:cNvPr id="7" name="TextBox 6"/>
          <p:cNvSpPr txBox="1"/>
          <p:nvPr/>
        </p:nvSpPr>
        <p:spPr>
          <a:xfrm>
            <a:off x="6125889" y="5298746"/>
            <a:ext cx="1621342" cy="369332"/>
          </a:xfrm>
          <a:prstGeom prst="rect">
            <a:avLst/>
          </a:prstGeom>
          <a:noFill/>
        </p:spPr>
        <p:txBody>
          <a:bodyPr wrap="none" rtlCol="0">
            <a:spAutoFit/>
          </a:bodyPr>
          <a:lstStyle/>
          <a:p>
            <a:r>
              <a:rPr lang="en-US" b="1" dirty="0">
                <a:latin typeface="Avenir Black"/>
                <a:cs typeface="Avenir Black"/>
              </a:rPr>
              <a:t>valence band</a:t>
            </a:r>
          </a:p>
        </p:txBody>
      </p:sp>
      <p:sp>
        <p:nvSpPr>
          <p:cNvPr id="13" name="TextBox 12"/>
          <p:cNvSpPr txBox="1"/>
          <p:nvPr/>
        </p:nvSpPr>
        <p:spPr>
          <a:xfrm>
            <a:off x="6153846" y="4091499"/>
            <a:ext cx="2001284" cy="369332"/>
          </a:xfrm>
          <a:prstGeom prst="rect">
            <a:avLst/>
          </a:prstGeom>
          <a:noFill/>
        </p:spPr>
        <p:txBody>
          <a:bodyPr wrap="none" rtlCol="0">
            <a:spAutoFit/>
          </a:bodyPr>
          <a:lstStyle/>
          <a:p>
            <a:r>
              <a:rPr lang="en-US" b="1" dirty="0">
                <a:latin typeface="Avenir Black"/>
                <a:cs typeface="Avenir Black"/>
              </a:rPr>
              <a:t>conduction band</a:t>
            </a:r>
          </a:p>
        </p:txBody>
      </p:sp>
      <p:sp>
        <p:nvSpPr>
          <p:cNvPr id="14" name="TextBox 13"/>
          <p:cNvSpPr txBox="1"/>
          <p:nvPr/>
        </p:nvSpPr>
        <p:spPr>
          <a:xfrm>
            <a:off x="6461190" y="4654462"/>
            <a:ext cx="1428832" cy="369332"/>
          </a:xfrm>
          <a:prstGeom prst="rect">
            <a:avLst/>
          </a:prstGeom>
          <a:noFill/>
        </p:spPr>
        <p:txBody>
          <a:bodyPr wrap="none" rtlCol="0">
            <a:spAutoFit/>
          </a:bodyPr>
          <a:lstStyle/>
          <a:p>
            <a:r>
              <a:rPr lang="en-US" b="1" dirty="0">
                <a:latin typeface="Avenir Black"/>
                <a:cs typeface="Avenir Black"/>
              </a:rPr>
              <a:t>energy gap</a:t>
            </a:r>
          </a:p>
        </p:txBody>
      </p:sp>
    </p:spTree>
    <p:extLst>
      <p:ext uri="{BB962C8B-B14F-4D97-AF65-F5344CB8AC3E}">
        <p14:creationId xmlns:p14="http://schemas.microsoft.com/office/powerpoint/2010/main" val="183164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92048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Seasonal angles of insolation</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8" descr="E:\SDT3111 Energy Systems and Sustainability\pictures\scan0054.jpg"/>
          <p:cNvPicPr>
            <a:picLocks noChangeAspect="1" noChangeArrowheads="1"/>
          </p:cNvPicPr>
          <p:nvPr/>
        </p:nvPicPr>
        <p:blipFill rotWithShape="1">
          <a:blip r:embed="rId3" cstate="print"/>
          <a:srcRect l="6020" t="2599" r="5083" b="12308"/>
          <a:stretch/>
        </p:blipFill>
        <p:spPr bwMode="auto">
          <a:xfrm>
            <a:off x="228601" y="1012421"/>
            <a:ext cx="8699772" cy="5516873"/>
          </a:xfrm>
          <a:prstGeom prst="rect">
            <a:avLst/>
          </a:prstGeom>
          <a:noFill/>
          <a:ln w="9525">
            <a:solidFill>
              <a:schemeClr val="accent1"/>
            </a:solidFill>
            <a:miter lim="800000"/>
            <a:headEnd/>
            <a:tailEnd/>
          </a:ln>
        </p:spPr>
      </p:pic>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
        <p:nvSpPr>
          <p:cNvPr id="2" name="TextBox 1"/>
          <p:cNvSpPr txBox="1"/>
          <p:nvPr/>
        </p:nvSpPr>
        <p:spPr>
          <a:xfrm>
            <a:off x="127000" y="923521"/>
            <a:ext cx="4913653" cy="923330"/>
          </a:xfrm>
          <a:prstGeom prst="rect">
            <a:avLst/>
          </a:prstGeom>
          <a:solidFill>
            <a:schemeClr val="bg1"/>
          </a:solid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The angle of the earth’s axis is constant,</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but the tilt of the </a:t>
            </a:r>
            <a:r>
              <a:rPr lang="en-US" b="1" dirty="0">
                <a:latin typeface="Verdana" panose="020B0604030504040204" pitchFamily="34" charset="0"/>
                <a:ea typeface="Verdana" panose="020B0604030504040204" pitchFamily="34" charset="0"/>
                <a:cs typeface="Verdana" panose="020B0604030504040204" pitchFamily="34" charset="0"/>
              </a:rPr>
              <a:t>earth relative to the</a:t>
            </a:r>
            <a:br>
              <a:rPr lang="en-US" b="1" dirty="0">
                <a:latin typeface="Verdana" panose="020B0604030504040204" pitchFamily="34" charset="0"/>
                <a:ea typeface="Verdana" panose="020B0604030504040204" pitchFamily="34" charset="0"/>
                <a:cs typeface="Verdana" panose="020B0604030504040204" pitchFamily="34" charset="0"/>
              </a:rPr>
            </a:br>
            <a:r>
              <a:rPr lang="en-US" b="1" dirty="0">
                <a:latin typeface="Verdana" panose="020B0604030504040204" pitchFamily="34" charset="0"/>
                <a:ea typeface="Verdana" panose="020B0604030504040204" pitchFamily="34" charset="0"/>
                <a:cs typeface="Verdana" panose="020B0604030504040204" pitchFamily="34" charset="0"/>
              </a:rPr>
              <a:t>sun</a:t>
            </a:r>
            <a:r>
              <a:rPr lang="en-US" dirty="0">
                <a:latin typeface="Verdana" panose="020B0604030504040204" pitchFamily="34" charset="0"/>
                <a:ea typeface="Verdana" panose="020B0604030504040204" pitchFamily="34" charset="0"/>
                <a:cs typeface="Verdana" panose="020B0604030504040204" pitchFamily="34" charset="0"/>
              </a:rPr>
              <a:t> changes with the seasons.</a:t>
            </a:r>
          </a:p>
        </p:txBody>
      </p:sp>
    </p:spTree>
    <p:extLst>
      <p:ext uri="{BB962C8B-B14F-4D97-AF65-F5344CB8AC3E}">
        <p14:creationId xmlns:p14="http://schemas.microsoft.com/office/powerpoint/2010/main" val="2035617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9012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Semiconductors &amp; doping</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228600" y="675191"/>
            <a:ext cx="9064256" cy="1415067"/>
          </a:xfrm>
          <a:prstGeom prst="rect">
            <a:avLst/>
          </a:prstGeom>
          <a:noFill/>
        </p:spPr>
        <p:txBody>
          <a:bodyPr wrap="square" rtlCol="0">
            <a:spAutoFit/>
          </a:bodyPr>
          <a:lstStyle/>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PV cells are a </a:t>
            </a:r>
            <a:r>
              <a:rPr lang="en-US" sz="2000" b="1" dirty="0">
                <a:latin typeface="Verdana" panose="020B0604030504040204" pitchFamily="34" charset="0"/>
                <a:ea typeface="Verdana" panose="020B0604030504040204" pitchFamily="34" charset="0"/>
                <a:cs typeface="Verdana" panose="020B0604030504040204" pitchFamily="34" charset="0"/>
              </a:rPr>
              <a:t>junction</a:t>
            </a:r>
            <a:r>
              <a:rPr lang="en-US" sz="2000" dirty="0">
                <a:latin typeface="Verdana" panose="020B0604030504040204" pitchFamily="34" charset="0"/>
                <a:ea typeface="Verdana" panose="020B0604030504040204" pitchFamily="34" charset="0"/>
                <a:cs typeface="Verdana" panose="020B0604030504040204" pitchFamily="34" charset="0"/>
              </a:rPr>
              <a:t> between two thin layers of silicon.</a:t>
            </a:r>
          </a:p>
          <a:p>
            <a:pPr marL="342900" indent="-342900">
              <a:lnSpc>
                <a:spcPct val="15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p layer </a:t>
            </a:r>
            <a:r>
              <a:rPr lang="en-US" sz="2000" dirty="0">
                <a:latin typeface="Verdana" panose="020B0604030504040204" pitchFamily="34" charset="0"/>
                <a:ea typeface="Verdana" panose="020B0604030504040204" pitchFamily="34" charset="0"/>
                <a:cs typeface="Verdana" panose="020B0604030504040204" pitchFamily="34" charset="0"/>
              </a:rPr>
              <a:t>(positive)</a:t>
            </a:r>
          </a:p>
          <a:p>
            <a:pPr marL="342900" indent="-342900">
              <a:lnSpc>
                <a:spcPct val="15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n layer </a:t>
            </a:r>
            <a:r>
              <a:rPr lang="en-US" sz="2000" dirty="0">
                <a:latin typeface="Verdana" panose="020B0604030504040204" pitchFamily="34" charset="0"/>
                <a:ea typeface="Verdana" panose="020B0604030504040204" pitchFamily="34" charset="0"/>
                <a:cs typeface="Verdana" panose="020B0604030504040204" pitchFamily="34" charset="0"/>
              </a:rPr>
              <a:t>(negative)</a:t>
            </a:r>
          </a:p>
        </p:txBody>
      </p:sp>
      <p:sp>
        <p:nvSpPr>
          <p:cNvPr id="9" name="TextBox 8"/>
          <p:cNvSpPr txBox="1"/>
          <p:nvPr/>
        </p:nvSpPr>
        <p:spPr>
          <a:xfrm rot="16200000">
            <a:off x="7061436" y="4784656"/>
            <a:ext cx="3623468" cy="523220"/>
          </a:xfrm>
          <a:prstGeom prst="rect">
            <a:avLst/>
          </a:prstGeom>
          <a:noFill/>
        </p:spPr>
        <p:txBody>
          <a:bodyPr wrap="none" rtlCol="0">
            <a:spAutoFit/>
          </a:bodyPr>
          <a:lstStyle/>
          <a:p>
            <a:r>
              <a:rPr lang="en-US" sz="1400" dirty="0">
                <a:latin typeface="Avenir Medium"/>
                <a:cs typeface="Avenir Medium"/>
              </a:rPr>
              <a:t>Renewable Energy, 2/e, Chapter 3</a:t>
            </a:r>
          </a:p>
          <a:p>
            <a:r>
              <a:rPr lang="en-US" sz="1400" dirty="0">
                <a:latin typeface="Avenir Medium"/>
                <a:cs typeface="Avenir Medium"/>
              </a:rPr>
              <a:t>http://</a:t>
            </a:r>
            <a:r>
              <a:rPr lang="en-US" sz="1400" dirty="0" err="1">
                <a:latin typeface="Avenir Medium"/>
                <a:cs typeface="Avenir Medium"/>
              </a:rPr>
              <a:t>solarjourneyusa.com</a:t>
            </a:r>
            <a:r>
              <a:rPr lang="en-US" sz="1400" dirty="0">
                <a:latin typeface="Avenir Medium"/>
                <a:cs typeface="Avenir Medium"/>
              </a:rPr>
              <a:t>/</a:t>
            </a:r>
            <a:r>
              <a:rPr lang="en-US" sz="1400" dirty="0" err="1">
                <a:latin typeface="Avenir Medium"/>
                <a:cs typeface="Avenir Medium"/>
              </a:rPr>
              <a:t>bandgaps.php</a:t>
            </a:r>
            <a:endParaRPr lang="en-US" sz="1400" dirty="0">
              <a:latin typeface="Avenir Medium"/>
              <a:cs typeface="Avenir Medium"/>
            </a:endParaRPr>
          </a:p>
        </p:txBody>
      </p:sp>
      <p:sp>
        <p:nvSpPr>
          <p:cNvPr id="2" name="TextBox 1"/>
          <p:cNvSpPr txBox="1"/>
          <p:nvPr/>
        </p:nvSpPr>
        <p:spPr>
          <a:xfrm>
            <a:off x="2974547" y="1704373"/>
            <a:ext cx="5410007"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Doped with P (surplus electrons so negative)</a:t>
            </a:r>
          </a:p>
        </p:txBody>
      </p:sp>
      <p:sp>
        <p:nvSpPr>
          <p:cNvPr id="12" name="TextBox 11"/>
          <p:cNvSpPr txBox="1"/>
          <p:nvPr/>
        </p:nvSpPr>
        <p:spPr>
          <a:xfrm>
            <a:off x="2821249" y="1260345"/>
            <a:ext cx="6419899"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Doped with B (electron-deficient, so positive) = holes</a:t>
            </a:r>
          </a:p>
        </p:txBody>
      </p:sp>
      <p:pic>
        <p:nvPicPr>
          <p:cNvPr id="3" name="Picture 2" descr="PN-jun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451" y="2295525"/>
            <a:ext cx="5153025" cy="4562475"/>
          </a:xfrm>
          <a:prstGeom prst="rect">
            <a:avLst/>
          </a:prstGeom>
        </p:spPr>
      </p:pic>
    </p:spTree>
    <p:extLst>
      <p:ext uri="{BB962C8B-B14F-4D97-AF65-F5344CB8AC3E}">
        <p14:creationId xmlns:p14="http://schemas.microsoft.com/office/powerpoint/2010/main" val="18321074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30305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Photons create ‘holes’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183777" y="830886"/>
            <a:ext cx="8736105"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When </a:t>
            </a:r>
            <a:r>
              <a:rPr lang="en-US" sz="2000" b="1" dirty="0">
                <a:latin typeface="Verdana" panose="020B0604030504040204" pitchFamily="34" charset="0"/>
                <a:ea typeface="Verdana" panose="020B0604030504040204" pitchFamily="34" charset="0"/>
                <a:cs typeface="Verdana" panose="020B0604030504040204" pitchFamily="34" charset="0"/>
              </a:rPr>
              <a:t>photons</a:t>
            </a:r>
            <a:r>
              <a:rPr lang="en-US" sz="2000" dirty="0">
                <a:latin typeface="Verdana" panose="020B0604030504040204" pitchFamily="34" charset="0"/>
                <a:ea typeface="Verdana" panose="020B0604030504040204" pitchFamily="34" charset="0"/>
                <a:cs typeface="Verdana" panose="020B0604030504040204" pitchFamily="34" charset="0"/>
              </a:rPr>
              <a:t> hit electrons in the valence band they </a:t>
            </a:r>
            <a:r>
              <a:rPr lang="en-US" sz="2000" b="1" dirty="0">
                <a:latin typeface="Verdana" panose="020B0604030504040204" pitchFamily="34" charset="0"/>
                <a:ea typeface="Verdana" panose="020B0604030504040204" pitchFamily="34" charset="0"/>
                <a:cs typeface="Verdana" panose="020B0604030504040204" pitchFamily="34" charset="0"/>
              </a:rPr>
              <a:t>excite</a:t>
            </a:r>
            <a:r>
              <a:rPr lang="en-US" sz="2000" dirty="0">
                <a:latin typeface="Verdana" panose="020B0604030504040204" pitchFamily="34" charset="0"/>
                <a:ea typeface="Verdana" panose="020B0604030504040204" pitchFamily="34" charset="0"/>
                <a:cs typeface="Verdana" panose="020B0604030504040204" pitchFamily="34" charset="0"/>
              </a:rPr>
              <a:t> those electrons, boosting them into the conduction band &amp; leaving </a:t>
            </a:r>
            <a:r>
              <a:rPr lang="en-US" sz="2000" b="1" dirty="0">
                <a:latin typeface="Verdana" panose="020B0604030504040204" pitchFamily="34" charset="0"/>
                <a:ea typeface="Verdana" panose="020B0604030504040204" pitchFamily="34" charset="0"/>
                <a:cs typeface="Verdana" panose="020B0604030504040204" pitchFamily="34" charset="0"/>
              </a:rPr>
              <a:t>‘holes’ </a:t>
            </a:r>
            <a:r>
              <a:rPr lang="en-US" sz="2000" dirty="0">
                <a:latin typeface="Verdana" panose="020B0604030504040204" pitchFamily="34" charset="0"/>
                <a:ea typeface="Verdana" panose="020B0604030504040204" pitchFamily="34" charset="0"/>
                <a:cs typeface="Verdana" panose="020B0604030504040204" pitchFamily="34" charset="0"/>
              </a:rPr>
              <a:t>in the valence band.</a:t>
            </a:r>
          </a:p>
        </p:txBody>
      </p:sp>
      <p:sp>
        <p:nvSpPr>
          <p:cNvPr id="9" name="TextBox 8"/>
          <p:cNvSpPr txBox="1"/>
          <p:nvPr/>
        </p:nvSpPr>
        <p:spPr>
          <a:xfrm>
            <a:off x="183777" y="2816976"/>
            <a:ext cx="2759635"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Excited electrons roll </a:t>
            </a:r>
            <a:r>
              <a:rPr lang="en-US" sz="2000" u="sng" dirty="0">
                <a:latin typeface="Verdana" panose="020B0604030504040204" pitchFamily="34" charset="0"/>
                <a:ea typeface="Verdana" panose="020B0604030504040204" pitchFamily="34" charset="0"/>
                <a:cs typeface="Verdana" panose="020B0604030504040204" pitchFamily="34" charset="0"/>
              </a:rPr>
              <a:t>downhill</a:t>
            </a:r>
            <a:r>
              <a:rPr lang="en-US" sz="2000" dirty="0">
                <a:latin typeface="Verdana" panose="020B0604030504040204" pitchFamily="34" charset="0"/>
                <a:ea typeface="Verdana" panose="020B0604030504040204" pitchFamily="34" charset="0"/>
                <a:cs typeface="Verdana" panose="020B0604030504040204" pitchFamily="34" charset="0"/>
              </a:rPr>
              <a:t> towards the n-layer.</a:t>
            </a:r>
          </a:p>
        </p:txBody>
      </p:sp>
      <p:sp>
        <p:nvSpPr>
          <p:cNvPr id="10" name="TextBox 9"/>
          <p:cNvSpPr txBox="1"/>
          <p:nvPr/>
        </p:nvSpPr>
        <p:spPr>
          <a:xfrm>
            <a:off x="183777" y="4572337"/>
            <a:ext cx="2759635"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‘Holes’ float </a:t>
            </a:r>
            <a:r>
              <a:rPr lang="en-US" sz="2000" u="sng" dirty="0">
                <a:latin typeface="Verdana" panose="020B0604030504040204" pitchFamily="34" charset="0"/>
                <a:ea typeface="Verdana" panose="020B0604030504040204" pitchFamily="34" charset="0"/>
                <a:cs typeface="Verdana" panose="020B0604030504040204" pitchFamily="34" charset="0"/>
              </a:rPr>
              <a:t>uphill </a:t>
            </a:r>
            <a:r>
              <a:rPr lang="en-US" sz="2000" dirty="0">
                <a:latin typeface="Verdana" panose="020B0604030504040204" pitchFamily="34" charset="0"/>
                <a:ea typeface="Verdana" panose="020B0604030504040204" pitchFamily="34" charset="0"/>
                <a:cs typeface="Verdana" panose="020B0604030504040204" pitchFamily="34" charset="0"/>
              </a:rPr>
              <a:t>towards the p-layer.</a:t>
            </a:r>
          </a:p>
        </p:txBody>
      </p:sp>
      <p:sp>
        <p:nvSpPr>
          <p:cNvPr id="11" name="TextBox 10"/>
          <p:cNvSpPr txBox="1"/>
          <p:nvPr/>
        </p:nvSpPr>
        <p:spPr>
          <a:xfrm rot="16200000">
            <a:off x="7450370" y="5161315"/>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pic>
        <p:nvPicPr>
          <p:cNvPr id="13" name="Picture 12" descr="Scanbot Nov 25, 2017 7.11 PM.pdf"/>
          <p:cNvPicPr>
            <a:picLocks noChangeAspect="1"/>
          </p:cNvPicPr>
          <p:nvPr/>
        </p:nvPicPr>
        <p:blipFill rotWithShape="1">
          <a:blip r:embed="rId3">
            <a:extLst>
              <a:ext uri="{28A0092B-C50C-407E-A947-70E740481C1C}">
                <a14:useLocalDpi xmlns:a14="http://schemas.microsoft.com/office/drawing/2010/main" val="0"/>
              </a:ext>
            </a:extLst>
          </a:blip>
          <a:srcRect l="46517" t="47934" r="26823" b="28189"/>
          <a:stretch/>
        </p:blipFill>
        <p:spPr>
          <a:xfrm>
            <a:off x="2943412" y="2251458"/>
            <a:ext cx="5842234" cy="3904312"/>
          </a:xfrm>
          <a:prstGeom prst="rect">
            <a:avLst/>
          </a:prstGeom>
        </p:spPr>
      </p:pic>
    </p:spTree>
    <p:extLst>
      <p:ext uri="{BB962C8B-B14F-4D97-AF65-F5344CB8AC3E}">
        <p14:creationId xmlns:p14="http://schemas.microsoft.com/office/powerpoint/2010/main" val="3040716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87024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How a PV cell works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3" name="Picture 2" descr="7_HP132_pg58_Hren-4.jpg"/>
          <p:cNvPicPr>
            <a:picLocks noChangeAspect="1"/>
          </p:cNvPicPr>
          <p:nvPr/>
        </p:nvPicPr>
        <p:blipFill rotWithShape="1">
          <a:blip r:embed="rId3">
            <a:extLst>
              <a:ext uri="{28A0092B-C50C-407E-A947-70E740481C1C}">
                <a14:useLocalDpi xmlns:a14="http://schemas.microsoft.com/office/drawing/2010/main" val="0"/>
              </a:ext>
            </a:extLst>
          </a:blip>
          <a:srcRect t="6535" r="3570" b="42002"/>
          <a:stretch/>
        </p:blipFill>
        <p:spPr>
          <a:xfrm>
            <a:off x="141267" y="2493661"/>
            <a:ext cx="9002733" cy="4343409"/>
          </a:xfrm>
          <a:prstGeom prst="rect">
            <a:avLst/>
          </a:prstGeom>
        </p:spPr>
      </p:pic>
      <p:pic>
        <p:nvPicPr>
          <p:cNvPr id="11" name="Picture 10" descr="7_HP132_pg58_Hren-4.jpg"/>
          <p:cNvPicPr>
            <a:picLocks noChangeAspect="1"/>
          </p:cNvPicPr>
          <p:nvPr/>
        </p:nvPicPr>
        <p:blipFill rotWithShape="1">
          <a:blip r:embed="rId3">
            <a:extLst>
              <a:ext uri="{28A0092B-C50C-407E-A947-70E740481C1C}">
                <a14:useLocalDpi xmlns:a14="http://schemas.microsoft.com/office/drawing/2010/main" val="0"/>
              </a:ext>
            </a:extLst>
          </a:blip>
          <a:srcRect t="64490" r="57552" b="2528"/>
          <a:stretch/>
        </p:blipFill>
        <p:spPr>
          <a:xfrm>
            <a:off x="0" y="726220"/>
            <a:ext cx="3220219" cy="2261959"/>
          </a:xfrm>
          <a:prstGeom prst="rect">
            <a:avLst/>
          </a:prstGeom>
        </p:spPr>
      </p:pic>
      <p:sp>
        <p:nvSpPr>
          <p:cNvPr id="9" name="TextBox 8"/>
          <p:cNvSpPr txBox="1"/>
          <p:nvPr/>
        </p:nvSpPr>
        <p:spPr>
          <a:xfrm rot="16200000">
            <a:off x="5908919" y="3471284"/>
            <a:ext cx="6162385" cy="276999"/>
          </a:xfrm>
          <a:prstGeom prst="rect">
            <a:avLst/>
          </a:prstGeom>
          <a:noFill/>
        </p:spPr>
        <p:txBody>
          <a:bodyPr wrap="none" rtlCol="0">
            <a:spAutoFit/>
          </a:bodyPr>
          <a:lstStyle/>
          <a:p>
            <a:r>
              <a:rPr lang="en-US" sz="1200" dirty="0" err="1">
                <a:latin typeface="Avenir Medium"/>
                <a:cs typeface="Avenir Medium"/>
              </a:rPr>
              <a:t>www.homepower.com</a:t>
            </a:r>
            <a:r>
              <a:rPr lang="en-US" sz="1200" dirty="0">
                <a:latin typeface="Avenir Medium"/>
                <a:cs typeface="Avenir Medium"/>
              </a:rPr>
              <a:t>/articles/solar-electricity/equipment-products/peek-inside-</a:t>
            </a:r>
            <a:r>
              <a:rPr lang="en-US" sz="1200" dirty="0" err="1">
                <a:latin typeface="Avenir Medium"/>
                <a:cs typeface="Avenir Medium"/>
              </a:rPr>
              <a:t>pv</a:t>
            </a:r>
            <a:endParaRPr lang="en-US" sz="1200" dirty="0">
              <a:latin typeface="Avenir Medium"/>
              <a:cs typeface="Avenir Medium"/>
            </a:endParaRPr>
          </a:p>
        </p:txBody>
      </p:sp>
    </p:spTree>
    <p:extLst>
      <p:ext uri="{BB962C8B-B14F-4D97-AF65-F5344CB8AC3E}">
        <p14:creationId xmlns:p14="http://schemas.microsoft.com/office/powerpoint/2010/main" val="1351850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00301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PV cell structure</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7061670" y="4811345"/>
            <a:ext cx="3876151" cy="287341"/>
          </a:xfrm>
          <a:prstGeom prst="rect">
            <a:avLst/>
          </a:prstGeom>
          <a:noFill/>
        </p:spPr>
        <p:txBody>
          <a:bodyPr wrap="square" rtlCol="0">
            <a:spAutoFit/>
          </a:bodyPr>
          <a:lstStyle/>
          <a:p>
            <a:r>
              <a:rPr lang="en-US" sz="1200" dirty="0">
                <a:latin typeface="Avenir Medium"/>
                <a:cs typeface="Avenir Medium"/>
              </a:rPr>
              <a:t>http://</a:t>
            </a:r>
            <a:r>
              <a:rPr lang="en-US" sz="1200" dirty="0" err="1">
                <a:latin typeface="Avenir Medium"/>
                <a:cs typeface="Avenir Medium"/>
              </a:rPr>
              <a:t>www.pbs.org</a:t>
            </a:r>
            <a:r>
              <a:rPr lang="en-US" sz="1200" dirty="0">
                <a:latin typeface="Avenir Medium"/>
                <a:cs typeface="Avenir Medium"/>
              </a:rPr>
              <a:t>/</a:t>
            </a:r>
            <a:r>
              <a:rPr lang="en-US" sz="1200" dirty="0" err="1">
                <a:latin typeface="Avenir Medium"/>
                <a:cs typeface="Avenir Medium"/>
              </a:rPr>
              <a:t>wgbh</a:t>
            </a:r>
            <a:r>
              <a:rPr lang="en-US" sz="1200" dirty="0">
                <a:latin typeface="Avenir Medium"/>
                <a:cs typeface="Avenir Medium"/>
              </a:rPr>
              <a:t>/nova/solar/</a:t>
            </a:r>
            <a:r>
              <a:rPr lang="en-US" sz="1200" dirty="0" err="1">
                <a:latin typeface="Avenir Medium"/>
                <a:cs typeface="Avenir Medium"/>
              </a:rPr>
              <a:t>insi-nf.html</a:t>
            </a:r>
            <a:endParaRPr lang="en-US" sz="1200" dirty="0">
              <a:latin typeface="Avenir Medium"/>
              <a:cs typeface="Avenir Medium"/>
            </a:endParaRPr>
          </a:p>
        </p:txBody>
      </p:sp>
      <p:pic>
        <p:nvPicPr>
          <p:cNvPr id="2" name="Picture 1" descr="insi-0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244" y="731205"/>
            <a:ext cx="6978174" cy="6108122"/>
          </a:xfrm>
          <a:prstGeom prst="rect">
            <a:avLst/>
          </a:prstGeom>
        </p:spPr>
      </p:pic>
    </p:spTree>
    <p:extLst>
      <p:ext uri="{BB962C8B-B14F-4D97-AF65-F5344CB8AC3E}">
        <p14:creationId xmlns:p14="http://schemas.microsoft.com/office/powerpoint/2010/main" val="2342352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82215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Doped silicon layers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7061670" y="4811345"/>
            <a:ext cx="3876151" cy="287341"/>
          </a:xfrm>
          <a:prstGeom prst="rect">
            <a:avLst/>
          </a:prstGeom>
          <a:noFill/>
        </p:spPr>
        <p:txBody>
          <a:bodyPr wrap="square" rtlCol="0">
            <a:spAutoFit/>
          </a:bodyPr>
          <a:lstStyle/>
          <a:p>
            <a:r>
              <a:rPr lang="en-US" sz="1200" dirty="0">
                <a:latin typeface="Avenir Medium"/>
                <a:cs typeface="Avenir Medium"/>
              </a:rPr>
              <a:t>http://</a:t>
            </a:r>
            <a:r>
              <a:rPr lang="en-US" sz="1200" dirty="0" err="1">
                <a:latin typeface="Avenir Medium"/>
                <a:cs typeface="Avenir Medium"/>
              </a:rPr>
              <a:t>www.pbs.org</a:t>
            </a:r>
            <a:r>
              <a:rPr lang="en-US" sz="1200" dirty="0">
                <a:latin typeface="Avenir Medium"/>
                <a:cs typeface="Avenir Medium"/>
              </a:rPr>
              <a:t>/</a:t>
            </a:r>
            <a:r>
              <a:rPr lang="en-US" sz="1200" dirty="0" err="1">
                <a:latin typeface="Avenir Medium"/>
                <a:cs typeface="Avenir Medium"/>
              </a:rPr>
              <a:t>wgbh</a:t>
            </a:r>
            <a:r>
              <a:rPr lang="en-US" sz="1200" dirty="0">
                <a:latin typeface="Avenir Medium"/>
                <a:cs typeface="Avenir Medium"/>
              </a:rPr>
              <a:t>/nova/solar/</a:t>
            </a:r>
            <a:r>
              <a:rPr lang="en-US" sz="1200" dirty="0" err="1">
                <a:latin typeface="Avenir Medium"/>
                <a:cs typeface="Avenir Medium"/>
              </a:rPr>
              <a:t>insi-nf.html</a:t>
            </a:r>
            <a:endParaRPr lang="en-US" sz="1200" dirty="0">
              <a:latin typeface="Avenir Medium"/>
              <a:cs typeface="Avenir Medium"/>
            </a:endParaRPr>
          </a:p>
        </p:txBody>
      </p:sp>
      <p:pic>
        <p:nvPicPr>
          <p:cNvPr id="3" name="Picture 2" descr="insi-0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886" y="784305"/>
            <a:ext cx="6874842" cy="6017673"/>
          </a:xfrm>
          <a:prstGeom prst="rect">
            <a:avLst/>
          </a:prstGeom>
        </p:spPr>
      </p:pic>
      <p:sp>
        <p:nvSpPr>
          <p:cNvPr id="6" name="TextBox 5"/>
          <p:cNvSpPr txBox="1"/>
          <p:nvPr/>
        </p:nvSpPr>
        <p:spPr>
          <a:xfrm>
            <a:off x="7320808" y="1586146"/>
            <a:ext cx="932191" cy="400110"/>
          </a:xfrm>
          <a:prstGeom prst="rect">
            <a:avLst/>
          </a:prstGeom>
          <a:noFill/>
        </p:spPr>
        <p:txBody>
          <a:bodyPr wrap="none" rtlCol="0">
            <a:spAutoFit/>
          </a:bodyPr>
          <a:lstStyle/>
          <a:p>
            <a:r>
              <a:rPr lang="en-US" sz="2000" b="1" dirty="0"/>
              <a:t>n-layer</a:t>
            </a:r>
          </a:p>
        </p:txBody>
      </p:sp>
      <p:sp>
        <p:nvSpPr>
          <p:cNvPr id="10" name="TextBox 9"/>
          <p:cNvSpPr txBox="1"/>
          <p:nvPr/>
        </p:nvSpPr>
        <p:spPr>
          <a:xfrm>
            <a:off x="5586981" y="1586146"/>
            <a:ext cx="932191" cy="400110"/>
          </a:xfrm>
          <a:prstGeom prst="rect">
            <a:avLst/>
          </a:prstGeom>
          <a:noFill/>
        </p:spPr>
        <p:txBody>
          <a:bodyPr wrap="none" rtlCol="0">
            <a:spAutoFit/>
          </a:bodyPr>
          <a:lstStyle/>
          <a:p>
            <a:r>
              <a:rPr lang="en-US" sz="2000" b="1" dirty="0"/>
              <a:t>p-layer</a:t>
            </a:r>
          </a:p>
        </p:txBody>
      </p:sp>
      <p:sp>
        <p:nvSpPr>
          <p:cNvPr id="11" name="TextBox 10"/>
          <p:cNvSpPr txBox="1"/>
          <p:nvPr/>
        </p:nvSpPr>
        <p:spPr>
          <a:xfrm>
            <a:off x="463176" y="1004185"/>
            <a:ext cx="3481295" cy="2708434"/>
          </a:xfrm>
          <a:prstGeom prst="rect">
            <a:avLst/>
          </a:prstGeom>
          <a:solidFill>
            <a:schemeClr val="bg1"/>
          </a:solid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Boron</a:t>
            </a:r>
            <a:r>
              <a:rPr lang="en-US" sz="2000" dirty="0">
                <a:latin typeface="Verdana" panose="020B0604030504040204" pitchFamily="34" charset="0"/>
                <a:ea typeface="Verdana" panose="020B0604030504040204" pitchFamily="34" charset="0"/>
                <a:cs typeface="Verdana" panose="020B0604030504040204" pitchFamily="34" charset="0"/>
              </a:rPr>
              <a:t> is added to the p-layer giving it a positive charge (lack of electrons). </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000" b="1" dirty="0">
                <a:latin typeface="Verdana" panose="020B0604030504040204" pitchFamily="34" charset="0"/>
                <a:ea typeface="Verdana" panose="020B0604030504040204" pitchFamily="34" charset="0"/>
                <a:cs typeface="Verdana" panose="020B0604030504040204" pitchFamily="34" charset="0"/>
              </a:rPr>
              <a:t>Phosphorous</a:t>
            </a:r>
            <a:r>
              <a:rPr lang="en-US" sz="2000" dirty="0">
                <a:latin typeface="Verdana" panose="020B0604030504040204" pitchFamily="34" charset="0"/>
                <a:ea typeface="Verdana" panose="020B0604030504040204" pitchFamily="34" charset="0"/>
                <a:cs typeface="Verdana" panose="020B0604030504040204" pitchFamily="34" charset="0"/>
              </a:rPr>
              <a:t> is added to the n-layer giving it a negative charge (excess electrons).</a:t>
            </a:r>
          </a:p>
        </p:txBody>
      </p:sp>
    </p:spTree>
    <p:extLst>
      <p:ext uri="{BB962C8B-B14F-4D97-AF65-F5344CB8AC3E}">
        <p14:creationId xmlns:p14="http://schemas.microsoft.com/office/powerpoint/2010/main" val="8050374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i-0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911" y="765631"/>
            <a:ext cx="6874842" cy="6017673"/>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60469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Electric field at p-n junction</a:t>
            </a: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7061670" y="4811345"/>
            <a:ext cx="3876151" cy="287341"/>
          </a:xfrm>
          <a:prstGeom prst="rect">
            <a:avLst/>
          </a:prstGeom>
          <a:noFill/>
        </p:spPr>
        <p:txBody>
          <a:bodyPr wrap="square" rtlCol="0">
            <a:spAutoFit/>
          </a:bodyPr>
          <a:lstStyle/>
          <a:p>
            <a:r>
              <a:rPr lang="en-US" sz="1200" dirty="0">
                <a:latin typeface="Avenir Medium"/>
                <a:cs typeface="Avenir Medium"/>
              </a:rPr>
              <a:t>http://</a:t>
            </a:r>
            <a:r>
              <a:rPr lang="en-US" sz="1200" dirty="0" err="1">
                <a:latin typeface="Avenir Medium"/>
                <a:cs typeface="Avenir Medium"/>
              </a:rPr>
              <a:t>www.pbs.org</a:t>
            </a:r>
            <a:r>
              <a:rPr lang="en-US" sz="1200" dirty="0">
                <a:latin typeface="Avenir Medium"/>
                <a:cs typeface="Avenir Medium"/>
              </a:rPr>
              <a:t>/</a:t>
            </a:r>
            <a:r>
              <a:rPr lang="en-US" sz="1200" dirty="0" err="1">
                <a:latin typeface="Avenir Medium"/>
                <a:cs typeface="Avenir Medium"/>
              </a:rPr>
              <a:t>wgbh</a:t>
            </a:r>
            <a:r>
              <a:rPr lang="en-US" sz="1200" dirty="0">
                <a:latin typeface="Avenir Medium"/>
                <a:cs typeface="Avenir Medium"/>
              </a:rPr>
              <a:t>/nova/solar/</a:t>
            </a:r>
            <a:r>
              <a:rPr lang="en-US" sz="1200" dirty="0" err="1">
                <a:latin typeface="Avenir Medium"/>
                <a:cs typeface="Avenir Medium"/>
              </a:rPr>
              <a:t>insi-nf.html</a:t>
            </a:r>
            <a:endParaRPr lang="en-US" sz="1200" dirty="0">
              <a:latin typeface="Avenir Medium"/>
              <a:cs typeface="Avenir Medium"/>
            </a:endParaRPr>
          </a:p>
        </p:txBody>
      </p:sp>
      <p:sp>
        <p:nvSpPr>
          <p:cNvPr id="6" name="TextBox 5"/>
          <p:cNvSpPr txBox="1"/>
          <p:nvPr/>
        </p:nvSpPr>
        <p:spPr>
          <a:xfrm>
            <a:off x="7451540" y="1886068"/>
            <a:ext cx="932191" cy="400110"/>
          </a:xfrm>
          <a:prstGeom prst="rect">
            <a:avLst/>
          </a:prstGeom>
          <a:noFill/>
        </p:spPr>
        <p:txBody>
          <a:bodyPr wrap="none" rtlCol="0">
            <a:spAutoFit/>
          </a:bodyPr>
          <a:lstStyle/>
          <a:p>
            <a:r>
              <a:rPr lang="en-US" sz="2000" b="1" dirty="0"/>
              <a:t>n-layer</a:t>
            </a:r>
          </a:p>
        </p:txBody>
      </p:sp>
      <p:sp>
        <p:nvSpPr>
          <p:cNvPr id="10" name="TextBox 9"/>
          <p:cNvSpPr txBox="1"/>
          <p:nvPr/>
        </p:nvSpPr>
        <p:spPr>
          <a:xfrm>
            <a:off x="5325517" y="1903604"/>
            <a:ext cx="932191" cy="400110"/>
          </a:xfrm>
          <a:prstGeom prst="rect">
            <a:avLst/>
          </a:prstGeom>
          <a:noFill/>
        </p:spPr>
        <p:txBody>
          <a:bodyPr wrap="none" rtlCol="0">
            <a:spAutoFit/>
          </a:bodyPr>
          <a:lstStyle/>
          <a:p>
            <a:r>
              <a:rPr lang="en-US" sz="2000" b="1" dirty="0"/>
              <a:t>p-layer</a:t>
            </a:r>
          </a:p>
        </p:txBody>
      </p:sp>
      <p:sp>
        <p:nvSpPr>
          <p:cNvPr id="11" name="TextBox 10"/>
          <p:cNvSpPr txBox="1"/>
          <p:nvPr/>
        </p:nvSpPr>
        <p:spPr>
          <a:xfrm rot="18105666">
            <a:off x="6331066" y="1232872"/>
            <a:ext cx="1206831" cy="707886"/>
          </a:xfrm>
          <a:prstGeom prst="rect">
            <a:avLst/>
          </a:prstGeom>
          <a:noFill/>
        </p:spPr>
        <p:txBody>
          <a:bodyPr wrap="none" rtlCol="0">
            <a:spAutoFit/>
          </a:bodyPr>
          <a:lstStyle/>
          <a:p>
            <a:r>
              <a:rPr lang="en-US" sz="2000" b="1" dirty="0"/>
              <a:t>depletion</a:t>
            </a:r>
          </a:p>
          <a:p>
            <a:r>
              <a:rPr lang="en-US" sz="2000" b="1" dirty="0"/>
              <a:t>zone</a:t>
            </a:r>
          </a:p>
        </p:txBody>
      </p:sp>
      <p:sp>
        <p:nvSpPr>
          <p:cNvPr id="7" name="Right Bracket 6"/>
          <p:cNvSpPr/>
          <p:nvPr/>
        </p:nvSpPr>
        <p:spPr>
          <a:xfrm rot="16200000">
            <a:off x="6785260" y="1842854"/>
            <a:ext cx="123259" cy="833382"/>
          </a:xfrm>
          <a:prstGeom prst="righ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463176" y="1270000"/>
            <a:ext cx="3481295" cy="1938992"/>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electric field that forms at the p-n junction forms a </a:t>
            </a:r>
            <a:r>
              <a:rPr lang="en-US" sz="2000" u="sng" dirty="0">
                <a:latin typeface="Verdana" panose="020B0604030504040204" pitchFamily="34" charset="0"/>
                <a:ea typeface="Verdana" panose="020B0604030504040204" pitchFamily="34" charset="0"/>
                <a:cs typeface="Verdana" panose="020B0604030504040204" pitchFamily="34" charset="0"/>
              </a:rPr>
              <a:t>depletion zone</a:t>
            </a:r>
            <a:r>
              <a:rPr lang="en-US" sz="2000" dirty="0">
                <a:latin typeface="Verdana" panose="020B0604030504040204" pitchFamily="34" charset="0"/>
                <a:ea typeface="Verdana" panose="020B0604030504040204" pitchFamily="34" charset="0"/>
                <a:cs typeface="Verdana" panose="020B0604030504040204" pitchFamily="34" charset="0"/>
              </a:rPr>
              <a:t>: electrons are pulled into the p-layer, leaving ‘holes’ in the n-layer.</a:t>
            </a:r>
          </a:p>
        </p:txBody>
      </p:sp>
      <p:cxnSp>
        <p:nvCxnSpPr>
          <p:cNvPr id="14" name="Straight Arrow Connector 13"/>
          <p:cNvCxnSpPr/>
          <p:nvPr/>
        </p:nvCxnSpPr>
        <p:spPr>
          <a:xfrm flipV="1">
            <a:off x="5871882" y="5423647"/>
            <a:ext cx="687966" cy="5080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745458" y="5731592"/>
            <a:ext cx="1197764" cy="400110"/>
          </a:xfrm>
          <a:prstGeom prst="rect">
            <a:avLst/>
          </a:prstGeom>
          <a:noFill/>
        </p:spPr>
        <p:txBody>
          <a:bodyPr wrap="none" rtlCol="0">
            <a:spAutoFit/>
          </a:bodyPr>
          <a:lstStyle/>
          <a:p>
            <a:r>
              <a:rPr lang="en-US" sz="2000" b="1" dirty="0"/>
              <a:t>(-) charge</a:t>
            </a:r>
          </a:p>
        </p:txBody>
      </p:sp>
      <p:cxnSp>
        <p:nvCxnSpPr>
          <p:cNvPr id="17" name="Straight Arrow Connector 16"/>
          <p:cNvCxnSpPr/>
          <p:nvPr/>
        </p:nvCxnSpPr>
        <p:spPr>
          <a:xfrm flipH="1" flipV="1">
            <a:off x="7047793" y="5423647"/>
            <a:ext cx="687966" cy="5080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676989" y="5731592"/>
            <a:ext cx="1249060" cy="400110"/>
          </a:xfrm>
          <a:prstGeom prst="rect">
            <a:avLst/>
          </a:prstGeom>
          <a:noFill/>
        </p:spPr>
        <p:txBody>
          <a:bodyPr wrap="none" rtlCol="0">
            <a:spAutoFit/>
          </a:bodyPr>
          <a:lstStyle/>
          <a:p>
            <a:r>
              <a:rPr lang="en-US" sz="2000" b="1" dirty="0"/>
              <a:t>(+) charge</a:t>
            </a:r>
          </a:p>
        </p:txBody>
      </p:sp>
    </p:spTree>
    <p:extLst>
      <p:ext uri="{BB962C8B-B14F-4D97-AF65-F5344CB8AC3E}">
        <p14:creationId xmlns:p14="http://schemas.microsoft.com/office/powerpoint/2010/main" val="3420879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60469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Electric field at p-n junction</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7061670" y="4811345"/>
            <a:ext cx="3876151" cy="287341"/>
          </a:xfrm>
          <a:prstGeom prst="rect">
            <a:avLst/>
          </a:prstGeom>
          <a:noFill/>
        </p:spPr>
        <p:txBody>
          <a:bodyPr wrap="square" rtlCol="0">
            <a:spAutoFit/>
          </a:bodyPr>
          <a:lstStyle/>
          <a:p>
            <a:r>
              <a:rPr lang="en-US" sz="1200" dirty="0">
                <a:latin typeface="Avenir Medium"/>
                <a:cs typeface="Avenir Medium"/>
              </a:rPr>
              <a:t>http://</a:t>
            </a:r>
            <a:r>
              <a:rPr lang="en-US" sz="1200" dirty="0" err="1">
                <a:latin typeface="Avenir Medium"/>
                <a:cs typeface="Avenir Medium"/>
              </a:rPr>
              <a:t>www.pbs.org</a:t>
            </a:r>
            <a:r>
              <a:rPr lang="en-US" sz="1200" dirty="0">
                <a:latin typeface="Avenir Medium"/>
                <a:cs typeface="Avenir Medium"/>
              </a:rPr>
              <a:t>/</a:t>
            </a:r>
            <a:r>
              <a:rPr lang="en-US" sz="1200" dirty="0" err="1">
                <a:latin typeface="Avenir Medium"/>
                <a:cs typeface="Avenir Medium"/>
              </a:rPr>
              <a:t>wgbh</a:t>
            </a:r>
            <a:r>
              <a:rPr lang="en-US" sz="1200" dirty="0">
                <a:latin typeface="Avenir Medium"/>
                <a:cs typeface="Avenir Medium"/>
              </a:rPr>
              <a:t>/nova/solar/</a:t>
            </a:r>
            <a:r>
              <a:rPr lang="en-US" sz="1200" dirty="0" err="1">
                <a:latin typeface="Avenir Medium"/>
                <a:cs typeface="Avenir Medium"/>
              </a:rPr>
              <a:t>insi-nf.html</a:t>
            </a:r>
            <a:endParaRPr lang="en-US" sz="1200" dirty="0">
              <a:latin typeface="Avenir Medium"/>
              <a:cs typeface="Avenir Medium"/>
            </a:endParaRPr>
          </a:p>
        </p:txBody>
      </p:sp>
      <p:pic>
        <p:nvPicPr>
          <p:cNvPr id="3" name="Picture 2" descr="insi-0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953" y="842629"/>
            <a:ext cx="6821004" cy="5970548"/>
          </a:xfrm>
          <a:prstGeom prst="rect">
            <a:avLst/>
          </a:prstGeom>
        </p:spPr>
      </p:pic>
      <p:sp>
        <p:nvSpPr>
          <p:cNvPr id="12" name="TextBox 11"/>
          <p:cNvSpPr txBox="1"/>
          <p:nvPr/>
        </p:nvSpPr>
        <p:spPr>
          <a:xfrm>
            <a:off x="74709" y="730624"/>
            <a:ext cx="6821004" cy="1938992"/>
          </a:xfrm>
          <a:prstGeom prst="rect">
            <a:avLst/>
          </a:prstGeom>
          <a:solidFill>
            <a:schemeClr val="bg1"/>
          </a:solidFill>
        </p:spPr>
        <p:txBody>
          <a:bodyPr wrap="square" rtlCol="0">
            <a:spAutoFit/>
          </a:bodyPr>
          <a:lstStyle/>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Photons hitting the PV cell knock electrons loose.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Free electrons are pulled toward the p-layer</a:t>
            </a:r>
            <a:r>
              <a:rPr lang="is-I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Stopped by the electric field and...</a:t>
            </a:r>
          </a:p>
          <a:p>
            <a:pPr marL="342900"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Pushed to the metal strips on top of n-layer.</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a:t>
            </a:r>
            <a:r>
              <a:rPr lang="is-IS" sz="2000" dirty="0">
                <a:latin typeface="Verdana" panose="020B0604030504040204" pitchFamily="34" charset="0"/>
                <a:ea typeface="Verdana" panose="020B0604030504040204" pitchFamily="34" charset="0"/>
                <a:cs typeface="Verdana" panose="020B0604030504040204" pitchFamily="34" charset="0"/>
              </a:rPr>
              <a:t>he current flows through the load &amp;...</a:t>
            </a:r>
          </a:p>
          <a:p>
            <a:pPr marL="342900"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Back into the p-layer, filling holes.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2849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181171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Power!</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7061670" y="4811345"/>
            <a:ext cx="3876151" cy="287341"/>
          </a:xfrm>
          <a:prstGeom prst="rect">
            <a:avLst/>
          </a:prstGeom>
          <a:noFill/>
        </p:spPr>
        <p:txBody>
          <a:bodyPr wrap="square" rtlCol="0">
            <a:spAutoFit/>
          </a:bodyPr>
          <a:lstStyle/>
          <a:p>
            <a:r>
              <a:rPr lang="en-US" sz="1200" dirty="0">
                <a:latin typeface="Avenir Medium"/>
                <a:cs typeface="Avenir Medium"/>
              </a:rPr>
              <a:t>http://</a:t>
            </a:r>
            <a:r>
              <a:rPr lang="en-US" sz="1200" dirty="0" err="1">
                <a:latin typeface="Avenir Medium"/>
                <a:cs typeface="Avenir Medium"/>
              </a:rPr>
              <a:t>www.pbs.org</a:t>
            </a:r>
            <a:r>
              <a:rPr lang="en-US" sz="1200" dirty="0">
                <a:latin typeface="Avenir Medium"/>
                <a:cs typeface="Avenir Medium"/>
              </a:rPr>
              <a:t>/</a:t>
            </a:r>
            <a:r>
              <a:rPr lang="en-US" sz="1200" dirty="0" err="1">
                <a:latin typeface="Avenir Medium"/>
                <a:cs typeface="Avenir Medium"/>
              </a:rPr>
              <a:t>wgbh</a:t>
            </a:r>
            <a:r>
              <a:rPr lang="en-US" sz="1200" dirty="0">
                <a:latin typeface="Avenir Medium"/>
                <a:cs typeface="Avenir Medium"/>
              </a:rPr>
              <a:t>/nova/solar/</a:t>
            </a:r>
            <a:r>
              <a:rPr lang="en-US" sz="1200" dirty="0" err="1">
                <a:latin typeface="Avenir Medium"/>
                <a:cs typeface="Avenir Medium"/>
              </a:rPr>
              <a:t>insi-nf.html</a:t>
            </a:r>
            <a:endParaRPr lang="en-US" sz="1200" dirty="0">
              <a:latin typeface="Avenir Medium"/>
              <a:cs typeface="Avenir Medium"/>
            </a:endParaRPr>
          </a:p>
        </p:txBody>
      </p:sp>
      <p:pic>
        <p:nvPicPr>
          <p:cNvPr id="2" name="Picture 1" descr="insi-0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786" y="730624"/>
            <a:ext cx="7000171" cy="6127376"/>
          </a:xfrm>
          <a:prstGeom prst="rect">
            <a:avLst/>
          </a:prstGeom>
        </p:spPr>
      </p:pic>
      <p:sp>
        <p:nvSpPr>
          <p:cNvPr id="12" name="TextBox 11"/>
          <p:cNvSpPr txBox="1"/>
          <p:nvPr/>
        </p:nvSpPr>
        <p:spPr>
          <a:xfrm>
            <a:off x="74709" y="730624"/>
            <a:ext cx="7183505" cy="1323439"/>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Notice that the solar panel forms a </a:t>
            </a:r>
            <a:r>
              <a:rPr lang="en-US" sz="2000" u="sng" dirty="0">
                <a:latin typeface="Verdana" panose="020B0604030504040204" pitchFamily="34" charset="0"/>
                <a:ea typeface="Verdana" panose="020B0604030504040204" pitchFamily="34" charset="0"/>
                <a:cs typeface="Verdana" panose="020B0604030504040204" pitchFamily="34" charset="0"/>
              </a:rPr>
              <a:t>closed system</a:t>
            </a:r>
            <a:r>
              <a:rPr lang="en-US" sz="2000" dirty="0">
                <a:latin typeface="Verdana" panose="020B0604030504040204" pitchFamily="34" charset="0"/>
                <a:ea typeface="Verdana" panose="020B0604030504040204" pitchFamily="34" charset="0"/>
                <a:cs typeface="Verdana" panose="020B0604030504040204" pitchFamily="34" charset="0"/>
              </a:rPr>
              <a:t>.</a:t>
            </a:r>
          </a:p>
          <a:p>
            <a:r>
              <a:rPr lang="en-US" sz="2000" dirty="0">
                <a:latin typeface="Verdana" panose="020B0604030504040204" pitchFamily="34" charset="0"/>
                <a:ea typeface="Verdana" panose="020B0604030504040204" pitchFamily="34" charset="0"/>
                <a:cs typeface="Verdana" panose="020B0604030504040204" pitchFamily="34" charset="0"/>
              </a:rPr>
              <a:t>Electrons are not added or removed, but merely flow from the PV cell, through the circuit &amp; back into the PV panel.</a:t>
            </a:r>
          </a:p>
        </p:txBody>
      </p:sp>
      <p:sp>
        <p:nvSpPr>
          <p:cNvPr id="10" name="TextBox 9"/>
          <p:cNvSpPr txBox="1"/>
          <p:nvPr/>
        </p:nvSpPr>
        <p:spPr>
          <a:xfrm>
            <a:off x="119528" y="5858440"/>
            <a:ext cx="6245409" cy="400110"/>
          </a:xfrm>
          <a:prstGeom prst="rect">
            <a:avLst/>
          </a:prstGeom>
          <a:solidFill>
            <a:schemeClr val="bg1"/>
          </a:solidFill>
        </p:spPr>
        <p:txBody>
          <a:bodyPr wrap="square" rtlCol="0">
            <a:spAutoFit/>
          </a:bodyPr>
          <a:lstStyle/>
          <a:p>
            <a:r>
              <a:rPr lang="en-US" sz="2000" dirty="0">
                <a:latin typeface="Avenir Medium"/>
                <a:cs typeface="Avenir Medium"/>
              </a:rPr>
              <a:t>Photons simply get the electrons flowing or moving.</a:t>
            </a:r>
          </a:p>
        </p:txBody>
      </p:sp>
    </p:spTree>
    <p:extLst>
      <p:ext uri="{BB962C8B-B14F-4D97-AF65-F5344CB8AC3E}">
        <p14:creationId xmlns:p14="http://schemas.microsoft.com/office/powerpoint/2010/main" val="27133920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41714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How do solar panels work?</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1554561" y="2689424"/>
            <a:ext cx="6121076" cy="528350"/>
          </a:xfrm>
          <a:prstGeom prst="rect">
            <a:avLst/>
          </a:prstGeom>
          <a:noFill/>
        </p:spPr>
        <p:txBody>
          <a:bodyPr wrap="square" rtlCol="0">
            <a:spAutoFit/>
          </a:bodyPr>
          <a:lstStyle/>
          <a:p>
            <a:pPr>
              <a:lnSpc>
                <a:spcPct val="150000"/>
              </a:lnSpc>
            </a:pPr>
            <a:r>
              <a:rPr lang="en-US" sz="2000" dirty="0">
                <a:latin typeface="Avenir Medium"/>
                <a:cs typeface="Avenir Medium"/>
                <a:hlinkClick r:id="rId3"/>
              </a:rPr>
              <a:t>https://www.youtube.com/watch?v=xKxrkht7CpY</a:t>
            </a:r>
            <a:endParaRPr lang="en-US" sz="2000" dirty="0">
              <a:latin typeface="Avenir Medium"/>
              <a:cs typeface="Avenir Medium"/>
            </a:endParaRPr>
          </a:p>
        </p:txBody>
      </p:sp>
    </p:spTree>
    <p:extLst>
      <p:ext uri="{BB962C8B-B14F-4D97-AF65-F5344CB8AC3E}">
        <p14:creationId xmlns:p14="http://schemas.microsoft.com/office/powerpoint/2010/main" val="2382019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670416" cy="584775"/>
          </a:xfrm>
          <a:prstGeom prst="rect">
            <a:avLst/>
          </a:prstGeom>
          <a:noFill/>
        </p:spPr>
        <p:txBody>
          <a:bodyPr wrap="none" rtlCol="0">
            <a:spAutoFit/>
          </a:bodyPr>
          <a:lstStyle/>
          <a:p>
            <a:pPr defTabSz="914400"/>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Monocrystalline</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ingots via C</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t="5940" b="3337"/>
          <a:stretch>
            <a:fillRect/>
          </a:stretch>
        </p:blipFill>
        <p:spPr bwMode="auto">
          <a:xfrm>
            <a:off x="3991593" y="993289"/>
            <a:ext cx="4591050" cy="5772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661648" y="634705"/>
            <a:ext cx="3531736" cy="369332"/>
          </a:xfrm>
          <a:prstGeom prst="rect">
            <a:avLst/>
          </a:prstGeom>
          <a:noFill/>
        </p:spPr>
        <p:txBody>
          <a:bodyPr wrap="none" rtlCol="0">
            <a:spAutoFit/>
          </a:bodyPr>
          <a:lstStyle/>
          <a:p>
            <a:r>
              <a:rPr lang="en-US" dirty="0">
                <a:latin typeface="Avenir Black"/>
                <a:cs typeface="Avenir Black"/>
              </a:rPr>
              <a:t>single silicon crystals or ingots</a:t>
            </a:r>
          </a:p>
        </p:txBody>
      </p:sp>
      <p:pic>
        <p:nvPicPr>
          <p:cNvPr id="9" name="Picture 8" descr="image00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56" y="3266962"/>
            <a:ext cx="3149600" cy="3543300"/>
          </a:xfrm>
          <a:prstGeom prst="rect">
            <a:avLst/>
          </a:prstGeom>
        </p:spPr>
      </p:pic>
      <p:sp>
        <p:nvSpPr>
          <p:cNvPr id="6" name="TextBox 5"/>
          <p:cNvSpPr txBox="1"/>
          <p:nvPr/>
        </p:nvSpPr>
        <p:spPr>
          <a:xfrm>
            <a:off x="116957" y="819371"/>
            <a:ext cx="3874635" cy="224676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Single crystals, or </a:t>
            </a:r>
            <a:r>
              <a:rPr lang="en-US" sz="2000" b="1" dirty="0">
                <a:latin typeface="Verdana" panose="020B0604030504040204" pitchFamily="34" charset="0"/>
                <a:ea typeface="Verdana" panose="020B0604030504040204" pitchFamily="34" charset="0"/>
                <a:cs typeface="Verdana" panose="020B0604030504040204" pitchFamily="34" charset="0"/>
              </a:rPr>
              <a:t>ingots</a:t>
            </a:r>
            <a:r>
              <a:rPr lang="en-US" sz="2000" dirty="0">
                <a:latin typeface="Verdana" panose="020B0604030504040204" pitchFamily="34" charset="0"/>
                <a:ea typeface="Verdana" panose="020B0604030504040204" pitchFamily="34" charset="0"/>
                <a:cs typeface="Verdana" panose="020B0604030504040204" pitchFamily="34" charset="0"/>
              </a:rPr>
              <a:t>, of silicon can be formed using the </a:t>
            </a:r>
            <a:r>
              <a:rPr lang="en-US" sz="2000" dirty="0" err="1">
                <a:latin typeface="Verdana" panose="020B0604030504040204" pitchFamily="34" charset="0"/>
                <a:ea typeface="Verdana" panose="020B0604030504040204" pitchFamily="34" charset="0"/>
                <a:cs typeface="Verdana" panose="020B0604030504040204" pitchFamily="34" charset="0"/>
              </a:rPr>
              <a:t>Czochralski</a:t>
            </a:r>
            <a:r>
              <a:rPr lang="en-US" sz="2000" dirty="0">
                <a:latin typeface="Verdana" panose="020B0604030504040204" pitchFamily="34" charset="0"/>
                <a:ea typeface="Verdana" panose="020B0604030504040204" pitchFamily="34" charset="0"/>
                <a:cs typeface="Verdana" panose="020B0604030504040204" pitchFamily="34" charset="0"/>
              </a:rPr>
              <a:t> process, developed by accident when he dipped his pen nib in tin instead of ink and pulled a single crystal of tin out. </a:t>
            </a:r>
          </a:p>
        </p:txBody>
      </p:sp>
      <p:sp>
        <p:nvSpPr>
          <p:cNvPr id="7" name="TextBox 6"/>
          <p:cNvSpPr txBox="1"/>
          <p:nvPr/>
        </p:nvSpPr>
        <p:spPr>
          <a:xfrm rot="16200000">
            <a:off x="7034380" y="4788272"/>
            <a:ext cx="3849907" cy="307777"/>
          </a:xfrm>
          <a:prstGeom prst="rect">
            <a:avLst/>
          </a:prstGeom>
          <a:noFill/>
        </p:spPr>
        <p:txBody>
          <a:bodyPr wrap="none" rtlCol="0">
            <a:spAutoFit/>
          </a:bodyPr>
          <a:lstStyle/>
          <a:p>
            <a:r>
              <a:rPr lang="en-US" sz="1400" dirty="0"/>
              <a:t>https://</a:t>
            </a:r>
            <a:r>
              <a:rPr lang="en-US" sz="1400" dirty="0" err="1"/>
              <a:t>en.wikipedia.org</a:t>
            </a:r>
            <a:r>
              <a:rPr lang="en-US" sz="1400" dirty="0"/>
              <a:t>/wiki/</a:t>
            </a:r>
            <a:r>
              <a:rPr lang="en-US" sz="1400" dirty="0" err="1"/>
              <a:t>Czochralski_process</a:t>
            </a:r>
            <a:endParaRPr lang="en-US" sz="1400" dirty="0"/>
          </a:p>
        </p:txBody>
      </p:sp>
    </p:spTree>
    <p:extLst>
      <p:ext uri="{BB962C8B-B14F-4D97-AF65-F5344CB8AC3E}">
        <p14:creationId xmlns:p14="http://schemas.microsoft.com/office/powerpoint/2010/main" val="151793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91192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Effect of angle of tilt</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2</a:t>
            </a:r>
          </a:p>
        </p:txBody>
      </p:sp>
      <p:sp>
        <p:nvSpPr>
          <p:cNvPr id="2" name="TextBox 1"/>
          <p:cNvSpPr txBox="1"/>
          <p:nvPr/>
        </p:nvSpPr>
        <p:spPr>
          <a:xfrm>
            <a:off x="268119" y="923521"/>
            <a:ext cx="8558357" cy="646331"/>
          </a:xfrm>
          <a:prstGeom prst="rect">
            <a:avLst/>
          </a:prstGeom>
          <a:solidFill>
            <a:schemeClr val="bg1"/>
          </a:solid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While tilt makes a difference, imperfect angles still produce significant &amp; useful levels of power.</a:t>
            </a:r>
          </a:p>
        </p:txBody>
      </p:sp>
      <p:graphicFrame>
        <p:nvGraphicFramePr>
          <p:cNvPr id="3" name="Table 2"/>
          <p:cNvGraphicFramePr>
            <a:graphicFrameLocks noGrp="1"/>
          </p:cNvGraphicFramePr>
          <p:nvPr>
            <p:extLst>
              <p:ext uri="{D42A27DB-BD31-4B8C-83A1-F6EECF244321}">
                <p14:modId xmlns:p14="http://schemas.microsoft.com/office/powerpoint/2010/main" val="1460824819"/>
              </p:ext>
            </p:extLst>
          </p:nvPr>
        </p:nvGraphicFramePr>
        <p:xfrm>
          <a:off x="654288" y="1704525"/>
          <a:ext cx="7808188" cy="2494280"/>
        </p:xfrm>
        <a:graphic>
          <a:graphicData uri="http://schemas.openxmlformats.org/drawingml/2006/table">
            <a:tbl>
              <a:tblPr firstRow="1" bandRow="1">
                <a:tableStyleId>{2D5ABB26-0587-4C30-8999-92F81FD0307C}</a:tableStyleId>
              </a:tblPr>
              <a:tblGrid>
                <a:gridCol w="1154627">
                  <a:extLst>
                    <a:ext uri="{9D8B030D-6E8A-4147-A177-3AD203B41FA5}">
                      <a16:colId xmlns:a16="http://schemas.microsoft.com/office/drawing/2014/main" val="20000"/>
                    </a:ext>
                  </a:extLst>
                </a:gridCol>
                <a:gridCol w="2206619">
                  <a:extLst>
                    <a:ext uri="{9D8B030D-6E8A-4147-A177-3AD203B41FA5}">
                      <a16:colId xmlns:a16="http://schemas.microsoft.com/office/drawing/2014/main" val="20001"/>
                    </a:ext>
                  </a:extLst>
                </a:gridCol>
                <a:gridCol w="2206620">
                  <a:extLst>
                    <a:ext uri="{9D8B030D-6E8A-4147-A177-3AD203B41FA5}">
                      <a16:colId xmlns:a16="http://schemas.microsoft.com/office/drawing/2014/main" val="20002"/>
                    </a:ext>
                  </a:extLst>
                </a:gridCol>
                <a:gridCol w="2240322">
                  <a:extLst>
                    <a:ext uri="{9D8B030D-6E8A-4147-A177-3AD203B41FA5}">
                      <a16:colId xmlns:a16="http://schemas.microsoft.com/office/drawing/2014/main" val="20003"/>
                    </a:ext>
                  </a:extLst>
                </a:gridCol>
              </a:tblGrid>
              <a:tr h="370840">
                <a:tc>
                  <a:txBody>
                    <a:bodyPr/>
                    <a:lstStyle/>
                    <a:p>
                      <a:r>
                        <a:rPr lang="en-US" b="1" dirty="0">
                          <a:solidFill>
                            <a:schemeClr val="bg1"/>
                          </a:solidFill>
                        </a:rPr>
                        <a:t>Tilt</a:t>
                      </a:r>
                      <a:r>
                        <a:rPr lang="en-US" b="1" baseline="0" dirty="0">
                          <a:solidFill>
                            <a:schemeClr val="bg1"/>
                          </a:solidFill>
                        </a:rPr>
                        <a:t> (°)</a:t>
                      </a:r>
                      <a:endParaRPr lang="en-US" b="1" dirty="0">
                        <a:solidFill>
                          <a:schemeClr val="bg1"/>
                        </a:solidFill>
                      </a:endParaRPr>
                    </a:p>
                  </a:txBody>
                  <a:tcPr>
                    <a:solidFill>
                      <a:srgbClr val="6666FF"/>
                    </a:solidFill>
                  </a:tcPr>
                </a:tc>
                <a:tc>
                  <a:txBody>
                    <a:bodyPr/>
                    <a:lstStyle/>
                    <a:p>
                      <a:pPr algn="ctr"/>
                      <a:r>
                        <a:rPr lang="en-US" b="1" dirty="0">
                          <a:solidFill>
                            <a:schemeClr val="bg1"/>
                          </a:solidFill>
                        </a:rPr>
                        <a:t>Annual total radiation</a:t>
                      </a:r>
                      <a:r>
                        <a:rPr lang="en-US" b="1" baseline="0" dirty="0">
                          <a:solidFill>
                            <a:schemeClr val="bg1"/>
                          </a:solidFill>
                        </a:rPr>
                        <a:t> (kWh/m</a:t>
                      </a:r>
                      <a:r>
                        <a:rPr lang="en-US" b="1" baseline="30000" dirty="0">
                          <a:solidFill>
                            <a:schemeClr val="bg1"/>
                          </a:solidFill>
                        </a:rPr>
                        <a:t>2</a:t>
                      </a:r>
                      <a:r>
                        <a:rPr lang="en-US" b="1" baseline="0" dirty="0">
                          <a:solidFill>
                            <a:schemeClr val="bg1"/>
                          </a:solidFill>
                        </a:rPr>
                        <a:t>)</a:t>
                      </a:r>
                      <a:endParaRPr lang="en-US" b="1" dirty="0">
                        <a:solidFill>
                          <a:schemeClr val="bg1"/>
                        </a:solidFill>
                      </a:endParaRPr>
                    </a:p>
                  </a:txBody>
                  <a:tcPr>
                    <a:solidFill>
                      <a:srgbClr val="6666FF"/>
                    </a:solidFill>
                  </a:tcPr>
                </a:tc>
                <a:tc>
                  <a:txBody>
                    <a:bodyPr/>
                    <a:lstStyle/>
                    <a:p>
                      <a:pPr algn="ctr"/>
                      <a:r>
                        <a:rPr lang="en-US" b="1" dirty="0">
                          <a:solidFill>
                            <a:schemeClr val="bg1"/>
                          </a:solidFill>
                        </a:rPr>
                        <a:t>June total radiation (kWh/m</a:t>
                      </a:r>
                      <a:r>
                        <a:rPr lang="en-US" b="1" baseline="30000" dirty="0">
                          <a:solidFill>
                            <a:schemeClr val="bg1"/>
                          </a:solidFill>
                        </a:rPr>
                        <a:t>2</a:t>
                      </a:r>
                      <a:r>
                        <a:rPr lang="en-US" b="1" dirty="0">
                          <a:solidFill>
                            <a:schemeClr val="bg1"/>
                          </a:solidFill>
                        </a:rPr>
                        <a:t>)</a:t>
                      </a:r>
                    </a:p>
                  </a:txBody>
                  <a:tcPr>
                    <a:solidFill>
                      <a:srgbClr val="6666FF"/>
                    </a:solidFill>
                  </a:tcPr>
                </a:tc>
                <a:tc>
                  <a:txBody>
                    <a:bodyPr/>
                    <a:lstStyle/>
                    <a:p>
                      <a:pPr algn="ctr"/>
                      <a:r>
                        <a:rPr lang="en-US" b="1" dirty="0">
                          <a:solidFill>
                            <a:schemeClr val="bg1"/>
                          </a:solidFill>
                        </a:rPr>
                        <a:t>December total radiation (kWh/m</a:t>
                      </a:r>
                      <a:r>
                        <a:rPr lang="en-US" b="1" baseline="30000" dirty="0">
                          <a:solidFill>
                            <a:schemeClr val="bg1"/>
                          </a:solidFill>
                        </a:rPr>
                        <a:t>2</a:t>
                      </a:r>
                      <a:r>
                        <a:rPr lang="en-US" b="1" dirty="0">
                          <a:solidFill>
                            <a:schemeClr val="bg1"/>
                          </a:solidFill>
                        </a:rPr>
                        <a:t>)</a:t>
                      </a:r>
                    </a:p>
                  </a:txBody>
                  <a:tcPr>
                    <a:solidFill>
                      <a:srgbClr val="6666FF"/>
                    </a:solidFill>
                  </a:tcPr>
                </a:tc>
                <a:extLst>
                  <a:ext uri="{0D108BD9-81ED-4DB2-BD59-A6C34878D82A}">
                    <a16:rowId xmlns:a16="http://schemas.microsoft.com/office/drawing/2014/main" val="10000"/>
                  </a:ext>
                </a:extLst>
              </a:tr>
              <a:tr h="370840">
                <a:tc>
                  <a:txBody>
                    <a:bodyPr/>
                    <a:lstStyle/>
                    <a:p>
                      <a:r>
                        <a:rPr lang="en-US" dirty="0"/>
                        <a:t>0°</a:t>
                      </a:r>
                    </a:p>
                  </a:txBody>
                  <a:tcPr/>
                </a:tc>
                <a:tc>
                  <a:txBody>
                    <a:bodyPr/>
                    <a:lstStyle/>
                    <a:p>
                      <a:pPr algn="ctr"/>
                      <a:r>
                        <a:rPr lang="en-US" dirty="0"/>
                        <a:t>944</a:t>
                      </a:r>
                    </a:p>
                  </a:txBody>
                  <a:tcPr/>
                </a:tc>
                <a:tc>
                  <a:txBody>
                    <a:bodyPr/>
                    <a:lstStyle/>
                    <a:p>
                      <a:pPr algn="ctr"/>
                      <a:r>
                        <a:rPr lang="en-US" dirty="0"/>
                        <a:t>153</a:t>
                      </a:r>
                    </a:p>
                  </a:txBody>
                  <a:tcPr/>
                </a:tc>
                <a:tc>
                  <a:txBody>
                    <a:bodyPr/>
                    <a:lstStyle/>
                    <a:p>
                      <a:pPr algn="ctr"/>
                      <a:r>
                        <a:rPr lang="en-US" dirty="0"/>
                        <a:t>16</a:t>
                      </a:r>
                    </a:p>
                  </a:txBody>
                  <a:tcPr/>
                </a:tc>
                <a:extLst>
                  <a:ext uri="{0D108BD9-81ED-4DB2-BD59-A6C34878D82A}">
                    <a16:rowId xmlns:a16="http://schemas.microsoft.com/office/drawing/2014/main" val="10001"/>
                  </a:ext>
                </a:extLst>
              </a:tr>
              <a:tr h="370840">
                <a:tc>
                  <a:txBody>
                    <a:bodyPr/>
                    <a:lstStyle/>
                    <a:p>
                      <a:r>
                        <a:rPr lang="en-US" dirty="0"/>
                        <a:t>30°</a:t>
                      </a:r>
                    </a:p>
                  </a:txBody>
                  <a:tcPr/>
                </a:tc>
                <a:tc>
                  <a:txBody>
                    <a:bodyPr/>
                    <a:lstStyle/>
                    <a:p>
                      <a:pPr algn="ctr"/>
                      <a:r>
                        <a:rPr lang="en-US" dirty="0"/>
                        <a:t>1,068</a:t>
                      </a:r>
                    </a:p>
                  </a:txBody>
                  <a:tcPr/>
                </a:tc>
                <a:tc>
                  <a:txBody>
                    <a:bodyPr/>
                    <a:lstStyle/>
                    <a:p>
                      <a:pPr algn="ctr"/>
                      <a:r>
                        <a:rPr lang="en-US" dirty="0"/>
                        <a:t>153</a:t>
                      </a:r>
                    </a:p>
                  </a:txBody>
                  <a:tcPr/>
                </a:tc>
                <a:tc>
                  <a:txBody>
                    <a:bodyPr/>
                    <a:lstStyle/>
                    <a:p>
                      <a:pPr algn="ctr"/>
                      <a:r>
                        <a:rPr lang="en-US" dirty="0"/>
                        <a:t>25</a:t>
                      </a:r>
                    </a:p>
                  </a:txBody>
                  <a:tcPr/>
                </a:tc>
                <a:extLst>
                  <a:ext uri="{0D108BD9-81ED-4DB2-BD59-A6C34878D82A}">
                    <a16:rowId xmlns:a16="http://schemas.microsoft.com/office/drawing/2014/main" val="10002"/>
                  </a:ext>
                </a:extLst>
              </a:tr>
              <a:tr h="370840">
                <a:tc>
                  <a:txBody>
                    <a:bodyPr/>
                    <a:lstStyle/>
                    <a:p>
                      <a:r>
                        <a:rPr lang="en-US" dirty="0"/>
                        <a:t>45°</a:t>
                      </a:r>
                    </a:p>
                  </a:txBody>
                  <a:tcPr/>
                </a:tc>
                <a:tc>
                  <a:txBody>
                    <a:bodyPr/>
                    <a:lstStyle/>
                    <a:p>
                      <a:pPr algn="ctr"/>
                      <a:r>
                        <a:rPr lang="en-US" dirty="0"/>
                        <a:t>1,053</a:t>
                      </a:r>
                    </a:p>
                  </a:txBody>
                  <a:tcPr/>
                </a:tc>
                <a:tc>
                  <a:txBody>
                    <a:bodyPr/>
                    <a:lstStyle/>
                    <a:p>
                      <a:pPr algn="ctr"/>
                      <a:r>
                        <a:rPr lang="en-US" dirty="0"/>
                        <a:t>143</a:t>
                      </a:r>
                    </a:p>
                  </a:txBody>
                  <a:tcPr/>
                </a:tc>
                <a:tc>
                  <a:txBody>
                    <a:bodyPr/>
                    <a:lstStyle/>
                    <a:p>
                      <a:pPr algn="ctr"/>
                      <a:r>
                        <a:rPr lang="en-US" dirty="0"/>
                        <a:t>29</a:t>
                      </a:r>
                    </a:p>
                  </a:txBody>
                  <a:tcPr/>
                </a:tc>
                <a:extLst>
                  <a:ext uri="{0D108BD9-81ED-4DB2-BD59-A6C34878D82A}">
                    <a16:rowId xmlns:a16="http://schemas.microsoft.com/office/drawing/2014/main" val="10003"/>
                  </a:ext>
                </a:extLst>
              </a:tr>
              <a:tr h="370840">
                <a:tc>
                  <a:txBody>
                    <a:bodyPr/>
                    <a:lstStyle/>
                    <a:p>
                      <a:r>
                        <a:rPr lang="en-US" dirty="0"/>
                        <a:t>60°</a:t>
                      </a:r>
                    </a:p>
                  </a:txBody>
                  <a:tcPr/>
                </a:tc>
                <a:tc>
                  <a:txBody>
                    <a:bodyPr/>
                    <a:lstStyle/>
                    <a:p>
                      <a:pPr algn="ctr"/>
                      <a:r>
                        <a:rPr lang="en-US" dirty="0"/>
                        <a:t>990</a:t>
                      </a:r>
                    </a:p>
                  </a:txBody>
                  <a:tcPr/>
                </a:tc>
                <a:tc>
                  <a:txBody>
                    <a:bodyPr/>
                    <a:lstStyle/>
                    <a:p>
                      <a:pPr algn="ctr"/>
                      <a:r>
                        <a:rPr lang="en-US" dirty="0"/>
                        <a:t>126</a:t>
                      </a:r>
                    </a:p>
                  </a:txBody>
                  <a:tcPr/>
                </a:tc>
                <a:tc>
                  <a:txBody>
                    <a:bodyPr/>
                    <a:lstStyle/>
                    <a:p>
                      <a:pPr algn="ctr"/>
                      <a:r>
                        <a:rPr lang="en-US" dirty="0"/>
                        <a:t>30</a:t>
                      </a:r>
                    </a:p>
                  </a:txBody>
                  <a:tcPr/>
                </a:tc>
                <a:extLst>
                  <a:ext uri="{0D108BD9-81ED-4DB2-BD59-A6C34878D82A}">
                    <a16:rowId xmlns:a16="http://schemas.microsoft.com/office/drawing/2014/main" val="10004"/>
                  </a:ext>
                </a:extLst>
              </a:tr>
              <a:tr h="370840">
                <a:tc>
                  <a:txBody>
                    <a:bodyPr/>
                    <a:lstStyle/>
                    <a:p>
                      <a:r>
                        <a:rPr lang="en-US" dirty="0"/>
                        <a:t>90°</a:t>
                      </a:r>
                    </a:p>
                  </a:txBody>
                  <a:tcPr>
                    <a:lnB w="12700" cap="flat" cmpd="sng" algn="ctr">
                      <a:solidFill>
                        <a:scrgbClr r="0" g="0" b="0"/>
                      </a:solidFill>
                      <a:prstDash val="solid"/>
                      <a:round/>
                      <a:headEnd type="none" w="med" len="med"/>
                      <a:tailEnd type="none" w="med" len="med"/>
                    </a:lnB>
                  </a:tcPr>
                </a:tc>
                <a:tc>
                  <a:txBody>
                    <a:bodyPr/>
                    <a:lstStyle/>
                    <a:p>
                      <a:pPr algn="ctr"/>
                      <a:r>
                        <a:rPr lang="en-US" dirty="0"/>
                        <a:t>745</a:t>
                      </a:r>
                    </a:p>
                  </a:txBody>
                  <a:tcPr>
                    <a:lnB w="12700" cap="flat" cmpd="sng" algn="ctr">
                      <a:solidFill>
                        <a:scrgbClr r="0" g="0" b="0"/>
                      </a:solidFill>
                      <a:prstDash val="solid"/>
                      <a:round/>
                      <a:headEnd type="none" w="med" len="med"/>
                      <a:tailEnd type="none" w="med" len="med"/>
                    </a:lnB>
                  </a:tcPr>
                </a:tc>
                <a:tc>
                  <a:txBody>
                    <a:bodyPr/>
                    <a:lstStyle/>
                    <a:p>
                      <a:pPr algn="ctr"/>
                      <a:r>
                        <a:rPr lang="en-US" dirty="0"/>
                        <a:t>82</a:t>
                      </a:r>
                    </a:p>
                  </a:txBody>
                  <a:tcPr>
                    <a:lnB w="12700" cap="flat" cmpd="sng" algn="ctr">
                      <a:solidFill>
                        <a:scrgbClr r="0" g="0" b="0"/>
                      </a:solidFill>
                      <a:prstDash val="solid"/>
                      <a:round/>
                      <a:headEnd type="none" w="med" len="med"/>
                      <a:tailEnd type="none" w="med" len="med"/>
                    </a:lnB>
                  </a:tcPr>
                </a:tc>
                <a:tc>
                  <a:txBody>
                    <a:bodyPr/>
                    <a:lstStyle/>
                    <a:p>
                      <a:pPr algn="ctr"/>
                      <a:r>
                        <a:rPr lang="en-US" dirty="0"/>
                        <a:t>29</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5"/>
          <p:cNvSpPr txBox="1"/>
          <p:nvPr/>
        </p:nvSpPr>
        <p:spPr>
          <a:xfrm>
            <a:off x="949360" y="4220301"/>
            <a:ext cx="4545749" cy="307777"/>
          </a:xfrm>
          <a:prstGeom prst="rect">
            <a:avLst/>
          </a:prstGeom>
          <a:noFill/>
        </p:spPr>
        <p:txBody>
          <a:bodyPr wrap="none" rtlCol="0">
            <a:spAutoFit/>
          </a:bodyPr>
          <a:lstStyle/>
          <a:p>
            <a:r>
              <a:rPr lang="en-US" sz="1400" dirty="0">
                <a:latin typeface="Avenir Medium"/>
                <a:cs typeface="Avenir Medium"/>
              </a:rPr>
              <a:t>*Data from London England (</a:t>
            </a:r>
            <a:r>
              <a:rPr lang="en-US" sz="1400" dirty="0" err="1">
                <a:latin typeface="Avenir Medium"/>
                <a:cs typeface="Avenir Medium"/>
              </a:rPr>
              <a:t>Achard</a:t>
            </a:r>
            <a:r>
              <a:rPr lang="en-US" sz="1400" dirty="0">
                <a:latin typeface="Avenir Medium"/>
                <a:cs typeface="Avenir Medium"/>
              </a:rPr>
              <a:t> &amp; </a:t>
            </a:r>
            <a:r>
              <a:rPr lang="en-US" sz="1400" dirty="0" err="1">
                <a:latin typeface="Avenir Medium"/>
                <a:cs typeface="Avenir Medium"/>
              </a:rPr>
              <a:t>Gicquel</a:t>
            </a:r>
            <a:r>
              <a:rPr lang="en-US" sz="1400" dirty="0">
                <a:latin typeface="Avenir Medium"/>
                <a:cs typeface="Avenir Medium"/>
              </a:rPr>
              <a:t>, 1986)</a:t>
            </a:r>
          </a:p>
        </p:txBody>
      </p:sp>
      <p:sp>
        <p:nvSpPr>
          <p:cNvPr id="10" name="TextBox 9"/>
          <p:cNvSpPr txBox="1"/>
          <p:nvPr/>
        </p:nvSpPr>
        <p:spPr>
          <a:xfrm>
            <a:off x="340700" y="4693285"/>
            <a:ext cx="8558357" cy="646331"/>
          </a:xfrm>
          <a:prstGeom prst="rect">
            <a:avLst/>
          </a:prstGeom>
          <a:solidFill>
            <a:schemeClr val="bg1"/>
          </a:solid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Likewise, </a:t>
            </a:r>
            <a:r>
              <a:rPr lang="en-US" b="1" dirty="0">
                <a:latin typeface="Verdana" panose="020B0604030504040204" pitchFamily="34" charset="0"/>
                <a:ea typeface="Verdana" panose="020B0604030504040204" pitchFamily="34" charset="0"/>
                <a:cs typeface="Verdana" panose="020B0604030504040204" pitchFamily="34" charset="0"/>
              </a:rPr>
              <a:t>south-east to south-west </a:t>
            </a:r>
            <a:r>
              <a:rPr lang="en-US" dirty="0">
                <a:latin typeface="Verdana" panose="020B0604030504040204" pitchFamily="34" charset="0"/>
                <a:ea typeface="Verdana" panose="020B0604030504040204" pitchFamily="34" charset="0"/>
                <a:cs typeface="Verdana" panose="020B0604030504040204" pitchFamily="34" charset="0"/>
              </a:rPr>
              <a:t>orientation to the sun, while imperfect can be used for effective solar power.</a:t>
            </a:r>
          </a:p>
        </p:txBody>
      </p:sp>
    </p:spTree>
    <p:extLst>
      <p:ext uri="{BB962C8B-B14F-4D97-AF65-F5344CB8AC3E}">
        <p14:creationId xmlns:p14="http://schemas.microsoft.com/office/powerpoint/2010/main" val="4152560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836307" cy="584775"/>
          </a:xfrm>
          <a:prstGeom prst="rect">
            <a:avLst/>
          </a:prstGeom>
          <a:noFill/>
        </p:spPr>
        <p:txBody>
          <a:bodyPr wrap="none" rtlCol="0">
            <a:spAutoFit/>
          </a:bodyPr>
          <a:lstStyle/>
          <a:p>
            <a:pPr defTabSz="914400"/>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Monocrystalline</a:t>
            </a:r>
            <a:endPar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0" name="TextBox 9"/>
          <p:cNvSpPr txBox="1"/>
          <p:nvPr/>
        </p:nvSpPr>
        <p:spPr>
          <a:xfrm rot="16200000">
            <a:off x="7450370" y="5161315"/>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pic>
        <p:nvPicPr>
          <p:cNvPr id="3" name="Picture 2" descr="Scanbot Nov 25, 2017 7.15 PM.pdf"/>
          <p:cNvPicPr>
            <a:picLocks noChangeAspect="1"/>
          </p:cNvPicPr>
          <p:nvPr/>
        </p:nvPicPr>
        <p:blipFill rotWithShape="1">
          <a:blip r:embed="rId3">
            <a:extLst>
              <a:ext uri="{28A0092B-C50C-407E-A947-70E740481C1C}">
                <a14:useLocalDpi xmlns:a14="http://schemas.microsoft.com/office/drawing/2010/main" val="0"/>
              </a:ext>
            </a:extLst>
          </a:blip>
          <a:srcRect b="1954"/>
          <a:stretch/>
        </p:blipFill>
        <p:spPr>
          <a:xfrm>
            <a:off x="3996764" y="134003"/>
            <a:ext cx="4303568" cy="6723997"/>
          </a:xfrm>
          <a:prstGeom prst="rect">
            <a:avLst/>
          </a:prstGeom>
        </p:spPr>
      </p:pic>
    </p:spTree>
    <p:extLst>
      <p:ext uri="{BB962C8B-B14F-4D97-AF65-F5344CB8AC3E}">
        <p14:creationId xmlns:p14="http://schemas.microsoft.com/office/powerpoint/2010/main" val="19087948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7266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Less expensive forms of Si for PV</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55" y="1807882"/>
            <a:ext cx="1704975" cy="457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descr="http://www.solarproductsstore.com/wp-content/uploads/solar-34.jpg"/>
          <p:cNvPicPr>
            <a:picLocks noChangeAspect="1" noChangeArrowheads="1"/>
          </p:cNvPicPr>
          <p:nvPr/>
        </p:nvPicPr>
        <p:blipFill rotWithShape="1">
          <a:blip r:embed="rId4">
            <a:extLst>
              <a:ext uri="{28A0092B-C50C-407E-A947-70E740481C1C}">
                <a14:useLocalDpi xmlns:a14="http://schemas.microsoft.com/office/drawing/2010/main" val="0"/>
              </a:ext>
            </a:extLst>
          </a:blip>
          <a:srcRect t="11484" b="12953"/>
          <a:stretch/>
        </p:blipFill>
        <p:spPr bwMode="auto">
          <a:xfrm>
            <a:off x="3106703" y="4385241"/>
            <a:ext cx="5355771" cy="236070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239055" y="766206"/>
            <a:ext cx="8871637"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Pulling single crystals requires very pure silicon &amp; is slow &amp; painstaking. </a:t>
            </a:r>
            <a:r>
              <a:rPr lang="en-US" sz="2000" u="sng" dirty="0">
                <a:latin typeface="Verdana" panose="020B0604030504040204" pitchFamily="34" charset="0"/>
                <a:ea typeface="Verdana" panose="020B0604030504040204" pitchFamily="34" charset="0"/>
                <a:cs typeface="Verdana" panose="020B0604030504040204" pitchFamily="34" charset="0"/>
              </a:rPr>
              <a:t>Less pure, &amp; less expensive</a:t>
            </a:r>
            <a:r>
              <a:rPr lang="en-US" sz="2000" dirty="0">
                <a:latin typeface="Verdana" panose="020B0604030504040204" pitchFamily="34" charset="0"/>
                <a:ea typeface="Verdana" panose="020B0604030504040204" pitchFamily="34" charset="0"/>
                <a:cs typeface="Verdana" panose="020B0604030504040204" pitchFamily="34" charset="0"/>
              </a:rPr>
              <a:t>, forms of silicon can be used to make PV cells.</a:t>
            </a:r>
          </a:p>
        </p:txBody>
      </p:sp>
      <p:sp>
        <p:nvSpPr>
          <p:cNvPr id="12" name="TextBox 11"/>
          <p:cNvSpPr txBox="1"/>
          <p:nvPr/>
        </p:nvSpPr>
        <p:spPr>
          <a:xfrm rot="16200000">
            <a:off x="7450370" y="5161315"/>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
        <p:nvSpPr>
          <p:cNvPr id="13" name="TextBox 12"/>
          <p:cNvSpPr txBox="1"/>
          <p:nvPr/>
        </p:nvSpPr>
        <p:spPr>
          <a:xfrm>
            <a:off x="2244159" y="1883182"/>
            <a:ext cx="6654414"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Polycrystalline silicon </a:t>
            </a:r>
            <a:r>
              <a:rPr lang="en-US" sz="2000" dirty="0">
                <a:latin typeface="Verdana" panose="020B0604030504040204" pitchFamily="34" charset="0"/>
                <a:ea typeface="Verdana" panose="020B0604030504040204" pitchFamily="34" charset="0"/>
                <a:cs typeface="Verdana" panose="020B0604030504040204" pitchFamily="34" charset="0"/>
              </a:rPr>
              <a:t>is made from many small grains of </a:t>
            </a:r>
            <a:r>
              <a:rPr lang="en-US" sz="2000" dirty="0" err="1">
                <a:latin typeface="Verdana" panose="020B0604030504040204" pitchFamily="34" charset="0"/>
                <a:ea typeface="Verdana" panose="020B0604030504040204" pitchFamily="34" charset="0"/>
                <a:cs typeface="Verdana" panose="020B0604030504040204" pitchFamily="34" charset="0"/>
              </a:rPr>
              <a:t>monocystalline</a:t>
            </a:r>
            <a:r>
              <a:rPr lang="en-US" sz="2000" dirty="0">
                <a:latin typeface="Verdana" panose="020B0604030504040204" pitchFamily="34" charset="0"/>
                <a:ea typeface="Verdana" panose="020B0604030504040204" pitchFamily="34" charset="0"/>
                <a:cs typeface="Verdana" panose="020B0604030504040204" pitchFamily="34" charset="0"/>
              </a:rPr>
              <a:t> silicon.</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Formed into cubic ingots; sawn into wafers.</a:t>
            </a:r>
          </a:p>
        </p:txBody>
      </p:sp>
      <p:sp>
        <p:nvSpPr>
          <p:cNvPr id="14" name="TextBox 13"/>
          <p:cNvSpPr txBox="1"/>
          <p:nvPr/>
        </p:nvSpPr>
        <p:spPr>
          <a:xfrm>
            <a:off x="2247149" y="3054490"/>
            <a:ext cx="6654414"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Ribbons &amp; sheets of silicon can be drawn from </a:t>
            </a:r>
            <a:r>
              <a:rPr lang="en-US" sz="2000" b="1" dirty="0" err="1">
                <a:latin typeface="Verdana" panose="020B0604030504040204" pitchFamily="34" charset="0"/>
                <a:ea typeface="Verdana" panose="020B0604030504040204" pitchFamily="34" charset="0"/>
                <a:cs typeface="Verdana" panose="020B0604030504040204" pitchFamily="34" charset="0"/>
              </a:rPr>
              <a:t>multicrystalline</a:t>
            </a:r>
            <a:r>
              <a:rPr lang="en-US" sz="2000" b="1" dirty="0">
                <a:latin typeface="Verdana" panose="020B0604030504040204" pitchFamily="34" charset="0"/>
                <a:ea typeface="Verdana" panose="020B0604030504040204" pitchFamily="34" charset="0"/>
                <a:cs typeface="Verdana" panose="020B0604030504040204" pitchFamily="34" charset="0"/>
              </a:rPr>
              <a:t> silicon </a:t>
            </a:r>
            <a:r>
              <a:rPr lang="en-US" sz="2000" dirty="0">
                <a:latin typeface="Verdana" panose="020B0604030504040204" pitchFamily="34" charset="0"/>
                <a:ea typeface="Verdana" panose="020B0604030504040204" pitchFamily="34" charset="0"/>
                <a:cs typeface="Verdana" panose="020B0604030504040204" pitchFamily="34" charset="0"/>
              </a:rPr>
              <a:t>melt.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Pulled via dies, cut with lasers &amp; formed into sheets.</a:t>
            </a:r>
          </a:p>
        </p:txBody>
      </p:sp>
    </p:spTree>
    <p:extLst>
      <p:ext uri="{BB962C8B-B14F-4D97-AF65-F5344CB8AC3E}">
        <p14:creationId xmlns:p14="http://schemas.microsoft.com/office/powerpoint/2010/main" val="344506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52106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Polycrystalline PV cells</a:t>
            </a:r>
          </a:p>
        </p:txBody>
      </p:sp>
      <p:sp>
        <p:nvSpPr>
          <p:cNvPr id="3" name="TextBox 2"/>
          <p:cNvSpPr txBox="1"/>
          <p:nvPr/>
        </p:nvSpPr>
        <p:spPr>
          <a:xfrm rot="16200000">
            <a:off x="5930758" y="3566013"/>
            <a:ext cx="6052091" cy="307777"/>
          </a:xfrm>
          <a:prstGeom prst="rect">
            <a:avLst/>
          </a:prstGeom>
          <a:noFill/>
        </p:spPr>
        <p:txBody>
          <a:bodyPr wrap="square" rtlCol="0">
            <a:spAutoFit/>
          </a:bodyPr>
          <a:lstStyle/>
          <a:p>
            <a:r>
              <a:rPr lang="en-US" sz="1400" dirty="0">
                <a:latin typeface="Avenir Medium"/>
                <a:cs typeface="Avenir Medium"/>
              </a:rPr>
              <a:t>http://</a:t>
            </a:r>
            <a:r>
              <a:rPr lang="en-US" sz="1400" dirty="0" err="1">
                <a:latin typeface="Avenir Medium"/>
                <a:cs typeface="Avenir Medium"/>
              </a:rPr>
              <a:t>www.newsouthernenergy.com</a:t>
            </a:r>
            <a:r>
              <a:rPr lang="en-US" sz="1400" dirty="0">
                <a:latin typeface="Avenir Medium"/>
                <a:cs typeface="Avenir Medium"/>
              </a:rPr>
              <a:t>/</a:t>
            </a:r>
            <a:r>
              <a:rPr lang="en-US" sz="1400" dirty="0" err="1">
                <a:latin typeface="Avenir Medium"/>
                <a:cs typeface="Avenir Medium"/>
              </a:rPr>
              <a:t>pv</a:t>
            </a:r>
            <a:r>
              <a:rPr lang="en-US" sz="1400" dirty="0">
                <a:latin typeface="Avenir Medium"/>
                <a:cs typeface="Avenir Medium"/>
              </a:rPr>
              <a:t>-solar-thin-film-</a:t>
            </a:r>
            <a:r>
              <a:rPr lang="en-US" sz="1400" dirty="0" err="1">
                <a:latin typeface="Avenir Medium"/>
                <a:cs typeface="Avenir Medium"/>
              </a:rPr>
              <a:t>vs</a:t>
            </a:r>
            <a:r>
              <a:rPr lang="en-US" sz="1400" dirty="0">
                <a:latin typeface="Avenir Medium"/>
                <a:cs typeface="Avenir Medium"/>
              </a:rPr>
              <a:t>-polycrystalline/</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6" name="Picture 5" descr="Polycrystalline-Solar-Pan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4" y="693856"/>
            <a:ext cx="8182492" cy="6164144"/>
          </a:xfrm>
          <a:prstGeom prst="rect">
            <a:avLst/>
          </a:prstGeom>
        </p:spPr>
      </p:pic>
    </p:spTree>
    <p:extLst>
      <p:ext uri="{BB962C8B-B14F-4D97-AF65-F5344CB8AC3E}">
        <p14:creationId xmlns:p14="http://schemas.microsoft.com/office/powerpoint/2010/main" val="2001053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0036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Amorphous silicon for PV</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55" y="1807882"/>
            <a:ext cx="1704975" cy="457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descr="http://www.solarproductsstore.com/wp-content/uploads/solar-34.jpg"/>
          <p:cNvPicPr>
            <a:picLocks noChangeAspect="1" noChangeArrowheads="1"/>
          </p:cNvPicPr>
          <p:nvPr/>
        </p:nvPicPr>
        <p:blipFill rotWithShape="1">
          <a:blip r:embed="rId4">
            <a:extLst>
              <a:ext uri="{28A0092B-C50C-407E-A947-70E740481C1C}">
                <a14:useLocalDpi xmlns:a14="http://schemas.microsoft.com/office/drawing/2010/main" val="0"/>
              </a:ext>
            </a:extLst>
          </a:blip>
          <a:srcRect t="11484" b="12953"/>
          <a:stretch/>
        </p:blipFill>
        <p:spPr bwMode="auto">
          <a:xfrm>
            <a:off x="3106703" y="4385241"/>
            <a:ext cx="5355771" cy="236070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239055" y="819371"/>
            <a:ext cx="8871637"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Even less expensive </a:t>
            </a:r>
            <a:r>
              <a:rPr lang="en-US" sz="2000" b="1" dirty="0">
                <a:latin typeface="Verdana" panose="020B0604030504040204" pitchFamily="34" charset="0"/>
                <a:ea typeface="Verdana" panose="020B0604030504040204" pitchFamily="34" charset="0"/>
                <a:cs typeface="Verdana" panose="020B0604030504040204" pitchFamily="34" charset="0"/>
              </a:rPr>
              <a:t>thin films of amorphous silicon </a:t>
            </a:r>
            <a:r>
              <a:rPr lang="en-US" sz="2000" dirty="0">
                <a:latin typeface="Verdana" panose="020B0604030504040204" pitchFamily="34" charset="0"/>
                <a:ea typeface="Verdana" panose="020B0604030504040204" pitchFamily="34" charset="0"/>
                <a:cs typeface="Verdana" panose="020B0604030504040204" pitchFamily="34" charset="0"/>
              </a:rPr>
              <a:t>can be used to create PV panels.</a:t>
            </a:r>
          </a:p>
        </p:txBody>
      </p:sp>
      <p:sp>
        <p:nvSpPr>
          <p:cNvPr id="12" name="TextBox 11"/>
          <p:cNvSpPr txBox="1"/>
          <p:nvPr/>
        </p:nvSpPr>
        <p:spPr>
          <a:xfrm rot="16200000">
            <a:off x="7450370" y="5161315"/>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
        <p:nvSpPr>
          <p:cNvPr id="15" name="TextBox 14"/>
          <p:cNvSpPr txBox="1"/>
          <p:nvPr/>
        </p:nvSpPr>
        <p:spPr>
          <a:xfrm>
            <a:off x="2214279" y="1547205"/>
            <a:ext cx="6872544" cy="2554545"/>
          </a:xfrm>
          <a:prstGeom prst="rect">
            <a:avLst/>
          </a:prstGeom>
          <a:noFill/>
        </p:spPr>
        <p:txBody>
          <a:bodyPr wrap="square" rtlCol="0">
            <a:spAutoFit/>
          </a:bodyPr>
          <a:lstStyle/>
          <a:p>
            <a:r>
              <a:rPr lang="en-US" sz="2000" u="sng" dirty="0">
                <a:latin typeface="Verdana" panose="020B0604030504040204" pitchFamily="34" charset="0"/>
                <a:ea typeface="Verdana" panose="020B0604030504040204" pitchFamily="34" charset="0"/>
                <a:cs typeface="Verdana" panose="020B0604030504040204" pitchFamily="34" charset="0"/>
              </a:rPr>
              <a:t>Special processes </a:t>
            </a:r>
            <a:r>
              <a:rPr lang="en-US" sz="2000" dirty="0">
                <a:latin typeface="Verdana" panose="020B0604030504040204" pitchFamily="34" charset="0"/>
                <a:ea typeface="Verdana" panose="020B0604030504040204" pitchFamily="34" charset="0"/>
                <a:cs typeface="Verdana" panose="020B0604030504040204" pitchFamily="34" charset="0"/>
              </a:rPr>
              <a:t>must be used to ‘quench’ dangling silicon bonds.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Hydrogen gas is used to create a hydrogen-silicon alloy.</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Carbon-silicon alloys can also be used.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Thin films can be used for a wide variety of applications.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Lower efficiency is balanced by lower cost.</a:t>
            </a:r>
          </a:p>
        </p:txBody>
      </p:sp>
    </p:spTree>
    <p:extLst>
      <p:ext uri="{BB962C8B-B14F-4D97-AF65-F5344CB8AC3E}">
        <p14:creationId xmlns:p14="http://schemas.microsoft.com/office/powerpoint/2010/main" val="31059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18255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Multi-junction PV</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39055" y="819371"/>
            <a:ext cx="8871637"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Multi-junction PV </a:t>
            </a:r>
            <a:r>
              <a:rPr lang="en-US" sz="2000" dirty="0">
                <a:latin typeface="Verdana" panose="020B0604030504040204" pitchFamily="34" charset="0"/>
                <a:ea typeface="Verdana" panose="020B0604030504040204" pitchFamily="34" charset="0"/>
                <a:cs typeface="Verdana" panose="020B0604030504040204" pitchFamily="34" charset="0"/>
              </a:rPr>
              <a:t>cells essentially stack number of different n- &amp; p-layers to create a cell that is responsive to photons of varying wavelengths, increasing the overall efficiency of the cell.</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Overall efficiencies approach 50%.</a:t>
            </a:r>
          </a:p>
        </p:txBody>
      </p:sp>
      <p:sp>
        <p:nvSpPr>
          <p:cNvPr id="12" name="TextBox 11"/>
          <p:cNvSpPr txBox="1"/>
          <p:nvPr/>
        </p:nvSpPr>
        <p:spPr>
          <a:xfrm rot="16200000">
            <a:off x="6608158" y="4351352"/>
            <a:ext cx="4559909" cy="523220"/>
          </a:xfrm>
          <a:prstGeom prst="rect">
            <a:avLst/>
          </a:prstGeom>
          <a:noFill/>
        </p:spPr>
        <p:txBody>
          <a:bodyPr wrap="none" rtlCol="0">
            <a:spAutoFit/>
          </a:bodyPr>
          <a:lstStyle/>
          <a:p>
            <a:r>
              <a:rPr lang="en-US" sz="1400" dirty="0">
                <a:latin typeface="Avenir Medium"/>
                <a:cs typeface="Avenir Medium"/>
              </a:rPr>
              <a:t>Renewable Energy, 2/e, Chapter 3</a:t>
            </a:r>
          </a:p>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/wiki/Multi-</a:t>
            </a:r>
            <a:r>
              <a:rPr lang="en-US" sz="1400" dirty="0" err="1">
                <a:latin typeface="Avenir Medium"/>
                <a:cs typeface="Avenir Medium"/>
              </a:rPr>
              <a:t>junction_solar_cell</a:t>
            </a:r>
            <a:endParaRPr lang="en-US" sz="1400" dirty="0">
              <a:latin typeface="Avenir Medium"/>
              <a:cs typeface="Avenir Medium"/>
            </a:endParaRPr>
          </a:p>
        </p:txBody>
      </p:sp>
      <p:pic>
        <p:nvPicPr>
          <p:cNvPr id="3" name="Picture 2" descr="StructureMJetspectre.png"/>
          <p:cNvPicPr>
            <a:picLocks noChangeAspect="1"/>
          </p:cNvPicPr>
          <p:nvPr/>
        </p:nvPicPr>
        <p:blipFill rotWithShape="1">
          <a:blip r:embed="rId3">
            <a:extLst>
              <a:ext uri="{28A0092B-C50C-407E-A947-70E740481C1C}">
                <a14:useLocalDpi xmlns:a14="http://schemas.microsoft.com/office/drawing/2010/main" val="0"/>
              </a:ext>
            </a:extLst>
          </a:blip>
          <a:srcRect b="7393"/>
          <a:stretch/>
        </p:blipFill>
        <p:spPr>
          <a:xfrm>
            <a:off x="59763" y="3061751"/>
            <a:ext cx="8636000" cy="3736485"/>
          </a:xfrm>
          <a:prstGeom prst="rect">
            <a:avLst/>
          </a:prstGeom>
        </p:spPr>
      </p:pic>
    </p:spTree>
    <p:extLst>
      <p:ext uri="{BB962C8B-B14F-4D97-AF65-F5344CB8AC3E}">
        <p14:creationId xmlns:p14="http://schemas.microsoft.com/office/powerpoint/2010/main" val="31893532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st_Research-Cell_Efficienc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8" y="1797686"/>
            <a:ext cx="8949765" cy="4971315"/>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7781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Evolution of PV technologies</a:t>
            </a: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2" name="TextBox 11"/>
          <p:cNvSpPr txBox="1"/>
          <p:nvPr/>
        </p:nvSpPr>
        <p:spPr>
          <a:xfrm rot="16200000">
            <a:off x="8670039" y="6371550"/>
            <a:ext cx="640145" cy="307777"/>
          </a:xfrm>
          <a:prstGeom prst="rect">
            <a:avLst/>
          </a:prstGeom>
          <a:noFill/>
        </p:spPr>
        <p:txBody>
          <a:bodyPr wrap="none" rtlCol="0">
            <a:spAutoFit/>
          </a:bodyPr>
          <a:lstStyle/>
          <a:p>
            <a:r>
              <a:rPr lang="en-US" sz="1400" dirty="0">
                <a:latin typeface="Avenir Medium"/>
                <a:cs typeface="Avenir Medium"/>
              </a:rPr>
              <a:t>NREL</a:t>
            </a:r>
          </a:p>
        </p:txBody>
      </p:sp>
      <p:sp>
        <p:nvSpPr>
          <p:cNvPr id="3" name="TextBox 2"/>
          <p:cNvSpPr txBox="1"/>
          <p:nvPr/>
        </p:nvSpPr>
        <p:spPr>
          <a:xfrm>
            <a:off x="119528" y="715940"/>
            <a:ext cx="8949765"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While the efficiencies of newer technologies are low, they will likely increase as development continues. Printed panels offer some obvious advantages.</a:t>
            </a:r>
          </a:p>
        </p:txBody>
      </p:sp>
    </p:spTree>
    <p:extLst>
      <p:ext uri="{BB962C8B-B14F-4D97-AF65-F5344CB8AC3E}">
        <p14:creationId xmlns:p14="http://schemas.microsoft.com/office/powerpoint/2010/main" val="23550049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22478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Concentrating PV systems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39056" y="702408"/>
            <a:ext cx="8636004" cy="193899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efficiency of any PV cell can be increased by </a:t>
            </a:r>
            <a:r>
              <a:rPr lang="en-US" sz="2000" b="1" dirty="0">
                <a:latin typeface="Verdana" panose="020B0604030504040204" pitchFamily="34" charset="0"/>
                <a:ea typeface="Verdana" panose="020B0604030504040204" pitchFamily="34" charset="0"/>
                <a:cs typeface="Verdana" panose="020B0604030504040204" pitchFamily="34" charset="0"/>
              </a:rPr>
              <a:t>focusing (or concentrating)</a:t>
            </a:r>
            <a:r>
              <a:rPr lang="en-US" sz="2000" dirty="0">
                <a:latin typeface="Verdana" panose="020B0604030504040204" pitchFamily="34" charset="0"/>
                <a:ea typeface="Verdana" panose="020B0604030504040204" pitchFamily="34" charset="0"/>
                <a:cs typeface="Verdana" panose="020B0604030504040204" pitchFamily="34" charset="0"/>
              </a:rPr>
              <a:t> more sunlight on each cell.</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Lenses can be used to capture &amp; focus sunlight.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The must efficient cells should be used &amp; must be cooled.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The array should track &amp; be located where sunlight is abundant.</a:t>
            </a:r>
          </a:p>
        </p:txBody>
      </p:sp>
      <p:sp>
        <p:nvSpPr>
          <p:cNvPr id="12" name="TextBox 11"/>
          <p:cNvSpPr txBox="1"/>
          <p:nvPr/>
        </p:nvSpPr>
        <p:spPr>
          <a:xfrm rot="16200000">
            <a:off x="6012818" y="3708889"/>
            <a:ext cx="5750590" cy="523220"/>
          </a:xfrm>
          <a:prstGeom prst="rect">
            <a:avLst/>
          </a:prstGeom>
          <a:noFill/>
        </p:spPr>
        <p:txBody>
          <a:bodyPr wrap="none" rtlCol="0">
            <a:spAutoFit/>
          </a:bodyPr>
          <a:lstStyle/>
          <a:p>
            <a:r>
              <a:rPr lang="en-US" sz="1400" dirty="0">
                <a:latin typeface="Avenir Medium"/>
                <a:cs typeface="Avenir Medium"/>
              </a:rPr>
              <a:t>Renewable Energy, 2/e, Chapter 3</a:t>
            </a:r>
          </a:p>
          <a:p>
            <a:r>
              <a:rPr lang="en-US" sz="1400" dirty="0">
                <a:latin typeface="Avenir Medium"/>
                <a:cs typeface="Avenir Medium"/>
              </a:rPr>
              <a:t>.</a:t>
            </a:r>
            <a:r>
              <a:rPr lang="en-US" sz="1400" dirty="0" err="1">
                <a:latin typeface="Avenir Medium"/>
                <a:cs typeface="Avenir Medium"/>
              </a:rPr>
              <a:t>solaflect.com</a:t>
            </a:r>
            <a:r>
              <a:rPr lang="en-US" sz="1400" dirty="0">
                <a:latin typeface="Avenir Medium"/>
                <a:cs typeface="Avenir Medium"/>
              </a:rPr>
              <a:t>/</a:t>
            </a:r>
            <a:r>
              <a:rPr lang="en-US" sz="1400" dirty="0" err="1">
                <a:latin typeface="Avenir Medium"/>
                <a:cs typeface="Avenir Medium"/>
              </a:rPr>
              <a:t>faq</a:t>
            </a:r>
            <a:r>
              <a:rPr lang="en-US" sz="1400" dirty="0">
                <a:latin typeface="Avenir Medium"/>
                <a:cs typeface="Avenir Medium"/>
              </a:rPr>
              <a:t>-what-about-future-advances-in-solar-technology/</a:t>
            </a:r>
          </a:p>
        </p:txBody>
      </p:sp>
      <p:pic>
        <p:nvPicPr>
          <p:cNvPr id="2" name="Picture 1" descr="Concentrated-PV-SolFocu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049" y="2538909"/>
            <a:ext cx="6834094" cy="4277003"/>
          </a:xfrm>
          <a:prstGeom prst="rect">
            <a:avLst/>
          </a:prstGeom>
        </p:spPr>
      </p:pic>
      <p:sp>
        <p:nvSpPr>
          <p:cNvPr id="6" name="TextBox 5"/>
          <p:cNvSpPr txBox="1"/>
          <p:nvPr/>
        </p:nvSpPr>
        <p:spPr>
          <a:xfrm>
            <a:off x="260772" y="2666503"/>
            <a:ext cx="3715803" cy="2554545"/>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head-to-head study at Penn State showed that tracking concentrating PV can produce </a:t>
            </a:r>
            <a:r>
              <a:rPr lang="en-US" sz="2000" b="1" dirty="0">
                <a:latin typeface="Verdana" panose="020B0604030504040204" pitchFamily="34" charset="0"/>
                <a:ea typeface="Verdana" panose="020B0604030504040204" pitchFamily="34" charset="0"/>
                <a:cs typeface="Verdana" panose="020B0604030504040204" pitchFamily="34" charset="0"/>
              </a:rPr>
              <a:t>53% more energy</a:t>
            </a:r>
            <a:r>
              <a:rPr lang="en-US" sz="2000" dirty="0">
                <a:latin typeface="Verdana" panose="020B0604030504040204" pitchFamily="34" charset="0"/>
                <a:ea typeface="Verdana" panose="020B0604030504040204" pitchFamily="34" charset="0"/>
                <a:cs typeface="Verdana" panose="020B0604030504040204" pitchFamily="34" charset="0"/>
              </a:rPr>
              <a:t> than standard solar cells.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73% increase possible with cooling</a:t>
            </a:r>
          </a:p>
        </p:txBody>
      </p:sp>
    </p:spTree>
    <p:extLst>
      <p:ext uri="{BB962C8B-B14F-4D97-AF65-F5344CB8AC3E}">
        <p14:creationId xmlns:p14="http://schemas.microsoft.com/office/powerpoint/2010/main" val="380917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34926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Silicon sphere PV</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39056" y="819371"/>
            <a:ext cx="5752356"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Spheres of doped silicon are placed in hexagonal reflective cups &amp; mounted on a flexible foil surface: </a:t>
            </a:r>
            <a:r>
              <a:rPr lang="en-US" sz="2000" b="1" dirty="0">
                <a:latin typeface="Verdana" panose="020B0604030504040204" pitchFamily="34" charset="0"/>
                <a:ea typeface="Verdana" panose="020B0604030504040204" pitchFamily="34" charset="0"/>
                <a:cs typeface="Verdana" panose="020B0604030504040204" pitchFamily="34" charset="0"/>
              </a:rPr>
              <a:t>mini concentrators</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2" name="TextBox 11"/>
          <p:cNvSpPr txBox="1"/>
          <p:nvPr/>
        </p:nvSpPr>
        <p:spPr>
          <a:xfrm rot="16200000">
            <a:off x="6151290" y="3828417"/>
            <a:ext cx="5443763" cy="523220"/>
          </a:xfrm>
          <a:prstGeom prst="rect">
            <a:avLst/>
          </a:prstGeom>
          <a:noFill/>
        </p:spPr>
        <p:txBody>
          <a:bodyPr wrap="none" rtlCol="0">
            <a:spAutoFit/>
          </a:bodyPr>
          <a:lstStyle/>
          <a:p>
            <a:r>
              <a:rPr lang="en-US" sz="1400" dirty="0">
                <a:latin typeface="Avenir Medium"/>
                <a:cs typeface="Avenir Medium"/>
              </a:rPr>
              <a:t>Renewable Energy, 2/e, Chapter 3</a:t>
            </a:r>
          </a:p>
          <a:p>
            <a:r>
              <a:rPr lang="en-US" sz="1400" dirty="0" err="1">
                <a:latin typeface="Avenir Medium"/>
                <a:cs typeface="Avenir Medium"/>
              </a:rPr>
              <a:t>technologyreview.com</a:t>
            </a:r>
            <a:r>
              <a:rPr lang="en-US" sz="1400" dirty="0">
                <a:latin typeface="Avenir Medium"/>
                <a:cs typeface="Avenir Medium"/>
              </a:rPr>
              <a:t>/s/409037/focusing-light-on-silicon-beads/</a:t>
            </a:r>
          </a:p>
        </p:txBody>
      </p:sp>
      <p:pic>
        <p:nvPicPr>
          <p:cNvPr id="3" name="Picture 2" descr="spherical_cells_x2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883" y="768594"/>
            <a:ext cx="2267168" cy="6059523"/>
          </a:xfrm>
          <a:prstGeom prst="rect">
            <a:avLst/>
          </a:prstGeom>
        </p:spPr>
      </p:pic>
      <p:sp>
        <p:nvSpPr>
          <p:cNvPr id="10" name="TextBox 9"/>
          <p:cNvSpPr txBox="1"/>
          <p:nvPr/>
        </p:nvSpPr>
        <p:spPr>
          <a:xfrm>
            <a:off x="292221" y="2128717"/>
            <a:ext cx="5752356" cy="2554545"/>
          </a:xfrm>
          <a:prstGeom prst="rect">
            <a:avLst/>
          </a:prstGeom>
          <a:noFill/>
        </p:spPr>
        <p:txBody>
          <a:bodyPr wrap="square" rtlCol="0">
            <a:spAutoFit/>
          </a:bodyPr>
          <a:lstStyle/>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Uses less silicon (only 20%).</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Cuts manufacturing costs by up to 50%.</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P-doped spheres are coated with n-doped surface &amp; anti-reflective coating.</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Bonded to an electrode at cup’s bottom.</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Efficiency needs to be improved.</a:t>
            </a:r>
          </a:p>
        </p:txBody>
      </p:sp>
    </p:spTree>
    <p:extLst>
      <p:ext uri="{BB962C8B-B14F-4D97-AF65-F5344CB8AC3E}">
        <p14:creationId xmlns:p14="http://schemas.microsoft.com/office/powerpoint/2010/main" val="38920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23627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Solar </a:t>
            </a:r>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thermophotovoltaic</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cells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39055" y="759607"/>
            <a:ext cx="8372505" cy="2554545"/>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Conventional PV panels </a:t>
            </a:r>
            <a:r>
              <a:rPr lang="en-US" sz="2000" u="sng" dirty="0">
                <a:latin typeface="Verdana" panose="020B0604030504040204" pitchFamily="34" charset="0"/>
                <a:ea typeface="Verdana" panose="020B0604030504040204" pitchFamily="34" charset="0"/>
                <a:cs typeface="Verdana" panose="020B0604030504040204" pitchFamily="34" charset="0"/>
              </a:rPr>
              <a:t>loose much of incoming photon’s energy as heat</a:t>
            </a:r>
            <a:r>
              <a:rPr lang="en-US" sz="2000" dirty="0">
                <a:latin typeface="Verdana" panose="020B0604030504040204" pitchFamily="34" charset="0"/>
                <a:ea typeface="Verdana" panose="020B0604030504040204" pitchFamily="34" charset="0"/>
                <a:cs typeface="Verdana" panose="020B0604030504040204" pitchFamily="34" charset="0"/>
              </a:rPr>
              <a:t>. Researchers at MIT to capture most of the energy of incoming solar radiation, focus all of it to a narrower wavelength tuned to a particular PV cell, and emit it at that cell at will.</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Current efficiencies are about 20%.</a:t>
            </a:r>
          </a:p>
          <a:p>
            <a:pPr marL="342900" indent="-342900">
              <a:buFont typeface="Arial"/>
              <a:buChar char="•"/>
            </a:pPr>
            <a:r>
              <a:rPr lang="en-US" sz="2000" u="sng" dirty="0">
                <a:latin typeface="Verdana" panose="020B0604030504040204" pitchFamily="34" charset="0"/>
                <a:ea typeface="Verdana" panose="020B0604030504040204" pitchFamily="34" charset="0"/>
                <a:cs typeface="Verdana" panose="020B0604030504040204" pitchFamily="34" charset="0"/>
              </a:rPr>
              <a:t>Promise</a:t>
            </a:r>
            <a:r>
              <a:rPr lang="en-US" sz="2000" dirty="0">
                <a:latin typeface="Verdana" panose="020B0604030504040204" pitchFamily="34" charset="0"/>
                <a:ea typeface="Verdana" panose="020B0604030504040204" pitchFamily="34" charset="0"/>
                <a:cs typeface="Verdana" panose="020B0604030504040204" pitchFamily="34" charset="0"/>
              </a:rPr>
              <a:t>? Storage of sunlight as heat with re-emission on demand.</a:t>
            </a:r>
          </a:p>
        </p:txBody>
      </p:sp>
      <p:sp>
        <p:nvSpPr>
          <p:cNvPr id="12" name="TextBox 11"/>
          <p:cNvSpPr txBox="1"/>
          <p:nvPr/>
        </p:nvSpPr>
        <p:spPr>
          <a:xfrm rot="16200000">
            <a:off x="5896112" y="3519879"/>
            <a:ext cx="5954119" cy="523220"/>
          </a:xfrm>
          <a:prstGeom prst="rect">
            <a:avLst/>
          </a:prstGeom>
          <a:noFill/>
        </p:spPr>
        <p:txBody>
          <a:bodyPr wrap="square" rtlCol="0">
            <a:spAutoFit/>
          </a:bodyPr>
          <a:lstStyle/>
          <a:p>
            <a:r>
              <a:rPr lang="en-US" sz="1400" dirty="0">
                <a:latin typeface="Avenir Medium"/>
                <a:cs typeface="Avenir Medium"/>
                <a:hlinkClick r:id="rId3"/>
              </a:rPr>
              <a:t>http://bgr.com/2016/05/25/solar-panels-efficiency-doubled-mit/</a:t>
            </a:r>
            <a:endParaRPr lang="en-US" sz="1400" dirty="0">
              <a:latin typeface="Avenir Medium"/>
              <a:cs typeface="Avenir Medium"/>
            </a:endParaRPr>
          </a:p>
          <a:p>
            <a:r>
              <a:rPr lang="en-US" sz="1400" dirty="0">
                <a:latin typeface="Avenir Medium"/>
                <a:cs typeface="Avenir Medium"/>
              </a:rPr>
              <a:t>https://s3tec.mit.edu/solar-</a:t>
            </a:r>
            <a:r>
              <a:rPr lang="en-US" sz="1400" dirty="0" err="1">
                <a:latin typeface="Avenir Medium"/>
                <a:cs typeface="Avenir Medium"/>
              </a:rPr>
              <a:t>thermophotovoltaics</a:t>
            </a:r>
            <a:endParaRPr lang="en-US" sz="1400" dirty="0">
              <a:latin typeface="Avenir Medium"/>
              <a:cs typeface="Avenir Medium"/>
            </a:endParaRPr>
          </a:p>
        </p:txBody>
      </p:sp>
      <p:pic>
        <p:nvPicPr>
          <p:cNvPr id="2" name="Picture 1" descr="STPV_conce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65" y="3251509"/>
            <a:ext cx="6643111" cy="3581743"/>
          </a:xfrm>
          <a:prstGeom prst="rect">
            <a:avLst/>
          </a:prstGeom>
        </p:spPr>
      </p:pic>
    </p:spTree>
    <p:extLst>
      <p:ext uri="{BB962C8B-B14F-4D97-AF65-F5344CB8AC3E}">
        <p14:creationId xmlns:p14="http://schemas.microsoft.com/office/powerpoint/2010/main" val="2633627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2171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Assembling cells into panels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5"/>
          <p:cNvPicPr>
            <a:picLocks noChangeAspect="1" noChangeArrowheads="1"/>
          </p:cNvPicPr>
          <p:nvPr/>
        </p:nvPicPr>
        <p:blipFill>
          <a:blip r:embed="rId3" cstate="print"/>
          <a:srcRect/>
          <a:stretch>
            <a:fillRect/>
          </a:stretch>
        </p:blipFill>
        <p:spPr bwMode="auto">
          <a:xfrm>
            <a:off x="4114252" y="685800"/>
            <a:ext cx="4748427" cy="3508094"/>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334042" y="699473"/>
            <a:ext cx="3197522" cy="3494421"/>
          </a:xfrm>
          <a:prstGeom prst="rect">
            <a:avLst/>
          </a:prstGeom>
          <a:noFill/>
          <a:ln w="9525">
            <a:noFill/>
            <a:miter lim="800000"/>
            <a:headEnd/>
            <a:tailEnd/>
          </a:ln>
        </p:spPr>
      </p:pic>
      <p:pic>
        <p:nvPicPr>
          <p:cNvPr id="10" name="Picture 8" descr="Sandia National Labs "/>
          <p:cNvPicPr>
            <a:picLocks noChangeAspect="1" noChangeArrowheads="1"/>
          </p:cNvPicPr>
          <p:nvPr/>
        </p:nvPicPr>
        <p:blipFill>
          <a:blip r:embed="rId5" cstate="print"/>
          <a:srcRect/>
          <a:stretch>
            <a:fillRect/>
          </a:stretch>
        </p:blipFill>
        <p:spPr bwMode="auto">
          <a:xfrm>
            <a:off x="717176" y="4133630"/>
            <a:ext cx="7922323" cy="2612317"/>
          </a:xfrm>
          <a:prstGeom prst="rect">
            <a:avLst/>
          </a:prstGeom>
          <a:noFill/>
          <a:ln w="9525">
            <a:noFill/>
            <a:miter lim="800000"/>
            <a:headEnd/>
            <a:tailEnd/>
          </a:ln>
        </p:spPr>
      </p:pic>
    </p:spTree>
    <p:extLst>
      <p:ext uri="{BB962C8B-B14F-4D97-AF65-F5344CB8AC3E}">
        <p14:creationId xmlns:p14="http://schemas.microsoft.com/office/powerpoint/2010/main" val="15135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23307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Insolation varies with location</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2" name="Picture 1" descr="pvmap_nrel.jpg"/>
          <p:cNvPicPr>
            <a:picLocks noChangeAspect="1"/>
          </p:cNvPicPr>
          <p:nvPr/>
        </p:nvPicPr>
        <p:blipFill rotWithShape="1">
          <a:blip r:embed="rId3">
            <a:extLst>
              <a:ext uri="{28A0092B-C50C-407E-A947-70E740481C1C}">
                <a14:useLocalDpi xmlns:a14="http://schemas.microsoft.com/office/drawing/2010/main" val="0"/>
              </a:ext>
            </a:extLst>
          </a:blip>
          <a:srcRect l="928" t="1233" r="1053" b="1531"/>
          <a:stretch/>
        </p:blipFill>
        <p:spPr>
          <a:xfrm>
            <a:off x="0" y="797954"/>
            <a:ext cx="9144000" cy="6047218"/>
          </a:xfrm>
          <a:prstGeom prst="rect">
            <a:avLst/>
          </a:prstGeom>
        </p:spPr>
      </p:pic>
    </p:spTree>
    <p:extLst>
      <p:ext uri="{BB962C8B-B14F-4D97-AF65-F5344CB8AC3E}">
        <p14:creationId xmlns:p14="http://schemas.microsoft.com/office/powerpoint/2010/main" val="11094574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48927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Environmental costs of PV?</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104589" y="825963"/>
            <a:ext cx="8934824" cy="286232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processing of making silicon for PV panels uses </a:t>
            </a:r>
            <a:r>
              <a:rPr lang="en-US" sz="2000" b="1" dirty="0">
                <a:latin typeface="Verdana" panose="020B0604030504040204" pitchFamily="34" charset="0"/>
                <a:ea typeface="Verdana" panose="020B0604030504040204" pitchFamily="34" charset="0"/>
                <a:cs typeface="Verdana" panose="020B0604030504040204" pitchFamily="34" charset="0"/>
              </a:rPr>
              <a:t>hazardous &amp; toxic chemicals </a:t>
            </a:r>
            <a:r>
              <a:rPr lang="en-US" sz="2000" dirty="0">
                <a:latin typeface="Verdana" panose="020B0604030504040204" pitchFamily="34" charset="0"/>
                <a:ea typeface="Verdana" panose="020B0604030504040204" pitchFamily="34" charset="0"/>
                <a:cs typeface="Verdana" panose="020B0604030504040204" pitchFamily="34" charset="0"/>
              </a:rPr>
              <a:t>like sulfuric acid, hydrofluoric acid, &amp; heavy metals and creates hazardous waste like silicon </a:t>
            </a:r>
            <a:r>
              <a:rPr lang="en-US" sz="2000" dirty="0" err="1">
                <a:latin typeface="Verdana" panose="020B0604030504040204" pitchFamily="34" charset="0"/>
                <a:ea typeface="Verdana" panose="020B0604030504040204" pitchFamily="34" charset="0"/>
                <a:cs typeface="Verdana" panose="020B0604030504040204" pitchFamily="34" charset="0"/>
              </a:rPr>
              <a:t>tetrafluoride</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Serious effects on human health, and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Environmental health: compromised water quality &amp; infertile soils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In 2008, there were reports of chemical dumping in China.</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By 2014, a study of 37 PV manufacturers by Solar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Scorecard ranked one Chinese company as most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responsible, followed by a US firm.</a:t>
            </a:r>
          </a:p>
        </p:txBody>
      </p:sp>
      <p:sp>
        <p:nvSpPr>
          <p:cNvPr id="3" name="TextBox 2"/>
          <p:cNvSpPr txBox="1"/>
          <p:nvPr/>
        </p:nvSpPr>
        <p:spPr>
          <a:xfrm>
            <a:off x="0" y="6128738"/>
            <a:ext cx="8943474" cy="738664"/>
          </a:xfrm>
          <a:prstGeom prst="rect">
            <a:avLst/>
          </a:prstGeom>
          <a:noFill/>
        </p:spPr>
        <p:txBody>
          <a:bodyPr wrap="none" rtlCol="0">
            <a:spAutoFit/>
          </a:bodyPr>
          <a:lstStyle/>
          <a:p>
            <a:r>
              <a:rPr lang="en-US" sz="1400" dirty="0">
                <a:hlinkClick r:id="rId3"/>
              </a:rPr>
              <a:t>http://www.washingtonpost.com/wp-dyn/content/article/2008/03/08/AR2008030802595.html</a:t>
            </a:r>
            <a:endParaRPr lang="en-US" sz="1400" dirty="0"/>
          </a:p>
          <a:p>
            <a:r>
              <a:rPr lang="en-US" sz="1400" dirty="0">
                <a:hlinkClick r:id="rId4"/>
              </a:rPr>
              <a:t>https://news.nationalgeographic.com/news/energy/2014/11/141111-solar-panel-manufacturing-sustainability-ranking/</a:t>
            </a:r>
            <a:endParaRPr lang="en-US" sz="1400" dirty="0"/>
          </a:p>
          <a:p>
            <a:r>
              <a:rPr lang="en-US" sz="1400" dirty="0"/>
              <a:t>http://2011.solarteam.org/news/recycling-methods-for-used-photovoltaic-panels</a:t>
            </a:r>
          </a:p>
        </p:txBody>
      </p:sp>
      <p:sp>
        <p:nvSpPr>
          <p:cNvPr id="11" name="TextBox 10"/>
          <p:cNvSpPr txBox="1"/>
          <p:nvPr/>
        </p:nvSpPr>
        <p:spPr>
          <a:xfrm>
            <a:off x="209176" y="3685272"/>
            <a:ext cx="6376712" cy="2554545"/>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As PV panels age out, they will need to be </a:t>
            </a:r>
            <a:r>
              <a:rPr lang="en-US" sz="2000" b="1" dirty="0">
                <a:latin typeface="Verdana" panose="020B0604030504040204" pitchFamily="34" charset="0"/>
                <a:ea typeface="Verdana" panose="020B0604030504040204" pitchFamily="34" charset="0"/>
                <a:cs typeface="Verdana" panose="020B0604030504040204" pitchFamily="34" charset="0"/>
              </a:rPr>
              <a:t>recycled</a:t>
            </a:r>
            <a:r>
              <a:rPr lang="en-US" sz="2000" dirty="0">
                <a:latin typeface="Verdana" panose="020B0604030504040204" pitchFamily="34" charset="0"/>
                <a:ea typeface="Verdana" panose="020B0604030504040204" pitchFamily="34" charset="0"/>
                <a:cs typeface="Verdana" panose="020B0604030504040204" pitchFamily="34" charset="0"/>
              </a:rPr>
              <a:t> to avoid releasing hazardous chemicals, like the toxic heavy metals in many panels.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PV panels are recycled in Europe.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Recycling hasn’t begun in the US; not sufficient</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need.</a:t>
            </a:r>
          </a:p>
        </p:txBody>
      </p:sp>
      <p:pic>
        <p:nvPicPr>
          <p:cNvPr id="6" name="Picture 5" descr="figure-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1294" y="3126253"/>
            <a:ext cx="2102179" cy="3226600"/>
          </a:xfrm>
          <a:prstGeom prst="rect">
            <a:avLst/>
          </a:prstGeom>
        </p:spPr>
      </p:pic>
    </p:spTree>
    <p:extLst>
      <p:ext uri="{BB962C8B-B14F-4D97-AF65-F5344CB8AC3E}">
        <p14:creationId xmlns:p14="http://schemas.microsoft.com/office/powerpoint/2010/main" val="218533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523220"/>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8.10: Types of PV systems (mounting)</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Tree>
    <p:extLst>
      <p:ext uri="{BB962C8B-B14F-4D97-AF65-F5344CB8AC3E}">
        <p14:creationId xmlns:p14="http://schemas.microsoft.com/office/powerpoint/2010/main" val="24009990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31482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Fixed-mount rooftop PV arrays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3" name="Picture 2" descr="http://u.jimdo.com/www17/o/s4c4fda802449a4ef/img/icce4fcf5aec51296/1375505636/std/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871" y="4469379"/>
            <a:ext cx="2946400" cy="22098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http://solarprofessional.com/sites/default/files/articles/images/3_Ballasted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085" y="4469379"/>
            <a:ext cx="4655884" cy="221620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6" descr="http://netzerorenewableresources.com/wp-content/uploads/2010/10/Roof-Mount-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9242" y="1394908"/>
            <a:ext cx="3886200" cy="29146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9235" y="738680"/>
            <a:ext cx="8673849" cy="707886"/>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Generally less expensive &amp; a bit less efficient than pole-mount or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trackers.</a:t>
            </a:r>
          </a:p>
        </p:txBody>
      </p:sp>
      <p:sp>
        <p:nvSpPr>
          <p:cNvPr id="11" name="TextBox 10"/>
          <p:cNvSpPr txBox="1"/>
          <p:nvPr/>
        </p:nvSpPr>
        <p:spPr>
          <a:xfrm>
            <a:off x="130358" y="1450039"/>
            <a:ext cx="4710583" cy="1451679"/>
          </a:xfrm>
          <a:prstGeom prst="rect">
            <a:avLst/>
          </a:prstGeom>
          <a:noFill/>
        </p:spPr>
        <p:txBody>
          <a:bodyPr wrap="square" rtlCol="0">
            <a:spAutoFit/>
          </a:bodyPr>
          <a:lstStyle/>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Siting is never controversial.</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Permitting is minimal.</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Electrical service is present.</a:t>
            </a:r>
          </a:p>
        </p:txBody>
      </p:sp>
    </p:spTree>
    <p:extLst>
      <p:ext uri="{BB962C8B-B14F-4D97-AF65-F5344CB8AC3E}">
        <p14:creationId xmlns:p14="http://schemas.microsoft.com/office/powerpoint/2010/main" val="34568510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26540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How many panels for a household?</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49235" y="738680"/>
            <a:ext cx="9140259" cy="707886"/>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average Vermont household uses </a:t>
            </a:r>
            <a:r>
              <a:rPr lang="en-US" sz="2000" b="1" dirty="0">
                <a:latin typeface="Verdana" panose="020B0604030504040204" pitchFamily="34" charset="0"/>
                <a:ea typeface="Verdana" panose="020B0604030504040204" pitchFamily="34" charset="0"/>
                <a:cs typeface="Verdana" panose="020B0604030504040204" pitchFamily="34" charset="0"/>
              </a:rPr>
              <a:t>569 kWh per month </a:t>
            </a:r>
            <a:r>
              <a:rPr lang="en-US" sz="2000" dirty="0">
                <a:latin typeface="Verdana" panose="020B0604030504040204" pitchFamily="34" charset="0"/>
                <a:ea typeface="Verdana" panose="020B0604030504040204" pitchFamily="34" charset="0"/>
                <a:cs typeface="Verdana" panose="020B0604030504040204" pitchFamily="34" charset="0"/>
              </a:rPr>
              <a:t>(2015),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or 6,828 kW per year.</a:t>
            </a:r>
          </a:p>
        </p:txBody>
      </p:sp>
      <p:sp>
        <p:nvSpPr>
          <p:cNvPr id="11" name="TextBox 10"/>
          <p:cNvSpPr txBox="1"/>
          <p:nvPr/>
        </p:nvSpPr>
        <p:spPr>
          <a:xfrm>
            <a:off x="130357" y="1628142"/>
            <a:ext cx="8849289" cy="163121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2012 study looked at </a:t>
            </a:r>
            <a:r>
              <a:rPr lang="en-US" sz="2000" b="1" dirty="0">
                <a:latin typeface="Verdana" panose="020B0604030504040204" pitchFamily="34" charset="0"/>
                <a:ea typeface="Verdana" panose="020B0604030504040204" pitchFamily="34" charset="0"/>
                <a:cs typeface="Verdana" panose="020B0604030504040204" pitchFamily="34" charset="0"/>
              </a:rPr>
              <a:t>5 kW</a:t>
            </a:r>
            <a:r>
              <a:rPr lang="en-US" sz="2000" dirty="0">
                <a:latin typeface="Verdana" panose="020B0604030504040204" pitchFamily="34" charset="0"/>
                <a:ea typeface="Verdana" panose="020B0604030504040204" pitchFamily="34" charset="0"/>
                <a:cs typeface="Verdana" panose="020B0604030504040204" pitchFamily="34" charset="0"/>
              </a:rPr>
              <a:t> rooftop-mounted residential PV systems in Vermont.</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$25,000 total cost installed</a:t>
            </a:r>
          </a:p>
          <a:p>
            <a:pPr marL="342900" indent="-342900">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10-year payback</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$34,956 profit over a 25-year life</a:t>
            </a:r>
          </a:p>
        </p:txBody>
      </p:sp>
      <p:sp>
        <p:nvSpPr>
          <p:cNvPr id="3" name="TextBox 2"/>
          <p:cNvSpPr txBox="1"/>
          <p:nvPr/>
        </p:nvSpPr>
        <p:spPr>
          <a:xfrm>
            <a:off x="4237043" y="6424705"/>
            <a:ext cx="4859523" cy="338554"/>
          </a:xfrm>
          <a:prstGeom prst="rect">
            <a:avLst/>
          </a:prstGeom>
          <a:noFill/>
        </p:spPr>
        <p:txBody>
          <a:bodyPr wrap="none" rtlCol="0">
            <a:spAutoFit/>
          </a:bodyPr>
          <a:lstStyle/>
          <a:p>
            <a:r>
              <a:rPr lang="en-US" sz="1600" dirty="0"/>
              <a:t>https://</a:t>
            </a:r>
            <a:r>
              <a:rPr lang="en-US" sz="1600" dirty="0" err="1"/>
              <a:t>en.wikipedia.org</a:t>
            </a:r>
            <a:r>
              <a:rPr lang="en-US" sz="1600" dirty="0"/>
              <a:t>/wiki/</a:t>
            </a:r>
            <a:r>
              <a:rPr lang="en-US" sz="1600" dirty="0" err="1"/>
              <a:t>Solar_power_in_Vermont</a:t>
            </a:r>
            <a:endParaRPr lang="en-US" sz="1600" dirty="0"/>
          </a:p>
        </p:txBody>
      </p:sp>
      <p:sp>
        <p:nvSpPr>
          <p:cNvPr id="12" name="TextBox 11"/>
          <p:cNvSpPr txBox="1"/>
          <p:nvPr/>
        </p:nvSpPr>
        <p:spPr>
          <a:xfrm>
            <a:off x="145298" y="3411758"/>
            <a:ext cx="8849289"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In Vermont, it’s estimated that distributed rooftop PV could generate </a:t>
            </a:r>
            <a:r>
              <a:rPr lang="en-US" sz="2000" b="1" dirty="0">
                <a:latin typeface="Verdana" panose="020B0604030504040204" pitchFamily="34" charset="0"/>
                <a:ea typeface="Verdana" panose="020B0604030504040204" pitchFamily="34" charset="0"/>
                <a:cs typeface="Verdana" panose="020B0604030504040204" pitchFamily="34" charset="0"/>
              </a:rPr>
              <a:t>18%</a:t>
            </a:r>
            <a:r>
              <a:rPr lang="en-US" sz="2000" dirty="0">
                <a:latin typeface="Verdana" panose="020B0604030504040204" pitchFamily="34" charset="0"/>
                <a:ea typeface="Verdana" panose="020B0604030504040204" pitchFamily="34" charset="0"/>
                <a:cs typeface="Verdana" panose="020B0604030504040204" pitchFamily="34" charset="0"/>
              </a:rPr>
              <a:t> of electric consumption.</a:t>
            </a:r>
          </a:p>
        </p:txBody>
      </p:sp>
    </p:spTree>
    <p:extLst>
      <p:ext uri="{BB962C8B-B14F-4D97-AF65-F5344CB8AC3E}">
        <p14:creationId xmlns:p14="http://schemas.microsoft.com/office/powerpoint/2010/main" val="34537898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23091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Pole-mount PV arrays</a:t>
            </a:r>
          </a:p>
        </p:txBody>
      </p:sp>
      <p:sp>
        <p:nvSpPr>
          <p:cNvPr id="3" name="TextBox 2"/>
          <p:cNvSpPr txBox="1"/>
          <p:nvPr/>
        </p:nvSpPr>
        <p:spPr>
          <a:xfrm rot="16200000">
            <a:off x="5966512" y="3494044"/>
            <a:ext cx="5980585" cy="523220"/>
          </a:xfrm>
          <a:prstGeom prst="rect">
            <a:avLst/>
          </a:prstGeom>
          <a:noFill/>
        </p:spPr>
        <p:txBody>
          <a:bodyPr wrap="square" rtlCol="0">
            <a:spAutoFit/>
          </a:bodyPr>
          <a:lstStyle/>
          <a:p>
            <a:r>
              <a:rPr lang="en-US" sz="1400" dirty="0">
                <a:latin typeface="Avenir Medium"/>
                <a:cs typeface="Avenir Medium"/>
              </a:rPr>
              <a:t>https://</a:t>
            </a:r>
            <a:r>
              <a:rPr lang="en-US" sz="1400" dirty="0" err="1">
                <a:latin typeface="Avenir Medium"/>
                <a:cs typeface="Avenir Medium"/>
              </a:rPr>
              <a:t>www.solarpowerworldonline.com</a:t>
            </a:r>
            <a:r>
              <a:rPr lang="en-US" sz="1400" dirty="0">
                <a:latin typeface="Avenir Medium"/>
                <a:cs typeface="Avenir Medium"/>
              </a:rPr>
              <a:t>/2016/05/advantages-disadvantages-solar-tracker-system/</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2" descr="DPW Top of Pole Mou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9" y="2883647"/>
            <a:ext cx="5315042" cy="385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6557" y="3913140"/>
            <a:ext cx="3507757" cy="28786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619"/>
          <a:stretch/>
        </p:blipFill>
        <p:spPr bwMode="auto">
          <a:xfrm>
            <a:off x="5752357" y="1494118"/>
            <a:ext cx="2121376" cy="2636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228600" y="765362"/>
            <a:ext cx="7737952" cy="1323439"/>
          </a:xfrm>
          <a:prstGeom prst="rect">
            <a:avLst/>
          </a:prstGeom>
          <a:noFill/>
        </p:spPr>
        <p:txBody>
          <a:bodyPr wrap="none">
            <a:spAutoFit/>
          </a:bodyPr>
          <a:lstStyle/>
          <a:p>
            <a:pPr>
              <a:defRPr/>
            </a:pPr>
            <a:r>
              <a:rPr lang="en-US" sz="2000" b="1" dirty="0">
                <a:latin typeface="Verdana" panose="020B0604030504040204" pitchFamily="34" charset="0"/>
                <a:ea typeface="Verdana" panose="020B0604030504040204" pitchFamily="34" charset="0"/>
                <a:cs typeface="Verdana" panose="020B0604030504040204" pitchFamily="34" charset="0"/>
              </a:rPr>
              <a:t>Trackers</a:t>
            </a:r>
            <a:r>
              <a:rPr lang="en-US" sz="2000" dirty="0">
                <a:latin typeface="Verdana" panose="020B0604030504040204" pitchFamily="34" charset="0"/>
                <a:ea typeface="Verdana" panose="020B0604030504040204" pitchFamily="34" charset="0"/>
                <a:cs typeface="Verdana" panose="020B0604030504040204" pitchFamily="34" charset="0"/>
              </a:rPr>
              <a:t> follow the sun while </a:t>
            </a:r>
            <a:r>
              <a:rPr lang="en-US" sz="2000" b="1" dirty="0">
                <a:latin typeface="Verdana" panose="020B0604030504040204" pitchFamily="34" charset="0"/>
                <a:ea typeface="Verdana" panose="020B0604030504040204" pitchFamily="34" charset="0"/>
                <a:cs typeface="Verdana" panose="020B0604030504040204" pitchFamily="34" charset="0"/>
              </a:rPr>
              <a:t>pole-mount</a:t>
            </a:r>
            <a:r>
              <a:rPr lang="en-US" sz="2000" dirty="0">
                <a:latin typeface="Verdana" panose="020B0604030504040204" pitchFamily="34" charset="0"/>
                <a:ea typeface="Verdana" panose="020B0604030504040204" pitchFamily="34" charset="0"/>
                <a:cs typeface="Verdana" panose="020B0604030504040204" pitchFamily="34" charset="0"/>
              </a:rPr>
              <a:t> arrays do not.</a:t>
            </a:r>
          </a:p>
          <a:p>
            <a:pPr marL="342900" indent="-342900">
              <a:buFont typeface="Arial"/>
              <a:buChar char="•"/>
              <a:defRPr/>
            </a:pPr>
            <a:r>
              <a:rPr lang="en-US" sz="2000" dirty="0">
                <a:latin typeface="Verdana" panose="020B0604030504040204" pitchFamily="34" charset="0"/>
                <a:ea typeface="Verdana" panose="020B0604030504040204" pitchFamily="34" charset="0"/>
                <a:cs typeface="Verdana" panose="020B0604030504040204" pitchFamily="34" charset="0"/>
              </a:rPr>
              <a:t>Trackers generate more electricity, but</a:t>
            </a:r>
            <a:r>
              <a:rPr lang="is-IS" sz="2000" dirty="0">
                <a:latin typeface="Verdana" panose="020B0604030504040204" pitchFamily="34" charset="0"/>
                <a:ea typeface="Verdana" panose="020B0604030504040204" pitchFamily="34" charset="0"/>
                <a:cs typeface="Verdana" panose="020B0604030504040204" pitchFamily="34" charset="0"/>
              </a:rPr>
              <a:t>…</a:t>
            </a:r>
          </a:p>
          <a:p>
            <a:pPr marL="800100" lvl="1" indent="-342900">
              <a:buFont typeface="Arial"/>
              <a:buChar char="•"/>
              <a:defRPr/>
            </a:pPr>
            <a:r>
              <a:rPr lang="is-IS" sz="2000" dirty="0">
                <a:latin typeface="Verdana" panose="020B0604030504040204" pitchFamily="34" charset="0"/>
                <a:ea typeface="Verdana" panose="020B0604030504040204" pitchFamily="34" charset="0"/>
                <a:cs typeface="Verdana" panose="020B0604030504040204" pitchFamily="34" charset="0"/>
              </a:rPr>
              <a:t>Are a bit more expensive &amp; ...</a:t>
            </a:r>
          </a:p>
          <a:p>
            <a:pPr marL="800100" lvl="1" indent="-342900">
              <a:buFont typeface="Arial"/>
              <a:buChar char="•"/>
              <a:defRPr/>
            </a:pPr>
            <a:r>
              <a:rPr lang="en-US" sz="2000" dirty="0">
                <a:latin typeface="Verdana" panose="020B0604030504040204" pitchFamily="34" charset="0"/>
                <a:ea typeface="Verdana" panose="020B0604030504040204" pitchFamily="34" charset="0"/>
                <a:cs typeface="Verdana" panose="020B0604030504040204" pitchFamily="34" charset="0"/>
              </a:rPr>
              <a:t>A</a:t>
            </a:r>
            <a:r>
              <a:rPr lang="is-IS" sz="2000" dirty="0">
                <a:latin typeface="Verdana" panose="020B0604030504040204" pitchFamily="34" charset="0"/>
                <a:ea typeface="Verdana" panose="020B0604030504040204" pitchFamily="34" charset="0"/>
                <a:cs typeface="Verdana" panose="020B0604030504040204" pitchFamily="34" charset="0"/>
              </a:rPr>
              <a:t> bit more complex.</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739162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43610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Building-integrated PV</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2" name="Picture 4" descr="X:\CD Final\rgCD\Virtual CD PVSRG\Final CD\ppt\10\pvs1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47" y="789411"/>
            <a:ext cx="6776011" cy="6006514"/>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7067177" y="1030941"/>
            <a:ext cx="1867647" cy="224676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Integration could contribute to making new buildings </a:t>
            </a:r>
            <a:r>
              <a:rPr lang="en-US" sz="2000" b="1" dirty="0">
                <a:latin typeface="Verdana" panose="020B0604030504040204" pitchFamily="34" charset="0"/>
                <a:ea typeface="Verdana" panose="020B0604030504040204" pitchFamily="34" charset="0"/>
                <a:cs typeface="Verdana" panose="020B0604030504040204" pitchFamily="34" charset="0"/>
              </a:rPr>
              <a:t>self-sufficient</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5400368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71127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Utility-scale PV</a:t>
            </a:r>
          </a:p>
        </p:txBody>
      </p:sp>
      <p:sp>
        <p:nvSpPr>
          <p:cNvPr id="3" name="TextBox 2"/>
          <p:cNvSpPr txBox="1"/>
          <p:nvPr/>
        </p:nvSpPr>
        <p:spPr>
          <a:xfrm rot="16200000">
            <a:off x="6776526" y="4411780"/>
            <a:ext cx="4360557" cy="307777"/>
          </a:xfrm>
          <a:prstGeom prst="rect">
            <a:avLst/>
          </a:prstGeom>
          <a:noFill/>
        </p:spPr>
        <p:txBody>
          <a:bodyPr wrap="square" rtlCol="0">
            <a:spAutoFit/>
          </a:bodyPr>
          <a:lstStyle/>
          <a:p>
            <a:r>
              <a:rPr lang="en-US" sz="1400" dirty="0">
                <a:latin typeface="Avenir Medium"/>
                <a:cs typeface="Avenir Medium"/>
              </a:rPr>
              <a:t>http://</a:t>
            </a:r>
            <a:r>
              <a:rPr lang="en-US" sz="1400" dirty="0" err="1">
                <a:latin typeface="Avenir Medium"/>
                <a:cs typeface="Avenir Medium"/>
              </a:rPr>
              <a:t>fortune.com</a:t>
            </a:r>
            <a:r>
              <a:rPr lang="en-US" sz="1400" dirty="0">
                <a:latin typeface="Avenir Medium"/>
                <a:cs typeface="Avenir Medium"/>
              </a:rPr>
              <a:t>/2015/05/18/solar-power-</a:t>
            </a:r>
            <a:r>
              <a:rPr lang="en-US" sz="1400" dirty="0" err="1">
                <a:latin typeface="Avenir Medium"/>
                <a:cs typeface="Avenir Medium"/>
              </a:rPr>
              <a:t>ripasso</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2" descr="https://fortunedotcom.files.wordpress.com/2015/05/473035982.jpg?quality=80&amp;w=840&amp;h=485&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8" y="1991865"/>
            <a:ext cx="8233875" cy="475408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8599" y="801004"/>
            <a:ext cx="8765989"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Utility scale-PV </a:t>
            </a:r>
            <a:r>
              <a:rPr lang="en-US" sz="2000" dirty="0">
                <a:latin typeface="Verdana" panose="020B0604030504040204" pitchFamily="34" charset="0"/>
                <a:ea typeface="Verdana" panose="020B0604030504040204" pitchFamily="34" charset="0"/>
                <a:cs typeface="Verdana" panose="020B0604030504040204" pitchFamily="34" charset="0"/>
              </a:rPr>
              <a:t>is large field of fixed-angle or tracking PV panels or solar  tower powers.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In Vermont, the cap for net-metering is a 1-MW solar array.</a:t>
            </a:r>
          </a:p>
        </p:txBody>
      </p:sp>
    </p:spTree>
    <p:extLst>
      <p:ext uri="{BB962C8B-B14F-4D97-AF65-F5344CB8AC3E}">
        <p14:creationId xmlns:p14="http://schemas.microsoft.com/office/powerpoint/2010/main" val="38894971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9524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8. Solar energy</a:t>
            </a: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523220"/>
          </a:xfrm>
          <a:prstGeom prst="rect">
            <a:avLst/>
          </a:prstGeom>
          <a:noFill/>
        </p:spPr>
        <p:txBody>
          <a:bodyPr wrap="square" rtlCol="0">
            <a:spAutoFit/>
          </a:bodyPr>
          <a:lstStyle/>
          <a:p>
            <a:pPr marL="9525" lvl="1" algn="ctr"/>
            <a:r>
              <a:rPr lang="en-US" sz="2800" b="1" i="1" dirty="0">
                <a:latin typeface="Verdana" panose="020B0604030504040204" pitchFamily="34" charset="0"/>
                <a:ea typeface="Verdana" panose="020B0604030504040204" pitchFamily="34" charset="0"/>
                <a:cs typeface="Verdana" panose="020B0604030504040204" pitchFamily="34" charset="0"/>
              </a:rPr>
              <a:t>8.11: Remote (off-grid) vs. grid-tied PV</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Tree>
    <p:extLst>
      <p:ext uri="{BB962C8B-B14F-4D97-AF65-F5344CB8AC3E}">
        <p14:creationId xmlns:p14="http://schemas.microsoft.com/office/powerpoint/2010/main" val="33444684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71099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Remote PV</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39055" y="759607"/>
            <a:ext cx="8847768"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Remote</a:t>
            </a:r>
            <a:r>
              <a:rPr lang="en-US" sz="2000" dirty="0">
                <a:latin typeface="Verdana" panose="020B0604030504040204" pitchFamily="34" charset="0"/>
                <a:ea typeface="Verdana" panose="020B0604030504040204" pitchFamily="34" charset="0"/>
                <a:cs typeface="Verdana" panose="020B0604030504040204" pitchFamily="34" charset="0"/>
              </a:rPr>
              <a:t> (or off-grid) PV is used to power devices in areas that don’t have access to the electrical grid.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Battery storage is sometimes included to allow power to extend beyond daylight hours.</a:t>
            </a:r>
          </a:p>
        </p:txBody>
      </p:sp>
      <p:sp>
        <p:nvSpPr>
          <p:cNvPr id="7" name="TextBox 6"/>
          <p:cNvSpPr txBox="1"/>
          <p:nvPr/>
        </p:nvSpPr>
        <p:spPr>
          <a:xfrm rot="16200000">
            <a:off x="7450370" y="5161315"/>
            <a:ext cx="2965128" cy="307777"/>
          </a:xfrm>
          <a:prstGeom prst="rect">
            <a:avLst/>
          </a:prstGeom>
          <a:noFill/>
        </p:spPr>
        <p:txBody>
          <a:bodyPr wrap="none" rtlCol="0">
            <a:spAutoFit/>
          </a:bodyPr>
          <a:lstStyle/>
          <a:p>
            <a:r>
              <a:rPr lang="en-US" sz="1400" dirty="0">
                <a:latin typeface="Avenir Medium"/>
                <a:cs typeface="Avenir Medium"/>
              </a:rPr>
              <a:t>Renewable Energy, 2/e, Chapter 3</a:t>
            </a:r>
          </a:p>
        </p:txBody>
      </p:sp>
      <p:sp>
        <p:nvSpPr>
          <p:cNvPr id="9" name="TextBox 8"/>
          <p:cNvSpPr txBox="1"/>
          <p:nvPr/>
        </p:nvSpPr>
        <p:spPr>
          <a:xfrm>
            <a:off x="239055" y="2202574"/>
            <a:ext cx="8847768" cy="2862322"/>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Uses</a:t>
            </a:r>
            <a:r>
              <a:rPr lang="en-US" sz="2000" dirty="0">
                <a:latin typeface="Verdana" panose="020B0604030504040204" pitchFamily="34" charset="0"/>
                <a:ea typeface="Verdana" panose="020B0604030504040204" pitchFamily="34" charset="0"/>
                <a:cs typeface="Verdana" panose="020B0604030504040204" pitchFamily="34" charset="0"/>
              </a:rPr>
              <a:t> are limited only by human imagination, but are often prioritized by a community’s needs:</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Pumping water;</a:t>
            </a:r>
          </a:p>
          <a:p>
            <a:pPr marL="342900" indent="-342900">
              <a:buFont typeface="Arial"/>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Refrigerators;</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Keeping medicines &amp; vaccines cold;</a:t>
            </a:r>
            <a:endParaRPr lang="en-US" sz="1000" dirty="0">
              <a:latin typeface="Verdana" panose="020B0604030504040204" pitchFamily="34" charset="0"/>
              <a:ea typeface="Verdana" panose="020B0604030504040204" pitchFamily="34" charset="0"/>
              <a:cs typeface="Verdana" panose="020B0604030504040204" pitchFamily="34" charset="0"/>
            </a:endParaRP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Power for homes &amp; community centers; &amp;</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Telecommunications.</a:t>
            </a:r>
          </a:p>
        </p:txBody>
      </p:sp>
    </p:spTree>
    <p:extLst>
      <p:ext uri="{BB962C8B-B14F-4D97-AF65-F5344CB8AC3E}">
        <p14:creationId xmlns:p14="http://schemas.microsoft.com/office/powerpoint/2010/main" val="32019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34125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Who’s got power?</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239055" y="759607"/>
            <a:ext cx="8847768"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2012 data showing the percent of global &amp; national populations </a:t>
            </a:r>
            <a:r>
              <a:rPr lang="en-US" sz="2000" b="1" dirty="0">
                <a:latin typeface="Verdana" panose="020B0604030504040204" pitchFamily="34" charset="0"/>
                <a:ea typeface="Verdana" panose="020B0604030504040204" pitchFamily="34" charset="0"/>
                <a:cs typeface="Verdana" panose="020B0604030504040204" pitchFamily="34" charset="0"/>
              </a:rPr>
              <a:t>without access to an electrical grid</a:t>
            </a:r>
            <a:r>
              <a:rPr lang="en-US" sz="2000" dirty="0">
                <a:latin typeface="Verdana" panose="020B0604030504040204" pitchFamily="34" charset="0"/>
                <a:ea typeface="Verdana" panose="020B0604030504040204" pitchFamily="34" charset="0"/>
                <a:cs typeface="Verdana" panose="020B0604030504040204" pitchFamily="34" charset="0"/>
              </a:rPr>
              <a:t>.</a:t>
            </a:r>
          </a:p>
        </p:txBody>
      </p:sp>
      <p:pic>
        <p:nvPicPr>
          <p:cNvPr id="2" name="Picture 1" descr="3-3-2016-9-25-53-AM.png"/>
          <p:cNvPicPr>
            <a:picLocks noChangeAspect="1"/>
          </p:cNvPicPr>
          <p:nvPr/>
        </p:nvPicPr>
        <p:blipFill rotWithShape="1">
          <a:blip r:embed="rId3">
            <a:extLst>
              <a:ext uri="{28A0092B-C50C-407E-A947-70E740481C1C}">
                <a14:useLocalDpi xmlns:a14="http://schemas.microsoft.com/office/drawing/2010/main" val="0"/>
              </a:ext>
            </a:extLst>
          </a:blip>
          <a:srcRect t="8139"/>
          <a:stretch/>
        </p:blipFill>
        <p:spPr>
          <a:xfrm>
            <a:off x="0" y="2271059"/>
            <a:ext cx="9140775" cy="4600836"/>
          </a:xfrm>
          <a:prstGeom prst="rect">
            <a:avLst/>
          </a:prstGeom>
        </p:spPr>
      </p:pic>
    </p:spTree>
    <p:extLst>
      <p:ext uri="{BB962C8B-B14F-4D97-AF65-F5344CB8AC3E}">
        <p14:creationId xmlns:p14="http://schemas.microsoft.com/office/powerpoint/2010/main" val="1390869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12397</TotalTime>
  <Words>7141</Words>
  <Application>Microsoft Macintosh PowerPoint</Application>
  <PresentationFormat>On-screen Show (4:3)</PresentationFormat>
  <Paragraphs>772</Paragraphs>
  <Slides>120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120</vt:i4>
      </vt:variant>
    </vt:vector>
  </HeadingPairs>
  <TitlesOfParts>
    <vt:vector size="127" baseType="lpstr">
      <vt:lpstr>Arial</vt:lpstr>
      <vt:lpstr>Avenir Black</vt:lpstr>
      <vt:lpstr>Avenir Heavy</vt:lpstr>
      <vt:lpstr>Avenir Medium</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477</cp:revision>
  <cp:lastPrinted>2017-11-26T17:06:48Z</cp:lastPrinted>
  <dcterms:created xsi:type="dcterms:W3CDTF">2017-11-11T00:48:37Z</dcterms:created>
  <dcterms:modified xsi:type="dcterms:W3CDTF">2019-11-20T02:40:06Z</dcterms:modified>
</cp:coreProperties>
</file>