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377" r:id="rId2"/>
    <p:sldId id="379" r:id="rId3"/>
    <p:sldId id="380" r:id="rId4"/>
    <p:sldId id="381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389" r:id="rId13"/>
    <p:sldId id="390" r:id="rId14"/>
    <p:sldId id="391" r:id="rId15"/>
    <p:sldId id="392" r:id="rId16"/>
    <p:sldId id="393" r:id="rId17"/>
    <p:sldId id="394" r:id="rId18"/>
    <p:sldId id="39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75"/>
    <p:restoredTop sz="94663"/>
  </p:normalViewPr>
  <p:slideViewPr>
    <p:cSldViewPr snapToGrid="0" snapToObjects="1">
      <p:cViewPr varScale="1">
        <p:scale>
          <a:sx n="112" d="100"/>
          <a:sy n="112" d="100"/>
        </p:scale>
        <p:origin x="38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45CD4-ABE4-8F4A-8232-176B5510EEF4}" type="datetimeFigureOut">
              <a:rPr lang="en-US" smtClean="0"/>
              <a:t>1/12/20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76BAF7-5FF0-9049-8FFC-51D4374FC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08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3875-DA89-044E-880A-6E40F2784DE1}" type="datetimeFigureOut">
              <a:rPr lang="en-US" smtClean="0"/>
              <a:t>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C5EF-C1EE-1540-8D0F-DF165B382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73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3875-DA89-044E-880A-6E40F2784DE1}" type="datetimeFigureOut">
              <a:rPr lang="en-US" smtClean="0"/>
              <a:t>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C5EF-C1EE-1540-8D0F-DF165B382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7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3875-DA89-044E-880A-6E40F2784DE1}" type="datetimeFigureOut">
              <a:rPr lang="en-US" smtClean="0"/>
              <a:t>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C5EF-C1EE-1540-8D0F-DF165B382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50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3875-DA89-044E-880A-6E40F2784DE1}" type="datetimeFigureOut">
              <a:rPr lang="en-US" smtClean="0"/>
              <a:t>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C5EF-C1EE-1540-8D0F-DF165B382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64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3875-DA89-044E-880A-6E40F2784DE1}" type="datetimeFigureOut">
              <a:rPr lang="en-US" smtClean="0"/>
              <a:t>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C5EF-C1EE-1540-8D0F-DF165B382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13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3875-DA89-044E-880A-6E40F2784DE1}" type="datetimeFigureOut">
              <a:rPr lang="en-US" smtClean="0"/>
              <a:t>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C5EF-C1EE-1540-8D0F-DF165B382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2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3875-DA89-044E-880A-6E40F2784DE1}" type="datetimeFigureOut">
              <a:rPr lang="en-US" smtClean="0"/>
              <a:t>1/12/20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C5EF-C1EE-1540-8D0F-DF165B382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0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3875-DA89-044E-880A-6E40F2784DE1}" type="datetimeFigureOut">
              <a:rPr lang="en-US" smtClean="0"/>
              <a:t>1/12/20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C5EF-C1EE-1540-8D0F-DF165B382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3875-DA89-044E-880A-6E40F2784DE1}" type="datetimeFigureOut">
              <a:rPr lang="en-US" smtClean="0"/>
              <a:t>1/12/20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C5EF-C1EE-1540-8D0F-DF165B382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09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3875-DA89-044E-880A-6E40F2784DE1}" type="datetimeFigureOut">
              <a:rPr lang="en-US" smtClean="0"/>
              <a:t>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C5EF-C1EE-1540-8D0F-DF165B382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4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3875-DA89-044E-880A-6E40F2784DE1}" type="datetimeFigureOut">
              <a:rPr lang="en-US" smtClean="0"/>
              <a:t>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C5EF-C1EE-1540-8D0F-DF165B382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3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83875-DA89-044E-880A-6E40F2784DE1}" type="datetimeFigureOut">
              <a:rPr lang="en-US" smtClean="0"/>
              <a:t>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BC5EF-C1EE-1540-8D0F-DF165B382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08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9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0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9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4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2331" y="-19685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6" y="16336"/>
            <a:ext cx="7713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CHE 2060: Principles of Organic </a:t>
            </a:r>
            <a:r>
              <a:rPr lang="en-US" sz="3600" b="1" dirty="0" err="1">
                <a:solidFill>
                  <a:prstClr val="white"/>
                </a:solidFill>
                <a:latin typeface="Candara"/>
                <a:cs typeface="Candara"/>
              </a:rPr>
              <a:t>Chem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2043" y="817371"/>
            <a:ext cx="8027581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ndara" panose="020E0502030303020204" pitchFamily="34" charset="0"/>
              </a:rPr>
              <a:t>4. Overview of organic reactivity</a:t>
            </a:r>
          </a:p>
          <a:p>
            <a:endParaRPr lang="en-US" sz="700" b="1" dirty="0">
              <a:latin typeface="Candara" panose="020E0502030303020204" pitchFamily="34" charset="0"/>
            </a:endParaRPr>
          </a:p>
          <a:p>
            <a:pPr lvl="1"/>
            <a:r>
              <a:rPr lang="en-US" sz="2400" dirty="0">
                <a:latin typeface="Candara" panose="020E0502030303020204" pitchFamily="34" charset="0"/>
              </a:rPr>
              <a:t>Introduction: The $300 million reaction</a:t>
            </a:r>
          </a:p>
          <a:p>
            <a:pPr lvl="1"/>
            <a:endParaRPr lang="en-US" sz="800" b="1" dirty="0">
              <a:latin typeface="Candara" panose="020E0502030303020204" pitchFamily="34" charset="0"/>
            </a:endParaRPr>
          </a:p>
          <a:p>
            <a:pPr lvl="1"/>
            <a:r>
              <a:rPr lang="en-US" sz="2400" b="1" dirty="0">
                <a:latin typeface="Candara" panose="020E0502030303020204" pitchFamily="34" charset="0"/>
              </a:rPr>
              <a:t>4.1: A first look at some organic reaction mechanisms</a:t>
            </a:r>
          </a:p>
          <a:p>
            <a:pPr marL="803275" lvl="1"/>
            <a:r>
              <a:rPr lang="en-US" sz="2400" dirty="0">
                <a:latin typeface="Candara" panose="020E0502030303020204" pitchFamily="34" charset="0"/>
              </a:rPr>
              <a:t>4.1A: The acid-base reaction</a:t>
            </a:r>
          </a:p>
          <a:p>
            <a:pPr marL="803275" lvl="1"/>
            <a:r>
              <a:rPr lang="en-US" sz="2400" dirty="0">
                <a:latin typeface="Candara" panose="020E0502030303020204" pitchFamily="34" charset="0"/>
              </a:rPr>
              <a:t>4.1B: A one-step nucleophilic substitution mechanism</a:t>
            </a:r>
          </a:p>
          <a:p>
            <a:pPr marL="803275" lvl="1"/>
            <a:r>
              <a:rPr lang="en-US" sz="2400" dirty="0">
                <a:latin typeface="Candara" panose="020E0502030303020204" pitchFamily="34" charset="0"/>
              </a:rPr>
              <a:t>4.1C: A two-step nucleophilic substitution mechanism</a:t>
            </a:r>
          </a:p>
          <a:p>
            <a:pPr lvl="1"/>
            <a:endParaRPr lang="en-US" sz="800" b="1" dirty="0">
              <a:latin typeface="Candara" panose="020E0502030303020204" pitchFamily="34" charset="0"/>
            </a:endParaRPr>
          </a:p>
          <a:p>
            <a:pPr lvl="1"/>
            <a:r>
              <a:rPr lang="en-US" sz="2400" b="1" dirty="0">
                <a:latin typeface="Candara" panose="020E0502030303020204" pitchFamily="34" charset="0"/>
              </a:rPr>
              <a:t>4.2: A quick review of thermodynamics and kinetics</a:t>
            </a:r>
          </a:p>
          <a:p>
            <a:pPr marL="803275" lvl="1"/>
            <a:r>
              <a:rPr lang="en-US" sz="2400" dirty="0">
                <a:latin typeface="Candara" panose="020E0502030303020204" pitchFamily="34" charset="0"/>
              </a:rPr>
              <a:t>4.2A: Thermodynamics</a:t>
            </a:r>
          </a:p>
          <a:p>
            <a:pPr marL="803275" lvl="1"/>
            <a:r>
              <a:rPr lang="en-US" sz="2400" dirty="0">
                <a:latin typeface="Candara" panose="020E0502030303020204" pitchFamily="34" charset="0"/>
              </a:rPr>
              <a:t>4.2B: Kinetics</a:t>
            </a:r>
          </a:p>
          <a:p>
            <a:pPr lvl="1"/>
            <a:endParaRPr lang="en-US" sz="800" b="1" dirty="0">
              <a:latin typeface="Candara" panose="020E0502030303020204" pitchFamily="34" charset="0"/>
            </a:endParaRPr>
          </a:p>
          <a:p>
            <a:pPr lvl="1"/>
            <a:r>
              <a:rPr lang="en-US" sz="2400" b="1" dirty="0">
                <a:latin typeface="Candara" panose="020E0502030303020204" pitchFamily="34" charset="0"/>
              </a:rPr>
              <a:t>4.3: Catalysis</a:t>
            </a:r>
          </a:p>
          <a:p>
            <a:pPr lvl="1"/>
            <a:endParaRPr lang="en-US" sz="800" b="1" dirty="0">
              <a:latin typeface="Candara" panose="020E0502030303020204" pitchFamily="34" charset="0"/>
            </a:endParaRPr>
          </a:p>
          <a:p>
            <a:pPr lvl="1"/>
            <a:r>
              <a:rPr lang="en-US" sz="2400" b="1" dirty="0">
                <a:latin typeface="Candara" panose="020E0502030303020204" pitchFamily="34" charset="0"/>
              </a:rPr>
              <a:t>4.4: Comparing biological and laboratory reactions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BFD69E-AA31-CD4E-9D4B-0A225B74A5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467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BC887D-5263-BE4E-B139-25FE7FD3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6" name="Text Box 2">
            <a:extLst>
              <a:ext uri="{FF2B5EF4-FFF2-40B4-BE49-F238E27FC236}">
                <a16:creationId xmlns:a16="http://schemas.microsoft.com/office/drawing/2014/main" id="{CD83F57C-3DA2-A84A-A8F3-B97BF89FF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58" y="60960"/>
            <a:ext cx="77219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latin typeface="Candara"/>
              </a:rPr>
              <a:t>Nucleophilic</a:t>
            </a:r>
            <a:r>
              <a:rPr lang="en-US" sz="3200" b="1" dirty="0">
                <a:solidFill>
                  <a:schemeClr val="bg1"/>
                </a:solidFill>
                <a:latin typeface="Candara"/>
              </a:rPr>
              <a:t> substitution mechanism (SN2)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242DA8E-39D3-FB45-A4D9-D58028373162}"/>
              </a:ext>
            </a:extLst>
          </p:cNvPr>
          <p:cNvCxnSpPr/>
          <p:nvPr/>
        </p:nvCxnSpPr>
        <p:spPr>
          <a:xfrm flipV="1">
            <a:off x="2470249" y="3575169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1DA20E0-A4B7-2249-9447-E763FEFCCE8A}"/>
              </a:ext>
            </a:extLst>
          </p:cNvPr>
          <p:cNvSpPr txBox="1"/>
          <p:nvPr/>
        </p:nvSpPr>
        <p:spPr>
          <a:xfrm>
            <a:off x="1487839" y="3490252"/>
            <a:ext cx="1047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         - :O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6E1207-5293-8E42-8C63-FB217DEE9C48}"/>
              </a:ext>
            </a:extLst>
          </p:cNvPr>
          <p:cNvSpPr txBox="1"/>
          <p:nvPr/>
        </p:nvSpPr>
        <p:spPr>
          <a:xfrm>
            <a:off x="2189085" y="3270527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F5B997-16ED-744E-9B90-29FA30916C1C}"/>
              </a:ext>
            </a:extLst>
          </p:cNvPr>
          <p:cNvSpPr txBox="1"/>
          <p:nvPr/>
        </p:nvSpPr>
        <p:spPr>
          <a:xfrm>
            <a:off x="2189085" y="3575169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CC9A65-0E34-9F41-AF37-9710E30C5F7A}"/>
              </a:ext>
            </a:extLst>
          </p:cNvPr>
          <p:cNvSpPr txBox="1"/>
          <p:nvPr/>
        </p:nvSpPr>
        <p:spPr>
          <a:xfrm>
            <a:off x="342480" y="989156"/>
            <a:ext cx="173974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Substrate is a 1°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or 2° alkyl halide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or alcohol.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endParaRPr lang="en-US" sz="10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Here 1-bromo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ethane.</a:t>
            </a:r>
          </a:p>
          <a:p>
            <a:endParaRPr lang="en-US" sz="10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Br is a good LG.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2252A0-589F-9544-AB08-55D486C7C703}"/>
              </a:ext>
            </a:extLst>
          </p:cNvPr>
          <p:cNvSpPr txBox="1"/>
          <p:nvPr/>
        </p:nvSpPr>
        <p:spPr>
          <a:xfrm>
            <a:off x="2209646" y="1112823"/>
            <a:ext cx="1441420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Reactant is 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a strong Nu:- </a:t>
            </a:r>
          </a:p>
          <a:p>
            <a:endParaRPr lang="en-US" sz="10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Here sodium 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 err="1">
                <a:solidFill>
                  <a:srgbClr val="0000FF"/>
                </a:solidFill>
                <a:latin typeface="Candara"/>
                <a:cs typeface="Candara"/>
              </a:rPr>
              <a:t>ethoxide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EBD9D8-3552-E249-8D64-88D1D8C74E91}"/>
              </a:ext>
            </a:extLst>
          </p:cNvPr>
          <p:cNvCxnSpPr/>
          <p:nvPr/>
        </p:nvCxnSpPr>
        <p:spPr>
          <a:xfrm>
            <a:off x="2789739" y="3577161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ular Callout 13">
            <a:extLst>
              <a:ext uri="{FF2B5EF4-FFF2-40B4-BE49-F238E27FC236}">
                <a16:creationId xmlns:a16="http://schemas.microsoft.com/office/drawing/2014/main" id="{741D9401-3540-D042-8774-3064BAF38E1D}"/>
              </a:ext>
            </a:extLst>
          </p:cNvPr>
          <p:cNvSpPr/>
          <p:nvPr/>
        </p:nvSpPr>
        <p:spPr>
          <a:xfrm>
            <a:off x="342480" y="1005320"/>
            <a:ext cx="1798178" cy="2114739"/>
          </a:xfrm>
          <a:prstGeom prst="wedgeRectCallout">
            <a:avLst>
              <a:gd name="adj1" fmla="val -10611"/>
              <a:gd name="adj2" fmla="val 67242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ular Callout 14">
            <a:extLst>
              <a:ext uri="{FF2B5EF4-FFF2-40B4-BE49-F238E27FC236}">
                <a16:creationId xmlns:a16="http://schemas.microsoft.com/office/drawing/2014/main" id="{92D7DDAC-8FDC-C549-8E4D-72452D9861E2}"/>
              </a:ext>
            </a:extLst>
          </p:cNvPr>
          <p:cNvSpPr/>
          <p:nvPr/>
        </p:nvSpPr>
        <p:spPr>
          <a:xfrm>
            <a:off x="2164214" y="1127244"/>
            <a:ext cx="1478016" cy="1404618"/>
          </a:xfrm>
          <a:prstGeom prst="wedgeRectCallout">
            <a:avLst>
              <a:gd name="adj1" fmla="val 2885"/>
              <a:gd name="adj2" fmla="val 112080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A7A3028-CF73-814A-B020-901008EC7C48}"/>
              </a:ext>
            </a:extLst>
          </p:cNvPr>
          <p:cNvCxnSpPr/>
          <p:nvPr/>
        </p:nvCxnSpPr>
        <p:spPr>
          <a:xfrm>
            <a:off x="928308" y="3712648"/>
            <a:ext cx="47811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18F3B16-7C4B-0B46-959A-6C38B8357462}"/>
              </a:ext>
            </a:extLst>
          </p:cNvPr>
          <p:cNvCxnSpPr/>
          <p:nvPr/>
        </p:nvCxnSpPr>
        <p:spPr>
          <a:xfrm flipV="1">
            <a:off x="1406425" y="3426087"/>
            <a:ext cx="237106" cy="29565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7C5A3BC-629D-864C-A257-951C43849063}"/>
              </a:ext>
            </a:extLst>
          </p:cNvPr>
          <p:cNvCxnSpPr/>
          <p:nvPr/>
        </p:nvCxnSpPr>
        <p:spPr>
          <a:xfrm>
            <a:off x="1339589" y="3506027"/>
            <a:ext cx="72035" cy="234416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81444CF-00EC-3E4D-A8CA-A12C3A5D3591}"/>
              </a:ext>
            </a:extLst>
          </p:cNvPr>
          <p:cNvCxnSpPr/>
          <p:nvPr/>
        </p:nvCxnSpPr>
        <p:spPr>
          <a:xfrm flipV="1">
            <a:off x="1414493" y="3659334"/>
            <a:ext cx="229038" cy="76180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F3D0CF5-730F-2B43-8A6D-B2919BB1A3E9}"/>
              </a:ext>
            </a:extLst>
          </p:cNvPr>
          <p:cNvSpPr txBox="1"/>
          <p:nvPr/>
        </p:nvSpPr>
        <p:spPr>
          <a:xfrm>
            <a:off x="1446079" y="3105917"/>
            <a:ext cx="555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:Br: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BB18911-C432-5041-9404-BEDB51020A5E}"/>
              </a:ext>
            </a:extLst>
          </p:cNvPr>
          <p:cNvSpPr txBox="1"/>
          <p:nvPr/>
        </p:nvSpPr>
        <p:spPr>
          <a:xfrm>
            <a:off x="2082222" y="3137320"/>
            <a:ext cx="612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Na+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C80659C-2E1F-3540-A77E-F1651C97BFE6}"/>
              </a:ext>
            </a:extLst>
          </p:cNvPr>
          <p:cNvSpPr txBox="1"/>
          <p:nvPr/>
        </p:nvSpPr>
        <p:spPr>
          <a:xfrm>
            <a:off x="1537966" y="2901340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2369578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BC887D-5263-BE4E-B139-25FE7FD3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6" name="Text Box 2">
            <a:extLst>
              <a:ext uri="{FF2B5EF4-FFF2-40B4-BE49-F238E27FC236}">
                <a16:creationId xmlns:a16="http://schemas.microsoft.com/office/drawing/2014/main" id="{CD83F57C-3DA2-A84A-A8F3-B97BF89FF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58" y="60960"/>
            <a:ext cx="77219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latin typeface="Candara"/>
              </a:rPr>
              <a:t>Nucleophilic</a:t>
            </a:r>
            <a:r>
              <a:rPr lang="en-US" sz="3200" b="1" dirty="0">
                <a:solidFill>
                  <a:schemeClr val="bg1"/>
                </a:solidFill>
                <a:latin typeface="Candara"/>
              </a:rPr>
              <a:t> substitution mechanism (SN2)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BB6F748-506B-BA43-BD1C-15702DBC9DB6}"/>
              </a:ext>
            </a:extLst>
          </p:cNvPr>
          <p:cNvCxnSpPr/>
          <p:nvPr/>
        </p:nvCxnSpPr>
        <p:spPr>
          <a:xfrm flipV="1">
            <a:off x="2470249" y="3575169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357BE35-BA35-9643-BF53-FAFB2D7C358E}"/>
              </a:ext>
            </a:extLst>
          </p:cNvPr>
          <p:cNvSpPr txBox="1"/>
          <p:nvPr/>
        </p:nvSpPr>
        <p:spPr>
          <a:xfrm>
            <a:off x="1487839" y="3490252"/>
            <a:ext cx="1047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         - :O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CF5C8D-9D0E-7648-847F-9FB6B8CFBE13}"/>
              </a:ext>
            </a:extLst>
          </p:cNvPr>
          <p:cNvSpPr txBox="1"/>
          <p:nvPr/>
        </p:nvSpPr>
        <p:spPr>
          <a:xfrm>
            <a:off x="2189085" y="3270527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E8E3B7-3031-7242-9A60-C0583691C294}"/>
              </a:ext>
            </a:extLst>
          </p:cNvPr>
          <p:cNvSpPr txBox="1"/>
          <p:nvPr/>
        </p:nvSpPr>
        <p:spPr>
          <a:xfrm>
            <a:off x="2189085" y="3575169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6113DC6-3DDE-9B43-A95B-0A26672CC68C}"/>
              </a:ext>
            </a:extLst>
          </p:cNvPr>
          <p:cNvCxnSpPr/>
          <p:nvPr/>
        </p:nvCxnSpPr>
        <p:spPr>
          <a:xfrm>
            <a:off x="2789739" y="3577161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1BFDF25-8F4F-064E-8561-0B060BB0325C}"/>
              </a:ext>
            </a:extLst>
          </p:cNvPr>
          <p:cNvCxnSpPr/>
          <p:nvPr/>
        </p:nvCxnSpPr>
        <p:spPr>
          <a:xfrm>
            <a:off x="3263596" y="3679263"/>
            <a:ext cx="412384" cy="112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752FE7A-426C-F043-9DE5-4B4C9FE72528}"/>
              </a:ext>
            </a:extLst>
          </p:cNvPr>
          <p:cNvSpPr txBox="1"/>
          <p:nvPr/>
        </p:nvSpPr>
        <p:spPr>
          <a:xfrm>
            <a:off x="595792" y="4464384"/>
            <a:ext cx="18744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andara"/>
                <a:cs typeface="Candara"/>
              </a:rPr>
              <a:t>STEP 1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The strong Nu:- attacks the E+, the carbon bonded to Br…</a:t>
            </a:r>
          </a:p>
        </p:txBody>
      </p:sp>
      <p:sp>
        <p:nvSpPr>
          <p:cNvPr id="14" name="Rectangular Callout 13">
            <a:extLst>
              <a:ext uri="{FF2B5EF4-FFF2-40B4-BE49-F238E27FC236}">
                <a16:creationId xmlns:a16="http://schemas.microsoft.com/office/drawing/2014/main" id="{F227D61D-3AEC-7043-A136-677147F8048B}"/>
              </a:ext>
            </a:extLst>
          </p:cNvPr>
          <p:cNvSpPr/>
          <p:nvPr/>
        </p:nvSpPr>
        <p:spPr>
          <a:xfrm flipV="1">
            <a:off x="579084" y="4438527"/>
            <a:ext cx="3536688" cy="1578450"/>
          </a:xfrm>
          <a:prstGeom prst="wedgeRectCallout">
            <a:avLst>
              <a:gd name="adj1" fmla="val 29921"/>
              <a:gd name="adj2" fmla="val 84035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9C27C6D-2FCC-7D41-BC54-D586FEA06287}"/>
              </a:ext>
            </a:extLst>
          </p:cNvPr>
          <p:cNvSpPr txBox="1"/>
          <p:nvPr/>
        </p:nvSpPr>
        <p:spPr>
          <a:xfrm>
            <a:off x="2401080" y="4776070"/>
            <a:ext cx="17314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…creating 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an unstable 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intermediate….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02D8B14-C00E-AB4B-B960-D65999E93856}"/>
              </a:ext>
            </a:extLst>
          </p:cNvPr>
          <p:cNvCxnSpPr/>
          <p:nvPr/>
        </p:nvCxnSpPr>
        <p:spPr>
          <a:xfrm>
            <a:off x="928308" y="3712648"/>
            <a:ext cx="47811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4FF60FB-4CA3-B34B-87DB-084740CCFF9D}"/>
              </a:ext>
            </a:extLst>
          </p:cNvPr>
          <p:cNvCxnSpPr/>
          <p:nvPr/>
        </p:nvCxnSpPr>
        <p:spPr>
          <a:xfrm flipV="1">
            <a:off x="1406425" y="3426087"/>
            <a:ext cx="237106" cy="29565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CA9AAD3-F385-F147-9678-96CEACCF7A82}"/>
              </a:ext>
            </a:extLst>
          </p:cNvPr>
          <p:cNvCxnSpPr/>
          <p:nvPr/>
        </p:nvCxnSpPr>
        <p:spPr>
          <a:xfrm>
            <a:off x="1339589" y="3506027"/>
            <a:ext cx="72035" cy="234416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6196C2A-5404-0F48-BD17-E5C8451F95C7}"/>
              </a:ext>
            </a:extLst>
          </p:cNvPr>
          <p:cNvCxnSpPr/>
          <p:nvPr/>
        </p:nvCxnSpPr>
        <p:spPr>
          <a:xfrm flipV="1">
            <a:off x="1414493" y="3659334"/>
            <a:ext cx="229038" cy="76180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37F6EF5-EF28-6346-A716-9C490FC08DB2}"/>
              </a:ext>
            </a:extLst>
          </p:cNvPr>
          <p:cNvSpPr txBox="1"/>
          <p:nvPr/>
        </p:nvSpPr>
        <p:spPr>
          <a:xfrm>
            <a:off x="1446079" y="3105917"/>
            <a:ext cx="555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:Br: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DD60AD9-FF81-5C48-BFA4-85916AB2AFA0}"/>
              </a:ext>
            </a:extLst>
          </p:cNvPr>
          <p:cNvSpPr txBox="1"/>
          <p:nvPr/>
        </p:nvSpPr>
        <p:spPr>
          <a:xfrm>
            <a:off x="2082222" y="3137320"/>
            <a:ext cx="612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Na+</a:t>
            </a:r>
          </a:p>
        </p:txBody>
      </p:sp>
      <p:sp>
        <p:nvSpPr>
          <p:cNvPr id="22" name="Curved Up Arrow 21">
            <a:extLst>
              <a:ext uri="{FF2B5EF4-FFF2-40B4-BE49-F238E27FC236}">
                <a16:creationId xmlns:a16="http://schemas.microsoft.com/office/drawing/2014/main" id="{C9E9566B-E0F6-FD40-9D6A-3B7A6CA23FB1}"/>
              </a:ext>
            </a:extLst>
          </p:cNvPr>
          <p:cNvSpPr/>
          <p:nvPr/>
        </p:nvSpPr>
        <p:spPr>
          <a:xfrm rot="751758" flipH="1">
            <a:off x="1288917" y="3884036"/>
            <a:ext cx="1003762" cy="347238"/>
          </a:xfrm>
          <a:prstGeom prst="curvedUpArrow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AAF4BDA-C4A1-FC48-B0C9-3A1F5902CACA}"/>
              </a:ext>
            </a:extLst>
          </p:cNvPr>
          <p:cNvCxnSpPr/>
          <p:nvPr/>
        </p:nvCxnSpPr>
        <p:spPr>
          <a:xfrm>
            <a:off x="3826781" y="3714737"/>
            <a:ext cx="47811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604EF63-175E-0B49-809E-4EC356E61639}"/>
              </a:ext>
            </a:extLst>
          </p:cNvPr>
          <p:cNvCxnSpPr/>
          <p:nvPr/>
        </p:nvCxnSpPr>
        <p:spPr>
          <a:xfrm flipV="1">
            <a:off x="4304898" y="3428176"/>
            <a:ext cx="237106" cy="295652"/>
          </a:xfrm>
          <a:prstGeom prst="line">
            <a:avLst/>
          </a:prstGeom>
          <a:ln>
            <a:solidFill>
              <a:schemeClr val="tx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68BBBAD-B497-C74A-A820-51B67230D4EE}"/>
              </a:ext>
            </a:extLst>
          </p:cNvPr>
          <p:cNvSpPr txBox="1"/>
          <p:nvPr/>
        </p:nvSpPr>
        <p:spPr>
          <a:xfrm>
            <a:off x="4311134" y="3108006"/>
            <a:ext cx="555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:Br: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EEFFA7D-DE06-F84E-B1EE-F2E89A193AF4}"/>
              </a:ext>
            </a:extLst>
          </p:cNvPr>
          <p:cNvSpPr txBox="1"/>
          <p:nvPr/>
        </p:nvSpPr>
        <p:spPr>
          <a:xfrm>
            <a:off x="1537966" y="2901340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0A23626-02F7-4241-A419-61CBAB7BAFA4}"/>
              </a:ext>
            </a:extLst>
          </p:cNvPr>
          <p:cNvSpPr txBox="1"/>
          <p:nvPr/>
        </p:nvSpPr>
        <p:spPr>
          <a:xfrm>
            <a:off x="4435177" y="2887129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3A5F06D-C075-9A4B-BE8D-166C04110A40}"/>
              </a:ext>
            </a:extLst>
          </p:cNvPr>
          <p:cNvCxnSpPr/>
          <p:nvPr/>
        </p:nvCxnSpPr>
        <p:spPr>
          <a:xfrm>
            <a:off x="4365497" y="3730954"/>
            <a:ext cx="237106" cy="295652"/>
          </a:xfrm>
          <a:prstGeom prst="line">
            <a:avLst/>
          </a:prstGeom>
          <a:ln>
            <a:solidFill>
              <a:schemeClr val="tx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ADF58CD-7DE6-1344-9CDE-26B20D2489A5}"/>
              </a:ext>
            </a:extLst>
          </p:cNvPr>
          <p:cNvCxnSpPr/>
          <p:nvPr/>
        </p:nvCxnSpPr>
        <p:spPr>
          <a:xfrm flipV="1">
            <a:off x="4775864" y="4000286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48541D8A-44A6-0F46-8199-8ED8BE362F51}"/>
              </a:ext>
            </a:extLst>
          </p:cNvPr>
          <p:cNvSpPr txBox="1"/>
          <p:nvPr/>
        </p:nvSpPr>
        <p:spPr>
          <a:xfrm>
            <a:off x="4494700" y="4000286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A5B7A42-8CDF-EA40-9B8B-0AA239E6C9B5}"/>
              </a:ext>
            </a:extLst>
          </p:cNvPr>
          <p:cNvCxnSpPr/>
          <p:nvPr/>
        </p:nvCxnSpPr>
        <p:spPr>
          <a:xfrm>
            <a:off x="5095354" y="4002278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54DF0573-D033-9D4D-A08A-DC9A33310A7B}"/>
              </a:ext>
            </a:extLst>
          </p:cNvPr>
          <p:cNvSpPr txBox="1"/>
          <p:nvPr/>
        </p:nvSpPr>
        <p:spPr>
          <a:xfrm>
            <a:off x="3810072" y="3921413"/>
            <a:ext cx="10388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           :O</a:t>
            </a:r>
          </a:p>
        </p:txBody>
      </p:sp>
      <p:sp>
        <p:nvSpPr>
          <p:cNvPr id="33" name="Double Bracket 32">
            <a:extLst>
              <a:ext uri="{FF2B5EF4-FFF2-40B4-BE49-F238E27FC236}">
                <a16:creationId xmlns:a16="http://schemas.microsoft.com/office/drawing/2014/main" id="{455DA142-6C4B-434B-90E4-BD8674CC04A0}"/>
              </a:ext>
            </a:extLst>
          </p:cNvPr>
          <p:cNvSpPr/>
          <p:nvPr/>
        </p:nvSpPr>
        <p:spPr>
          <a:xfrm>
            <a:off x="3726527" y="3120059"/>
            <a:ext cx="1851043" cy="1249381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1236088-4AAC-D84C-8BD6-5F4DCC0BAFE9}"/>
              </a:ext>
            </a:extLst>
          </p:cNvPr>
          <p:cNvSpPr txBox="1"/>
          <p:nvPr/>
        </p:nvSpPr>
        <p:spPr>
          <a:xfrm>
            <a:off x="3980464" y="1604980"/>
            <a:ext cx="14424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rgbClr val="0000FF"/>
                </a:solidFill>
                <a:latin typeface="Candara"/>
                <a:cs typeface="Candara"/>
              </a:rPr>
              <a:t>untstable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  <a:p>
            <a:pPr algn="ctr"/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(5 bond)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intermediate</a:t>
            </a:r>
          </a:p>
        </p:txBody>
      </p:sp>
      <p:sp>
        <p:nvSpPr>
          <p:cNvPr id="35" name="Rectangular Callout 34">
            <a:extLst>
              <a:ext uri="{FF2B5EF4-FFF2-40B4-BE49-F238E27FC236}">
                <a16:creationId xmlns:a16="http://schemas.microsoft.com/office/drawing/2014/main" id="{5BFABD3A-0C3C-9E45-BA47-6C1829BF26D0}"/>
              </a:ext>
            </a:extLst>
          </p:cNvPr>
          <p:cNvSpPr/>
          <p:nvPr/>
        </p:nvSpPr>
        <p:spPr>
          <a:xfrm>
            <a:off x="3946367" y="1617880"/>
            <a:ext cx="1605436" cy="988356"/>
          </a:xfrm>
          <a:prstGeom prst="wedgeRectCallout">
            <a:avLst>
              <a:gd name="adj1" fmla="val 18929"/>
              <a:gd name="adj2" fmla="val 109071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85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BC887D-5263-BE4E-B139-25FE7FD3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6" name="Text Box 2">
            <a:extLst>
              <a:ext uri="{FF2B5EF4-FFF2-40B4-BE49-F238E27FC236}">
                <a16:creationId xmlns:a16="http://schemas.microsoft.com/office/drawing/2014/main" id="{CD83F57C-3DA2-A84A-A8F3-B97BF89FF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58" y="60960"/>
            <a:ext cx="77219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latin typeface="Candara"/>
              </a:rPr>
              <a:t>Nucleophilic</a:t>
            </a:r>
            <a:r>
              <a:rPr lang="en-US" sz="3200" b="1" dirty="0">
                <a:solidFill>
                  <a:schemeClr val="bg1"/>
                </a:solidFill>
                <a:latin typeface="Candara"/>
              </a:rPr>
              <a:t> substitution mechanism (SN2)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31E3F98-73E0-784F-A249-612A7266B449}"/>
              </a:ext>
            </a:extLst>
          </p:cNvPr>
          <p:cNvCxnSpPr/>
          <p:nvPr/>
        </p:nvCxnSpPr>
        <p:spPr>
          <a:xfrm flipV="1">
            <a:off x="2470249" y="3575169"/>
            <a:ext cx="320154" cy="122361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FC83FD6-6B5B-F64A-892A-F58E33FC4DCC}"/>
              </a:ext>
            </a:extLst>
          </p:cNvPr>
          <p:cNvSpPr txBox="1"/>
          <p:nvPr/>
        </p:nvSpPr>
        <p:spPr>
          <a:xfrm>
            <a:off x="1487839" y="3490252"/>
            <a:ext cx="1047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F7F7F"/>
                </a:solidFill>
                <a:latin typeface="Candara"/>
                <a:cs typeface="Candara"/>
              </a:rPr>
              <a:t>         - :O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12A381-33DB-3A43-8FE0-292B1A989CE3}"/>
              </a:ext>
            </a:extLst>
          </p:cNvPr>
          <p:cNvSpPr txBox="1"/>
          <p:nvPr/>
        </p:nvSpPr>
        <p:spPr>
          <a:xfrm>
            <a:off x="2189085" y="3270527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F7F7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843A79-C2D2-E545-861F-CE8225C0DA8C}"/>
              </a:ext>
            </a:extLst>
          </p:cNvPr>
          <p:cNvSpPr txBox="1"/>
          <p:nvPr/>
        </p:nvSpPr>
        <p:spPr>
          <a:xfrm>
            <a:off x="2189085" y="3575169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F7F7F"/>
                </a:solidFill>
                <a:latin typeface="Candara"/>
                <a:cs typeface="Candara"/>
              </a:rPr>
              <a:t>..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59B35AB-350E-BD48-B5B0-01218BC49833}"/>
              </a:ext>
            </a:extLst>
          </p:cNvPr>
          <p:cNvCxnSpPr/>
          <p:nvPr/>
        </p:nvCxnSpPr>
        <p:spPr>
          <a:xfrm>
            <a:off x="2789739" y="3577161"/>
            <a:ext cx="320154" cy="122361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C578028-8938-EA48-B875-BBF6B5A76F31}"/>
              </a:ext>
            </a:extLst>
          </p:cNvPr>
          <p:cNvCxnSpPr/>
          <p:nvPr/>
        </p:nvCxnSpPr>
        <p:spPr>
          <a:xfrm>
            <a:off x="3263596" y="3679263"/>
            <a:ext cx="412384" cy="1126"/>
          </a:xfrm>
          <a:prstGeom prst="straightConnector1">
            <a:avLst/>
          </a:prstGeom>
          <a:ln>
            <a:solidFill>
              <a:srgbClr val="7F7F7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6945214-5455-F349-A09E-597616CE497E}"/>
              </a:ext>
            </a:extLst>
          </p:cNvPr>
          <p:cNvCxnSpPr/>
          <p:nvPr/>
        </p:nvCxnSpPr>
        <p:spPr>
          <a:xfrm>
            <a:off x="5818970" y="3648195"/>
            <a:ext cx="749132" cy="1315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845F6D3-CD98-694F-8E57-FFAE9B226E03}"/>
              </a:ext>
            </a:extLst>
          </p:cNvPr>
          <p:cNvCxnSpPr/>
          <p:nvPr/>
        </p:nvCxnSpPr>
        <p:spPr>
          <a:xfrm flipV="1">
            <a:off x="6019478" y="3363130"/>
            <a:ext cx="364781" cy="28506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AAAAFEF-BF82-724B-AD96-BBE6F7AEA144}"/>
              </a:ext>
            </a:extLst>
          </p:cNvPr>
          <p:cNvSpPr txBox="1"/>
          <p:nvPr/>
        </p:nvSpPr>
        <p:spPr>
          <a:xfrm>
            <a:off x="6145404" y="2898637"/>
            <a:ext cx="6206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:Br:-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B42FF1-EB31-AF42-979E-86A693B03166}"/>
              </a:ext>
            </a:extLst>
          </p:cNvPr>
          <p:cNvSpPr txBox="1"/>
          <p:nvPr/>
        </p:nvSpPr>
        <p:spPr>
          <a:xfrm>
            <a:off x="7250795" y="3869268"/>
            <a:ext cx="42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:O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A36722D-7052-664E-B74C-E45885ECB054}"/>
              </a:ext>
            </a:extLst>
          </p:cNvPr>
          <p:cNvCxnSpPr/>
          <p:nvPr/>
        </p:nvCxnSpPr>
        <p:spPr>
          <a:xfrm flipV="1">
            <a:off x="7596710" y="3947046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976F54-D5A1-0342-BA20-BD1FA6F89F45}"/>
              </a:ext>
            </a:extLst>
          </p:cNvPr>
          <p:cNvCxnSpPr/>
          <p:nvPr/>
        </p:nvCxnSpPr>
        <p:spPr>
          <a:xfrm>
            <a:off x="7916200" y="3949038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EECD79A-59E3-B74C-BBED-37E707E35CDA}"/>
              </a:ext>
            </a:extLst>
          </p:cNvPr>
          <p:cNvSpPr txBox="1"/>
          <p:nvPr/>
        </p:nvSpPr>
        <p:spPr>
          <a:xfrm>
            <a:off x="7331085" y="3959564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5C388D-C53A-1D49-AC3D-AAF16CACD017}"/>
              </a:ext>
            </a:extLst>
          </p:cNvPr>
          <p:cNvSpPr txBox="1"/>
          <p:nvPr/>
        </p:nvSpPr>
        <p:spPr>
          <a:xfrm>
            <a:off x="5658316" y="4464384"/>
            <a:ext cx="315604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andara"/>
                <a:cs typeface="Candara"/>
              </a:rPr>
              <a:t>STEP 1 cont’d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…the unstable intermediate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is resolved by pushing off of the LG, now substituted for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by the Nu:</a:t>
            </a:r>
          </a:p>
          <a:p>
            <a:endParaRPr lang="en-US" sz="10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If chirality exists it is inverted.</a:t>
            </a:r>
          </a:p>
        </p:txBody>
      </p:sp>
      <p:sp>
        <p:nvSpPr>
          <p:cNvPr id="21" name="Rectangular Callout 20">
            <a:extLst>
              <a:ext uri="{FF2B5EF4-FFF2-40B4-BE49-F238E27FC236}">
                <a16:creationId xmlns:a16="http://schemas.microsoft.com/office/drawing/2014/main" id="{C9C6FA0A-EA6D-3E44-9BAE-9E3F10538BAA}"/>
              </a:ext>
            </a:extLst>
          </p:cNvPr>
          <p:cNvSpPr/>
          <p:nvPr/>
        </p:nvSpPr>
        <p:spPr>
          <a:xfrm flipV="1">
            <a:off x="5577570" y="4369440"/>
            <a:ext cx="3236794" cy="2003159"/>
          </a:xfrm>
          <a:prstGeom prst="wedgeRectCallout">
            <a:avLst>
              <a:gd name="adj1" fmla="val -28039"/>
              <a:gd name="adj2" fmla="val 76981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471C4FA-A5C6-0D46-9E58-FF36DC1469E5}"/>
              </a:ext>
            </a:extLst>
          </p:cNvPr>
          <p:cNvSpPr txBox="1"/>
          <p:nvPr/>
        </p:nvSpPr>
        <p:spPr>
          <a:xfrm>
            <a:off x="7072224" y="1737149"/>
            <a:ext cx="1576987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Inverted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substitution</a:t>
            </a:r>
          </a:p>
          <a:p>
            <a:pPr algn="ctr"/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product</a:t>
            </a:r>
          </a:p>
          <a:p>
            <a:pPr algn="ctr"/>
            <a:endParaRPr lang="en-US" sz="1000" dirty="0">
              <a:solidFill>
                <a:srgbClr val="0000FF"/>
              </a:solidFill>
              <a:latin typeface="Candara"/>
              <a:cs typeface="Candara"/>
            </a:endParaRPr>
          </a:p>
          <a:p>
            <a:pPr algn="ctr"/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Here an ether.</a:t>
            </a:r>
          </a:p>
        </p:txBody>
      </p:sp>
      <p:sp>
        <p:nvSpPr>
          <p:cNvPr id="23" name="Rectangular Callout 22">
            <a:extLst>
              <a:ext uri="{FF2B5EF4-FFF2-40B4-BE49-F238E27FC236}">
                <a16:creationId xmlns:a16="http://schemas.microsoft.com/office/drawing/2014/main" id="{CD629271-7560-CC43-8888-51033CF25F15}"/>
              </a:ext>
            </a:extLst>
          </p:cNvPr>
          <p:cNvSpPr/>
          <p:nvPr/>
        </p:nvSpPr>
        <p:spPr>
          <a:xfrm>
            <a:off x="7117769" y="1770571"/>
            <a:ext cx="1531439" cy="1337435"/>
          </a:xfrm>
          <a:prstGeom prst="wedgeRectCallout">
            <a:avLst>
              <a:gd name="adj1" fmla="val -12896"/>
              <a:gd name="adj2" fmla="val 104904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E1F63C6-CFAD-7447-AB13-978911114C2C}"/>
              </a:ext>
            </a:extLst>
          </p:cNvPr>
          <p:cNvCxnSpPr/>
          <p:nvPr/>
        </p:nvCxnSpPr>
        <p:spPr>
          <a:xfrm>
            <a:off x="928308" y="3712648"/>
            <a:ext cx="47811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C252C5E-D47D-2948-BC6E-D44C33744193}"/>
              </a:ext>
            </a:extLst>
          </p:cNvPr>
          <p:cNvCxnSpPr/>
          <p:nvPr/>
        </p:nvCxnSpPr>
        <p:spPr>
          <a:xfrm flipV="1">
            <a:off x="1406425" y="3426087"/>
            <a:ext cx="237106" cy="29565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DBED2B3-27C9-FE48-BB13-7C09E3D1EFE5}"/>
              </a:ext>
            </a:extLst>
          </p:cNvPr>
          <p:cNvCxnSpPr/>
          <p:nvPr/>
        </p:nvCxnSpPr>
        <p:spPr>
          <a:xfrm>
            <a:off x="1339589" y="3506027"/>
            <a:ext cx="72035" cy="234416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073774E-3A8C-8B41-B8BE-B972733B3B12}"/>
              </a:ext>
            </a:extLst>
          </p:cNvPr>
          <p:cNvCxnSpPr/>
          <p:nvPr/>
        </p:nvCxnSpPr>
        <p:spPr>
          <a:xfrm flipV="1">
            <a:off x="1414493" y="3659334"/>
            <a:ext cx="229038" cy="76180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4449C53-2698-0445-B97D-F1C3660C82C7}"/>
              </a:ext>
            </a:extLst>
          </p:cNvPr>
          <p:cNvSpPr txBox="1"/>
          <p:nvPr/>
        </p:nvSpPr>
        <p:spPr>
          <a:xfrm>
            <a:off x="1446079" y="3105917"/>
            <a:ext cx="555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:Br: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E61BC83-C84B-8443-B559-9FCE09CC00CD}"/>
              </a:ext>
            </a:extLst>
          </p:cNvPr>
          <p:cNvSpPr txBox="1"/>
          <p:nvPr/>
        </p:nvSpPr>
        <p:spPr>
          <a:xfrm>
            <a:off x="2082222" y="3137320"/>
            <a:ext cx="612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F7F7F"/>
                </a:solidFill>
                <a:latin typeface="Candara"/>
                <a:cs typeface="Candara"/>
              </a:rPr>
              <a:t>Na+</a:t>
            </a:r>
          </a:p>
        </p:txBody>
      </p:sp>
      <p:sp>
        <p:nvSpPr>
          <p:cNvPr id="30" name="Curved Up Arrow 29">
            <a:extLst>
              <a:ext uri="{FF2B5EF4-FFF2-40B4-BE49-F238E27FC236}">
                <a16:creationId xmlns:a16="http://schemas.microsoft.com/office/drawing/2014/main" id="{C2287CB8-998E-F844-8873-FABA9C1EAD81}"/>
              </a:ext>
            </a:extLst>
          </p:cNvPr>
          <p:cNvSpPr/>
          <p:nvPr/>
        </p:nvSpPr>
        <p:spPr>
          <a:xfrm rot="751758" flipH="1">
            <a:off x="1288917" y="3884036"/>
            <a:ext cx="1003762" cy="347238"/>
          </a:xfrm>
          <a:prstGeom prst="curvedUpArrow">
            <a:avLst/>
          </a:prstGeom>
          <a:solidFill>
            <a:srgbClr val="FFFFFF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FD95C11-70C0-894A-A6BA-B30ED61FBD1B}"/>
              </a:ext>
            </a:extLst>
          </p:cNvPr>
          <p:cNvCxnSpPr/>
          <p:nvPr/>
        </p:nvCxnSpPr>
        <p:spPr>
          <a:xfrm>
            <a:off x="3826781" y="3714737"/>
            <a:ext cx="47811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7E6C86A-2C75-8540-BFF0-CE3835396DF6}"/>
              </a:ext>
            </a:extLst>
          </p:cNvPr>
          <p:cNvCxnSpPr/>
          <p:nvPr/>
        </p:nvCxnSpPr>
        <p:spPr>
          <a:xfrm flipV="1">
            <a:off x="4304898" y="3428176"/>
            <a:ext cx="237106" cy="295652"/>
          </a:xfrm>
          <a:prstGeom prst="line">
            <a:avLst/>
          </a:prstGeom>
          <a:ln>
            <a:solidFill>
              <a:schemeClr val="tx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15E5333-059E-C244-9F7A-6D61385DA88E}"/>
              </a:ext>
            </a:extLst>
          </p:cNvPr>
          <p:cNvSpPr txBox="1"/>
          <p:nvPr/>
        </p:nvSpPr>
        <p:spPr>
          <a:xfrm>
            <a:off x="4311134" y="3108006"/>
            <a:ext cx="555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:Br: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0AF1B04-46BE-0E45-994B-C4DAC9D4DDBF}"/>
              </a:ext>
            </a:extLst>
          </p:cNvPr>
          <p:cNvSpPr txBox="1"/>
          <p:nvPr/>
        </p:nvSpPr>
        <p:spPr>
          <a:xfrm>
            <a:off x="1537966" y="2901340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0661F42-FCCE-5D4C-806C-18CED72B2F05}"/>
              </a:ext>
            </a:extLst>
          </p:cNvPr>
          <p:cNvSpPr txBox="1"/>
          <p:nvPr/>
        </p:nvSpPr>
        <p:spPr>
          <a:xfrm>
            <a:off x="4435177" y="2887129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D9A3CD9-3F9F-4646-9CEE-4B4F53478881}"/>
              </a:ext>
            </a:extLst>
          </p:cNvPr>
          <p:cNvCxnSpPr/>
          <p:nvPr/>
        </p:nvCxnSpPr>
        <p:spPr>
          <a:xfrm>
            <a:off x="4365497" y="3730954"/>
            <a:ext cx="237106" cy="295652"/>
          </a:xfrm>
          <a:prstGeom prst="line">
            <a:avLst/>
          </a:prstGeom>
          <a:ln>
            <a:solidFill>
              <a:schemeClr val="tx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DC185A5-8261-2E4E-B314-572216ECF340}"/>
              </a:ext>
            </a:extLst>
          </p:cNvPr>
          <p:cNvCxnSpPr/>
          <p:nvPr/>
        </p:nvCxnSpPr>
        <p:spPr>
          <a:xfrm flipV="1">
            <a:off x="4775864" y="4000286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AD9BC928-5D30-D545-A654-B08B984BCD13}"/>
              </a:ext>
            </a:extLst>
          </p:cNvPr>
          <p:cNvSpPr txBox="1"/>
          <p:nvPr/>
        </p:nvSpPr>
        <p:spPr>
          <a:xfrm>
            <a:off x="4494700" y="4000286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6008489-FEA0-AD4B-8EC8-4E5D57FA38BF}"/>
              </a:ext>
            </a:extLst>
          </p:cNvPr>
          <p:cNvCxnSpPr/>
          <p:nvPr/>
        </p:nvCxnSpPr>
        <p:spPr>
          <a:xfrm>
            <a:off x="5095354" y="4002278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55BDF5A5-3A38-9D46-BB71-11605E616A81}"/>
              </a:ext>
            </a:extLst>
          </p:cNvPr>
          <p:cNvSpPr txBox="1"/>
          <p:nvPr/>
        </p:nvSpPr>
        <p:spPr>
          <a:xfrm>
            <a:off x="3810072" y="3921413"/>
            <a:ext cx="10388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           :O</a:t>
            </a:r>
          </a:p>
        </p:txBody>
      </p:sp>
      <p:sp>
        <p:nvSpPr>
          <p:cNvPr id="41" name="Double Bracket 40">
            <a:extLst>
              <a:ext uri="{FF2B5EF4-FFF2-40B4-BE49-F238E27FC236}">
                <a16:creationId xmlns:a16="http://schemas.microsoft.com/office/drawing/2014/main" id="{DF6F5051-2259-B548-943C-8E71163822E8}"/>
              </a:ext>
            </a:extLst>
          </p:cNvPr>
          <p:cNvSpPr/>
          <p:nvPr/>
        </p:nvSpPr>
        <p:spPr>
          <a:xfrm>
            <a:off x="3726527" y="3120059"/>
            <a:ext cx="1851043" cy="1249381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7ABB1D9-220A-3E42-AD35-3A05E9A450BB}"/>
              </a:ext>
            </a:extLst>
          </p:cNvPr>
          <p:cNvSpPr txBox="1"/>
          <p:nvPr/>
        </p:nvSpPr>
        <p:spPr>
          <a:xfrm>
            <a:off x="6220776" y="3006631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4F11B18-3578-A644-9200-57B27F115733}"/>
              </a:ext>
            </a:extLst>
          </p:cNvPr>
          <p:cNvSpPr txBox="1"/>
          <p:nvPr/>
        </p:nvSpPr>
        <p:spPr>
          <a:xfrm>
            <a:off x="6227305" y="2687074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B29C4A5-56D1-8F41-A20C-C62367227DD7}"/>
              </a:ext>
            </a:extLst>
          </p:cNvPr>
          <p:cNvCxnSpPr/>
          <p:nvPr/>
        </p:nvCxnSpPr>
        <p:spPr>
          <a:xfrm>
            <a:off x="6715296" y="3670637"/>
            <a:ext cx="47811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34C1FB9-1718-BA46-BD84-A8D770636B0C}"/>
              </a:ext>
            </a:extLst>
          </p:cNvPr>
          <p:cNvCxnSpPr/>
          <p:nvPr/>
        </p:nvCxnSpPr>
        <p:spPr>
          <a:xfrm>
            <a:off x="7187176" y="3670142"/>
            <a:ext cx="237106" cy="295652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7D4F8CB5-D177-8C40-AA66-73ADF1E96FC2}"/>
              </a:ext>
            </a:extLst>
          </p:cNvPr>
          <p:cNvSpPr txBox="1"/>
          <p:nvPr/>
        </p:nvSpPr>
        <p:spPr>
          <a:xfrm>
            <a:off x="5733816" y="1143558"/>
            <a:ext cx="12551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rgbClr val="0000FF"/>
                </a:solidFill>
                <a:latin typeface="Candara"/>
                <a:cs typeface="Candara"/>
              </a:rPr>
              <a:t>NaBr</a:t>
            </a: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 is</a:t>
            </a:r>
          </a:p>
          <a:p>
            <a:pPr algn="ctr"/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formed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as a 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byproduct.</a:t>
            </a:r>
          </a:p>
        </p:txBody>
      </p:sp>
      <p:sp>
        <p:nvSpPr>
          <p:cNvPr id="47" name="Rectangular Callout 46">
            <a:extLst>
              <a:ext uri="{FF2B5EF4-FFF2-40B4-BE49-F238E27FC236}">
                <a16:creationId xmlns:a16="http://schemas.microsoft.com/office/drawing/2014/main" id="{5B251383-87B9-354A-A29C-97945450C9A4}"/>
              </a:ext>
            </a:extLst>
          </p:cNvPr>
          <p:cNvSpPr/>
          <p:nvPr/>
        </p:nvSpPr>
        <p:spPr>
          <a:xfrm>
            <a:off x="5733816" y="1093420"/>
            <a:ext cx="1255196" cy="1337435"/>
          </a:xfrm>
          <a:prstGeom prst="wedgeRectCallout">
            <a:avLst>
              <a:gd name="adj1" fmla="val 1747"/>
              <a:gd name="adj2" fmla="val 79914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97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BC887D-5263-BE4E-B139-25FE7FD3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6" name="Text Box 2">
            <a:extLst>
              <a:ext uri="{FF2B5EF4-FFF2-40B4-BE49-F238E27FC236}">
                <a16:creationId xmlns:a16="http://schemas.microsoft.com/office/drawing/2014/main" id="{CD83F57C-3DA2-A84A-A8F3-B97BF89FF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58" y="60960"/>
            <a:ext cx="77219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latin typeface="Candara"/>
              </a:rPr>
              <a:t>Nucleophilic</a:t>
            </a:r>
            <a:r>
              <a:rPr lang="en-US" sz="3200" b="1" dirty="0">
                <a:solidFill>
                  <a:schemeClr val="bg1"/>
                </a:solidFill>
                <a:latin typeface="Candara"/>
              </a:rPr>
              <a:t> substitution mechanism (SN2)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116C43C-8A21-3241-98D3-FA8E60733FAA}"/>
              </a:ext>
            </a:extLst>
          </p:cNvPr>
          <p:cNvCxnSpPr/>
          <p:nvPr/>
        </p:nvCxnSpPr>
        <p:spPr>
          <a:xfrm flipV="1">
            <a:off x="2470249" y="3575169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9876639-0512-0B4F-8D36-45045FC09E5C}"/>
              </a:ext>
            </a:extLst>
          </p:cNvPr>
          <p:cNvSpPr txBox="1"/>
          <p:nvPr/>
        </p:nvSpPr>
        <p:spPr>
          <a:xfrm>
            <a:off x="1487839" y="3490252"/>
            <a:ext cx="1047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         - :O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888C3D-2836-944D-AADE-435B663F5B39}"/>
              </a:ext>
            </a:extLst>
          </p:cNvPr>
          <p:cNvSpPr txBox="1"/>
          <p:nvPr/>
        </p:nvSpPr>
        <p:spPr>
          <a:xfrm>
            <a:off x="2189085" y="3270527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43D374-5D8B-9248-8177-45EAA4E76071}"/>
              </a:ext>
            </a:extLst>
          </p:cNvPr>
          <p:cNvSpPr txBox="1"/>
          <p:nvPr/>
        </p:nvSpPr>
        <p:spPr>
          <a:xfrm>
            <a:off x="2189085" y="3575169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6123EE-EEAF-3746-AA4A-337E41759FD2}"/>
              </a:ext>
            </a:extLst>
          </p:cNvPr>
          <p:cNvSpPr txBox="1"/>
          <p:nvPr/>
        </p:nvSpPr>
        <p:spPr>
          <a:xfrm>
            <a:off x="342480" y="989156"/>
            <a:ext cx="173974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Substrate is a 1°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or 2° alkyl halide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or alcohol.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endParaRPr lang="en-US" sz="10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Here 1-bromo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ethane.</a:t>
            </a:r>
          </a:p>
          <a:p>
            <a:endParaRPr lang="en-US" sz="10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Br is a good LG.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DAA61C-F0C0-C746-876C-41B114077658}"/>
              </a:ext>
            </a:extLst>
          </p:cNvPr>
          <p:cNvSpPr txBox="1"/>
          <p:nvPr/>
        </p:nvSpPr>
        <p:spPr>
          <a:xfrm>
            <a:off x="2209646" y="1112823"/>
            <a:ext cx="1441420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Reactant is 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a strong Nu:- </a:t>
            </a:r>
          </a:p>
          <a:p>
            <a:endParaRPr lang="en-US" sz="10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Here sodium 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 err="1">
                <a:solidFill>
                  <a:srgbClr val="0000FF"/>
                </a:solidFill>
                <a:latin typeface="Candara"/>
                <a:cs typeface="Candara"/>
              </a:rPr>
              <a:t>ethoxide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4246D6D-28BA-484E-B5F1-0F9430E39E1B}"/>
              </a:ext>
            </a:extLst>
          </p:cNvPr>
          <p:cNvCxnSpPr/>
          <p:nvPr/>
        </p:nvCxnSpPr>
        <p:spPr>
          <a:xfrm>
            <a:off x="2789739" y="3577161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F3CECE0-01F8-614F-A0B6-95B9350B2998}"/>
              </a:ext>
            </a:extLst>
          </p:cNvPr>
          <p:cNvSpPr txBox="1"/>
          <p:nvPr/>
        </p:nvSpPr>
        <p:spPr>
          <a:xfrm>
            <a:off x="3980464" y="1604980"/>
            <a:ext cx="14424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rgbClr val="0000FF"/>
                </a:solidFill>
                <a:latin typeface="Candara"/>
                <a:cs typeface="Candara"/>
              </a:rPr>
              <a:t>untstable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  <a:p>
            <a:pPr algn="ctr"/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(5 bond)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intermediate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F4E57D8-76AC-394D-874E-7EB9560494DD}"/>
              </a:ext>
            </a:extLst>
          </p:cNvPr>
          <p:cNvCxnSpPr/>
          <p:nvPr/>
        </p:nvCxnSpPr>
        <p:spPr>
          <a:xfrm>
            <a:off x="3263596" y="3679263"/>
            <a:ext cx="412384" cy="112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88B1E22-AAD3-6745-B652-D5FC2FAE462A}"/>
              </a:ext>
            </a:extLst>
          </p:cNvPr>
          <p:cNvCxnSpPr/>
          <p:nvPr/>
        </p:nvCxnSpPr>
        <p:spPr>
          <a:xfrm>
            <a:off x="5818970" y="3648195"/>
            <a:ext cx="749132" cy="1315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253A9DB-890A-B74D-A289-86B5B14F066D}"/>
              </a:ext>
            </a:extLst>
          </p:cNvPr>
          <p:cNvCxnSpPr/>
          <p:nvPr/>
        </p:nvCxnSpPr>
        <p:spPr>
          <a:xfrm flipV="1">
            <a:off x="6019478" y="3363130"/>
            <a:ext cx="364781" cy="28506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E236C42-AA0E-3D4D-875D-BE4A2899BEA2}"/>
              </a:ext>
            </a:extLst>
          </p:cNvPr>
          <p:cNvSpPr txBox="1"/>
          <p:nvPr/>
        </p:nvSpPr>
        <p:spPr>
          <a:xfrm>
            <a:off x="6145404" y="2898637"/>
            <a:ext cx="6206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:Br:-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65C97B-D018-8C4C-8593-599274BC506E}"/>
              </a:ext>
            </a:extLst>
          </p:cNvPr>
          <p:cNvSpPr txBox="1"/>
          <p:nvPr/>
        </p:nvSpPr>
        <p:spPr>
          <a:xfrm>
            <a:off x="7250795" y="3869268"/>
            <a:ext cx="42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:O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22B677F-7182-6C4D-B42B-ECA2EBCF5D85}"/>
              </a:ext>
            </a:extLst>
          </p:cNvPr>
          <p:cNvCxnSpPr/>
          <p:nvPr/>
        </p:nvCxnSpPr>
        <p:spPr>
          <a:xfrm flipV="1">
            <a:off x="7596710" y="3947046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2FDDD0E-BCA0-1F46-A029-5AD3F04A1FFF}"/>
              </a:ext>
            </a:extLst>
          </p:cNvPr>
          <p:cNvCxnSpPr/>
          <p:nvPr/>
        </p:nvCxnSpPr>
        <p:spPr>
          <a:xfrm>
            <a:off x="7916200" y="3949038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06F2D379-E6E5-2046-B321-EA6554122ADF}"/>
              </a:ext>
            </a:extLst>
          </p:cNvPr>
          <p:cNvSpPr txBox="1"/>
          <p:nvPr/>
        </p:nvSpPr>
        <p:spPr>
          <a:xfrm>
            <a:off x="7331085" y="3959564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23" name="Rectangular Callout 22">
            <a:extLst>
              <a:ext uri="{FF2B5EF4-FFF2-40B4-BE49-F238E27FC236}">
                <a16:creationId xmlns:a16="http://schemas.microsoft.com/office/drawing/2014/main" id="{F78806D3-09F9-E74E-B19D-49CDFE7AB405}"/>
              </a:ext>
            </a:extLst>
          </p:cNvPr>
          <p:cNvSpPr/>
          <p:nvPr/>
        </p:nvSpPr>
        <p:spPr>
          <a:xfrm>
            <a:off x="342480" y="1005320"/>
            <a:ext cx="1798178" cy="2114739"/>
          </a:xfrm>
          <a:prstGeom prst="wedgeRectCallout">
            <a:avLst>
              <a:gd name="adj1" fmla="val -10611"/>
              <a:gd name="adj2" fmla="val 67242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ular Callout 23">
            <a:extLst>
              <a:ext uri="{FF2B5EF4-FFF2-40B4-BE49-F238E27FC236}">
                <a16:creationId xmlns:a16="http://schemas.microsoft.com/office/drawing/2014/main" id="{60DDA47D-0E00-3141-A0BD-67F7AE0BF8A3}"/>
              </a:ext>
            </a:extLst>
          </p:cNvPr>
          <p:cNvSpPr/>
          <p:nvPr/>
        </p:nvSpPr>
        <p:spPr>
          <a:xfrm>
            <a:off x="2164214" y="1127244"/>
            <a:ext cx="1478016" cy="1404618"/>
          </a:xfrm>
          <a:prstGeom prst="wedgeRectCallout">
            <a:avLst>
              <a:gd name="adj1" fmla="val 2885"/>
              <a:gd name="adj2" fmla="val 112080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5D7406F-33B4-4E4F-9087-56819AEF74E0}"/>
              </a:ext>
            </a:extLst>
          </p:cNvPr>
          <p:cNvSpPr txBox="1"/>
          <p:nvPr/>
        </p:nvSpPr>
        <p:spPr>
          <a:xfrm>
            <a:off x="595792" y="4464384"/>
            <a:ext cx="18744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andara"/>
                <a:cs typeface="Candara"/>
              </a:rPr>
              <a:t>STEP 1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The strong Nu:- attacks the E+, the carbon bonded to Br…</a:t>
            </a:r>
          </a:p>
        </p:txBody>
      </p:sp>
      <p:sp>
        <p:nvSpPr>
          <p:cNvPr id="26" name="Rectangular Callout 25">
            <a:extLst>
              <a:ext uri="{FF2B5EF4-FFF2-40B4-BE49-F238E27FC236}">
                <a16:creationId xmlns:a16="http://schemas.microsoft.com/office/drawing/2014/main" id="{5FD9BD1C-4533-524D-B266-17E5C277F94D}"/>
              </a:ext>
            </a:extLst>
          </p:cNvPr>
          <p:cNvSpPr/>
          <p:nvPr/>
        </p:nvSpPr>
        <p:spPr>
          <a:xfrm flipV="1">
            <a:off x="579084" y="4438527"/>
            <a:ext cx="3536688" cy="1578450"/>
          </a:xfrm>
          <a:prstGeom prst="wedgeRectCallout">
            <a:avLst>
              <a:gd name="adj1" fmla="val 29921"/>
              <a:gd name="adj2" fmla="val 84035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1C196E8-C1C4-0F44-8010-84B44FC776BA}"/>
              </a:ext>
            </a:extLst>
          </p:cNvPr>
          <p:cNvSpPr txBox="1"/>
          <p:nvPr/>
        </p:nvSpPr>
        <p:spPr>
          <a:xfrm>
            <a:off x="2401080" y="4776070"/>
            <a:ext cx="17314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…creating 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an unstable 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intermediate….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5CDD498-19AB-C749-BE28-5CE3FAC7A6C4}"/>
              </a:ext>
            </a:extLst>
          </p:cNvPr>
          <p:cNvSpPr txBox="1"/>
          <p:nvPr/>
        </p:nvSpPr>
        <p:spPr>
          <a:xfrm>
            <a:off x="5658316" y="4464384"/>
            <a:ext cx="315604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andara"/>
                <a:cs typeface="Candara"/>
              </a:rPr>
              <a:t>STEP 1 cont’d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…the unstable intermediate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is resolved by pushing off of the LG, now substituted for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by the Nu:</a:t>
            </a:r>
          </a:p>
          <a:p>
            <a:endParaRPr lang="en-US" sz="10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If chirality exists it is inverted.</a:t>
            </a:r>
          </a:p>
        </p:txBody>
      </p:sp>
      <p:sp>
        <p:nvSpPr>
          <p:cNvPr id="29" name="Rectangular Callout 28">
            <a:extLst>
              <a:ext uri="{FF2B5EF4-FFF2-40B4-BE49-F238E27FC236}">
                <a16:creationId xmlns:a16="http://schemas.microsoft.com/office/drawing/2014/main" id="{38E6827D-7724-864C-8A59-58FB9E0E1A8A}"/>
              </a:ext>
            </a:extLst>
          </p:cNvPr>
          <p:cNvSpPr/>
          <p:nvPr/>
        </p:nvSpPr>
        <p:spPr>
          <a:xfrm flipV="1">
            <a:off x="5577570" y="4369440"/>
            <a:ext cx="3236794" cy="2003159"/>
          </a:xfrm>
          <a:prstGeom prst="wedgeRectCallout">
            <a:avLst>
              <a:gd name="adj1" fmla="val -28039"/>
              <a:gd name="adj2" fmla="val 76981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ular Callout 29">
            <a:extLst>
              <a:ext uri="{FF2B5EF4-FFF2-40B4-BE49-F238E27FC236}">
                <a16:creationId xmlns:a16="http://schemas.microsoft.com/office/drawing/2014/main" id="{87CD616E-08FD-5643-9C1F-ECEE38E7AD5D}"/>
              </a:ext>
            </a:extLst>
          </p:cNvPr>
          <p:cNvSpPr/>
          <p:nvPr/>
        </p:nvSpPr>
        <p:spPr>
          <a:xfrm>
            <a:off x="3946367" y="1617880"/>
            <a:ext cx="1605436" cy="988356"/>
          </a:xfrm>
          <a:prstGeom prst="wedgeRectCallout">
            <a:avLst>
              <a:gd name="adj1" fmla="val 18929"/>
              <a:gd name="adj2" fmla="val 109071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D99FB0-5ED6-1647-B8AF-95F5204C9F4F}"/>
              </a:ext>
            </a:extLst>
          </p:cNvPr>
          <p:cNvSpPr txBox="1"/>
          <p:nvPr/>
        </p:nvSpPr>
        <p:spPr>
          <a:xfrm>
            <a:off x="7072224" y="1737149"/>
            <a:ext cx="1576987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Inverted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substitution</a:t>
            </a:r>
          </a:p>
          <a:p>
            <a:pPr algn="ctr"/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product</a:t>
            </a:r>
          </a:p>
          <a:p>
            <a:pPr algn="ctr"/>
            <a:endParaRPr lang="en-US" sz="1000" dirty="0">
              <a:solidFill>
                <a:srgbClr val="0000FF"/>
              </a:solidFill>
              <a:latin typeface="Candara"/>
              <a:cs typeface="Candara"/>
            </a:endParaRPr>
          </a:p>
          <a:p>
            <a:pPr algn="ctr"/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Here an ether.</a:t>
            </a:r>
          </a:p>
        </p:txBody>
      </p:sp>
      <p:sp>
        <p:nvSpPr>
          <p:cNvPr id="32" name="Rectangular Callout 31">
            <a:extLst>
              <a:ext uri="{FF2B5EF4-FFF2-40B4-BE49-F238E27FC236}">
                <a16:creationId xmlns:a16="http://schemas.microsoft.com/office/drawing/2014/main" id="{391F4FE8-3DCA-6C49-B46C-C33A9D9C213D}"/>
              </a:ext>
            </a:extLst>
          </p:cNvPr>
          <p:cNvSpPr/>
          <p:nvPr/>
        </p:nvSpPr>
        <p:spPr>
          <a:xfrm>
            <a:off x="7117769" y="1770571"/>
            <a:ext cx="1531439" cy="1337435"/>
          </a:xfrm>
          <a:prstGeom prst="wedgeRectCallout">
            <a:avLst>
              <a:gd name="adj1" fmla="val -12896"/>
              <a:gd name="adj2" fmla="val 104904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914E732-52FF-A349-9521-2450B6894656}"/>
              </a:ext>
            </a:extLst>
          </p:cNvPr>
          <p:cNvCxnSpPr/>
          <p:nvPr/>
        </p:nvCxnSpPr>
        <p:spPr>
          <a:xfrm>
            <a:off x="928308" y="3712648"/>
            <a:ext cx="47811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0D73722-F88B-0A4A-8A97-816BEC778B0E}"/>
              </a:ext>
            </a:extLst>
          </p:cNvPr>
          <p:cNvCxnSpPr/>
          <p:nvPr/>
        </p:nvCxnSpPr>
        <p:spPr>
          <a:xfrm flipV="1">
            <a:off x="1406425" y="3426087"/>
            <a:ext cx="237106" cy="29565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54347F2-3341-E847-988E-93C4F8BFE1B7}"/>
              </a:ext>
            </a:extLst>
          </p:cNvPr>
          <p:cNvCxnSpPr/>
          <p:nvPr/>
        </p:nvCxnSpPr>
        <p:spPr>
          <a:xfrm>
            <a:off x="1339589" y="3506027"/>
            <a:ext cx="72035" cy="234416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B580115-4A9A-0543-B655-EEABD0695BD9}"/>
              </a:ext>
            </a:extLst>
          </p:cNvPr>
          <p:cNvCxnSpPr/>
          <p:nvPr/>
        </p:nvCxnSpPr>
        <p:spPr>
          <a:xfrm flipV="1">
            <a:off x="1414493" y="3659334"/>
            <a:ext cx="229038" cy="76180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59D60EF5-4CCF-4B4F-9433-3A8B1E1FA55F}"/>
              </a:ext>
            </a:extLst>
          </p:cNvPr>
          <p:cNvSpPr txBox="1"/>
          <p:nvPr/>
        </p:nvSpPr>
        <p:spPr>
          <a:xfrm>
            <a:off x="1446079" y="3105917"/>
            <a:ext cx="555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:Br: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8D192B3-902A-7941-88D1-53214A6F43FD}"/>
              </a:ext>
            </a:extLst>
          </p:cNvPr>
          <p:cNvSpPr txBox="1"/>
          <p:nvPr/>
        </p:nvSpPr>
        <p:spPr>
          <a:xfrm>
            <a:off x="2082222" y="3137320"/>
            <a:ext cx="612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Na+</a:t>
            </a:r>
          </a:p>
        </p:txBody>
      </p:sp>
      <p:sp>
        <p:nvSpPr>
          <p:cNvPr id="39" name="Curved Up Arrow 38">
            <a:extLst>
              <a:ext uri="{FF2B5EF4-FFF2-40B4-BE49-F238E27FC236}">
                <a16:creationId xmlns:a16="http://schemas.microsoft.com/office/drawing/2014/main" id="{84A82962-61FB-5841-971F-B9EE607B6C34}"/>
              </a:ext>
            </a:extLst>
          </p:cNvPr>
          <p:cNvSpPr/>
          <p:nvPr/>
        </p:nvSpPr>
        <p:spPr>
          <a:xfrm rot="751758" flipH="1">
            <a:off x="1288917" y="3884036"/>
            <a:ext cx="1003762" cy="347238"/>
          </a:xfrm>
          <a:prstGeom prst="curvedUpArrow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456ADE7-5ACB-9C43-A4FF-89DF37C7394D}"/>
              </a:ext>
            </a:extLst>
          </p:cNvPr>
          <p:cNvCxnSpPr/>
          <p:nvPr/>
        </p:nvCxnSpPr>
        <p:spPr>
          <a:xfrm>
            <a:off x="3826781" y="3714737"/>
            <a:ext cx="47811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9FC4A0D-5810-D440-8020-A7FAA2E2DEF6}"/>
              </a:ext>
            </a:extLst>
          </p:cNvPr>
          <p:cNvCxnSpPr/>
          <p:nvPr/>
        </p:nvCxnSpPr>
        <p:spPr>
          <a:xfrm flipV="1">
            <a:off x="4304898" y="3428176"/>
            <a:ext cx="237106" cy="295652"/>
          </a:xfrm>
          <a:prstGeom prst="line">
            <a:avLst/>
          </a:prstGeom>
          <a:ln>
            <a:solidFill>
              <a:schemeClr val="tx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973D35E-FCD7-2844-B7F5-CA24753388A7}"/>
              </a:ext>
            </a:extLst>
          </p:cNvPr>
          <p:cNvSpPr txBox="1"/>
          <p:nvPr/>
        </p:nvSpPr>
        <p:spPr>
          <a:xfrm>
            <a:off x="4311134" y="3108006"/>
            <a:ext cx="555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:Br: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9E7B155-C587-2F4C-8575-9B05F538C202}"/>
              </a:ext>
            </a:extLst>
          </p:cNvPr>
          <p:cNvSpPr txBox="1"/>
          <p:nvPr/>
        </p:nvSpPr>
        <p:spPr>
          <a:xfrm>
            <a:off x="1537966" y="2901340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21E22D7-C67F-984C-9F4D-279E1E0CC518}"/>
              </a:ext>
            </a:extLst>
          </p:cNvPr>
          <p:cNvSpPr txBox="1"/>
          <p:nvPr/>
        </p:nvSpPr>
        <p:spPr>
          <a:xfrm>
            <a:off x="4435177" y="2887129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0443B50-A0FB-444A-AECB-E7F0E30E12D3}"/>
              </a:ext>
            </a:extLst>
          </p:cNvPr>
          <p:cNvCxnSpPr/>
          <p:nvPr/>
        </p:nvCxnSpPr>
        <p:spPr>
          <a:xfrm>
            <a:off x="4365497" y="3730954"/>
            <a:ext cx="237106" cy="295652"/>
          </a:xfrm>
          <a:prstGeom prst="line">
            <a:avLst/>
          </a:prstGeom>
          <a:ln>
            <a:solidFill>
              <a:schemeClr val="tx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B0EEBB8-00BC-804D-8C16-39EA5E520C3C}"/>
              </a:ext>
            </a:extLst>
          </p:cNvPr>
          <p:cNvCxnSpPr/>
          <p:nvPr/>
        </p:nvCxnSpPr>
        <p:spPr>
          <a:xfrm flipV="1">
            <a:off x="4775864" y="4000286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DC2AF8D-9742-A24B-9CF7-DCE9352EFBD0}"/>
              </a:ext>
            </a:extLst>
          </p:cNvPr>
          <p:cNvSpPr txBox="1"/>
          <p:nvPr/>
        </p:nvSpPr>
        <p:spPr>
          <a:xfrm>
            <a:off x="4494700" y="4000286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DFD1DFE-304A-9D4E-AE13-C6978153D3DB}"/>
              </a:ext>
            </a:extLst>
          </p:cNvPr>
          <p:cNvCxnSpPr/>
          <p:nvPr/>
        </p:nvCxnSpPr>
        <p:spPr>
          <a:xfrm>
            <a:off x="5095354" y="4002278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BA3A996D-DB52-8B42-AFCC-AEC9026DC64A}"/>
              </a:ext>
            </a:extLst>
          </p:cNvPr>
          <p:cNvSpPr txBox="1"/>
          <p:nvPr/>
        </p:nvSpPr>
        <p:spPr>
          <a:xfrm>
            <a:off x="3810072" y="3921413"/>
            <a:ext cx="10388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           :O</a:t>
            </a:r>
          </a:p>
        </p:txBody>
      </p:sp>
      <p:sp>
        <p:nvSpPr>
          <p:cNvPr id="50" name="Double Bracket 49">
            <a:extLst>
              <a:ext uri="{FF2B5EF4-FFF2-40B4-BE49-F238E27FC236}">
                <a16:creationId xmlns:a16="http://schemas.microsoft.com/office/drawing/2014/main" id="{6012896C-DC64-8A48-BCA3-C30185B7E835}"/>
              </a:ext>
            </a:extLst>
          </p:cNvPr>
          <p:cNvSpPr/>
          <p:nvPr/>
        </p:nvSpPr>
        <p:spPr>
          <a:xfrm>
            <a:off x="3726527" y="3120059"/>
            <a:ext cx="1851043" cy="1249381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52BCF71-5C51-704C-9405-761C923453EB}"/>
              </a:ext>
            </a:extLst>
          </p:cNvPr>
          <p:cNvSpPr txBox="1"/>
          <p:nvPr/>
        </p:nvSpPr>
        <p:spPr>
          <a:xfrm>
            <a:off x="6220776" y="3006631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B9BEFB8-1326-5742-8DC2-B27AF26D84E9}"/>
              </a:ext>
            </a:extLst>
          </p:cNvPr>
          <p:cNvSpPr txBox="1"/>
          <p:nvPr/>
        </p:nvSpPr>
        <p:spPr>
          <a:xfrm>
            <a:off x="6227305" y="2687074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1919A16-6913-9143-B002-3D63264BE6BF}"/>
              </a:ext>
            </a:extLst>
          </p:cNvPr>
          <p:cNvCxnSpPr/>
          <p:nvPr/>
        </p:nvCxnSpPr>
        <p:spPr>
          <a:xfrm>
            <a:off x="6715296" y="3670637"/>
            <a:ext cx="47811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539252F-EBFB-5C43-8411-6E73ED5E0A3D}"/>
              </a:ext>
            </a:extLst>
          </p:cNvPr>
          <p:cNvCxnSpPr/>
          <p:nvPr/>
        </p:nvCxnSpPr>
        <p:spPr>
          <a:xfrm>
            <a:off x="7187176" y="3670142"/>
            <a:ext cx="237106" cy="295652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EF922196-915F-1346-AEE4-BC58984C3D9E}"/>
              </a:ext>
            </a:extLst>
          </p:cNvPr>
          <p:cNvSpPr txBox="1"/>
          <p:nvPr/>
        </p:nvSpPr>
        <p:spPr>
          <a:xfrm>
            <a:off x="5733816" y="1143558"/>
            <a:ext cx="12551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rgbClr val="0000FF"/>
                </a:solidFill>
                <a:latin typeface="Candara"/>
                <a:cs typeface="Candara"/>
              </a:rPr>
              <a:t>NaBr</a:t>
            </a: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 is</a:t>
            </a:r>
          </a:p>
          <a:p>
            <a:pPr algn="ctr"/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formed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as a 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byproduct.</a:t>
            </a:r>
          </a:p>
        </p:txBody>
      </p:sp>
      <p:sp>
        <p:nvSpPr>
          <p:cNvPr id="56" name="Rectangular Callout 55">
            <a:extLst>
              <a:ext uri="{FF2B5EF4-FFF2-40B4-BE49-F238E27FC236}">
                <a16:creationId xmlns:a16="http://schemas.microsoft.com/office/drawing/2014/main" id="{59D86416-C31C-3343-AA5C-7ACFA65BD574}"/>
              </a:ext>
            </a:extLst>
          </p:cNvPr>
          <p:cNvSpPr/>
          <p:nvPr/>
        </p:nvSpPr>
        <p:spPr>
          <a:xfrm>
            <a:off x="5733816" y="1093420"/>
            <a:ext cx="1255196" cy="1337435"/>
          </a:xfrm>
          <a:prstGeom prst="wedgeRectCallout">
            <a:avLst>
              <a:gd name="adj1" fmla="val 1747"/>
              <a:gd name="adj2" fmla="val 79914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99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BC887D-5263-BE4E-B139-25FE7FD3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0C21FDCA-7779-3D44-B613-46D413211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58" y="49530"/>
            <a:ext cx="45961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andara"/>
              </a:rPr>
              <a:t>Electrophilic substitution</a:t>
            </a:r>
          </a:p>
        </p:txBody>
      </p:sp>
      <p:sp>
        <p:nvSpPr>
          <p:cNvPr id="7" name="Hexagon 6">
            <a:extLst>
              <a:ext uri="{FF2B5EF4-FFF2-40B4-BE49-F238E27FC236}">
                <a16:creationId xmlns:a16="http://schemas.microsoft.com/office/drawing/2014/main" id="{987E40CC-E80E-4047-8F90-2EA5C9ECF8F2}"/>
              </a:ext>
            </a:extLst>
          </p:cNvPr>
          <p:cNvSpPr/>
          <p:nvPr/>
        </p:nvSpPr>
        <p:spPr>
          <a:xfrm rot="16200000">
            <a:off x="2225445" y="1369352"/>
            <a:ext cx="945314" cy="781723"/>
          </a:xfrm>
          <a:prstGeom prst="hexagon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5B9E991-DA44-2744-95A0-B4CAB11D20A9}"/>
              </a:ext>
            </a:extLst>
          </p:cNvPr>
          <p:cNvCxnSpPr/>
          <p:nvPr/>
        </p:nvCxnSpPr>
        <p:spPr>
          <a:xfrm>
            <a:off x="3018455" y="1533404"/>
            <a:ext cx="0" cy="43487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9D9DD07-4179-1247-8153-B70C9E2317D1}"/>
              </a:ext>
            </a:extLst>
          </p:cNvPr>
          <p:cNvCxnSpPr/>
          <p:nvPr/>
        </p:nvCxnSpPr>
        <p:spPr>
          <a:xfrm flipH="1">
            <a:off x="2380734" y="1364070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9E7113E-FFCD-F742-9BF2-80F8022C5470}"/>
              </a:ext>
            </a:extLst>
          </p:cNvPr>
          <p:cNvSpPr txBox="1"/>
          <p:nvPr/>
        </p:nvSpPr>
        <p:spPr>
          <a:xfrm>
            <a:off x="3320880" y="1095968"/>
            <a:ext cx="351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H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B464F2-9210-0C4C-877E-C1980770DCAB}"/>
              </a:ext>
            </a:extLst>
          </p:cNvPr>
          <p:cNvCxnSpPr/>
          <p:nvPr/>
        </p:nvCxnSpPr>
        <p:spPr>
          <a:xfrm flipH="1">
            <a:off x="3088771" y="1321734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8C5CD44-DF7B-054A-95A8-E02802EC7F6F}"/>
              </a:ext>
            </a:extLst>
          </p:cNvPr>
          <p:cNvCxnSpPr/>
          <p:nvPr/>
        </p:nvCxnSpPr>
        <p:spPr>
          <a:xfrm flipH="1" flipV="1">
            <a:off x="2380734" y="1990598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001B87A-C9A3-C940-BB47-A7896436324F}"/>
              </a:ext>
            </a:extLst>
          </p:cNvPr>
          <p:cNvSpPr txBox="1"/>
          <p:nvPr/>
        </p:nvSpPr>
        <p:spPr>
          <a:xfrm>
            <a:off x="3649207" y="1197573"/>
            <a:ext cx="10367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:Br – Br: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B80C81-E19E-2A41-A831-B812E5E97B08}"/>
              </a:ext>
            </a:extLst>
          </p:cNvPr>
          <p:cNvSpPr txBox="1"/>
          <p:nvPr/>
        </p:nvSpPr>
        <p:spPr>
          <a:xfrm>
            <a:off x="3731724" y="977437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D0BAF8-52F2-4B48-A878-CB7D27035AD4}"/>
              </a:ext>
            </a:extLst>
          </p:cNvPr>
          <p:cNvSpPr txBox="1"/>
          <p:nvPr/>
        </p:nvSpPr>
        <p:spPr>
          <a:xfrm>
            <a:off x="3731724" y="1278767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6444834-D8F2-1A47-8D77-546AF1247045}"/>
              </a:ext>
            </a:extLst>
          </p:cNvPr>
          <p:cNvSpPr txBox="1"/>
          <p:nvPr/>
        </p:nvSpPr>
        <p:spPr>
          <a:xfrm>
            <a:off x="4188924" y="974286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AD33FD5-AC32-434F-8A6A-3C9227DFB98B}"/>
              </a:ext>
            </a:extLst>
          </p:cNvPr>
          <p:cNvSpPr txBox="1"/>
          <p:nvPr/>
        </p:nvSpPr>
        <p:spPr>
          <a:xfrm>
            <a:off x="4205857" y="1295700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2EEE8F5-5B50-2D46-BAB6-3CDCA991229F}"/>
              </a:ext>
            </a:extLst>
          </p:cNvPr>
          <p:cNvCxnSpPr/>
          <p:nvPr/>
        </p:nvCxnSpPr>
        <p:spPr>
          <a:xfrm>
            <a:off x="3594060" y="1736288"/>
            <a:ext cx="13237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3F44243-D947-D649-9F37-421690FBE55B}"/>
              </a:ext>
            </a:extLst>
          </p:cNvPr>
          <p:cNvSpPr txBox="1"/>
          <p:nvPr/>
        </p:nvSpPr>
        <p:spPr>
          <a:xfrm>
            <a:off x="4338183" y="2020834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69A9F88-9FAF-CF48-BB10-0D1BA3B0C144}"/>
              </a:ext>
            </a:extLst>
          </p:cNvPr>
          <p:cNvSpPr txBox="1"/>
          <p:nvPr/>
        </p:nvSpPr>
        <p:spPr>
          <a:xfrm>
            <a:off x="4121132" y="1953429"/>
            <a:ext cx="6576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andara"/>
                <a:cs typeface="Candara"/>
              </a:rPr>
              <a:t>HBr</a:t>
            </a:r>
            <a:r>
              <a:rPr lang="en-US" sz="2000" dirty="0">
                <a:latin typeface="Candara"/>
                <a:cs typeface="Candara"/>
              </a:rPr>
              <a:t>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4164BD7-56AF-9E48-9548-EB9BE6B936B2}"/>
              </a:ext>
            </a:extLst>
          </p:cNvPr>
          <p:cNvSpPr txBox="1"/>
          <p:nvPr/>
        </p:nvSpPr>
        <p:spPr>
          <a:xfrm>
            <a:off x="4308228" y="1750228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2B32D13-AE83-3749-BD65-57E796E78660}"/>
              </a:ext>
            </a:extLst>
          </p:cNvPr>
          <p:cNvCxnSpPr/>
          <p:nvPr/>
        </p:nvCxnSpPr>
        <p:spPr>
          <a:xfrm>
            <a:off x="4083558" y="1750075"/>
            <a:ext cx="177800" cy="2403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Hexagon 23">
            <a:extLst>
              <a:ext uri="{FF2B5EF4-FFF2-40B4-BE49-F238E27FC236}">
                <a16:creationId xmlns:a16="http://schemas.microsoft.com/office/drawing/2014/main" id="{CD9EED33-2C33-8D4D-AE28-E3BD21DBC5B0}"/>
              </a:ext>
            </a:extLst>
          </p:cNvPr>
          <p:cNvSpPr/>
          <p:nvPr/>
        </p:nvSpPr>
        <p:spPr>
          <a:xfrm rot="16200000">
            <a:off x="4964869" y="1403530"/>
            <a:ext cx="945314" cy="781723"/>
          </a:xfrm>
          <a:prstGeom prst="hexagon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A443931-E9C2-E040-ABAF-C453CCBC0D57}"/>
              </a:ext>
            </a:extLst>
          </p:cNvPr>
          <p:cNvCxnSpPr/>
          <p:nvPr/>
        </p:nvCxnSpPr>
        <p:spPr>
          <a:xfrm>
            <a:off x="5757879" y="1567582"/>
            <a:ext cx="0" cy="43487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A6D862D-F5F8-7446-9823-79C75377440E}"/>
              </a:ext>
            </a:extLst>
          </p:cNvPr>
          <p:cNvCxnSpPr/>
          <p:nvPr/>
        </p:nvCxnSpPr>
        <p:spPr>
          <a:xfrm flipH="1">
            <a:off x="5120158" y="1398248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E7F18A46-7276-1D40-8CA0-58929025C96C}"/>
              </a:ext>
            </a:extLst>
          </p:cNvPr>
          <p:cNvSpPr txBox="1"/>
          <p:nvPr/>
        </p:nvSpPr>
        <p:spPr>
          <a:xfrm>
            <a:off x="6060304" y="1130146"/>
            <a:ext cx="4904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Br: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58C24CE-C338-C644-B20F-828F4AD36FC1}"/>
              </a:ext>
            </a:extLst>
          </p:cNvPr>
          <p:cNvCxnSpPr/>
          <p:nvPr/>
        </p:nvCxnSpPr>
        <p:spPr>
          <a:xfrm flipH="1">
            <a:off x="5828195" y="1355912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C75D566-F666-F145-8788-A32DFAAA6CFF}"/>
              </a:ext>
            </a:extLst>
          </p:cNvPr>
          <p:cNvCxnSpPr/>
          <p:nvPr/>
        </p:nvCxnSpPr>
        <p:spPr>
          <a:xfrm flipH="1" flipV="1">
            <a:off x="5120158" y="2024776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C3FC459-F477-1141-8018-AA096A43820F}"/>
              </a:ext>
            </a:extLst>
          </p:cNvPr>
          <p:cNvSpPr txBox="1"/>
          <p:nvPr/>
        </p:nvSpPr>
        <p:spPr>
          <a:xfrm>
            <a:off x="6076586" y="1207428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31" name="Text Box 22">
            <a:extLst>
              <a:ext uri="{FF2B5EF4-FFF2-40B4-BE49-F238E27FC236}">
                <a16:creationId xmlns:a16="http://schemas.microsoft.com/office/drawing/2014/main" id="{F1629C84-ED9E-524F-BB72-D476DE678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4" y="3450119"/>
            <a:ext cx="8129468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latin typeface="Candara"/>
              </a:rPr>
              <a:t>Electrophilic substitution: </a:t>
            </a:r>
            <a:r>
              <a:rPr lang="en-US" sz="2000" dirty="0">
                <a:latin typeface="Candara"/>
              </a:rPr>
              <a:t>the substrate is the actor!</a:t>
            </a:r>
            <a:endParaRPr lang="en-US" sz="2000" b="1" dirty="0">
              <a:latin typeface="Candara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000" dirty="0">
                <a:latin typeface="Candara"/>
              </a:rPr>
              <a:t>Substrate is an </a:t>
            </a:r>
            <a:r>
              <a:rPr lang="en-US" sz="2000" dirty="0" err="1">
                <a:latin typeface="Candara"/>
              </a:rPr>
              <a:t>arene</a:t>
            </a:r>
            <a:r>
              <a:rPr lang="en-US" sz="2000" dirty="0">
                <a:latin typeface="Candara"/>
              </a:rPr>
              <a:t>.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err="1">
                <a:latin typeface="Candara"/>
              </a:rPr>
              <a:t>Arene</a:t>
            </a:r>
            <a:r>
              <a:rPr lang="en-US" sz="2000" dirty="0">
                <a:latin typeface="Candara"/>
              </a:rPr>
              <a:t> π e- act as the Nu: 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>
                <a:latin typeface="Candara"/>
              </a:rPr>
              <a:t>The reactant is polarized into an effective E+ by proximity to </a:t>
            </a:r>
            <a:r>
              <a:rPr lang="en-US" sz="2000" dirty="0" err="1">
                <a:latin typeface="Candara"/>
              </a:rPr>
              <a:t>arene</a:t>
            </a:r>
            <a:r>
              <a:rPr lang="en-US" sz="2000" dirty="0">
                <a:latin typeface="Candara"/>
              </a:rPr>
              <a:t>.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>
                <a:latin typeface="Candara"/>
              </a:rPr>
              <a:t>Intermediate is a stable </a:t>
            </a:r>
            <a:r>
              <a:rPr lang="en-US" sz="2000" b="1" dirty="0">
                <a:latin typeface="Candara"/>
              </a:rPr>
              <a:t>carbocation</a:t>
            </a:r>
            <a:r>
              <a:rPr lang="en-US" sz="2000" dirty="0">
                <a:latin typeface="Candara"/>
              </a:rPr>
              <a:t> (called a </a:t>
            </a:r>
            <a:r>
              <a:rPr lang="en-US" sz="2000" b="1" dirty="0" err="1">
                <a:latin typeface="Candara"/>
              </a:rPr>
              <a:t>σ</a:t>
            </a:r>
            <a:r>
              <a:rPr lang="en-US" sz="2000" b="1" dirty="0">
                <a:latin typeface="Candara"/>
              </a:rPr>
              <a:t> complex).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>
                <a:latin typeface="Candara"/>
              </a:rPr>
              <a:t>Both of theses steps are 1,3 electron pair displacements.</a:t>
            </a:r>
          </a:p>
          <a:p>
            <a:pPr lvl="1"/>
            <a:endParaRPr lang="en-US" sz="1000" dirty="0">
              <a:latin typeface="Candara"/>
            </a:endParaRPr>
          </a:p>
          <a:p>
            <a:r>
              <a:rPr lang="en-US" sz="2000" i="1" dirty="0">
                <a:latin typeface="Candara"/>
              </a:rPr>
              <a:t>Why doesn’t the Br2 add across the double bond? Because the substrate</a:t>
            </a:r>
            <a:br>
              <a:rPr lang="en-US" sz="2000" i="1" dirty="0">
                <a:latin typeface="Candara"/>
              </a:rPr>
            </a:br>
            <a:r>
              <a:rPr lang="en-US" sz="2000" i="1" dirty="0">
                <a:latin typeface="Candara"/>
              </a:rPr>
              <a:t>is an </a:t>
            </a:r>
            <a:r>
              <a:rPr lang="en-US" sz="2000" i="1" dirty="0" err="1">
                <a:latin typeface="Candara"/>
              </a:rPr>
              <a:t>arene</a:t>
            </a:r>
            <a:r>
              <a:rPr lang="en-US" sz="2000" i="1" dirty="0">
                <a:latin typeface="Candara"/>
              </a:rPr>
              <a:t> and will not break resonance. Addition to an </a:t>
            </a:r>
            <a:r>
              <a:rPr lang="en-US" sz="2000" i="1" dirty="0" err="1">
                <a:latin typeface="Candara"/>
              </a:rPr>
              <a:t>arene</a:t>
            </a:r>
            <a:r>
              <a:rPr lang="en-US" sz="2000" i="1" dirty="0">
                <a:latin typeface="Candara"/>
              </a:rPr>
              <a:t> requires</a:t>
            </a:r>
            <a:br>
              <a:rPr lang="en-US" sz="2000" i="1" dirty="0">
                <a:latin typeface="Candara"/>
              </a:rPr>
            </a:br>
            <a:r>
              <a:rPr lang="en-US" sz="2000" i="1" dirty="0">
                <a:latin typeface="Candara"/>
              </a:rPr>
              <a:t>much stronger reactants!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FE45CC5-9AC5-5946-BCA6-77FA63D4A638}"/>
              </a:ext>
            </a:extLst>
          </p:cNvPr>
          <p:cNvSpPr txBox="1"/>
          <p:nvPr/>
        </p:nvSpPr>
        <p:spPr>
          <a:xfrm>
            <a:off x="2362087" y="2818051"/>
            <a:ext cx="80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0000FF"/>
                </a:solidFill>
                <a:latin typeface="Candara"/>
                <a:cs typeface="Candara"/>
              </a:rPr>
              <a:t>arene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DF7A1C2-E248-9349-B1D7-2B8937B8BC75}"/>
              </a:ext>
            </a:extLst>
          </p:cNvPr>
          <p:cNvSpPr txBox="1"/>
          <p:nvPr/>
        </p:nvSpPr>
        <p:spPr>
          <a:xfrm>
            <a:off x="4840891" y="2596134"/>
            <a:ext cx="1445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substituted</a:t>
            </a:r>
          </a:p>
          <a:p>
            <a:pPr algn="ctr"/>
            <a:r>
              <a:rPr lang="en-US" sz="2000" dirty="0" err="1">
                <a:solidFill>
                  <a:srgbClr val="0000FF"/>
                </a:solidFill>
                <a:latin typeface="Candara"/>
                <a:cs typeface="Candara"/>
              </a:rPr>
              <a:t>arene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3069FC9-87CC-7843-A624-31C7A3045EDD}"/>
              </a:ext>
            </a:extLst>
          </p:cNvPr>
          <p:cNvCxnSpPr/>
          <p:nvPr/>
        </p:nvCxnSpPr>
        <p:spPr>
          <a:xfrm>
            <a:off x="3307345" y="3018106"/>
            <a:ext cx="1378624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3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BC887D-5263-BE4E-B139-25FE7FD3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0C21FDCA-7779-3D44-B613-46D413211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58" y="49530"/>
            <a:ext cx="45961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andara"/>
              </a:rPr>
              <a:t>Electrophilic substitution</a:t>
            </a:r>
          </a:p>
        </p:txBody>
      </p:sp>
      <p:sp>
        <p:nvSpPr>
          <p:cNvPr id="6" name="Hexagon 5">
            <a:extLst>
              <a:ext uri="{FF2B5EF4-FFF2-40B4-BE49-F238E27FC236}">
                <a16:creationId xmlns:a16="http://schemas.microsoft.com/office/drawing/2014/main" id="{F3CF9D20-256A-A84D-A50C-F1B7AE494B76}"/>
              </a:ext>
            </a:extLst>
          </p:cNvPr>
          <p:cNvSpPr/>
          <p:nvPr/>
        </p:nvSpPr>
        <p:spPr>
          <a:xfrm rot="16200000">
            <a:off x="1337964" y="3053255"/>
            <a:ext cx="945314" cy="781723"/>
          </a:xfrm>
          <a:prstGeom prst="hexagon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575591-D637-9240-99F8-B246C350BD3D}"/>
              </a:ext>
            </a:extLst>
          </p:cNvPr>
          <p:cNvCxnSpPr/>
          <p:nvPr/>
        </p:nvCxnSpPr>
        <p:spPr>
          <a:xfrm>
            <a:off x="2130974" y="3217307"/>
            <a:ext cx="0" cy="43487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8C90086-6B9E-2741-BF1B-1BAF440A8D8C}"/>
              </a:ext>
            </a:extLst>
          </p:cNvPr>
          <p:cNvCxnSpPr/>
          <p:nvPr/>
        </p:nvCxnSpPr>
        <p:spPr>
          <a:xfrm flipH="1">
            <a:off x="1493253" y="3047973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AD26B79-5767-AE42-ADE2-654BDBFC8708}"/>
              </a:ext>
            </a:extLst>
          </p:cNvPr>
          <p:cNvSpPr txBox="1"/>
          <p:nvPr/>
        </p:nvSpPr>
        <p:spPr>
          <a:xfrm>
            <a:off x="2433399" y="2779871"/>
            <a:ext cx="351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H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3AEE8B4-CEF5-6F4D-AAD2-0CBEC384695F}"/>
              </a:ext>
            </a:extLst>
          </p:cNvPr>
          <p:cNvCxnSpPr/>
          <p:nvPr/>
        </p:nvCxnSpPr>
        <p:spPr>
          <a:xfrm flipH="1">
            <a:off x="2201290" y="3005637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92DC92E-4B32-0946-B25E-426CCB5EE139}"/>
              </a:ext>
            </a:extLst>
          </p:cNvPr>
          <p:cNvCxnSpPr/>
          <p:nvPr/>
        </p:nvCxnSpPr>
        <p:spPr>
          <a:xfrm flipH="1" flipV="1">
            <a:off x="1493253" y="3674501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AF0DF67-28E3-244E-9C3F-17674132780F}"/>
              </a:ext>
            </a:extLst>
          </p:cNvPr>
          <p:cNvSpPr txBox="1"/>
          <p:nvPr/>
        </p:nvSpPr>
        <p:spPr>
          <a:xfrm>
            <a:off x="2761726" y="3254002"/>
            <a:ext cx="10367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:Br – Br: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97FD32-133A-3748-BB46-5D6481DF4C5A}"/>
              </a:ext>
            </a:extLst>
          </p:cNvPr>
          <p:cNvSpPr txBox="1"/>
          <p:nvPr/>
        </p:nvSpPr>
        <p:spPr>
          <a:xfrm>
            <a:off x="2844243" y="3033866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B9296C-7574-0448-BC45-F3FD76CA0BA3}"/>
              </a:ext>
            </a:extLst>
          </p:cNvPr>
          <p:cNvSpPr txBox="1"/>
          <p:nvPr/>
        </p:nvSpPr>
        <p:spPr>
          <a:xfrm>
            <a:off x="2844243" y="3335196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3FA191-5CEF-6744-B811-9DB547BA6FB5}"/>
              </a:ext>
            </a:extLst>
          </p:cNvPr>
          <p:cNvSpPr txBox="1"/>
          <p:nvPr/>
        </p:nvSpPr>
        <p:spPr>
          <a:xfrm>
            <a:off x="3301443" y="3030715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C27B9D6-3870-2248-B18A-962F42735D93}"/>
              </a:ext>
            </a:extLst>
          </p:cNvPr>
          <p:cNvSpPr txBox="1"/>
          <p:nvPr/>
        </p:nvSpPr>
        <p:spPr>
          <a:xfrm>
            <a:off x="3318376" y="3352129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3CFB016-A3BE-B54E-A24D-4207B1056502}"/>
              </a:ext>
            </a:extLst>
          </p:cNvPr>
          <p:cNvCxnSpPr/>
          <p:nvPr/>
        </p:nvCxnSpPr>
        <p:spPr>
          <a:xfrm>
            <a:off x="2954952" y="3772001"/>
            <a:ext cx="660399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E09CCED-8F24-E240-8649-64EDF7296015}"/>
              </a:ext>
            </a:extLst>
          </p:cNvPr>
          <p:cNvCxnSpPr/>
          <p:nvPr/>
        </p:nvCxnSpPr>
        <p:spPr>
          <a:xfrm>
            <a:off x="3056513" y="3687330"/>
            <a:ext cx="0" cy="169015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2F43C9A-0CF4-0245-9F5C-C2D9492F1884}"/>
              </a:ext>
            </a:extLst>
          </p:cNvPr>
          <p:cNvSpPr txBox="1"/>
          <p:nvPr/>
        </p:nvSpPr>
        <p:spPr>
          <a:xfrm>
            <a:off x="2797474" y="2932271"/>
            <a:ext cx="44753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E+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5CDDC3A-9921-A645-A7C7-70522D3F5971}"/>
              </a:ext>
            </a:extLst>
          </p:cNvPr>
          <p:cNvSpPr txBox="1"/>
          <p:nvPr/>
        </p:nvSpPr>
        <p:spPr>
          <a:xfrm>
            <a:off x="1622283" y="3223589"/>
            <a:ext cx="55949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Nu: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5087207-53FD-EC44-8325-DA0B62E16F19}"/>
              </a:ext>
            </a:extLst>
          </p:cNvPr>
          <p:cNvSpPr txBox="1"/>
          <p:nvPr/>
        </p:nvSpPr>
        <p:spPr>
          <a:xfrm>
            <a:off x="570735" y="1340538"/>
            <a:ext cx="13275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Substrate is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an </a:t>
            </a:r>
            <a:r>
              <a:rPr lang="en-US" dirty="0" err="1">
                <a:solidFill>
                  <a:srgbClr val="0000FF"/>
                </a:solidFill>
                <a:latin typeface="Candara"/>
                <a:cs typeface="Candara"/>
              </a:rPr>
              <a:t>arene</a:t>
            </a: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.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π e- are Nu:</a:t>
            </a:r>
          </a:p>
        </p:txBody>
      </p:sp>
      <p:sp>
        <p:nvSpPr>
          <p:cNvPr id="23" name="Rectangular Callout 22">
            <a:extLst>
              <a:ext uri="{FF2B5EF4-FFF2-40B4-BE49-F238E27FC236}">
                <a16:creationId xmlns:a16="http://schemas.microsoft.com/office/drawing/2014/main" id="{D5744DD6-D2A2-BA40-8F38-25B33CBF3E07}"/>
              </a:ext>
            </a:extLst>
          </p:cNvPr>
          <p:cNvSpPr/>
          <p:nvPr/>
        </p:nvSpPr>
        <p:spPr>
          <a:xfrm>
            <a:off x="536869" y="1389742"/>
            <a:ext cx="1362157" cy="877242"/>
          </a:xfrm>
          <a:prstGeom prst="wedgeRectCallout">
            <a:avLst>
              <a:gd name="adj1" fmla="val -943"/>
              <a:gd name="adj2" fmla="val 137781"/>
            </a:avLst>
          </a:prstGeom>
          <a:noFill/>
          <a:ln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8F953A5-205B-3E42-BC94-6119EEB47AC8}"/>
              </a:ext>
            </a:extLst>
          </p:cNvPr>
          <p:cNvSpPr txBox="1"/>
          <p:nvPr/>
        </p:nvSpPr>
        <p:spPr>
          <a:xfrm>
            <a:off x="2055142" y="1181348"/>
            <a:ext cx="262328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Reactant is a non-polar 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halogen gas. Once 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polarized by proximity to 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the </a:t>
            </a:r>
            <a:r>
              <a:rPr lang="en-US" dirty="0" err="1">
                <a:solidFill>
                  <a:srgbClr val="0000FF"/>
                </a:solidFill>
                <a:latin typeface="Candara"/>
                <a:cs typeface="Candara"/>
              </a:rPr>
              <a:t>arene’s</a:t>
            </a: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 π e-s, closer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halogen serves as E+</a:t>
            </a:r>
          </a:p>
        </p:txBody>
      </p:sp>
      <p:sp>
        <p:nvSpPr>
          <p:cNvPr id="25" name="Rectangular Callout 24">
            <a:extLst>
              <a:ext uri="{FF2B5EF4-FFF2-40B4-BE49-F238E27FC236}">
                <a16:creationId xmlns:a16="http://schemas.microsoft.com/office/drawing/2014/main" id="{83386DEF-453A-6849-B0D9-B96BAC303B2B}"/>
              </a:ext>
            </a:extLst>
          </p:cNvPr>
          <p:cNvSpPr/>
          <p:nvPr/>
        </p:nvSpPr>
        <p:spPr>
          <a:xfrm>
            <a:off x="2055142" y="1181348"/>
            <a:ext cx="2741856" cy="1477328"/>
          </a:xfrm>
          <a:prstGeom prst="wedgeRectCallout">
            <a:avLst>
              <a:gd name="adj1" fmla="val 5524"/>
              <a:gd name="adj2" fmla="val 86384"/>
            </a:avLst>
          </a:prstGeom>
          <a:noFill/>
          <a:ln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96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BC887D-5263-BE4E-B139-25FE7FD3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0C21FDCA-7779-3D44-B613-46D413211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58" y="49530"/>
            <a:ext cx="45961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andara"/>
              </a:rPr>
              <a:t>Electrophilic substitution</a:t>
            </a:r>
          </a:p>
        </p:txBody>
      </p:sp>
      <p:sp>
        <p:nvSpPr>
          <p:cNvPr id="6" name="Hexagon 5">
            <a:extLst>
              <a:ext uri="{FF2B5EF4-FFF2-40B4-BE49-F238E27FC236}">
                <a16:creationId xmlns:a16="http://schemas.microsoft.com/office/drawing/2014/main" id="{759AF10C-4AB7-8041-A0F7-732D9714461D}"/>
              </a:ext>
            </a:extLst>
          </p:cNvPr>
          <p:cNvSpPr/>
          <p:nvPr/>
        </p:nvSpPr>
        <p:spPr>
          <a:xfrm rot="16200000">
            <a:off x="1337964" y="3053255"/>
            <a:ext cx="945314" cy="781723"/>
          </a:xfrm>
          <a:prstGeom prst="hexagon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C433487-DCB2-6B43-A613-11C6D8E93EEF}"/>
              </a:ext>
            </a:extLst>
          </p:cNvPr>
          <p:cNvCxnSpPr/>
          <p:nvPr/>
        </p:nvCxnSpPr>
        <p:spPr>
          <a:xfrm>
            <a:off x="2130974" y="3217307"/>
            <a:ext cx="0" cy="43487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CEE6BB-B012-5247-AAA7-07353C5EB35D}"/>
              </a:ext>
            </a:extLst>
          </p:cNvPr>
          <p:cNvCxnSpPr/>
          <p:nvPr/>
        </p:nvCxnSpPr>
        <p:spPr>
          <a:xfrm flipH="1">
            <a:off x="1493253" y="3047973"/>
            <a:ext cx="309950" cy="16901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ECE254A-7770-0741-95DA-7E66C2A3FD48}"/>
              </a:ext>
            </a:extLst>
          </p:cNvPr>
          <p:cNvSpPr txBox="1"/>
          <p:nvPr/>
        </p:nvSpPr>
        <p:spPr>
          <a:xfrm>
            <a:off x="2433399" y="2779871"/>
            <a:ext cx="35185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H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AB7BC80-1481-7A43-934D-85AC3D7672A9}"/>
              </a:ext>
            </a:extLst>
          </p:cNvPr>
          <p:cNvCxnSpPr/>
          <p:nvPr/>
        </p:nvCxnSpPr>
        <p:spPr>
          <a:xfrm flipH="1">
            <a:off x="2201290" y="3005637"/>
            <a:ext cx="309950" cy="16901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6A5773E-8BA5-2D49-B287-0944F0BE51BC}"/>
              </a:ext>
            </a:extLst>
          </p:cNvPr>
          <p:cNvCxnSpPr/>
          <p:nvPr/>
        </p:nvCxnSpPr>
        <p:spPr>
          <a:xfrm flipH="1" flipV="1">
            <a:off x="1493253" y="3674501"/>
            <a:ext cx="309950" cy="16901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CF0A8E8-1791-304E-9CD8-8B925D080182}"/>
              </a:ext>
            </a:extLst>
          </p:cNvPr>
          <p:cNvSpPr txBox="1"/>
          <p:nvPr/>
        </p:nvSpPr>
        <p:spPr>
          <a:xfrm>
            <a:off x="2761726" y="3254002"/>
            <a:ext cx="10367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:Br – Br: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4534801-0655-074A-9ABA-8DFE523ED4AB}"/>
              </a:ext>
            </a:extLst>
          </p:cNvPr>
          <p:cNvSpPr txBox="1"/>
          <p:nvPr/>
        </p:nvSpPr>
        <p:spPr>
          <a:xfrm>
            <a:off x="2844243" y="3033866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13B2BE-3E8B-5E45-8D8C-CAFBAEAE3919}"/>
              </a:ext>
            </a:extLst>
          </p:cNvPr>
          <p:cNvSpPr txBox="1"/>
          <p:nvPr/>
        </p:nvSpPr>
        <p:spPr>
          <a:xfrm>
            <a:off x="2844243" y="3335196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42863DD-D656-6647-9EA0-894F38CD855D}"/>
              </a:ext>
            </a:extLst>
          </p:cNvPr>
          <p:cNvSpPr txBox="1"/>
          <p:nvPr/>
        </p:nvSpPr>
        <p:spPr>
          <a:xfrm>
            <a:off x="3301443" y="3030715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ECD1F92-0506-D74D-8CDE-950C7EF48562}"/>
              </a:ext>
            </a:extLst>
          </p:cNvPr>
          <p:cNvSpPr txBox="1"/>
          <p:nvPr/>
        </p:nvSpPr>
        <p:spPr>
          <a:xfrm>
            <a:off x="3318376" y="3352129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D4A0197-7134-3F41-A38F-2624353BA70F}"/>
              </a:ext>
            </a:extLst>
          </p:cNvPr>
          <p:cNvCxnSpPr/>
          <p:nvPr/>
        </p:nvCxnSpPr>
        <p:spPr>
          <a:xfrm>
            <a:off x="2954952" y="3772001"/>
            <a:ext cx="660399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7957C9B-88E4-8248-B100-194C3D2BCCE0}"/>
              </a:ext>
            </a:extLst>
          </p:cNvPr>
          <p:cNvCxnSpPr/>
          <p:nvPr/>
        </p:nvCxnSpPr>
        <p:spPr>
          <a:xfrm>
            <a:off x="3056513" y="3687330"/>
            <a:ext cx="0" cy="169015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034F5CA-10CD-7941-B3A6-64C991A18BCD}"/>
              </a:ext>
            </a:extLst>
          </p:cNvPr>
          <p:cNvSpPr txBox="1"/>
          <p:nvPr/>
        </p:nvSpPr>
        <p:spPr>
          <a:xfrm>
            <a:off x="2797474" y="2932271"/>
            <a:ext cx="44753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E+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97DC237-B63F-3540-B629-DDD7629DDA77}"/>
              </a:ext>
            </a:extLst>
          </p:cNvPr>
          <p:cNvSpPr txBox="1"/>
          <p:nvPr/>
        </p:nvSpPr>
        <p:spPr>
          <a:xfrm>
            <a:off x="1622283" y="3223589"/>
            <a:ext cx="55949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Nu: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F52AAB0-9172-0048-B163-E076D0E28528}"/>
              </a:ext>
            </a:extLst>
          </p:cNvPr>
          <p:cNvCxnSpPr>
            <a:stCxn id="13" idx="3"/>
          </p:cNvCxnSpPr>
          <p:nvPr/>
        </p:nvCxnSpPr>
        <p:spPr>
          <a:xfrm>
            <a:off x="3798488" y="3454057"/>
            <a:ext cx="705774" cy="234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Curved Down Arrow 22">
            <a:extLst>
              <a:ext uri="{FF2B5EF4-FFF2-40B4-BE49-F238E27FC236}">
                <a16:creationId xmlns:a16="http://schemas.microsoft.com/office/drawing/2014/main" id="{AA0C2AAF-4925-354A-A859-239610DA49FB}"/>
              </a:ext>
            </a:extLst>
          </p:cNvPr>
          <p:cNvSpPr/>
          <p:nvPr/>
        </p:nvSpPr>
        <p:spPr>
          <a:xfrm>
            <a:off x="2130974" y="3141110"/>
            <a:ext cx="823978" cy="244887"/>
          </a:xfrm>
          <a:prstGeom prst="curvedDownArrow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urved Down Arrow 23">
            <a:extLst>
              <a:ext uri="{FF2B5EF4-FFF2-40B4-BE49-F238E27FC236}">
                <a16:creationId xmlns:a16="http://schemas.microsoft.com/office/drawing/2014/main" id="{4E43F378-9870-9842-BE36-770C91FF5549}"/>
              </a:ext>
            </a:extLst>
          </p:cNvPr>
          <p:cNvSpPr/>
          <p:nvPr/>
        </p:nvSpPr>
        <p:spPr>
          <a:xfrm rot="19857849">
            <a:off x="3187509" y="3115709"/>
            <a:ext cx="317686" cy="219810"/>
          </a:xfrm>
          <a:prstGeom prst="curvedDownArrow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Hexagon 24">
            <a:extLst>
              <a:ext uri="{FF2B5EF4-FFF2-40B4-BE49-F238E27FC236}">
                <a16:creationId xmlns:a16="http://schemas.microsoft.com/office/drawing/2014/main" id="{342D47F4-C8CE-E24D-A037-E40CE2B18942}"/>
              </a:ext>
            </a:extLst>
          </p:cNvPr>
          <p:cNvSpPr/>
          <p:nvPr/>
        </p:nvSpPr>
        <p:spPr>
          <a:xfrm rot="16200000">
            <a:off x="4517326" y="3070345"/>
            <a:ext cx="945314" cy="781723"/>
          </a:xfrm>
          <a:prstGeom prst="hexagon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FCF6FDA-6E58-EA42-9802-D57775CF82CB}"/>
              </a:ext>
            </a:extLst>
          </p:cNvPr>
          <p:cNvCxnSpPr/>
          <p:nvPr/>
        </p:nvCxnSpPr>
        <p:spPr>
          <a:xfrm flipH="1">
            <a:off x="4672615" y="3065063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06EEF3A1-8868-E244-AD44-455388BD430D}"/>
              </a:ext>
            </a:extLst>
          </p:cNvPr>
          <p:cNvSpPr txBox="1"/>
          <p:nvPr/>
        </p:nvSpPr>
        <p:spPr>
          <a:xfrm>
            <a:off x="5326763" y="2613678"/>
            <a:ext cx="351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H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CE8B24C-AD87-BD47-8485-2C109E30BFB7}"/>
              </a:ext>
            </a:extLst>
          </p:cNvPr>
          <p:cNvCxnSpPr/>
          <p:nvPr/>
        </p:nvCxnSpPr>
        <p:spPr>
          <a:xfrm flipH="1">
            <a:off x="5380652" y="2932271"/>
            <a:ext cx="114218" cy="25947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0EFB802-2727-7C47-8C82-F8BC1AFDB8F1}"/>
              </a:ext>
            </a:extLst>
          </p:cNvPr>
          <p:cNvCxnSpPr/>
          <p:nvPr/>
        </p:nvCxnSpPr>
        <p:spPr>
          <a:xfrm flipH="1" flipV="1">
            <a:off x="4672615" y="3691591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9AA07C1-1206-9042-93B3-7E99C81B961A}"/>
              </a:ext>
            </a:extLst>
          </p:cNvPr>
          <p:cNvCxnSpPr/>
          <p:nvPr/>
        </p:nvCxnSpPr>
        <p:spPr>
          <a:xfrm flipH="1">
            <a:off x="5380845" y="3022727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F097E45-F45D-BF48-B5B1-C6440A39A533}"/>
              </a:ext>
            </a:extLst>
          </p:cNvPr>
          <p:cNvSpPr txBox="1"/>
          <p:nvPr/>
        </p:nvSpPr>
        <p:spPr>
          <a:xfrm>
            <a:off x="5662353" y="2858883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C6D2924-5D64-8F4A-ADEB-E7BEF415EFEC}"/>
              </a:ext>
            </a:extLst>
          </p:cNvPr>
          <p:cNvSpPr txBox="1"/>
          <p:nvPr/>
        </p:nvSpPr>
        <p:spPr>
          <a:xfrm>
            <a:off x="5606168" y="2791478"/>
            <a:ext cx="4904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Br: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4274478-A549-3148-91C7-F40B2FCA6696}"/>
              </a:ext>
            </a:extLst>
          </p:cNvPr>
          <p:cNvSpPr txBox="1"/>
          <p:nvPr/>
        </p:nvSpPr>
        <p:spPr>
          <a:xfrm>
            <a:off x="5632398" y="2588277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0668852-2DA0-DC4D-BD30-76026E0EDD52}"/>
              </a:ext>
            </a:extLst>
          </p:cNvPr>
          <p:cNvSpPr txBox="1"/>
          <p:nvPr/>
        </p:nvSpPr>
        <p:spPr>
          <a:xfrm>
            <a:off x="5319084" y="3477536"/>
            <a:ext cx="339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+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AA18B00-DAF1-8147-9DBD-2FE2C14B221C}"/>
              </a:ext>
            </a:extLst>
          </p:cNvPr>
          <p:cNvSpPr txBox="1"/>
          <p:nvPr/>
        </p:nvSpPr>
        <p:spPr>
          <a:xfrm>
            <a:off x="4026424" y="3704737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F816FA2-CED9-A041-98AE-16D8B4164872}"/>
              </a:ext>
            </a:extLst>
          </p:cNvPr>
          <p:cNvSpPr txBox="1"/>
          <p:nvPr/>
        </p:nvSpPr>
        <p:spPr>
          <a:xfrm>
            <a:off x="3927904" y="3637332"/>
            <a:ext cx="709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:Br:-1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A05BAFC-2988-F340-B9A9-EEB5BB36D40C}"/>
              </a:ext>
            </a:extLst>
          </p:cNvPr>
          <p:cNvSpPr txBox="1"/>
          <p:nvPr/>
        </p:nvSpPr>
        <p:spPr>
          <a:xfrm>
            <a:off x="3996469" y="3434131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B5A3FD3-BC1B-E84F-AA6E-79F91AC45E85}"/>
              </a:ext>
            </a:extLst>
          </p:cNvPr>
          <p:cNvCxnSpPr/>
          <p:nvPr/>
        </p:nvCxnSpPr>
        <p:spPr>
          <a:xfrm>
            <a:off x="3873397" y="3467844"/>
            <a:ext cx="177800" cy="2403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376DC8B5-8612-D546-B7C7-108C46DB96DF}"/>
              </a:ext>
            </a:extLst>
          </p:cNvPr>
          <p:cNvSpPr txBox="1"/>
          <p:nvPr/>
        </p:nvSpPr>
        <p:spPr>
          <a:xfrm>
            <a:off x="5157627" y="3706961"/>
            <a:ext cx="44753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E+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8996FB2-3211-074E-97CD-4B91583C61A3}"/>
              </a:ext>
            </a:extLst>
          </p:cNvPr>
          <p:cNvSpPr txBox="1"/>
          <p:nvPr/>
        </p:nvSpPr>
        <p:spPr>
          <a:xfrm>
            <a:off x="587384" y="4674747"/>
            <a:ext cx="51111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andara"/>
                <a:cs typeface="Candara"/>
              </a:rPr>
              <a:t>STEP 1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Nu: attacks the E+, breaking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π bond &amp; adding a Br to ring.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The gas’s e- pair moves to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the other Br atom, now an ion.</a:t>
            </a:r>
          </a:p>
        </p:txBody>
      </p:sp>
      <p:sp>
        <p:nvSpPr>
          <p:cNvPr id="41" name="Rectangular Callout 40">
            <a:extLst>
              <a:ext uri="{FF2B5EF4-FFF2-40B4-BE49-F238E27FC236}">
                <a16:creationId xmlns:a16="http://schemas.microsoft.com/office/drawing/2014/main" id="{3B06322A-2476-E74B-A92A-9229E1C9DACA}"/>
              </a:ext>
            </a:extLst>
          </p:cNvPr>
          <p:cNvSpPr/>
          <p:nvPr/>
        </p:nvSpPr>
        <p:spPr>
          <a:xfrm flipV="1">
            <a:off x="541734" y="4674747"/>
            <a:ext cx="5117257" cy="1477328"/>
          </a:xfrm>
          <a:prstGeom prst="wedgeRectCallout">
            <a:avLst>
              <a:gd name="adj1" fmla="val 23477"/>
              <a:gd name="adj2" fmla="val 89823"/>
            </a:avLst>
          </a:prstGeom>
          <a:noFill/>
          <a:ln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FEB5ACE-C787-BB4B-8C67-0AE979E44202}"/>
              </a:ext>
            </a:extLst>
          </p:cNvPr>
          <p:cNvSpPr txBox="1"/>
          <p:nvPr/>
        </p:nvSpPr>
        <p:spPr>
          <a:xfrm>
            <a:off x="3757739" y="4947339"/>
            <a:ext cx="19408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Loss of the π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bond creates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a ring carbocation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 intermediate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1F2DD6F-4786-2048-965A-3165A7287D36}"/>
              </a:ext>
            </a:extLst>
          </p:cNvPr>
          <p:cNvSpPr txBox="1"/>
          <p:nvPr/>
        </p:nvSpPr>
        <p:spPr>
          <a:xfrm>
            <a:off x="4985185" y="1372951"/>
            <a:ext cx="15005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Carbocation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intermediate;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new E+.</a:t>
            </a:r>
          </a:p>
        </p:txBody>
      </p:sp>
      <p:sp>
        <p:nvSpPr>
          <p:cNvPr id="44" name="Rectangular Callout 43">
            <a:extLst>
              <a:ext uri="{FF2B5EF4-FFF2-40B4-BE49-F238E27FC236}">
                <a16:creationId xmlns:a16="http://schemas.microsoft.com/office/drawing/2014/main" id="{297A7DC8-225E-3245-856C-9261B21F0EFC}"/>
              </a:ext>
            </a:extLst>
          </p:cNvPr>
          <p:cNvSpPr/>
          <p:nvPr/>
        </p:nvSpPr>
        <p:spPr>
          <a:xfrm>
            <a:off x="4951319" y="1340538"/>
            <a:ext cx="1534435" cy="958859"/>
          </a:xfrm>
          <a:prstGeom prst="wedgeRectCallout">
            <a:avLst>
              <a:gd name="adj1" fmla="val -26325"/>
              <a:gd name="adj2" fmla="val 110757"/>
            </a:avLst>
          </a:prstGeom>
          <a:noFill/>
          <a:ln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12F50A1-AF0D-754B-A3C1-66450974BB39}"/>
              </a:ext>
            </a:extLst>
          </p:cNvPr>
          <p:cNvCxnSpPr/>
          <p:nvPr/>
        </p:nvCxnSpPr>
        <p:spPr>
          <a:xfrm>
            <a:off x="3731543" y="4862674"/>
            <a:ext cx="0" cy="1200329"/>
          </a:xfrm>
          <a:prstGeom prst="line">
            <a:avLst/>
          </a:prstGeom>
          <a:ln w="12700" cmpd="sng">
            <a:solidFill>
              <a:srgbClr val="0000F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434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BC887D-5263-BE4E-B139-25FE7FD3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0C21FDCA-7779-3D44-B613-46D413211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58" y="49530"/>
            <a:ext cx="45961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andara"/>
              </a:rPr>
              <a:t>Electrophilic substitution</a:t>
            </a:r>
          </a:p>
        </p:txBody>
      </p:sp>
      <p:sp>
        <p:nvSpPr>
          <p:cNvPr id="6" name="Hexagon 5">
            <a:extLst>
              <a:ext uri="{FF2B5EF4-FFF2-40B4-BE49-F238E27FC236}">
                <a16:creationId xmlns:a16="http://schemas.microsoft.com/office/drawing/2014/main" id="{A0ECD75F-5692-AC42-9CF9-9211AED433B8}"/>
              </a:ext>
            </a:extLst>
          </p:cNvPr>
          <p:cNvSpPr/>
          <p:nvPr/>
        </p:nvSpPr>
        <p:spPr>
          <a:xfrm rot="16200000">
            <a:off x="1337964" y="3053255"/>
            <a:ext cx="945314" cy="781723"/>
          </a:xfrm>
          <a:prstGeom prst="hexagon">
            <a:avLst/>
          </a:prstGeom>
          <a:noFill/>
          <a:ln w="28575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A68ADFB-000F-C345-AFFF-F06C411568DC}"/>
              </a:ext>
            </a:extLst>
          </p:cNvPr>
          <p:cNvCxnSpPr/>
          <p:nvPr/>
        </p:nvCxnSpPr>
        <p:spPr>
          <a:xfrm>
            <a:off x="2130974" y="3217307"/>
            <a:ext cx="0" cy="43487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54C10A1-8364-5F47-A1CE-19EEF02BB6E7}"/>
              </a:ext>
            </a:extLst>
          </p:cNvPr>
          <p:cNvCxnSpPr/>
          <p:nvPr/>
        </p:nvCxnSpPr>
        <p:spPr>
          <a:xfrm flipH="1">
            <a:off x="1493253" y="3047973"/>
            <a:ext cx="309950" cy="16901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D7A26BF-9A5C-BF4A-B4E4-A0FB122195CF}"/>
              </a:ext>
            </a:extLst>
          </p:cNvPr>
          <p:cNvSpPr txBox="1"/>
          <p:nvPr/>
        </p:nvSpPr>
        <p:spPr>
          <a:xfrm>
            <a:off x="2433399" y="2779871"/>
            <a:ext cx="351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H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5551EB6-0FE5-8143-874F-7CCE1781B957}"/>
              </a:ext>
            </a:extLst>
          </p:cNvPr>
          <p:cNvCxnSpPr/>
          <p:nvPr/>
        </p:nvCxnSpPr>
        <p:spPr>
          <a:xfrm flipH="1">
            <a:off x="2201290" y="3005637"/>
            <a:ext cx="309950" cy="16901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FE643A3-A06A-A040-B9F5-3873DDB91407}"/>
              </a:ext>
            </a:extLst>
          </p:cNvPr>
          <p:cNvCxnSpPr/>
          <p:nvPr/>
        </p:nvCxnSpPr>
        <p:spPr>
          <a:xfrm flipH="1" flipV="1">
            <a:off x="1493253" y="3674501"/>
            <a:ext cx="309950" cy="16901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3707232-18FB-0048-B8EA-9DE3AB3DCA03}"/>
              </a:ext>
            </a:extLst>
          </p:cNvPr>
          <p:cNvSpPr txBox="1"/>
          <p:nvPr/>
        </p:nvSpPr>
        <p:spPr>
          <a:xfrm>
            <a:off x="2761726" y="3254002"/>
            <a:ext cx="10367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F7F7F"/>
                </a:solidFill>
                <a:latin typeface="Candara"/>
                <a:cs typeface="Candara"/>
              </a:rPr>
              <a:t>:Br – Br: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99BC2D-7576-4443-8110-A1D39C6E0183}"/>
              </a:ext>
            </a:extLst>
          </p:cNvPr>
          <p:cNvSpPr txBox="1"/>
          <p:nvPr/>
        </p:nvSpPr>
        <p:spPr>
          <a:xfrm>
            <a:off x="2844243" y="3033866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F7F7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FEA140-1177-214D-9627-1BBCBC15CC4F}"/>
              </a:ext>
            </a:extLst>
          </p:cNvPr>
          <p:cNvSpPr txBox="1"/>
          <p:nvPr/>
        </p:nvSpPr>
        <p:spPr>
          <a:xfrm>
            <a:off x="2844243" y="3335196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F7F7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434830-65AC-834F-9687-5FE2535E5A08}"/>
              </a:ext>
            </a:extLst>
          </p:cNvPr>
          <p:cNvSpPr txBox="1"/>
          <p:nvPr/>
        </p:nvSpPr>
        <p:spPr>
          <a:xfrm>
            <a:off x="3301443" y="3030715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F7F7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FA2008-2C87-C044-9325-C2DF70645F2C}"/>
              </a:ext>
            </a:extLst>
          </p:cNvPr>
          <p:cNvSpPr txBox="1"/>
          <p:nvPr/>
        </p:nvSpPr>
        <p:spPr>
          <a:xfrm>
            <a:off x="3318376" y="3352129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F7F7F"/>
                </a:solidFill>
                <a:latin typeface="Candara"/>
                <a:cs typeface="Candara"/>
              </a:rPr>
              <a:t>..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2A4A8AF-43CB-A34A-BE1E-AE13C316E0F7}"/>
              </a:ext>
            </a:extLst>
          </p:cNvPr>
          <p:cNvCxnSpPr/>
          <p:nvPr/>
        </p:nvCxnSpPr>
        <p:spPr>
          <a:xfrm>
            <a:off x="2954952" y="3772001"/>
            <a:ext cx="660399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7550A4-E5CA-2C44-AE15-3B115C525FAF}"/>
              </a:ext>
            </a:extLst>
          </p:cNvPr>
          <p:cNvCxnSpPr/>
          <p:nvPr/>
        </p:nvCxnSpPr>
        <p:spPr>
          <a:xfrm>
            <a:off x="3056513" y="3687330"/>
            <a:ext cx="0" cy="16901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A5E9703-A0AF-BA40-94F5-C78C7DDB9C76}"/>
              </a:ext>
            </a:extLst>
          </p:cNvPr>
          <p:cNvSpPr txBox="1"/>
          <p:nvPr/>
        </p:nvSpPr>
        <p:spPr>
          <a:xfrm>
            <a:off x="2797474" y="2932271"/>
            <a:ext cx="44753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F7F7F"/>
                </a:solidFill>
                <a:latin typeface="Candara"/>
                <a:cs typeface="Candara"/>
              </a:rPr>
              <a:t>E+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0F543C-F3E6-3C4B-9DB7-A64B74DE5FC7}"/>
              </a:ext>
            </a:extLst>
          </p:cNvPr>
          <p:cNvSpPr txBox="1"/>
          <p:nvPr/>
        </p:nvSpPr>
        <p:spPr>
          <a:xfrm>
            <a:off x="1622283" y="3223589"/>
            <a:ext cx="55949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Nu: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CCD64C8-8B1F-5745-87CC-F1E84A5F5A44}"/>
              </a:ext>
            </a:extLst>
          </p:cNvPr>
          <p:cNvCxnSpPr>
            <a:stCxn id="13" idx="3"/>
          </p:cNvCxnSpPr>
          <p:nvPr/>
        </p:nvCxnSpPr>
        <p:spPr>
          <a:xfrm>
            <a:off x="3798488" y="3454057"/>
            <a:ext cx="705774" cy="2347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Curved Down Arrow 22">
            <a:extLst>
              <a:ext uri="{FF2B5EF4-FFF2-40B4-BE49-F238E27FC236}">
                <a16:creationId xmlns:a16="http://schemas.microsoft.com/office/drawing/2014/main" id="{DFF2433E-486D-ED4B-BDB5-3B5163A9FBCB}"/>
              </a:ext>
            </a:extLst>
          </p:cNvPr>
          <p:cNvSpPr/>
          <p:nvPr/>
        </p:nvSpPr>
        <p:spPr>
          <a:xfrm>
            <a:off x="2130974" y="3141110"/>
            <a:ext cx="823978" cy="244887"/>
          </a:xfrm>
          <a:prstGeom prst="curvedDownArrow">
            <a:avLst/>
          </a:prstGeom>
          <a:solidFill>
            <a:srgbClr val="FFFFFF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urved Down Arrow 23">
            <a:extLst>
              <a:ext uri="{FF2B5EF4-FFF2-40B4-BE49-F238E27FC236}">
                <a16:creationId xmlns:a16="http://schemas.microsoft.com/office/drawing/2014/main" id="{9814B8AF-0D27-CD43-A707-80B6946AC3F4}"/>
              </a:ext>
            </a:extLst>
          </p:cNvPr>
          <p:cNvSpPr/>
          <p:nvPr/>
        </p:nvSpPr>
        <p:spPr>
          <a:xfrm rot="19857849">
            <a:off x="3187509" y="3115709"/>
            <a:ext cx="317686" cy="219810"/>
          </a:xfrm>
          <a:prstGeom prst="curvedDownArrow">
            <a:avLst/>
          </a:prstGeom>
          <a:solidFill>
            <a:srgbClr val="FFFFFF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F7F7F"/>
              </a:solidFill>
            </a:endParaRPr>
          </a:p>
        </p:txBody>
      </p:sp>
      <p:sp>
        <p:nvSpPr>
          <p:cNvPr id="25" name="Hexagon 24">
            <a:extLst>
              <a:ext uri="{FF2B5EF4-FFF2-40B4-BE49-F238E27FC236}">
                <a16:creationId xmlns:a16="http://schemas.microsoft.com/office/drawing/2014/main" id="{D3F3DE76-B25E-0A43-A24D-ACA58C93EA21}"/>
              </a:ext>
            </a:extLst>
          </p:cNvPr>
          <p:cNvSpPr/>
          <p:nvPr/>
        </p:nvSpPr>
        <p:spPr>
          <a:xfrm rot="16200000">
            <a:off x="4517326" y="3070345"/>
            <a:ext cx="945314" cy="781723"/>
          </a:xfrm>
          <a:prstGeom prst="hexagon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6612F15-C358-2C4A-BBBE-915CFDE4DF41}"/>
              </a:ext>
            </a:extLst>
          </p:cNvPr>
          <p:cNvCxnSpPr/>
          <p:nvPr/>
        </p:nvCxnSpPr>
        <p:spPr>
          <a:xfrm flipH="1">
            <a:off x="4672615" y="3065063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14827B0-5EA6-C644-80FC-C1F25BF2A9BF}"/>
              </a:ext>
            </a:extLst>
          </p:cNvPr>
          <p:cNvSpPr txBox="1"/>
          <p:nvPr/>
        </p:nvSpPr>
        <p:spPr>
          <a:xfrm>
            <a:off x="5326763" y="2613678"/>
            <a:ext cx="351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H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A98644D-50B5-FD4D-81A8-C6681D935FAA}"/>
              </a:ext>
            </a:extLst>
          </p:cNvPr>
          <p:cNvCxnSpPr/>
          <p:nvPr/>
        </p:nvCxnSpPr>
        <p:spPr>
          <a:xfrm flipH="1">
            <a:off x="5380652" y="2932271"/>
            <a:ext cx="114218" cy="25947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B5E4DB0-BA6C-4247-ACDA-B4ADDB9C8931}"/>
              </a:ext>
            </a:extLst>
          </p:cNvPr>
          <p:cNvCxnSpPr/>
          <p:nvPr/>
        </p:nvCxnSpPr>
        <p:spPr>
          <a:xfrm flipH="1" flipV="1">
            <a:off x="4672615" y="3691591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1D6C0F5-5518-6B47-92CA-2C521868D0FC}"/>
              </a:ext>
            </a:extLst>
          </p:cNvPr>
          <p:cNvCxnSpPr/>
          <p:nvPr/>
        </p:nvCxnSpPr>
        <p:spPr>
          <a:xfrm flipH="1">
            <a:off x="5380845" y="3022727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483D6CB-84F5-864B-96CA-C463D1C41EED}"/>
              </a:ext>
            </a:extLst>
          </p:cNvPr>
          <p:cNvSpPr txBox="1"/>
          <p:nvPr/>
        </p:nvSpPr>
        <p:spPr>
          <a:xfrm>
            <a:off x="5662353" y="2858883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0E1523B-9A93-8542-B3C3-F078102AB078}"/>
              </a:ext>
            </a:extLst>
          </p:cNvPr>
          <p:cNvSpPr txBox="1"/>
          <p:nvPr/>
        </p:nvSpPr>
        <p:spPr>
          <a:xfrm>
            <a:off x="5606168" y="2791478"/>
            <a:ext cx="4904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Br: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9396715-910A-7B4D-AD09-EF824E024044}"/>
              </a:ext>
            </a:extLst>
          </p:cNvPr>
          <p:cNvSpPr txBox="1"/>
          <p:nvPr/>
        </p:nvSpPr>
        <p:spPr>
          <a:xfrm>
            <a:off x="5632398" y="2588277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E6B6417-82E0-6E44-A6BC-6C45C4F5F8FF}"/>
              </a:ext>
            </a:extLst>
          </p:cNvPr>
          <p:cNvSpPr txBox="1"/>
          <p:nvPr/>
        </p:nvSpPr>
        <p:spPr>
          <a:xfrm>
            <a:off x="5319084" y="3477536"/>
            <a:ext cx="339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+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2237B2E-0830-294E-9190-B53394EEB86A}"/>
              </a:ext>
            </a:extLst>
          </p:cNvPr>
          <p:cNvSpPr txBox="1"/>
          <p:nvPr/>
        </p:nvSpPr>
        <p:spPr>
          <a:xfrm>
            <a:off x="4026424" y="3704737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F7F7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E313160-E1A2-4C40-98EA-7658D0A103CD}"/>
              </a:ext>
            </a:extLst>
          </p:cNvPr>
          <p:cNvSpPr txBox="1"/>
          <p:nvPr/>
        </p:nvSpPr>
        <p:spPr>
          <a:xfrm>
            <a:off x="3927904" y="3637332"/>
            <a:ext cx="709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F7F7F"/>
                </a:solidFill>
                <a:latin typeface="Candara"/>
                <a:cs typeface="Candara"/>
              </a:rPr>
              <a:t>:Br:-1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860500D-EFA8-D549-84C0-85A8F86DE2FD}"/>
              </a:ext>
            </a:extLst>
          </p:cNvPr>
          <p:cNvSpPr txBox="1"/>
          <p:nvPr/>
        </p:nvSpPr>
        <p:spPr>
          <a:xfrm>
            <a:off x="3996469" y="3434131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F7F7F"/>
                </a:solidFill>
                <a:latin typeface="Candara"/>
                <a:cs typeface="Candara"/>
              </a:rPr>
              <a:t>..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FC164532-BA43-DF44-B9AF-2B0C2BEB0CBA}"/>
              </a:ext>
            </a:extLst>
          </p:cNvPr>
          <p:cNvCxnSpPr/>
          <p:nvPr/>
        </p:nvCxnSpPr>
        <p:spPr>
          <a:xfrm>
            <a:off x="3873397" y="3467844"/>
            <a:ext cx="177800" cy="24036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Curved Down Arrow 38">
            <a:extLst>
              <a:ext uri="{FF2B5EF4-FFF2-40B4-BE49-F238E27FC236}">
                <a16:creationId xmlns:a16="http://schemas.microsoft.com/office/drawing/2014/main" id="{82B6037D-023B-7942-A2B9-B6D677764957}"/>
              </a:ext>
            </a:extLst>
          </p:cNvPr>
          <p:cNvSpPr/>
          <p:nvPr/>
        </p:nvSpPr>
        <p:spPr>
          <a:xfrm rot="6241491" flipV="1">
            <a:off x="4929557" y="3130664"/>
            <a:ext cx="559781" cy="234461"/>
          </a:xfrm>
          <a:prstGeom prst="curvedDownArrow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Hexagon 39">
            <a:extLst>
              <a:ext uri="{FF2B5EF4-FFF2-40B4-BE49-F238E27FC236}">
                <a16:creationId xmlns:a16="http://schemas.microsoft.com/office/drawing/2014/main" id="{A48DC963-076E-C04F-86F4-E233187EB283}"/>
              </a:ext>
            </a:extLst>
          </p:cNvPr>
          <p:cNvSpPr/>
          <p:nvPr/>
        </p:nvSpPr>
        <p:spPr>
          <a:xfrm rot="16200000">
            <a:off x="6282784" y="3087433"/>
            <a:ext cx="945314" cy="781723"/>
          </a:xfrm>
          <a:prstGeom prst="hexagon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77A9FB5-05BB-B344-A4A2-1C84F42FD757}"/>
              </a:ext>
            </a:extLst>
          </p:cNvPr>
          <p:cNvCxnSpPr/>
          <p:nvPr/>
        </p:nvCxnSpPr>
        <p:spPr>
          <a:xfrm>
            <a:off x="7075794" y="3251485"/>
            <a:ext cx="0" cy="43487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89A9A66-C5E7-4E49-9D34-AB4AD351A07B}"/>
              </a:ext>
            </a:extLst>
          </p:cNvPr>
          <p:cNvCxnSpPr/>
          <p:nvPr/>
        </p:nvCxnSpPr>
        <p:spPr>
          <a:xfrm flipH="1">
            <a:off x="6438073" y="3082151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43D98A3-3E1D-FB46-9AC0-FA7B311B0F78}"/>
              </a:ext>
            </a:extLst>
          </p:cNvPr>
          <p:cNvSpPr txBox="1"/>
          <p:nvPr/>
        </p:nvSpPr>
        <p:spPr>
          <a:xfrm>
            <a:off x="7378219" y="2814049"/>
            <a:ext cx="4904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Br: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DF7205F-A2B4-D04B-85F5-7CBDEA9CD073}"/>
              </a:ext>
            </a:extLst>
          </p:cNvPr>
          <p:cNvCxnSpPr/>
          <p:nvPr/>
        </p:nvCxnSpPr>
        <p:spPr>
          <a:xfrm flipH="1">
            <a:off x="7146110" y="3039815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2F762B2-6219-6E41-B83E-96478D63321D}"/>
              </a:ext>
            </a:extLst>
          </p:cNvPr>
          <p:cNvCxnSpPr/>
          <p:nvPr/>
        </p:nvCxnSpPr>
        <p:spPr>
          <a:xfrm flipH="1" flipV="1">
            <a:off x="6438073" y="3708679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8072B97-6164-CA4E-B781-4A146A3008D2}"/>
              </a:ext>
            </a:extLst>
          </p:cNvPr>
          <p:cNvCxnSpPr/>
          <p:nvPr/>
        </p:nvCxnSpPr>
        <p:spPr>
          <a:xfrm>
            <a:off x="5575303" y="3454057"/>
            <a:ext cx="705774" cy="234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4FC04497-397F-B548-ABA0-19EE00F39E54}"/>
              </a:ext>
            </a:extLst>
          </p:cNvPr>
          <p:cNvSpPr txBox="1"/>
          <p:nvPr/>
        </p:nvSpPr>
        <p:spPr>
          <a:xfrm>
            <a:off x="7384934" y="2602379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25654A2-83EA-8645-BF91-0062FD8083C7}"/>
              </a:ext>
            </a:extLst>
          </p:cNvPr>
          <p:cNvSpPr txBox="1"/>
          <p:nvPr/>
        </p:nvSpPr>
        <p:spPr>
          <a:xfrm>
            <a:off x="7394501" y="2891331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D1C32B3-10AC-0D4D-84CD-F4CAB7A47ED0}"/>
              </a:ext>
            </a:extLst>
          </p:cNvPr>
          <p:cNvSpPr txBox="1"/>
          <p:nvPr/>
        </p:nvSpPr>
        <p:spPr>
          <a:xfrm>
            <a:off x="5157627" y="3706961"/>
            <a:ext cx="44753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E+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E180B98-BB32-6043-8F24-ABAC9F55FFA8}"/>
              </a:ext>
            </a:extLst>
          </p:cNvPr>
          <p:cNvCxnSpPr/>
          <p:nvPr/>
        </p:nvCxnSpPr>
        <p:spPr>
          <a:xfrm>
            <a:off x="5690795" y="3456057"/>
            <a:ext cx="177800" cy="2403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7FF99884-BB92-1B43-A792-2CA7DB954BFE}"/>
              </a:ext>
            </a:extLst>
          </p:cNvPr>
          <p:cNvSpPr txBox="1"/>
          <p:nvPr/>
        </p:nvSpPr>
        <p:spPr>
          <a:xfrm>
            <a:off x="5780217" y="3533754"/>
            <a:ext cx="4812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H+</a:t>
            </a:r>
          </a:p>
        </p:txBody>
      </p:sp>
      <p:sp>
        <p:nvSpPr>
          <p:cNvPr id="52" name="Right Bracket 51">
            <a:extLst>
              <a:ext uri="{FF2B5EF4-FFF2-40B4-BE49-F238E27FC236}">
                <a16:creationId xmlns:a16="http://schemas.microsoft.com/office/drawing/2014/main" id="{28ED87E4-2444-6949-A000-C473B607737F}"/>
              </a:ext>
            </a:extLst>
          </p:cNvPr>
          <p:cNvSpPr/>
          <p:nvPr/>
        </p:nvSpPr>
        <p:spPr>
          <a:xfrm rot="5400000">
            <a:off x="5037390" y="3192702"/>
            <a:ext cx="175064" cy="1988806"/>
          </a:xfrm>
          <a:prstGeom prst="rightBracket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8EB1616-923A-F04C-B029-89F4F82A92CD}"/>
              </a:ext>
            </a:extLst>
          </p:cNvPr>
          <p:cNvSpPr txBox="1"/>
          <p:nvPr/>
        </p:nvSpPr>
        <p:spPr>
          <a:xfrm>
            <a:off x="4860485" y="4274637"/>
            <a:ext cx="595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andara"/>
                <a:cs typeface="Candara"/>
              </a:rPr>
              <a:t>HBr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F3177CF-15DD-E949-BB18-107BA4280F87}"/>
              </a:ext>
            </a:extLst>
          </p:cNvPr>
          <p:cNvSpPr txBox="1"/>
          <p:nvPr/>
        </p:nvSpPr>
        <p:spPr>
          <a:xfrm>
            <a:off x="6799110" y="1372951"/>
            <a:ext cx="13192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Substituted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 err="1">
                <a:solidFill>
                  <a:srgbClr val="0000FF"/>
                </a:solidFill>
                <a:latin typeface="Candara"/>
                <a:cs typeface="Candara"/>
              </a:rPr>
              <a:t>arene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product</a:t>
            </a:r>
          </a:p>
        </p:txBody>
      </p:sp>
      <p:sp>
        <p:nvSpPr>
          <p:cNvPr id="55" name="Rectangular Callout 54">
            <a:extLst>
              <a:ext uri="{FF2B5EF4-FFF2-40B4-BE49-F238E27FC236}">
                <a16:creationId xmlns:a16="http://schemas.microsoft.com/office/drawing/2014/main" id="{1B9F6967-DC76-9441-9F29-4DE3DAC507DE}"/>
              </a:ext>
            </a:extLst>
          </p:cNvPr>
          <p:cNvSpPr/>
          <p:nvPr/>
        </p:nvSpPr>
        <p:spPr>
          <a:xfrm>
            <a:off x="6765245" y="1340538"/>
            <a:ext cx="1353082" cy="958859"/>
          </a:xfrm>
          <a:prstGeom prst="wedgeRectCallout">
            <a:avLst>
              <a:gd name="adj1" fmla="val -26325"/>
              <a:gd name="adj2" fmla="val 130183"/>
            </a:avLst>
          </a:prstGeom>
          <a:noFill/>
          <a:ln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4E98DC2-63C9-7F47-AA45-D797EE619818}"/>
              </a:ext>
            </a:extLst>
          </p:cNvPr>
          <p:cNvSpPr txBox="1"/>
          <p:nvPr/>
        </p:nvSpPr>
        <p:spPr>
          <a:xfrm>
            <a:off x="6008179" y="4660620"/>
            <a:ext cx="28186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Candara"/>
                <a:cs typeface="Candara"/>
              </a:rPr>
              <a:t>STEP 2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Resonance is restored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by loss of proton polishing.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Loss of an H then forms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 err="1">
                <a:solidFill>
                  <a:srgbClr val="0000FF"/>
                </a:solidFill>
                <a:latin typeface="Candara"/>
                <a:cs typeface="Candara"/>
              </a:rPr>
              <a:t>HBr</a:t>
            </a: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 byproduct.</a:t>
            </a:r>
          </a:p>
        </p:txBody>
      </p:sp>
      <p:sp>
        <p:nvSpPr>
          <p:cNvPr id="57" name="Rectangular Callout 56">
            <a:extLst>
              <a:ext uri="{FF2B5EF4-FFF2-40B4-BE49-F238E27FC236}">
                <a16:creationId xmlns:a16="http://schemas.microsoft.com/office/drawing/2014/main" id="{A15E54A4-EF24-6748-AE8F-526ED92F7A96}"/>
              </a:ext>
            </a:extLst>
          </p:cNvPr>
          <p:cNvSpPr/>
          <p:nvPr/>
        </p:nvSpPr>
        <p:spPr>
          <a:xfrm flipV="1">
            <a:off x="5974313" y="4660620"/>
            <a:ext cx="2818614" cy="1477328"/>
          </a:xfrm>
          <a:prstGeom prst="wedgeRectCallout">
            <a:avLst>
              <a:gd name="adj1" fmla="val -41001"/>
              <a:gd name="adj2" fmla="val 97846"/>
            </a:avLst>
          </a:prstGeom>
          <a:noFill/>
          <a:ln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77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BC887D-5263-BE4E-B139-25FE7FD3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0C21FDCA-7779-3D44-B613-46D413211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58" y="49530"/>
            <a:ext cx="45961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andara"/>
              </a:rPr>
              <a:t>Electrophilic substitution</a:t>
            </a:r>
          </a:p>
        </p:txBody>
      </p:sp>
      <p:sp>
        <p:nvSpPr>
          <p:cNvPr id="6" name="Hexagon 5">
            <a:extLst>
              <a:ext uri="{FF2B5EF4-FFF2-40B4-BE49-F238E27FC236}">
                <a16:creationId xmlns:a16="http://schemas.microsoft.com/office/drawing/2014/main" id="{E56A3E06-48CE-FF4E-BDB5-0E4E02176592}"/>
              </a:ext>
            </a:extLst>
          </p:cNvPr>
          <p:cNvSpPr/>
          <p:nvPr/>
        </p:nvSpPr>
        <p:spPr>
          <a:xfrm rot="16200000">
            <a:off x="1337964" y="3053255"/>
            <a:ext cx="945314" cy="781723"/>
          </a:xfrm>
          <a:prstGeom prst="hexagon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0BA5F27-FDAD-F24F-BEC4-014324F58F01}"/>
              </a:ext>
            </a:extLst>
          </p:cNvPr>
          <p:cNvCxnSpPr/>
          <p:nvPr/>
        </p:nvCxnSpPr>
        <p:spPr>
          <a:xfrm>
            <a:off x="2130974" y="3217307"/>
            <a:ext cx="0" cy="43487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2595459-2693-C749-B66B-0A115FB0B398}"/>
              </a:ext>
            </a:extLst>
          </p:cNvPr>
          <p:cNvCxnSpPr/>
          <p:nvPr/>
        </p:nvCxnSpPr>
        <p:spPr>
          <a:xfrm flipH="1">
            <a:off x="1493253" y="3047973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CA40295-8F19-6648-9E34-923E86EBE4CB}"/>
              </a:ext>
            </a:extLst>
          </p:cNvPr>
          <p:cNvSpPr txBox="1"/>
          <p:nvPr/>
        </p:nvSpPr>
        <p:spPr>
          <a:xfrm>
            <a:off x="2433399" y="2779871"/>
            <a:ext cx="351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H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5E637D3-56CA-6048-A57C-AFAAA4A461CE}"/>
              </a:ext>
            </a:extLst>
          </p:cNvPr>
          <p:cNvCxnSpPr/>
          <p:nvPr/>
        </p:nvCxnSpPr>
        <p:spPr>
          <a:xfrm flipH="1">
            <a:off x="2201290" y="3005637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7D8B1B3-4935-344C-8CE4-37EFDCB5ABE0}"/>
              </a:ext>
            </a:extLst>
          </p:cNvPr>
          <p:cNvCxnSpPr/>
          <p:nvPr/>
        </p:nvCxnSpPr>
        <p:spPr>
          <a:xfrm flipH="1" flipV="1">
            <a:off x="1493253" y="3674501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7667C8E-B5C1-ED40-9D38-FA25B5CAD3C4}"/>
              </a:ext>
            </a:extLst>
          </p:cNvPr>
          <p:cNvSpPr txBox="1"/>
          <p:nvPr/>
        </p:nvSpPr>
        <p:spPr>
          <a:xfrm>
            <a:off x="2761726" y="3254002"/>
            <a:ext cx="10367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:Br – Br: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81BC9D-5909-A34B-8481-961759660AAD}"/>
              </a:ext>
            </a:extLst>
          </p:cNvPr>
          <p:cNvSpPr txBox="1"/>
          <p:nvPr/>
        </p:nvSpPr>
        <p:spPr>
          <a:xfrm>
            <a:off x="2844243" y="3033866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163769-2C5F-3349-B6A4-087A815B5B80}"/>
              </a:ext>
            </a:extLst>
          </p:cNvPr>
          <p:cNvSpPr txBox="1"/>
          <p:nvPr/>
        </p:nvSpPr>
        <p:spPr>
          <a:xfrm>
            <a:off x="2844243" y="3335196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F8AE110-327A-D847-8B68-7FD34F7CA92D}"/>
              </a:ext>
            </a:extLst>
          </p:cNvPr>
          <p:cNvSpPr txBox="1"/>
          <p:nvPr/>
        </p:nvSpPr>
        <p:spPr>
          <a:xfrm>
            <a:off x="3301443" y="3030715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8D3E8A8-6B68-BB42-B88B-2FA813981F90}"/>
              </a:ext>
            </a:extLst>
          </p:cNvPr>
          <p:cNvSpPr txBox="1"/>
          <p:nvPr/>
        </p:nvSpPr>
        <p:spPr>
          <a:xfrm>
            <a:off x="3318376" y="3352129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AD6BD7F-1183-EC42-AF42-2D8657A087D3}"/>
              </a:ext>
            </a:extLst>
          </p:cNvPr>
          <p:cNvCxnSpPr/>
          <p:nvPr/>
        </p:nvCxnSpPr>
        <p:spPr>
          <a:xfrm>
            <a:off x="2954952" y="3772001"/>
            <a:ext cx="660399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6B04EE5-B262-EF45-A700-C01E0E3C8019}"/>
              </a:ext>
            </a:extLst>
          </p:cNvPr>
          <p:cNvCxnSpPr/>
          <p:nvPr/>
        </p:nvCxnSpPr>
        <p:spPr>
          <a:xfrm>
            <a:off x="3056513" y="3687330"/>
            <a:ext cx="0" cy="169015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BB8C483-BA75-C745-8E46-69B83BC2E343}"/>
              </a:ext>
            </a:extLst>
          </p:cNvPr>
          <p:cNvSpPr txBox="1"/>
          <p:nvPr/>
        </p:nvSpPr>
        <p:spPr>
          <a:xfrm>
            <a:off x="2797474" y="2932271"/>
            <a:ext cx="44753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E+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5E094FC-AFD1-5643-A8CD-E5CD49F2D7B9}"/>
              </a:ext>
            </a:extLst>
          </p:cNvPr>
          <p:cNvSpPr txBox="1"/>
          <p:nvPr/>
        </p:nvSpPr>
        <p:spPr>
          <a:xfrm>
            <a:off x="1622283" y="3223589"/>
            <a:ext cx="55949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Nu: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D687211-02E2-6347-B5AD-19C4C1CA83C1}"/>
              </a:ext>
            </a:extLst>
          </p:cNvPr>
          <p:cNvCxnSpPr>
            <a:stCxn id="13" idx="3"/>
          </p:cNvCxnSpPr>
          <p:nvPr/>
        </p:nvCxnSpPr>
        <p:spPr>
          <a:xfrm>
            <a:off x="3798488" y="3454057"/>
            <a:ext cx="705774" cy="234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Curved Down Arrow 22">
            <a:extLst>
              <a:ext uri="{FF2B5EF4-FFF2-40B4-BE49-F238E27FC236}">
                <a16:creationId xmlns:a16="http://schemas.microsoft.com/office/drawing/2014/main" id="{DA3A1819-E0B6-8348-AE92-CB486AA7E4EA}"/>
              </a:ext>
            </a:extLst>
          </p:cNvPr>
          <p:cNvSpPr/>
          <p:nvPr/>
        </p:nvSpPr>
        <p:spPr>
          <a:xfrm>
            <a:off x="2130974" y="3141110"/>
            <a:ext cx="823978" cy="244887"/>
          </a:xfrm>
          <a:prstGeom prst="curvedDownArrow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urved Down Arrow 23">
            <a:extLst>
              <a:ext uri="{FF2B5EF4-FFF2-40B4-BE49-F238E27FC236}">
                <a16:creationId xmlns:a16="http://schemas.microsoft.com/office/drawing/2014/main" id="{BAE083AE-176C-F741-80E8-3E27142CAF03}"/>
              </a:ext>
            </a:extLst>
          </p:cNvPr>
          <p:cNvSpPr/>
          <p:nvPr/>
        </p:nvSpPr>
        <p:spPr>
          <a:xfrm rot="19857849">
            <a:off x="3187509" y="3115709"/>
            <a:ext cx="317686" cy="219810"/>
          </a:xfrm>
          <a:prstGeom prst="curvedDownArrow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Hexagon 24">
            <a:extLst>
              <a:ext uri="{FF2B5EF4-FFF2-40B4-BE49-F238E27FC236}">
                <a16:creationId xmlns:a16="http://schemas.microsoft.com/office/drawing/2014/main" id="{2C25EA53-0453-9A45-B81B-69580AC8BD2F}"/>
              </a:ext>
            </a:extLst>
          </p:cNvPr>
          <p:cNvSpPr/>
          <p:nvPr/>
        </p:nvSpPr>
        <p:spPr>
          <a:xfrm rot="16200000">
            <a:off x="4517326" y="3070345"/>
            <a:ext cx="945314" cy="781723"/>
          </a:xfrm>
          <a:prstGeom prst="hexagon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65BA3C0-B10B-554E-9203-94B626852D9B}"/>
              </a:ext>
            </a:extLst>
          </p:cNvPr>
          <p:cNvCxnSpPr/>
          <p:nvPr/>
        </p:nvCxnSpPr>
        <p:spPr>
          <a:xfrm flipH="1">
            <a:off x="4672615" y="3065063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A7DF1EA-D66F-204E-944B-A83834CD7896}"/>
              </a:ext>
            </a:extLst>
          </p:cNvPr>
          <p:cNvSpPr txBox="1"/>
          <p:nvPr/>
        </p:nvSpPr>
        <p:spPr>
          <a:xfrm>
            <a:off x="5326763" y="2613678"/>
            <a:ext cx="351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H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1F68872-C2C6-AC49-9FFA-6E58019BA295}"/>
              </a:ext>
            </a:extLst>
          </p:cNvPr>
          <p:cNvCxnSpPr/>
          <p:nvPr/>
        </p:nvCxnSpPr>
        <p:spPr>
          <a:xfrm flipH="1">
            <a:off x="5380652" y="2932271"/>
            <a:ext cx="114218" cy="25947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8D06C63-9545-074D-875A-54144D8E3F64}"/>
              </a:ext>
            </a:extLst>
          </p:cNvPr>
          <p:cNvCxnSpPr/>
          <p:nvPr/>
        </p:nvCxnSpPr>
        <p:spPr>
          <a:xfrm flipH="1" flipV="1">
            <a:off x="4672615" y="3691591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C715BEA-8B1A-6A44-95E0-F54D300546C6}"/>
              </a:ext>
            </a:extLst>
          </p:cNvPr>
          <p:cNvCxnSpPr/>
          <p:nvPr/>
        </p:nvCxnSpPr>
        <p:spPr>
          <a:xfrm flipH="1">
            <a:off x="5380845" y="3022727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5281AB4-20F5-5C45-9470-882AC238CAD5}"/>
              </a:ext>
            </a:extLst>
          </p:cNvPr>
          <p:cNvSpPr txBox="1"/>
          <p:nvPr/>
        </p:nvSpPr>
        <p:spPr>
          <a:xfrm>
            <a:off x="5662353" y="2858883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D1DA0A9-EB87-244F-BEE6-4D6A11D0DBD3}"/>
              </a:ext>
            </a:extLst>
          </p:cNvPr>
          <p:cNvSpPr txBox="1"/>
          <p:nvPr/>
        </p:nvSpPr>
        <p:spPr>
          <a:xfrm>
            <a:off x="5606168" y="2791478"/>
            <a:ext cx="4904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Br: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B37EECF-64E4-354F-B981-A98C40A788D2}"/>
              </a:ext>
            </a:extLst>
          </p:cNvPr>
          <p:cNvSpPr txBox="1"/>
          <p:nvPr/>
        </p:nvSpPr>
        <p:spPr>
          <a:xfrm>
            <a:off x="5632398" y="2588277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668B697-7C47-AE4A-80DC-116FE62A1E8D}"/>
              </a:ext>
            </a:extLst>
          </p:cNvPr>
          <p:cNvSpPr txBox="1"/>
          <p:nvPr/>
        </p:nvSpPr>
        <p:spPr>
          <a:xfrm>
            <a:off x="5319084" y="3477536"/>
            <a:ext cx="339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+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DBF12AB-A5F5-8B4F-ACBC-4C3CDC892DC9}"/>
              </a:ext>
            </a:extLst>
          </p:cNvPr>
          <p:cNvSpPr txBox="1"/>
          <p:nvPr/>
        </p:nvSpPr>
        <p:spPr>
          <a:xfrm>
            <a:off x="4026424" y="3704737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9347E19-2319-FD4A-9410-DFCB4A5DB539}"/>
              </a:ext>
            </a:extLst>
          </p:cNvPr>
          <p:cNvSpPr txBox="1"/>
          <p:nvPr/>
        </p:nvSpPr>
        <p:spPr>
          <a:xfrm>
            <a:off x="3927904" y="3637332"/>
            <a:ext cx="709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:Br:-1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5BBDE30-11CD-B84F-9249-1B02AB15437D}"/>
              </a:ext>
            </a:extLst>
          </p:cNvPr>
          <p:cNvSpPr txBox="1"/>
          <p:nvPr/>
        </p:nvSpPr>
        <p:spPr>
          <a:xfrm>
            <a:off x="3996469" y="3434131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97FCE38-D164-F141-87DB-AA9255CDF6BA}"/>
              </a:ext>
            </a:extLst>
          </p:cNvPr>
          <p:cNvCxnSpPr/>
          <p:nvPr/>
        </p:nvCxnSpPr>
        <p:spPr>
          <a:xfrm>
            <a:off x="3873397" y="3467844"/>
            <a:ext cx="177800" cy="2403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Curved Down Arrow 38">
            <a:extLst>
              <a:ext uri="{FF2B5EF4-FFF2-40B4-BE49-F238E27FC236}">
                <a16:creationId xmlns:a16="http://schemas.microsoft.com/office/drawing/2014/main" id="{6B36362E-8B74-5D4F-943E-ABD013234134}"/>
              </a:ext>
            </a:extLst>
          </p:cNvPr>
          <p:cNvSpPr/>
          <p:nvPr/>
        </p:nvSpPr>
        <p:spPr>
          <a:xfrm rot="6241491" flipV="1">
            <a:off x="4929557" y="3130664"/>
            <a:ext cx="559781" cy="234461"/>
          </a:xfrm>
          <a:prstGeom prst="curvedDownArrow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Hexagon 39">
            <a:extLst>
              <a:ext uri="{FF2B5EF4-FFF2-40B4-BE49-F238E27FC236}">
                <a16:creationId xmlns:a16="http://schemas.microsoft.com/office/drawing/2014/main" id="{0CB33A57-1EE5-5A47-9BEA-5B4C592A1840}"/>
              </a:ext>
            </a:extLst>
          </p:cNvPr>
          <p:cNvSpPr/>
          <p:nvPr/>
        </p:nvSpPr>
        <p:spPr>
          <a:xfrm rot="16200000">
            <a:off x="6282784" y="3087433"/>
            <a:ext cx="945314" cy="781723"/>
          </a:xfrm>
          <a:prstGeom prst="hexagon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CB26F08-393D-F342-8E5C-DDC2DB88595F}"/>
              </a:ext>
            </a:extLst>
          </p:cNvPr>
          <p:cNvCxnSpPr/>
          <p:nvPr/>
        </p:nvCxnSpPr>
        <p:spPr>
          <a:xfrm>
            <a:off x="7075794" y="3251485"/>
            <a:ext cx="0" cy="43487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F6EF82D-0B23-7A43-A2B3-2B51297CD0AB}"/>
              </a:ext>
            </a:extLst>
          </p:cNvPr>
          <p:cNvCxnSpPr/>
          <p:nvPr/>
        </p:nvCxnSpPr>
        <p:spPr>
          <a:xfrm flipH="1">
            <a:off x="6438073" y="3082151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DD76134-677E-9540-9D26-DD3622909C8E}"/>
              </a:ext>
            </a:extLst>
          </p:cNvPr>
          <p:cNvSpPr txBox="1"/>
          <p:nvPr/>
        </p:nvSpPr>
        <p:spPr>
          <a:xfrm>
            <a:off x="7378219" y="2814049"/>
            <a:ext cx="4904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Br: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E00C593-D22A-CC4E-8208-A00C393B258A}"/>
              </a:ext>
            </a:extLst>
          </p:cNvPr>
          <p:cNvCxnSpPr/>
          <p:nvPr/>
        </p:nvCxnSpPr>
        <p:spPr>
          <a:xfrm flipH="1">
            <a:off x="7146110" y="3039815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9F678CC-89C0-A54E-AD00-D3749D9418DB}"/>
              </a:ext>
            </a:extLst>
          </p:cNvPr>
          <p:cNvCxnSpPr/>
          <p:nvPr/>
        </p:nvCxnSpPr>
        <p:spPr>
          <a:xfrm flipH="1" flipV="1">
            <a:off x="6438073" y="3708679"/>
            <a:ext cx="309950" cy="1690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2C0F0C82-2804-8A4A-840E-313A60118A4C}"/>
              </a:ext>
            </a:extLst>
          </p:cNvPr>
          <p:cNvCxnSpPr/>
          <p:nvPr/>
        </p:nvCxnSpPr>
        <p:spPr>
          <a:xfrm>
            <a:off x="5575303" y="3454057"/>
            <a:ext cx="705774" cy="234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BD6C988-1E26-5F42-9064-6913B851B579}"/>
              </a:ext>
            </a:extLst>
          </p:cNvPr>
          <p:cNvSpPr txBox="1"/>
          <p:nvPr/>
        </p:nvSpPr>
        <p:spPr>
          <a:xfrm>
            <a:off x="7384934" y="2602379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4000E37-4DBB-6043-B49E-F4C91669B011}"/>
              </a:ext>
            </a:extLst>
          </p:cNvPr>
          <p:cNvSpPr txBox="1"/>
          <p:nvPr/>
        </p:nvSpPr>
        <p:spPr>
          <a:xfrm>
            <a:off x="7394501" y="2891331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645B76-B3A4-0B4F-B70D-8A5934C2E1C3}"/>
              </a:ext>
            </a:extLst>
          </p:cNvPr>
          <p:cNvSpPr txBox="1"/>
          <p:nvPr/>
        </p:nvSpPr>
        <p:spPr>
          <a:xfrm>
            <a:off x="5157627" y="3706961"/>
            <a:ext cx="44753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E+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64258A0-7739-D64E-82CB-106D98EA0AB2}"/>
              </a:ext>
            </a:extLst>
          </p:cNvPr>
          <p:cNvCxnSpPr/>
          <p:nvPr/>
        </p:nvCxnSpPr>
        <p:spPr>
          <a:xfrm>
            <a:off x="5690795" y="3456057"/>
            <a:ext cx="177800" cy="2403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3820B123-412A-554B-9D5D-85CAC1032B12}"/>
              </a:ext>
            </a:extLst>
          </p:cNvPr>
          <p:cNvSpPr txBox="1"/>
          <p:nvPr/>
        </p:nvSpPr>
        <p:spPr>
          <a:xfrm>
            <a:off x="5780217" y="3533754"/>
            <a:ext cx="4812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H+</a:t>
            </a:r>
          </a:p>
        </p:txBody>
      </p:sp>
      <p:sp>
        <p:nvSpPr>
          <p:cNvPr id="52" name="Right Bracket 51">
            <a:extLst>
              <a:ext uri="{FF2B5EF4-FFF2-40B4-BE49-F238E27FC236}">
                <a16:creationId xmlns:a16="http://schemas.microsoft.com/office/drawing/2014/main" id="{EF133B90-73F1-E246-98B5-00FAB84AF708}"/>
              </a:ext>
            </a:extLst>
          </p:cNvPr>
          <p:cNvSpPr/>
          <p:nvPr/>
        </p:nvSpPr>
        <p:spPr>
          <a:xfrm rot="5400000">
            <a:off x="5037390" y="3192702"/>
            <a:ext cx="175064" cy="1988806"/>
          </a:xfrm>
          <a:prstGeom prst="rightBracket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0DDC5E4-AEA1-A749-A44A-C1420AD176CC}"/>
              </a:ext>
            </a:extLst>
          </p:cNvPr>
          <p:cNvSpPr txBox="1"/>
          <p:nvPr/>
        </p:nvSpPr>
        <p:spPr>
          <a:xfrm>
            <a:off x="4860485" y="4274637"/>
            <a:ext cx="595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andara"/>
                <a:cs typeface="Candara"/>
              </a:rPr>
              <a:t>HBr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EDB4076-4555-F64C-AD3B-EC29965E5FE9}"/>
              </a:ext>
            </a:extLst>
          </p:cNvPr>
          <p:cNvSpPr txBox="1"/>
          <p:nvPr/>
        </p:nvSpPr>
        <p:spPr>
          <a:xfrm>
            <a:off x="570735" y="1340538"/>
            <a:ext cx="13275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Substrate is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an </a:t>
            </a:r>
            <a:r>
              <a:rPr lang="en-US" dirty="0" err="1">
                <a:solidFill>
                  <a:srgbClr val="0000FF"/>
                </a:solidFill>
                <a:latin typeface="Candara"/>
                <a:cs typeface="Candara"/>
              </a:rPr>
              <a:t>arene</a:t>
            </a: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.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π e- are Nu:</a:t>
            </a:r>
          </a:p>
        </p:txBody>
      </p:sp>
      <p:sp>
        <p:nvSpPr>
          <p:cNvPr id="55" name="Rectangular Callout 54">
            <a:extLst>
              <a:ext uri="{FF2B5EF4-FFF2-40B4-BE49-F238E27FC236}">
                <a16:creationId xmlns:a16="http://schemas.microsoft.com/office/drawing/2014/main" id="{2687E46B-64AA-7745-8683-AA5895C4D87E}"/>
              </a:ext>
            </a:extLst>
          </p:cNvPr>
          <p:cNvSpPr/>
          <p:nvPr/>
        </p:nvSpPr>
        <p:spPr>
          <a:xfrm>
            <a:off x="536869" y="1389742"/>
            <a:ext cx="1362157" cy="877242"/>
          </a:xfrm>
          <a:prstGeom prst="wedgeRectCallout">
            <a:avLst>
              <a:gd name="adj1" fmla="val -943"/>
              <a:gd name="adj2" fmla="val 137781"/>
            </a:avLst>
          </a:prstGeom>
          <a:noFill/>
          <a:ln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DF9B3C7-4A92-284D-9C4C-1BB07454722D}"/>
              </a:ext>
            </a:extLst>
          </p:cNvPr>
          <p:cNvSpPr txBox="1"/>
          <p:nvPr/>
        </p:nvSpPr>
        <p:spPr>
          <a:xfrm>
            <a:off x="2055142" y="1181348"/>
            <a:ext cx="262328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Reactant is a non-polar 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halogen gas. Once 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polarized by proximity to 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the </a:t>
            </a:r>
            <a:r>
              <a:rPr lang="en-US" dirty="0" err="1">
                <a:solidFill>
                  <a:srgbClr val="0000FF"/>
                </a:solidFill>
                <a:latin typeface="Candara"/>
                <a:cs typeface="Candara"/>
              </a:rPr>
              <a:t>arene’s</a:t>
            </a: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 π e-s, closer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halogen serves as E+</a:t>
            </a:r>
          </a:p>
        </p:txBody>
      </p:sp>
      <p:sp>
        <p:nvSpPr>
          <p:cNvPr id="57" name="Rectangular Callout 56">
            <a:extLst>
              <a:ext uri="{FF2B5EF4-FFF2-40B4-BE49-F238E27FC236}">
                <a16:creationId xmlns:a16="http://schemas.microsoft.com/office/drawing/2014/main" id="{C3642A58-EE8F-354C-B418-69DC9C734CBC}"/>
              </a:ext>
            </a:extLst>
          </p:cNvPr>
          <p:cNvSpPr/>
          <p:nvPr/>
        </p:nvSpPr>
        <p:spPr>
          <a:xfrm>
            <a:off x="2055142" y="1181348"/>
            <a:ext cx="2741856" cy="1477328"/>
          </a:xfrm>
          <a:prstGeom prst="wedgeRectCallout">
            <a:avLst>
              <a:gd name="adj1" fmla="val 5524"/>
              <a:gd name="adj2" fmla="val 86384"/>
            </a:avLst>
          </a:prstGeom>
          <a:noFill/>
          <a:ln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67AFE16-3529-0F47-8E39-0AE567D31B73}"/>
              </a:ext>
            </a:extLst>
          </p:cNvPr>
          <p:cNvSpPr txBox="1"/>
          <p:nvPr/>
        </p:nvSpPr>
        <p:spPr>
          <a:xfrm>
            <a:off x="587384" y="4674747"/>
            <a:ext cx="53589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andara"/>
                <a:cs typeface="Candara"/>
              </a:rPr>
              <a:t>STEP 1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Nu: attacks the E+, breaking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π bond &amp; adding a Br to ring.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The gas’s e- pair moves to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the other Br atom, now an ion.</a:t>
            </a:r>
          </a:p>
        </p:txBody>
      </p:sp>
      <p:sp>
        <p:nvSpPr>
          <p:cNvPr id="59" name="Rectangular Callout 58">
            <a:extLst>
              <a:ext uri="{FF2B5EF4-FFF2-40B4-BE49-F238E27FC236}">
                <a16:creationId xmlns:a16="http://schemas.microsoft.com/office/drawing/2014/main" id="{A3B01681-C9C1-DE45-B397-10C221E18FEF}"/>
              </a:ext>
            </a:extLst>
          </p:cNvPr>
          <p:cNvSpPr/>
          <p:nvPr/>
        </p:nvSpPr>
        <p:spPr>
          <a:xfrm flipV="1">
            <a:off x="541734" y="4674747"/>
            <a:ext cx="5149061" cy="1477328"/>
          </a:xfrm>
          <a:prstGeom prst="wedgeRectCallout">
            <a:avLst>
              <a:gd name="adj1" fmla="val 23477"/>
              <a:gd name="adj2" fmla="val 89823"/>
            </a:avLst>
          </a:prstGeom>
          <a:noFill/>
          <a:ln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0016DE4-600E-8E49-99B5-6C8BAE171DE2}"/>
              </a:ext>
            </a:extLst>
          </p:cNvPr>
          <p:cNvSpPr txBox="1"/>
          <p:nvPr/>
        </p:nvSpPr>
        <p:spPr>
          <a:xfrm>
            <a:off x="3757739" y="4947339"/>
            <a:ext cx="19408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Loss of the π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bond creates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a ring carbocation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 intermediate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C4C7728-7F43-4B44-94A0-A88BBA808364}"/>
              </a:ext>
            </a:extLst>
          </p:cNvPr>
          <p:cNvSpPr txBox="1"/>
          <p:nvPr/>
        </p:nvSpPr>
        <p:spPr>
          <a:xfrm>
            <a:off x="4985185" y="1372951"/>
            <a:ext cx="15005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Carbocation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intermediate;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new E+.</a:t>
            </a:r>
          </a:p>
        </p:txBody>
      </p:sp>
      <p:sp>
        <p:nvSpPr>
          <p:cNvPr id="62" name="Rectangular Callout 61">
            <a:extLst>
              <a:ext uri="{FF2B5EF4-FFF2-40B4-BE49-F238E27FC236}">
                <a16:creationId xmlns:a16="http://schemas.microsoft.com/office/drawing/2014/main" id="{B7E33D40-AA9E-EA4B-BE35-01209110C381}"/>
              </a:ext>
            </a:extLst>
          </p:cNvPr>
          <p:cNvSpPr/>
          <p:nvPr/>
        </p:nvSpPr>
        <p:spPr>
          <a:xfrm>
            <a:off x="4951319" y="1340538"/>
            <a:ext cx="1534435" cy="958859"/>
          </a:xfrm>
          <a:prstGeom prst="wedgeRectCallout">
            <a:avLst>
              <a:gd name="adj1" fmla="val -26325"/>
              <a:gd name="adj2" fmla="val 110757"/>
            </a:avLst>
          </a:prstGeom>
          <a:noFill/>
          <a:ln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D73F087-6ED4-DB42-A3F6-865C7662EAFF}"/>
              </a:ext>
            </a:extLst>
          </p:cNvPr>
          <p:cNvSpPr txBox="1"/>
          <p:nvPr/>
        </p:nvSpPr>
        <p:spPr>
          <a:xfrm>
            <a:off x="6799110" y="1372951"/>
            <a:ext cx="13192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Substituted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 err="1">
                <a:solidFill>
                  <a:srgbClr val="0000FF"/>
                </a:solidFill>
                <a:latin typeface="Candara"/>
                <a:cs typeface="Candara"/>
              </a:rPr>
              <a:t>arene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product</a:t>
            </a:r>
          </a:p>
        </p:txBody>
      </p:sp>
      <p:sp>
        <p:nvSpPr>
          <p:cNvPr id="64" name="Rectangular Callout 63">
            <a:extLst>
              <a:ext uri="{FF2B5EF4-FFF2-40B4-BE49-F238E27FC236}">
                <a16:creationId xmlns:a16="http://schemas.microsoft.com/office/drawing/2014/main" id="{0ECF1CFC-0518-264E-99E0-5836B8A8A9AB}"/>
              </a:ext>
            </a:extLst>
          </p:cNvPr>
          <p:cNvSpPr/>
          <p:nvPr/>
        </p:nvSpPr>
        <p:spPr>
          <a:xfrm>
            <a:off x="6765245" y="1340538"/>
            <a:ext cx="1353082" cy="958859"/>
          </a:xfrm>
          <a:prstGeom prst="wedgeRectCallout">
            <a:avLst>
              <a:gd name="adj1" fmla="val -26325"/>
              <a:gd name="adj2" fmla="val 130183"/>
            </a:avLst>
          </a:prstGeom>
          <a:noFill/>
          <a:ln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B7CFA626-1300-F049-AA23-2596EEF7B33E}"/>
              </a:ext>
            </a:extLst>
          </p:cNvPr>
          <p:cNvCxnSpPr/>
          <p:nvPr/>
        </p:nvCxnSpPr>
        <p:spPr>
          <a:xfrm>
            <a:off x="3731543" y="4862674"/>
            <a:ext cx="0" cy="1200329"/>
          </a:xfrm>
          <a:prstGeom prst="line">
            <a:avLst/>
          </a:prstGeom>
          <a:ln w="12700" cmpd="sng">
            <a:solidFill>
              <a:srgbClr val="0000F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17872CCB-0C5B-654E-89F5-8DDDAC90A58F}"/>
              </a:ext>
            </a:extLst>
          </p:cNvPr>
          <p:cNvSpPr txBox="1"/>
          <p:nvPr/>
        </p:nvSpPr>
        <p:spPr>
          <a:xfrm>
            <a:off x="6008179" y="4660620"/>
            <a:ext cx="28186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Candara"/>
                <a:cs typeface="Candara"/>
              </a:rPr>
              <a:t>STEP 2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Resonance is restored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by loss of proton polishing.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Loss of an H then forms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 err="1">
                <a:solidFill>
                  <a:srgbClr val="0000FF"/>
                </a:solidFill>
                <a:latin typeface="Candara"/>
                <a:cs typeface="Candara"/>
              </a:rPr>
              <a:t>HBr</a:t>
            </a: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 byproduct.</a:t>
            </a:r>
          </a:p>
        </p:txBody>
      </p:sp>
      <p:sp>
        <p:nvSpPr>
          <p:cNvPr id="67" name="Rectangular Callout 66">
            <a:extLst>
              <a:ext uri="{FF2B5EF4-FFF2-40B4-BE49-F238E27FC236}">
                <a16:creationId xmlns:a16="http://schemas.microsoft.com/office/drawing/2014/main" id="{B1ADEBD4-BC3E-B54D-B031-034E523576F6}"/>
              </a:ext>
            </a:extLst>
          </p:cNvPr>
          <p:cNvSpPr/>
          <p:nvPr/>
        </p:nvSpPr>
        <p:spPr>
          <a:xfrm flipV="1">
            <a:off x="5974313" y="4660620"/>
            <a:ext cx="2818614" cy="1477328"/>
          </a:xfrm>
          <a:prstGeom prst="wedgeRectCallout">
            <a:avLst>
              <a:gd name="adj1" fmla="val -41001"/>
              <a:gd name="adj2" fmla="val 97846"/>
            </a:avLst>
          </a:prstGeom>
          <a:noFill/>
          <a:ln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52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7" y="16336"/>
            <a:ext cx="7648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 panose="020E0502030303020204" pitchFamily="34" charset="0"/>
                <a:cs typeface="Avenir Heavy"/>
              </a:rPr>
              <a:t>4. Animation of basic </a:t>
            </a:r>
            <a:r>
              <a:rPr lang="en-US" sz="3600" b="1" dirty="0" err="1">
                <a:solidFill>
                  <a:prstClr val="white"/>
                </a:solidFill>
                <a:latin typeface="Candara" panose="020E0502030303020204" pitchFamily="34" charset="0"/>
                <a:cs typeface="Avenir Heavy"/>
              </a:rPr>
              <a:t>rxn</a:t>
            </a:r>
            <a:r>
              <a:rPr lang="en-US" sz="3600" b="1" dirty="0">
                <a:solidFill>
                  <a:prstClr val="white"/>
                </a:solidFill>
                <a:latin typeface="Candara" panose="020E0502030303020204" pitchFamily="34" charset="0"/>
                <a:cs typeface="Avenir Heavy"/>
              </a:rPr>
              <a:t> mechanisms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BC887D-5263-BE4E-B139-25FE7FD3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0FB7B10-56AD-BD4C-A495-3436AE41BE12}"/>
              </a:ext>
            </a:extLst>
          </p:cNvPr>
          <p:cNvSpPr txBox="1"/>
          <p:nvPr/>
        </p:nvSpPr>
        <p:spPr>
          <a:xfrm>
            <a:off x="2344414" y="1762560"/>
            <a:ext cx="459004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i="1" dirty="0">
                <a:latin typeface="Candara"/>
                <a:cs typeface="Candara"/>
              </a:rPr>
              <a:t>Substitution Reactions</a:t>
            </a:r>
            <a:endParaRPr lang="en-US" sz="3600" i="1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C744A6-5BEA-374E-A633-5CBE370ABA00}"/>
              </a:ext>
            </a:extLst>
          </p:cNvPr>
          <p:cNvSpPr txBox="1"/>
          <p:nvPr/>
        </p:nvSpPr>
        <p:spPr>
          <a:xfrm>
            <a:off x="829123" y="2874370"/>
            <a:ext cx="787725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1" dirty="0">
                <a:latin typeface="Candara"/>
                <a:cs typeface="Candara"/>
              </a:rPr>
              <a:t>A new group, either Nu: or E+, is substituted for an existing group on the substrate. </a:t>
            </a:r>
          </a:p>
          <a:p>
            <a:pPr marL="342900" indent="-342900">
              <a:buFont typeface="Arial"/>
              <a:buChar char="•"/>
            </a:pPr>
            <a:r>
              <a:rPr lang="en-US" sz="2000" b="1" dirty="0">
                <a:latin typeface="Candara"/>
                <a:cs typeface="Candara"/>
              </a:rPr>
              <a:t>No other changes are made to the substrate. </a:t>
            </a:r>
          </a:p>
          <a:p>
            <a:pPr marL="342900" indent="-342900">
              <a:buFont typeface="Arial"/>
              <a:buChar char="•"/>
            </a:pPr>
            <a:r>
              <a:rPr lang="en-US" sz="2000" b="1" dirty="0">
                <a:latin typeface="Candara"/>
                <a:cs typeface="Candara"/>
              </a:rPr>
              <a:t>Alkanes remain alkanes &amp; </a:t>
            </a:r>
            <a:r>
              <a:rPr lang="en-US" sz="2000" b="1" dirty="0" err="1">
                <a:latin typeface="Candara"/>
                <a:cs typeface="Candara"/>
              </a:rPr>
              <a:t>arenes</a:t>
            </a:r>
            <a:r>
              <a:rPr lang="en-US" sz="2000" b="1" dirty="0">
                <a:latin typeface="Candara"/>
                <a:cs typeface="Candara"/>
              </a:rPr>
              <a:t> remain </a:t>
            </a:r>
            <a:r>
              <a:rPr lang="en-US" sz="2000" b="1" dirty="0" err="1">
                <a:latin typeface="Candara"/>
                <a:cs typeface="Candara"/>
              </a:rPr>
              <a:t>arenes</a:t>
            </a:r>
            <a:r>
              <a:rPr lang="en-US" sz="2000" b="1" dirty="0">
                <a:latin typeface="Candara"/>
                <a:cs typeface="Candara"/>
              </a:rPr>
              <a:t>.</a:t>
            </a:r>
          </a:p>
          <a:p>
            <a:endParaRPr lang="en-US" sz="1000" b="1" dirty="0">
              <a:latin typeface="Candara"/>
              <a:cs typeface="Candara"/>
            </a:endParaRPr>
          </a:p>
          <a:p>
            <a:endParaRPr lang="en-US" sz="1000" b="1" dirty="0">
              <a:latin typeface="Candara"/>
              <a:cs typeface="Candara"/>
            </a:endParaRPr>
          </a:p>
          <a:p>
            <a:endParaRPr lang="en-US" sz="1000" b="1" dirty="0">
              <a:latin typeface="Candara"/>
              <a:cs typeface="Candara"/>
            </a:endParaRPr>
          </a:p>
          <a:p>
            <a:r>
              <a:rPr lang="en-US" sz="2000" b="1" dirty="0">
                <a:latin typeface="Candara"/>
                <a:cs typeface="Candara"/>
              </a:rPr>
              <a:t>Generally: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b="1" dirty="0">
                <a:latin typeface="Candara"/>
                <a:cs typeface="Candara"/>
              </a:rPr>
              <a:t>Alkanes react via SN1 or SN2 mechanisms; but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b="1" dirty="0" err="1">
                <a:latin typeface="Candara"/>
                <a:cs typeface="Candara"/>
              </a:rPr>
              <a:t>Arenes</a:t>
            </a:r>
            <a:r>
              <a:rPr lang="en-US" sz="2000" b="1" dirty="0">
                <a:latin typeface="Candara"/>
                <a:cs typeface="Candara"/>
              </a:rPr>
              <a:t> react via E+ substitution mechanism.</a:t>
            </a:r>
            <a:endParaRPr lang="en-US" sz="2000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428139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7" y="50626"/>
            <a:ext cx="76626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andara"/>
              </a:rPr>
              <a:t>Nucleophilic substitution mechanism (SN1)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BC887D-5263-BE4E-B139-25FE7FD3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C5CADA1-6853-AD47-8CE5-CBE2C42B1ECA}"/>
              </a:ext>
            </a:extLst>
          </p:cNvPr>
          <p:cNvCxnSpPr/>
          <p:nvPr/>
        </p:nvCxnSpPr>
        <p:spPr>
          <a:xfrm>
            <a:off x="2336753" y="1323367"/>
            <a:ext cx="0" cy="98268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7611BB9-E593-B146-AD93-91437E03D536}"/>
              </a:ext>
            </a:extLst>
          </p:cNvPr>
          <p:cNvCxnSpPr/>
          <p:nvPr/>
        </p:nvCxnSpPr>
        <p:spPr>
          <a:xfrm>
            <a:off x="1858636" y="1801040"/>
            <a:ext cx="91112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65EC748-F4B7-664C-83E0-73944CBB456E}"/>
              </a:ext>
            </a:extLst>
          </p:cNvPr>
          <p:cNvSpPr txBox="1"/>
          <p:nvPr/>
        </p:nvSpPr>
        <p:spPr>
          <a:xfrm>
            <a:off x="2695059" y="1586044"/>
            <a:ext cx="428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Br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20FDA0B-9860-B048-9F07-1CA7C18F79BB}"/>
              </a:ext>
            </a:extLst>
          </p:cNvPr>
          <p:cNvCxnSpPr/>
          <p:nvPr/>
        </p:nvCxnSpPr>
        <p:spPr>
          <a:xfrm>
            <a:off x="3154945" y="1801040"/>
            <a:ext cx="152014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287EBB7-0D24-9944-B5D7-85260C171123}"/>
              </a:ext>
            </a:extLst>
          </p:cNvPr>
          <p:cNvCxnSpPr/>
          <p:nvPr/>
        </p:nvCxnSpPr>
        <p:spPr>
          <a:xfrm flipV="1">
            <a:off x="3839248" y="1314563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DC485AA-D1D9-BB44-9E1A-E9A31945F819}"/>
              </a:ext>
            </a:extLst>
          </p:cNvPr>
          <p:cNvSpPr txBox="1"/>
          <p:nvPr/>
        </p:nvSpPr>
        <p:spPr>
          <a:xfrm>
            <a:off x="3154945" y="1230450"/>
            <a:ext cx="7702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H -- 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81418C-332F-B74E-A467-9896DB00A913}"/>
              </a:ext>
            </a:extLst>
          </p:cNvPr>
          <p:cNvSpPr txBox="1"/>
          <p:nvPr/>
        </p:nvSpPr>
        <p:spPr>
          <a:xfrm>
            <a:off x="3591502" y="1009921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8B75B2-645B-6B48-AA48-7598EE25FAF5}"/>
              </a:ext>
            </a:extLst>
          </p:cNvPr>
          <p:cNvSpPr txBox="1"/>
          <p:nvPr/>
        </p:nvSpPr>
        <p:spPr>
          <a:xfrm>
            <a:off x="3591502" y="1314563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26117FA-0C2A-D143-986E-BC5E50DEC0E9}"/>
              </a:ext>
            </a:extLst>
          </p:cNvPr>
          <p:cNvCxnSpPr/>
          <p:nvPr/>
        </p:nvCxnSpPr>
        <p:spPr>
          <a:xfrm>
            <a:off x="4158738" y="1316555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AA6CB36-7093-7E40-97AF-8B03D3AAF0E3}"/>
              </a:ext>
            </a:extLst>
          </p:cNvPr>
          <p:cNvCxnSpPr/>
          <p:nvPr/>
        </p:nvCxnSpPr>
        <p:spPr>
          <a:xfrm>
            <a:off x="4789782" y="1804929"/>
            <a:ext cx="412384" cy="112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D1ACE8E-8838-A241-9C0A-419AC74D4DE9}"/>
              </a:ext>
            </a:extLst>
          </p:cNvPr>
          <p:cNvSpPr txBox="1"/>
          <p:nvPr/>
        </p:nvSpPr>
        <p:spPr>
          <a:xfrm>
            <a:off x="3793257" y="2066719"/>
            <a:ext cx="709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:Br:-1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7CA80ED-888A-364D-B912-5D9CC726A011}"/>
              </a:ext>
            </a:extLst>
          </p:cNvPr>
          <p:cNvSpPr txBox="1"/>
          <p:nvPr/>
        </p:nvSpPr>
        <p:spPr>
          <a:xfrm>
            <a:off x="3899409" y="1849952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AD0006F-BF61-0240-82E7-D4ACDE1C3B80}"/>
              </a:ext>
            </a:extLst>
          </p:cNvPr>
          <p:cNvSpPr txBox="1"/>
          <p:nvPr/>
        </p:nvSpPr>
        <p:spPr>
          <a:xfrm>
            <a:off x="3884468" y="2162187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79BE029-775E-6845-8A42-8A341BC3C080}"/>
              </a:ext>
            </a:extLst>
          </p:cNvPr>
          <p:cNvCxnSpPr/>
          <p:nvPr/>
        </p:nvCxnSpPr>
        <p:spPr>
          <a:xfrm>
            <a:off x="3426112" y="1816640"/>
            <a:ext cx="479298" cy="34390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E823438-FB46-934E-B3E3-963320129FF8}"/>
              </a:ext>
            </a:extLst>
          </p:cNvPr>
          <p:cNvCxnSpPr/>
          <p:nvPr/>
        </p:nvCxnSpPr>
        <p:spPr>
          <a:xfrm>
            <a:off x="4818184" y="1801498"/>
            <a:ext cx="293631" cy="44856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42C2027-645A-4142-B748-764190A9243D}"/>
              </a:ext>
            </a:extLst>
          </p:cNvPr>
          <p:cNvSpPr txBox="1"/>
          <p:nvPr/>
        </p:nvSpPr>
        <p:spPr>
          <a:xfrm>
            <a:off x="4942182" y="2143236"/>
            <a:ext cx="4812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H+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917E9C0-823E-9547-B680-FA920786E0D2}"/>
              </a:ext>
            </a:extLst>
          </p:cNvPr>
          <p:cNvSpPr txBox="1"/>
          <p:nvPr/>
        </p:nvSpPr>
        <p:spPr>
          <a:xfrm>
            <a:off x="6118563" y="1605775"/>
            <a:ext cx="362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BE32210-1863-6341-B179-3237441019D1}"/>
              </a:ext>
            </a:extLst>
          </p:cNvPr>
          <p:cNvSpPr txBox="1"/>
          <p:nvPr/>
        </p:nvSpPr>
        <p:spPr>
          <a:xfrm>
            <a:off x="6129998" y="1393263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6DA2CFC-CCB1-244B-A4B5-7BA21FDE1CC1}"/>
              </a:ext>
            </a:extLst>
          </p:cNvPr>
          <p:cNvCxnSpPr/>
          <p:nvPr/>
        </p:nvCxnSpPr>
        <p:spPr>
          <a:xfrm>
            <a:off x="5834684" y="1360239"/>
            <a:ext cx="0" cy="98268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BB625B3-D7F5-DC49-A563-2C7A4EC78F1A}"/>
              </a:ext>
            </a:extLst>
          </p:cNvPr>
          <p:cNvCxnSpPr/>
          <p:nvPr/>
        </p:nvCxnSpPr>
        <p:spPr>
          <a:xfrm flipV="1">
            <a:off x="5356567" y="1834922"/>
            <a:ext cx="813830" cy="299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A167626-AD8B-2D47-9D63-7990E06CF3E8}"/>
              </a:ext>
            </a:extLst>
          </p:cNvPr>
          <p:cNvCxnSpPr/>
          <p:nvPr/>
        </p:nvCxnSpPr>
        <p:spPr>
          <a:xfrm flipV="1">
            <a:off x="6431060" y="1650129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880C594-5D76-4346-BE7D-83C38CF57D34}"/>
              </a:ext>
            </a:extLst>
          </p:cNvPr>
          <p:cNvCxnSpPr/>
          <p:nvPr/>
        </p:nvCxnSpPr>
        <p:spPr>
          <a:xfrm>
            <a:off x="6750550" y="1652121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55E1330-38B2-1149-9C52-DBCE7B49BE91}"/>
              </a:ext>
            </a:extLst>
          </p:cNvPr>
          <p:cNvSpPr txBox="1"/>
          <p:nvPr/>
        </p:nvSpPr>
        <p:spPr>
          <a:xfrm>
            <a:off x="6148726" y="1712783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71BBE70-559B-CE49-B68C-F27F90CC2987}"/>
              </a:ext>
            </a:extLst>
          </p:cNvPr>
          <p:cNvSpPr txBox="1"/>
          <p:nvPr/>
        </p:nvSpPr>
        <p:spPr>
          <a:xfrm>
            <a:off x="835450" y="3843666"/>
            <a:ext cx="673774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andara"/>
                <a:cs typeface="Candara"/>
              </a:rPr>
              <a:t>SN1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Candara"/>
                <a:cs typeface="Candara"/>
              </a:rPr>
              <a:t>2° or 3° substrate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Candara"/>
                <a:cs typeface="Candara"/>
              </a:rPr>
              <a:t>Weak Nu: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Candara"/>
                <a:cs typeface="Candara"/>
              </a:rPr>
              <a:t>2 steps: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Candara"/>
                <a:cs typeface="Candara"/>
              </a:rPr>
              <a:t>Formation of carbocation by loss LG (rate-limiting).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Candara"/>
                <a:cs typeface="Candara"/>
              </a:rPr>
              <a:t>Resolution of carbocation by Nu:</a:t>
            </a:r>
          </a:p>
          <a:p>
            <a:pPr lvl="1"/>
            <a:r>
              <a:rPr lang="en-US" sz="2000" i="1" dirty="0">
                <a:solidFill>
                  <a:srgbClr val="7F7F7F"/>
                </a:solidFill>
                <a:latin typeface="Candara"/>
                <a:cs typeface="Candara"/>
              </a:rPr>
              <a:t>[     H polishing to stabilize the product]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Candara"/>
                <a:cs typeface="Candara"/>
              </a:rPr>
              <a:t>If the product is chiral it is produced as a racemic mixture.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CB1C8AC-B388-6947-967E-32934C602103}"/>
              </a:ext>
            </a:extLst>
          </p:cNvPr>
          <p:cNvSpPr txBox="1"/>
          <p:nvPr/>
        </p:nvSpPr>
        <p:spPr>
          <a:xfrm>
            <a:off x="1608001" y="2968660"/>
            <a:ext cx="1445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substituted</a:t>
            </a:r>
            <a:b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alkane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24EB716-384E-4348-AC3D-322C25527BB5}"/>
              </a:ext>
            </a:extLst>
          </p:cNvPr>
          <p:cNvSpPr txBox="1"/>
          <p:nvPr/>
        </p:nvSpPr>
        <p:spPr>
          <a:xfrm>
            <a:off x="5123649" y="2968660"/>
            <a:ext cx="14216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different</a:t>
            </a:r>
          </a:p>
          <a:p>
            <a:pPr algn="ctr"/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substituted</a:t>
            </a:r>
            <a:b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alkane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17F6AA6-8C1C-1741-A22F-47F0B2B34034}"/>
              </a:ext>
            </a:extLst>
          </p:cNvPr>
          <p:cNvCxnSpPr/>
          <p:nvPr/>
        </p:nvCxnSpPr>
        <p:spPr>
          <a:xfrm>
            <a:off x="3307345" y="3390632"/>
            <a:ext cx="1520148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089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7" y="39196"/>
            <a:ext cx="76626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andara"/>
              </a:rPr>
              <a:t>Nucleophilic substitution mechanism (SN1)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BC887D-5263-BE4E-B139-25FE7FD3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0DCD1E5-7F07-0A47-B67E-7F48FE7BFBEE}"/>
              </a:ext>
            </a:extLst>
          </p:cNvPr>
          <p:cNvCxnSpPr/>
          <p:nvPr/>
        </p:nvCxnSpPr>
        <p:spPr>
          <a:xfrm>
            <a:off x="817373" y="2982341"/>
            <a:ext cx="0" cy="98268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029A70B-884F-654B-9A46-5D21A7392946}"/>
              </a:ext>
            </a:extLst>
          </p:cNvPr>
          <p:cNvCxnSpPr/>
          <p:nvPr/>
        </p:nvCxnSpPr>
        <p:spPr>
          <a:xfrm>
            <a:off x="339256" y="3460014"/>
            <a:ext cx="91112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F12B323-9B17-FC48-BCAE-4BD56999170C}"/>
              </a:ext>
            </a:extLst>
          </p:cNvPr>
          <p:cNvSpPr txBox="1"/>
          <p:nvPr/>
        </p:nvSpPr>
        <p:spPr>
          <a:xfrm>
            <a:off x="1175679" y="3245018"/>
            <a:ext cx="428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Br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6997815-A43E-0547-B7CA-512244187CA5}"/>
              </a:ext>
            </a:extLst>
          </p:cNvPr>
          <p:cNvCxnSpPr/>
          <p:nvPr/>
        </p:nvCxnSpPr>
        <p:spPr>
          <a:xfrm>
            <a:off x="1635565" y="3460014"/>
            <a:ext cx="152014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96A70C-DB6D-0B40-8A8F-4BF9CD85EBD7}"/>
              </a:ext>
            </a:extLst>
          </p:cNvPr>
          <p:cNvCxnSpPr/>
          <p:nvPr/>
        </p:nvCxnSpPr>
        <p:spPr>
          <a:xfrm flipV="1">
            <a:off x="2319868" y="2973537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7D4D884-6DDE-9F49-B78E-A073D1D9211F}"/>
              </a:ext>
            </a:extLst>
          </p:cNvPr>
          <p:cNvSpPr txBox="1"/>
          <p:nvPr/>
        </p:nvSpPr>
        <p:spPr>
          <a:xfrm>
            <a:off x="1635565" y="2889424"/>
            <a:ext cx="7702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H -- 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A2EE21-8E5A-1948-A7C0-3BB1C4A417DC}"/>
              </a:ext>
            </a:extLst>
          </p:cNvPr>
          <p:cNvSpPr txBox="1"/>
          <p:nvPr/>
        </p:nvSpPr>
        <p:spPr>
          <a:xfrm>
            <a:off x="2072122" y="2668895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5CC1451-6722-CF4C-85F4-958092CE4583}"/>
              </a:ext>
            </a:extLst>
          </p:cNvPr>
          <p:cNvSpPr txBox="1"/>
          <p:nvPr/>
        </p:nvSpPr>
        <p:spPr>
          <a:xfrm>
            <a:off x="2072122" y="2973537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2C1B9D-E523-1F4D-8DFF-DE839F734C95}"/>
              </a:ext>
            </a:extLst>
          </p:cNvPr>
          <p:cNvSpPr txBox="1"/>
          <p:nvPr/>
        </p:nvSpPr>
        <p:spPr>
          <a:xfrm>
            <a:off x="108554" y="822036"/>
            <a:ext cx="183896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Substrate is a 2°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or 3° alkyl halide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or alcohol.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endParaRPr lang="en-US" sz="10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Here 1-bromo-1,1-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 err="1">
                <a:solidFill>
                  <a:srgbClr val="0000FF"/>
                </a:solidFill>
                <a:latin typeface="Candara"/>
                <a:cs typeface="Candara"/>
              </a:rPr>
              <a:t>dimethylethane</a:t>
            </a: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.</a:t>
            </a:r>
          </a:p>
          <a:p>
            <a:endParaRPr lang="en-US" sz="10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Br is a good LG.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6E79DD-455B-FF4F-AD40-672A88C10F7F}"/>
              </a:ext>
            </a:extLst>
          </p:cNvPr>
          <p:cNvSpPr txBox="1"/>
          <p:nvPr/>
        </p:nvSpPr>
        <p:spPr>
          <a:xfrm>
            <a:off x="1975720" y="945703"/>
            <a:ext cx="1261395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Reactant is 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a weak Nu: </a:t>
            </a:r>
          </a:p>
          <a:p>
            <a:endParaRPr lang="en-US" sz="10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This is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ethanol.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1E0711E-82CC-8B4B-8578-764DB164AE8F}"/>
              </a:ext>
            </a:extLst>
          </p:cNvPr>
          <p:cNvCxnSpPr/>
          <p:nvPr/>
        </p:nvCxnSpPr>
        <p:spPr>
          <a:xfrm>
            <a:off x="2639358" y="2975529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ular Callout 18">
            <a:extLst>
              <a:ext uri="{FF2B5EF4-FFF2-40B4-BE49-F238E27FC236}">
                <a16:creationId xmlns:a16="http://schemas.microsoft.com/office/drawing/2014/main" id="{9751003F-AD75-7E48-A3D5-3500B4123ACF}"/>
              </a:ext>
            </a:extLst>
          </p:cNvPr>
          <p:cNvSpPr/>
          <p:nvPr/>
        </p:nvSpPr>
        <p:spPr>
          <a:xfrm>
            <a:off x="108554" y="838200"/>
            <a:ext cx="1798178" cy="2114739"/>
          </a:xfrm>
          <a:prstGeom prst="wedgeRectCallout">
            <a:avLst>
              <a:gd name="adj1" fmla="val -35700"/>
              <a:gd name="adj2" fmla="val 60920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ular Callout 19">
            <a:extLst>
              <a:ext uri="{FF2B5EF4-FFF2-40B4-BE49-F238E27FC236}">
                <a16:creationId xmlns:a16="http://schemas.microsoft.com/office/drawing/2014/main" id="{BCABC848-5B54-AA49-B423-59007A3C2A4D}"/>
              </a:ext>
            </a:extLst>
          </p:cNvPr>
          <p:cNvSpPr/>
          <p:nvPr/>
        </p:nvSpPr>
        <p:spPr>
          <a:xfrm>
            <a:off x="1896870" y="893276"/>
            <a:ext cx="1340245" cy="1404618"/>
          </a:xfrm>
          <a:prstGeom prst="wedgeRectCallout">
            <a:avLst>
              <a:gd name="adj1" fmla="val -21986"/>
              <a:gd name="adj2" fmla="val 71628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83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BC887D-5263-BE4E-B139-25FE7FD3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24635B8-E023-BB4C-825B-2544A4A81321}"/>
              </a:ext>
            </a:extLst>
          </p:cNvPr>
          <p:cNvSpPr txBox="1"/>
          <p:nvPr/>
        </p:nvSpPr>
        <p:spPr>
          <a:xfrm>
            <a:off x="228607" y="39196"/>
            <a:ext cx="76626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andara"/>
              </a:rPr>
              <a:t>Nucleophilic substitution mechanism (SN1)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F090CA5-C304-D54E-AD2C-C56A3A35BE8A}"/>
              </a:ext>
            </a:extLst>
          </p:cNvPr>
          <p:cNvCxnSpPr/>
          <p:nvPr/>
        </p:nvCxnSpPr>
        <p:spPr>
          <a:xfrm>
            <a:off x="817373" y="2982341"/>
            <a:ext cx="0" cy="98268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FCDDBBE-85C1-3E4F-BAEA-82BD7265407A}"/>
              </a:ext>
            </a:extLst>
          </p:cNvPr>
          <p:cNvCxnSpPr/>
          <p:nvPr/>
        </p:nvCxnSpPr>
        <p:spPr>
          <a:xfrm>
            <a:off x="339256" y="3460014"/>
            <a:ext cx="91112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FFDFD93-04DF-D44C-BA7C-15B3F3C5A482}"/>
              </a:ext>
            </a:extLst>
          </p:cNvPr>
          <p:cNvSpPr txBox="1"/>
          <p:nvPr/>
        </p:nvSpPr>
        <p:spPr>
          <a:xfrm>
            <a:off x="1175679" y="3245018"/>
            <a:ext cx="428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Br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EE62305-50D1-B147-AFA7-FDCD4389C68F}"/>
              </a:ext>
            </a:extLst>
          </p:cNvPr>
          <p:cNvCxnSpPr/>
          <p:nvPr/>
        </p:nvCxnSpPr>
        <p:spPr>
          <a:xfrm>
            <a:off x="1635565" y="3460014"/>
            <a:ext cx="152014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3C8D55E-5015-EA47-86A3-20567BA56876}"/>
              </a:ext>
            </a:extLst>
          </p:cNvPr>
          <p:cNvCxnSpPr/>
          <p:nvPr/>
        </p:nvCxnSpPr>
        <p:spPr>
          <a:xfrm flipV="1">
            <a:off x="2319868" y="2973537"/>
            <a:ext cx="320154" cy="12236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74EC2B8-D4F1-9D48-B0F3-194925AAF9C3}"/>
              </a:ext>
            </a:extLst>
          </p:cNvPr>
          <p:cNvSpPr txBox="1"/>
          <p:nvPr/>
        </p:nvSpPr>
        <p:spPr>
          <a:xfrm>
            <a:off x="1635565" y="2889424"/>
            <a:ext cx="7702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H -- 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2F065D-DEAE-B941-8C1A-65E1D510A410}"/>
              </a:ext>
            </a:extLst>
          </p:cNvPr>
          <p:cNvSpPr txBox="1"/>
          <p:nvPr/>
        </p:nvSpPr>
        <p:spPr>
          <a:xfrm>
            <a:off x="2072122" y="2668895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F7F7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4DA2AF-3B23-C247-B43A-2854E0DAB89B}"/>
              </a:ext>
            </a:extLst>
          </p:cNvPr>
          <p:cNvSpPr txBox="1"/>
          <p:nvPr/>
        </p:nvSpPr>
        <p:spPr>
          <a:xfrm>
            <a:off x="2072122" y="2973537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..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55CC01F-4B77-6745-98E6-8544448A93E6}"/>
              </a:ext>
            </a:extLst>
          </p:cNvPr>
          <p:cNvCxnSpPr/>
          <p:nvPr/>
        </p:nvCxnSpPr>
        <p:spPr>
          <a:xfrm>
            <a:off x="2639358" y="2975529"/>
            <a:ext cx="320154" cy="12236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2AE4205-DB86-0C40-8A36-9499636EA221}"/>
              </a:ext>
            </a:extLst>
          </p:cNvPr>
          <p:cNvCxnSpPr/>
          <p:nvPr/>
        </p:nvCxnSpPr>
        <p:spPr>
          <a:xfrm>
            <a:off x="3802876" y="2982799"/>
            <a:ext cx="0" cy="98268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A8EACC7-22F2-0544-BDE4-85AEFFC0378A}"/>
              </a:ext>
            </a:extLst>
          </p:cNvPr>
          <p:cNvCxnSpPr/>
          <p:nvPr/>
        </p:nvCxnSpPr>
        <p:spPr>
          <a:xfrm>
            <a:off x="3324759" y="3460472"/>
            <a:ext cx="47811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58ED8BD-2AD7-DA42-A53E-5E52343ED015}"/>
              </a:ext>
            </a:extLst>
          </p:cNvPr>
          <p:cNvSpPr txBox="1"/>
          <p:nvPr/>
        </p:nvSpPr>
        <p:spPr>
          <a:xfrm>
            <a:off x="3809266" y="3193294"/>
            <a:ext cx="339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+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36569E-DBE3-A140-A0A4-A45836CE664D}"/>
              </a:ext>
            </a:extLst>
          </p:cNvPr>
          <p:cNvSpPr txBox="1"/>
          <p:nvPr/>
        </p:nvSpPr>
        <p:spPr>
          <a:xfrm>
            <a:off x="3374886" y="1720437"/>
            <a:ext cx="14424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carbocation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intermediate</a:t>
            </a:r>
          </a:p>
        </p:txBody>
      </p:sp>
      <p:sp>
        <p:nvSpPr>
          <p:cNvPr id="22" name="Curved Down Arrow 21">
            <a:extLst>
              <a:ext uri="{FF2B5EF4-FFF2-40B4-BE49-F238E27FC236}">
                <a16:creationId xmlns:a16="http://schemas.microsoft.com/office/drawing/2014/main" id="{A3622BD4-0F47-424A-9C31-C2444F04499D}"/>
              </a:ext>
            </a:extLst>
          </p:cNvPr>
          <p:cNvSpPr/>
          <p:nvPr/>
        </p:nvSpPr>
        <p:spPr>
          <a:xfrm>
            <a:off x="1028037" y="3051074"/>
            <a:ext cx="428322" cy="277750"/>
          </a:xfrm>
          <a:prstGeom prst="curvedDownArrow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A3BFB2B-2E05-9D47-A64C-726781CFB844}"/>
              </a:ext>
            </a:extLst>
          </p:cNvPr>
          <p:cNvCxnSpPr/>
          <p:nvPr/>
        </p:nvCxnSpPr>
        <p:spPr>
          <a:xfrm>
            <a:off x="4149173" y="3478719"/>
            <a:ext cx="412384" cy="112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4BA67E5-6D20-0A47-ACD3-0A27A6187DF8}"/>
              </a:ext>
            </a:extLst>
          </p:cNvPr>
          <p:cNvSpPr txBox="1"/>
          <p:nvPr/>
        </p:nvSpPr>
        <p:spPr>
          <a:xfrm>
            <a:off x="2273877" y="3725693"/>
            <a:ext cx="709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:Br:-1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4FDA701-ED8A-8942-9479-10DD026C01A0}"/>
              </a:ext>
            </a:extLst>
          </p:cNvPr>
          <p:cNvSpPr txBox="1"/>
          <p:nvPr/>
        </p:nvSpPr>
        <p:spPr>
          <a:xfrm>
            <a:off x="2380029" y="3508926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D7B26B3-C305-F441-9AD5-120E6B878153}"/>
              </a:ext>
            </a:extLst>
          </p:cNvPr>
          <p:cNvSpPr txBox="1"/>
          <p:nvPr/>
        </p:nvSpPr>
        <p:spPr>
          <a:xfrm>
            <a:off x="2365088" y="3821161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B5F58B3-C840-5D4D-90C3-F43AD06E87D1}"/>
              </a:ext>
            </a:extLst>
          </p:cNvPr>
          <p:cNvCxnSpPr/>
          <p:nvPr/>
        </p:nvCxnSpPr>
        <p:spPr>
          <a:xfrm>
            <a:off x="1906732" y="3475614"/>
            <a:ext cx="479298" cy="34390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ular Callout 27">
            <a:extLst>
              <a:ext uri="{FF2B5EF4-FFF2-40B4-BE49-F238E27FC236}">
                <a16:creationId xmlns:a16="http://schemas.microsoft.com/office/drawing/2014/main" id="{F27CFD30-7D38-534B-9403-D79E615AB060}"/>
              </a:ext>
            </a:extLst>
          </p:cNvPr>
          <p:cNvSpPr/>
          <p:nvPr/>
        </p:nvSpPr>
        <p:spPr>
          <a:xfrm>
            <a:off x="3324759" y="1653588"/>
            <a:ext cx="1500569" cy="825231"/>
          </a:xfrm>
          <a:prstGeom prst="wedgeRectCallout">
            <a:avLst>
              <a:gd name="adj1" fmla="val 2277"/>
              <a:gd name="adj2" fmla="val 130812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12A3C58-3F6B-384B-8520-9FB7A1F07422}"/>
              </a:ext>
            </a:extLst>
          </p:cNvPr>
          <p:cNvSpPr txBox="1"/>
          <p:nvPr/>
        </p:nvSpPr>
        <p:spPr>
          <a:xfrm>
            <a:off x="361866" y="4322393"/>
            <a:ext cx="24546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andara"/>
                <a:cs typeface="Candara"/>
              </a:rPr>
              <a:t>STEP 1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The Br leaving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group leaves….</a:t>
            </a:r>
          </a:p>
          <a:p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[Bromine can leave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because the bromide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anion is large &amp; stable.]</a:t>
            </a:r>
          </a:p>
        </p:txBody>
      </p:sp>
      <p:sp>
        <p:nvSpPr>
          <p:cNvPr id="30" name="Rectangular Callout 29">
            <a:extLst>
              <a:ext uri="{FF2B5EF4-FFF2-40B4-BE49-F238E27FC236}">
                <a16:creationId xmlns:a16="http://schemas.microsoft.com/office/drawing/2014/main" id="{4723F545-13EA-3F44-AC8E-DD3E343ADC0A}"/>
              </a:ext>
            </a:extLst>
          </p:cNvPr>
          <p:cNvSpPr/>
          <p:nvPr/>
        </p:nvSpPr>
        <p:spPr>
          <a:xfrm flipV="1">
            <a:off x="345158" y="4221271"/>
            <a:ext cx="3192554" cy="2182508"/>
          </a:xfrm>
          <a:prstGeom prst="wedgeRectCallout">
            <a:avLst>
              <a:gd name="adj1" fmla="val -2547"/>
              <a:gd name="adj2" fmla="val 80112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EECEC7D-9CC6-0A4E-9389-E37BBD1543B5}"/>
              </a:ext>
            </a:extLst>
          </p:cNvPr>
          <p:cNvSpPr txBox="1"/>
          <p:nvPr/>
        </p:nvSpPr>
        <p:spPr>
          <a:xfrm>
            <a:off x="2150445" y="4525390"/>
            <a:ext cx="1403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…creating a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carbocation.</a:t>
            </a:r>
          </a:p>
        </p:txBody>
      </p:sp>
    </p:spTree>
    <p:extLst>
      <p:ext uri="{BB962C8B-B14F-4D97-AF65-F5344CB8AC3E}">
        <p14:creationId xmlns:p14="http://schemas.microsoft.com/office/powerpoint/2010/main" val="4046590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BC887D-5263-BE4E-B139-25FE7FD3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1BBE322-C14E-0741-9F4A-AA669E43AF5F}"/>
              </a:ext>
            </a:extLst>
          </p:cNvPr>
          <p:cNvCxnSpPr/>
          <p:nvPr/>
        </p:nvCxnSpPr>
        <p:spPr>
          <a:xfrm>
            <a:off x="817373" y="2982341"/>
            <a:ext cx="0" cy="98268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0EA0452-0985-CB4A-BF27-365EDF307B2B}"/>
              </a:ext>
            </a:extLst>
          </p:cNvPr>
          <p:cNvCxnSpPr/>
          <p:nvPr/>
        </p:nvCxnSpPr>
        <p:spPr>
          <a:xfrm>
            <a:off x="339256" y="3460014"/>
            <a:ext cx="91112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B11EECB-A6DD-FF49-B4CA-B5645C5D2860}"/>
              </a:ext>
            </a:extLst>
          </p:cNvPr>
          <p:cNvSpPr txBox="1"/>
          <p:nvPr/>
        </p:nvSpPr>
        <p:spPr>
          <a:xfrm>
            <a:off x="1175679" y="3245018"/>
            <a:ext cx="428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Br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B49C44B-B165-5247-8B4A-79AF7C5E7F00}"/>
              </a:ext>
            </a:extLst>
          </p:cNvPr>
          <p:cNvCxnSpPr/>
          <p:nvPr/>
        </p:nvCxnSpPr>
        <p:spPr>
          <a:xfrm>
            <a:off x="1635565" y="3460014"/>
            <a:ext cx="1520148" cy="0"/>
          </a:xfrm>
          <a:prstGeom prst="straightConnector1">
            <a:avLst/>
          </a:prstGeom>
          <a:ln>
            <a:solidFill>
              <a:srgbClr val="7F7F7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E3F02DD-639E-1940-8549-BAFF870209B2}"/>
              </a:ext>
            </a:extLst>
          </p:cNvPr>
          <p:cNvCxnSpPr/>
          <p:nvPr/>
        </p:nvCxnSpPr>
        <p:spPr>
          <a:xfrm flipV="1">
            <a:off x="2319868" y="2973537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CED985-6140-5A4D-A7B5-9B5812D858C4}"/>
              </a:ext>
            </a:extLst>
          </p:cNvPr>
          <p:cNvSpPr txBox="1"/>
          <p:nvPr/>
        </p:nvSpPr>
        <p:spPr>
          <a:xfrm>
            <a:off x="1635565" y="2889424"/>
            <a:ext cx="7702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H -- 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19DA44-BE18-E146-A39F-07CEF10D6508}"/>
              </a:ext>
            </a:extLst>
          </p:cNvPr>
          <p:cNvSpPr txBox="1"/>
          <p:nvPr/>
        </p:nvSpPr>
        <p:spPr>
          <a:xfrm>
            <a:off x="2072122" y="2668895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B9582A5-56FB-E840-A97B-24B5976B2F80}"/>
              </a:ext>
            </a:extLst>
          </p:cNvPr>
          <p:cNvSpPr txBox="1"/>
          <p:nvPr/>
        </p:nvSpPr>
        <p:spPr>
          <a:xfrm>
            <a:off x="2072122" y="2973537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DAF7EEF-3706-F047-8D26-D704C47E13C3}"/>
              </a:ext>
            </a:extLst>
          </p:cNvPr>
          <p:cNvCxnSpPr/>
          <p:nvPr/>
        </p:nvCxnSpPr>
        <p:spPr>
          <a:xfrm>
            <a:off x="2639358" y="2975529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868074D-78A3-3D41-B5FF-EC9C13807176}"/>
              </a:ext>
            </a:extLst>
          </p:cNvPr>
          <p:cNvCxnSpPr/>
          <p:nvPr/>
        </p:nvCxnSpPr>
        <p:spPr>
          <a:xfrm>
            <a:off x="3802876" y="2982799"/>
            <a:ext cx="0" cy="98268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383F093-D649-B147-B563-5A850B5BA2EC}"/>
              </a:ext>
            </a:extLst>
          </p:cNvPr>
          <p:cNvCxnSpPr/>
          <p:nvPr/>
        </p:nvCxnSpPr>
        <p:spPr>
          <a:xfrm>
            <a:off x="3324759" y="3460472"/>
            <a:ext cx="47811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E1F1DDD-1984-5141-9BB2-7BAC0EA5B591}"/>
              </a:ext>
            </a:extLst>
          </p:cNvPr>
          <p:cNvSpPr txBox="1"/>
          <p:nvPr/>
        </p:nvSpPr>
        <p:spPr>
          <a:xfrm>
            <a:off x="3809266" y="3193294"/>
            <a:ext cx="339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+</a:t>
            </a:r>
          </a:p>
        </p:txBody>
      </p:sp>
      <p:sp>
        <p:nvSpPr>
          <p:cNvPr id="20" name="Curved Down Arrow 19">
            <a:extLst>
              <a:ext uri="{FF2B5EF4-FFF2-40B4-BE49-F238E27FC236}">
                <a16:creationId xmlns:a16="http://schemas.microsoft.com/office/drawing/2014/main" id="{B707956A-D52D-DA4B-8840-648369132050}"/>
              </a:ext>
            </a:extLst>
          </p:cNvPr>
          <p:cNvSpPr/>
          <p:nvPr/>
        </p:nvSpPr>
        <p:spPr>
          <a:xfrm>
            <a:off x="1028037" y="3051074"/>
            <a:ext cx="428322" cy="277750"/>
          </a:xfrm>
          <a:prstGeom prst="curvedDownArrow">
            <a:avLst/>
          </a:prstGeom>
          <a:solidFill>
            <a:srgbClr val="FFFFFF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F7B0B1C-74B5-8544-B6BB-072B5A625828}"/>
              </a:ext>
            </a:extLst>
          </p:cNvPr>
          <p:cNvSpPr txBox="1"/>
          <p:nvPr/>
        </p:nvSpPr>
        <p:spPr>
          <a:xfrm>
            <a:off x="5443898" y="3214613"/>
            <a:ext cx="362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2BAD9D6-2322-D74A-9FC2-5274067B5E2B}"/>
              </a:ext>
            </a:extLst>
          </p:cNvPr>
          <p:cNvSpPr txBox="1"/>
          <p:nvPr/>
        </p:nvSpPr>
        <p:spPr>
          <a:xfrm>
            <a:off x="5455333" y="3002101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4A109A3-A595-6F44-87BE-DE332E90F82C}"/>
              </a:ext>
            </a:extLst>
          </p:cNvPr>
          <p:cNvCxnSpPr/>
          <p:nvPr/>
        </p:nvCxnSpPr>
        <p:spPr>
          <a:xfrm>
            <a:off x="5160019" y="2969077"/>
            <a:ext cx="0" cy="98268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B6AFCC8-139D-BB44-A0ED-65930A8F33C1}"/>
              </a:ext>
            </a:extLst>
          </p:cNvPr>
          <p:cNvCxnSpPr/>
          <p:nvPr/>
        </p:nvCxnSpPr>
        <p:spPr>
          <a:xfrm flipV="1">
            <a:off x="4681902" y="3443760"/>
            <a:ext cx="813830" cy="299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76AEA7B-2A03-9441-9C03-A87923E10616}"/>
              </a:ext>
            </a:extLst>
          </p:cNvPr>
          <p:cNvSpPr txBox="1"/>
          <p:nvPr/>
        </p:nvSpPr>
        <p:spPr>
          <a:xfrm>
            <a:off x="6009713" y="3436124"/>
            <a:ext cx="351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H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60E6E0D-3CF2-F34F-96FC-D43A63C31D11}"/>
              </a:ext>
            </a:extLst>
          </p:cNvPr>
          <p:cNvSpPr txBox="1"/>
          <p:nvPr/>
        </p:nvSpPr>
        <p:spPr>
          <a:xfrm>
            <a:off x="5449906" y="3365301"/>
            <a:ext cx="339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+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0394108-83AD-7349-8B26-E9A78AB30BE0}"/>
              </a:ext>
            </a:extLst>
          </p:cNvPr>
          <p:cNvCxnSpPr/>
          <p:nvPr/>
        </p:nvCxnSpPr>
        <p:spPr>
          <a:xfrm>
            <a:off x="4149173" y="3478719"/>
            <a:ext cx="412384" cy="112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urved Down Arrow 27">
            <a:extLst>
              <a:ext uri="{FF2B5EF4-FFF2-40B4-BE49-F238E27FC236}">
                <a16:creationId xmlns:a16="http://schemas.microsoft.com/office/drawing/2014/main" id="{0F19E288-88AE-8A48-A671-AD1063488323}"/>
              </a:ext>
            </a:extLst>
          </p:cNvPr>
          <p:cNvSpPr/>
          <p:nvPr/>
        </p:nvSpPr>
        <p:spPr>
          <a:xfrm rot="1099440">
            <a:off x="2190888" y="2594053"/>
            <a:ext cx="1976947" cy="576123"/>
          </a:xfrm>
          <a:prstGeom prst="curvedDownArrow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33137CE-4895-0C47-A736-3ACD1C1C6C5D}"/>
              </a:ext>
            </a:extLst>
          </p:cNvPr>
          <p:cNvCxnSpPr/>
          <p:nvPr/>
        </p:nvCxnSpPr>
        <p:spPr>
          <a:xfrm flipV="1">
            <a:off x="5756395" y="3258967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D5619FF-0B57-664E-8E6C-06ADDDC71ADC}"/>
              </a:ext>
            </a:extLst>
          </p:cNvPr>
          <p:cNvCxnSpPr/>
          <p:nvPr/>
        </p:nvCxnSpPr>
        <p:spPr>
          <a:xfrm>
            <a:off x="6075885" y="3260959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A853989-3A51-D941-AF65-D19FA5A3AEDD}"/>
              </a:ext>
            </a:extLst>
          </p:cNvPr>
          <p:cNvCxnSpPr/>
          <p:nvPr/>
        </p:nvCxnSpPr>
        <p:spPr>
          <a:xfrm>
            <a:off x="5755731" y="3553542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0025BFF-E7DB-674E-8CF4-72F7AD462320}"/>
              </a:ext>
            </a:extLst>
          </p:cNvPr>
          <p:cNvSpPr txBox="1"/>
          <p:nvPr/>
        </p:nvSpPr>
        <p:spPr>
          <a:xfrm>
            <a:off x="2273877" y="3725693"/>
            <a:ext cx="709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:Br:-1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5D6BBC6-38ED-D246-A7B1-888783EEA5CB}"/>
              </a:ext>
            </a:extLst>
          </p:cNvPr>
          <p:cNvSpPr txBox="1"/>
          <p:nvPr/>
        </p:nvSpPr>
        <p:spPr>
          <a:xfrm>
            <a:off x="2380029" y="3508926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68A1400-8DD9-9B49-95D2-0495AE69D006}"/>
              </a:ext>
            </a:extLst>
          </p:cNvPr>
          <p:cNvSpPr txBox="1"/>
          <p:nvPr/>
        </p:nvSpPr>
        <p:spPr>
          <a:xfrm>
            <a:off x="2365088" y="3821161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..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2729722-F3C9-0444-A37A-A30F2E40A4C5}"/>
              </a:ext>
            </a:extLst>
          </p:cNvPr>
          <p:cNvCxnSpPr/>
          <p:nvPr/>
        </p:nvCxnSpPr>
        <p:spPr>
          <a:xfrm>
            <a:off x="1906732" y="3475614"/>
            <a:ext cx="479298" cy="343908"/>
          </a:xfrm>
          <a:prstGeom prst="straightConnector1">
            <a:avLst/>
          </a:prstGeom>
          <a:ln>
            <a:solidFill>
              <a:srgbClr val="7F7F7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72D3FE71-F415-0F43-B3D5-33A1C864EC02}"/>
              </a:ext>
            </a:extLst>
          </p:cNvPr>
          <p:cNvSpPr txBox="1"/>
          <p:nvPr/>
        </p:nvSpPr>
        <p:spPr>
          <a:xfrm>
            <a:off x="3802876" y="4322393"/>
            <a:ext cx="296426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andara"/>
                <a:cs typeface="Candara"/>
              </a:rPr>
              <a:t>STEP 2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Now ethanol acts as Nu: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&amp; quenches the 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carbocation E+ ….</a:t>
            </a:r>
          </a:p>
          <a:p>
            <a:endParaRPr lang="en-US" sz="10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…placing the nucleophile where the LG had been.</a:t>
            </a:r>
          </a:p>
        </p:txBody>
      </p:sp>
      <p:sp>
        <p:nvSpPr>
          <p:cNvPr id="37" name="Rectangular Callout 36">
            <a:extLst>
              <a:ext uri="{FF2B5EF4-FFF2-40B4-BE49-F238E27FC236}">
                <a16:creationId xmlns:a16="http://schemas.microsoft.com/office/drawing/2014/main" id="{1EF4D3AE-16C1-BB4D-A651-C123949E93DE}"/>
              </a:ext>
            </a:extLst>
          </p:cNvPr>
          <p:cNvSpPr/>
          <p:nvPr/>
        </p:nvSpPr>
        <p:spPr>
          <a:xfrm flipV="1">
            <a:off x="3722130" y="4227449"/>
            <a:ext cx="2751384" cy="2003158"/>
          </a:xfrm>
          <a:prstGeom prst="wedgeRectCallout">
            <a:avLst>
              <a:gd name="adj1" fmla="val -32380"/>
              <a:gd name="adj2" fmla="val 77815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3D1E3D2-7B92-3440-A640-378BA33ECE18}"/>
              </a:ext>
            </a:extLst>
          </p:cNvPr>
          <p:cNvSpPr txBox="1"/>
          <p:nvPr/>
        </p:nvSpPr>
        <p:spPr>
          <a:xfrm>
            <a:off x="5089655" y="1750901"/>
            <a:ext cx="1302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protonated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product</a:t>
            </a:r>
          </a:p>
        </p:txBody>
      </p:sp>
      <p:sp>
        <p:nvSpPr>
          <p:cNvPr id="39" name="Rectangular Callout 38">
            <a:extLst>
              <a:ext uri="{FF2B5EF4-FFF2-40B4-BE49-F238E27FC236}">
                <a16:creationId xmlns:a16="http://schemas.microsoft.com/office/drawing/2014/main" id="{A44B2F97-1607-2C45-ABD5-3844CC592CF0}"/>
              </a:ext>
            </a:extLst>
          </p:cNvPr>
          <p:cNvSpPr/>
          <p:nvPr/>
        </p:nvSpPr>
        <p:spPr>
          <a:xfrm>
            <a:off x="5039528" y="1750901"/>
            <a:ext cx="1356511" cy="713180"/>
          </a:xfrm>
          <a:prstGeom prst="wedgeRectCallout">
            <a:avLst>
              <a:gd name="adj1" fmla="val 2277"/>
              <a:gd name="adj2" fmla="val 130812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50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BC887D-5263-BE4E-B139-25FE7FD3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BF8A62C-6EC9-784C-A2DD-611BDE74955F}"/>
              </a:ext>
            </a:extLst>
          </p:cNvPr>
          <p:cNvSpPr txBox="1"/>
          <p:nvPr/>
        </p:nvSpPr>
        <p:spPr>
          <a:xfrm>
            <a:off x="228607" y="39196"/>
            <a:ext cx="76626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andara"/>
              </a:rPr>
              <a:t>Nucleophilic substitution mechanism (SN1)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6987D13-9CF1-2146-9174-27DADD4B7308}"/>
              </a:ext>
            </a:extLst>
          </p:cNvPr>
          <p:cNvCxnSpPr/>
          <p:nvPr/>
        </p:nvCxnSpPr>
        <p:spPr>
          <a:xfrm>
            <a:off x="817373" y="2982341"/>
            <a:ext cx="0" cy="982684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69CEA25-56D5-1B42-A6E5-8E025F88BC93}"/>
              </a:ext>
            </a:extLst>
          </p:cNvPr>
          <p:cNvCxnSpPr/>
          <p:nvPr/>
        </p:nvCxnSpPr>
        <p:spPr>
          <a:xfrm>
            <a:off x="339256" y="3460014"/>
            <a:ext cx="911128" cy="0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7FBD558-6050-0945-B778-219E4F58030E}"/>
              </a:ext>
            </a:extLst>
          </p:cNvPr>
          <p:cNvSpPr txBox="1"/>
          <p:nvPr/>
        </p:nvSpPr>
        <p:spPr>
          <a:xfrm>
            <a:off x="1175679" y="3245018"/>
            <a:ext cx="428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F7F7F"/>
                </a:solidFill>
                <a:latin typeface="Candara"/>
                <a:cs typeface="Candara"/>
              </a:rPr>
              <a:t>Br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4A30675-4889-6049-8369-8B8D6675FB26}"/>
              </a:ext>
            </a:extLst>
          </p:cNvPr>
          <p:cNvCxnSpPr/>
          <p:nvPr/>
        </p:nvCxnSpPr>
        <p:spPr>
          <a:xfrm>
            <a:off x="1635565" y="3460014"/>
            <a:ext cx="1520148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20D2631-D94E-714A-91A4-DE97C1053BDB}"/>
              </a:ext>
            </a:extLst>
          </p:cNvPr>
          <p:cNvCxnSpPr/>
          <p:nvPr/>
        </p:nvCxnSpPr>
        <p:spPr>
          <a:xfrm flipV="1">
            <a:off x="2319868" y="2973537"/>
            <a:ext cx="320154" cy="12236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000CFBF-F120-4044-9815-63869AC09815}"/>
              </a:ext>
            </a:extLst>
          </p:cNvPr>
          <p:cNvSpPr txBox="1"/>
          <p:nvPr/>
        </p:nvSpPr>
        <p:spPr>
          <a:xfrm>
            <a:off x="1635565" y="2889424"/>
            <a:ext cx="7702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H -- 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632A9AE-5552-894C-B2DA-74B2D117698E}"/>
              </a:ext>
            </a:extLst>
          </p:cNvPr>
          <p:cNvSpPr txBox="1"/>
          <p:nvPr/>
        </p:nvSpPr>
        <p:spPr>
          <a:xfrm>
            <a:off x="2072122" y="2668895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2799CC-F922-5B4B-A518-9DE8F1B4FDD7}"/>
              </a:ext>
            </a:extLst>
          </p:cNvPr>
          <p:cNvSpPr txBox="1"/>
          <p:nvPr/>
        </p:nvSpPr>
        <p:spPr>
          <a:xfrm>
            <a:off x="2072122" y="2973537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..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AAA3C1B-4C9F-C24C-BEA5-EF83B72CAFC5}"/>
              </a:ext>
            </a:extLst>
          </p:cNvPr>
          <p:cNvCxnSpPr/>
          <p:nvPr/>
        </p:nvCxnSpPr>
        <p:spPr>
          <a:xfrm>
            <a:off x="2639358" y="2975529"/>
            <a:ext cx="320154" cy="12236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2E1A274-643B-7A49-86D4-4F09A5ECFBC2}"/>
              </a:ext>
            </a:extLst>
          </p:cNvPr>
          <p:cNvCxnSpPr/>
          <p:nvPr/>
        </p:nvCxnSpPr>
        <p:spPr>
          <a:xfrm>
            <a:off x="3802876" y="2982799"/>
            <a:ext cx="0" cy="982684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9CF3C48-5174-7743-A8FB-8A8DDE678212}"/>
              </a:ext>
            </a:extLst>
          </p:cNvPr>
          <p:cNvCxnSpPr/>
          <p:nvPr/>
        </p:nvCxnSpPr>
        <p:spPr>
          <a:xfrm>
            <a:off x="3324759" y="3460472"/>
            <a:ext cx="478117" cy="0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B35B76E-BBF9-D445-8612-2DBB2426609D}"/>
              </a:ext>
            </a:extLst>
          </p:cNvPr>
          <p:cNvSpPr txBox="1"/>
          <p:nvPr/>
        </p:nvSpPr>
        <p:spPr>
          <a:xfrm>
            <a:off x="3809266" y="3193294"/>
            <a:ext cx="339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+</a:t>
            </a:r>
          </a:p>
        </p:txBody>
      </p:sp>
      <p:sp>
        <p:nvSpPr>
          <p:cNvPr id="21" name="Curved Down Arrow 20">
            <a:extLst>
              <a:ext uri="{FF2B5EF4-FFF2-40B4-BE49-F238E27FC236}">
                <a16:creationId xmlns:a16="http://schemas.microsoft.com/office/drawing/2014/main" id="{7BC20800-AC98-5744-A51F-19EC295D148B}"/>
              </a:ext>
            </a:extLst>
          </p:cNvPr>
          <p:cNvSpPr/>
          <p:nvPr/>
        </p:nvSpPr>
        <p:spPr>
          <a:xfrm>
            <a:off x="1028037" y="3051074"/>
            <a:ext cx="428322" cy="277750"/>
          </a:xfrm>
          <a:prstGeom prst="curvedDownArrow">
            <a:avLst/>
          </a:prstGeom>
          <a:solidFill>
            <a:srgbClr val="FFFFFF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B110FAD-C6A7-7F41-89D3-C080F18EC154}"/>
              </a:ext>
            </a:extLst>
          </p:cNvPr>
          <p:cNvSpPr txBox="1"/>
          <p:nvPr/>
        </p:nvSpPr>
        <p:spPr>
          <a:xfrm>
            <a:off x="5443898" y="3214613"/>
            <a:ext cx="362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O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DC2D123-39CC-1047-9FFB-A29145B7C55D}"/>
              </a:ext>
            </a:extLst>
          </p:cNvPr>
          <p:cNvSpPr txBox="1"/>
          <p:nvPr/>
        </p:nvSpPr>
        <p:spPr>
          <a:xfrm>
            <a:off x="5455333" y="3002101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8D2ECB3-7D84-9840-A270-1A137350673F}"/>
              </a:ext>
            </a:extLst>
          </p:cNvPr>
          <p:cNvCxnSpPr/>
          <p:nvPr/>
        </p:nvCxnSpPr>
        <p:spPr>
          <a:xfrm>
            <a:off x="5160019" y="2969077"/>
            <a:ext cx="0" cy="98268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4893E4F-B90E-B642-8A41-1BF5268E0D84}"/>
              </a:ext>
            </a:extLst>
          </p:cNvPr>
          <p:cNvCxnSpPr/>
          <p:nvPr/>
        </p:nvCxnSpPr>
        <p:spPr>
          <a:xfrm flipV="1">
            <a:off x="4681902" y="3443760"/>
            <a:ext cx="813830" cy="299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D74BEE0C-3223-7547-B72F-1EA8AE8892FF}"/>
              </a:ext>
            </a:extLst>
          </p:cNvPr>
          <p:cNvSpPr txBox="1"/>
          <p:nvPr/>
        </p:nvSpPr>
        <p:spPr>
          <a:xfrm>
            <a:off x="6009713" y="3436124"/>
            <a:ext cx="351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H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E628DE9-2986-B943-8D43-07268B1F4C7B}"/>
              </a:ext>
            </a:extLst>
          </p:cNvPr>
          <p:cNvSpPr txBox="1"/>
          <p:nvPr/>
        </p:nvSpPr>
        <p:spPr>
          <a:xfrm>
            <a:off x="5449906" y="3365301"/>
            <a:ext cx="339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+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7DFDB16-5BEB-4049-A366-6A8B8E273434}"/>
              </a:ext>
            </a:extLst>
          </p:cNvPr>
          <p:cNvCxnSpPr/>
          <p:nvPr/>
        </p:nvCxnSpPr>
        <p:spPr>
          <a:xfrm>
            <a:off x="4149173" y="3478719"/>
            <a:ext cx="412384" cy="112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Curved Down Arrow 28">
            <a:extLst>
              <a:ext uri="{FF2B5EF4-FFF2-40B4-BE49-F238E27FC236}">
                <a16:creationId xmlns:a16="http://schemas.microsoft.com/office/drawing/2014/main" id="{C2E91E47-E139-0B4B-A30E-0D1E77E054FE}"/>
              </a:ext>
            </a:extLst>
          </p:cNvPr>
          <p:cNvSpPr/>
          <p:nvPr/>
        </p:nvSpPr>
        <p:spPr>
          <a:xfrm rot="1099440">
            <a:off x="2190888" y="2594053"/>
            <a:ext cx="1976947" cy="576123"/>
          </a:xfrm>
          <a:prstGeom prst="curvedDownArrow">
            <a:avLst/>
          </a:prstGeom>
          <a:solidFill>
            <a:srgbClr val="FFFFFF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070616F-46ED-1D41-BF19-6BF42861F7CA}"/>
              </a:ext>
            </a:extLst>
          </p:cNvPr>
          <p:cNvCxnSpPr/>
          <p:nvPr/>
        </p:nvCxnSpPr>
        <p:spPr>
          <a:xfrm flipV="1">
            <a:off x="5756395" y="3258967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00AC68E-6BBF-5E4F-97F5-AADF593516D4}"/>
              </a:ext>
            </a:extLst>
          </p:cNvPr>
          <p:cNvCxnSpPr/>
          <p:nvPr/>
        </p:nvCxnSpPr>
        <p:spPr>
          <a:xfrm>
            <a:off x="6075885" y="3260959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9AB2280-247D-0A46-AEE2-4089662558D5}"/>
              </a:ext>
            </a:extLst>
          </p:cNvPr>
          <p:cNvCxnSpPr/>
          <p:nvPr/>
        </p:nvCxnSpPr>
        <p:spPr>
          <a:xfrm>
            <a:off x="5755731" y="3553542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Curved Down Arrow 32">
            <a:extLst>
              <a:ext uri="{FF2B5EF4-FFF2-40B4-BE49-F238E27FC236}">
                <a16:creationId xmlns:a16="http://schemas.microsoft.com/office/drawing/2014/main" id="{FB41A0C1-3217-7C4C-BB88-7A9706656D4C}"/>
              </a:ext>
            </a:extLst>
          </p:cNvPr>
          <p:cNvSpPr/>
          <p:nvPr/>
        </p:nvSpPr>
        <p:spPr>
          <a:xfrm rot="20222395" flipH="1" flipV="1">
            <a:off x="5616335" y="3718823"/>
            <a:ext cx="428322" cy="277750"/>
          </a:xfrm>
          <a:prstGeom prst="curvedDownArrow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AB8EC26-0025-4F40-98F0-DA691AAEDC68}"/>
              </a:ext>
            </a:extLst>
          </p:cNvPr>
          <p:cNvCxnSpPr/>
          <p:nvPr/>
        </p:nvCxnSpPr>
        <p:spPr>
          <a:xfrm>
            <a:off x="6445112" y="3480615"/>
            <a:ext cx="412384" cy="112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362B25C-5FFC-E94F-A10D-8B254B485A7E}"/>
              </a:ext>
            </a:extLst>
          </p:cNvPr>
          <p:cNvSpPr txBox="1"/>
          <p:nvPr/>
        </p:nvSpPr>
        <p:spPr>
          <a:xfrm>
            <a:off x="2273877" y="3725693"/>
            <a:ext cx="709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F7F7F"/>
                </a:solidFill>
                <a:latin typeface="Candara"/>
                <a:cs typeface="Candara"/>
              </a:rPr>
              <a:t>:Br:-1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7375D36-93DB-E741-ADF7-3C035EEBE1BA}"/>
              </a:ext>
            </a:extLst>
          </p:cNvPr>
          <p:cNvSpPr txBox="1"/>
          <p:nvPr/>
        </p:nvSpPr>
        <p:spPr>
          <a:xfrm>
            <a:off x="2380029" y="3508926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F7F7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5B77BA6-43DB-B94E-8CF9-878DC1963B2B}"/>
              </a:ext>
            </a:extLst>
          </p:cNvPr>
          <p:cNvSpPr txBox="1"/>
          <p:nvPr/>
        </p:nvSpPr>
        <p:spPr>
          <a:xfrm>
            <a:off x="2365088" y="3821161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F7F7F"/>
                </a:solidFill>
                <a:latin typeface="Candara"/>
                <a:cs typeface="Candara"/>
              </a:rPr>
              <a:t>..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70ECB3E-BA08-4847-BA79-E7A4A2DA4284}"/>
              </a:ext>
            </a:extLst>
          </p:cNvPr>
          <p:cNvCxnSpPr/>
          <p:nvPr/>
        </p:nvCxnSpPr>
        <p:spPr>
          <a:xfrm>
            <a:off x="1906732" y="3475614"/>
            <a:ext cx="479298" cy="34390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5F1A462-9AE0-264A-B958-93D3CF8462F6}"/>
              </a:ext>
            </a:extLst>
          </p:cNvPr>
          <p:cNvCxnSpPr/>
          <p:nvPr/>
        </p:nvCxnSpPr>
        <p:spPr>
          <a:xfrm>
            <a:off x="6473514" y="3460472"/>
            <a:ext cx="293631" cy="44856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99F6CC04-C744-8644-970D-4523AAA8B83E}"/>
              </a:ext>
            </a:extLst>
          </p:cNvPr>
          <p:cNvSpPr txBox="1"/>
          <p:nvPr/>
        </p:nvSpPr>
        <p:spPr>
          <a:xfrm>
            <a:off x="6597512" y="3802210"/>
            <a:ext cx="4812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H+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C1FAC57-AE8C-0C47-8F8C-1C3849775F2C}"/>
              </a:ext>
            </a:extLst>
          </p:cNvPr>
          <p:cNvSpPr txBox="1"/>
          <p:nvPr/>
        </p:nvSpPr>
        <p:spPr>
          <a:xfrm>
            <a:off x="7645839" y="3198475"/>
            <a:ext cx="362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O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5B148A5-2804-7541-AB92-F09EDAF0CDCE}"/>
              </a:ext>
            </a:extLst>
          </p:cNvPr>
          <p:cNvSpPr txBox="1"/>
          <p:nvPr/>
        </p:nvSpPr>
        <p:spPr>
          <a:xfrm>
            <a:off x="7657274" y="2985963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AA8358D-26EE-1D43-84EC-61BE5EBE1C4A}"/>
              </a:ext>
            </a:extLst>
          </p:cNvPr>
          <p:cNvCxnSpPr/>
          <p:nvPr/>
        </p:nvCxnSpPr>
        <p:spPr>
          <a:xfrm>
            <a:off x="7361960" y="2952939"/>
            <a:ext cx="0" cy="98268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8AEA7A2-80D6-7940-A32D-59835B91609B}"/>
              </a:ext>
            </a:extLst>
          </p:cNvPr>
          <p:cNvCxnSpPr/>
          <p:nvPr/>
        </p:nvCxnSpPr>
        <p:spPr>
          <a:xfrm flipV="1">
            <a:off x="6883843" y="3427622"/>
            <a:ext cx="813830" cy="299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23113B4-222F-4F4A-896F-6B98C8B73FC5}"/>
              </a:ext>
            </a:extLst>
          </p:cNvPr>
          <p:cNvCxnSpPr/>
          <p:nvPr/>
        </p:nvCxnSpPr>
        <p:spPr>
          <a:xfrm flipV="1">
            <a:off x="7958336" y="3242829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5C1CC1D-F69E-AA42-9516-B117C978C59D}"/>
              </a:ext>
            </a:extLst>
          </p:cNvPr>
          <p:cNvCxnSpPr/>
          <p:nvPr/>
        </p:nvCxnSpPr>
        <p:spPr>
          <a:xfrm>
            <a:off x="8277826" y="3244821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DF8081C-935E-0A45-B209-98B1391F10DD}"/>
              </a:ext>
            </a:extLst>
          </p:cNvPr>
          <p:cNvSpPr txBox="1"/>
          <p:nvPr/>
        </p:nvSpPr>
        <p:spPr>
          <a:xfrm>
            <a:off x="7676002" y="3305483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A221DCB-D773-D247-BAA6-4AAEACD2B01B}"/>
              </a:ext>
            </a:extLst>
          </p:cNvPr>
          <p:cNvSpPr txBox="1"/>
          <p:nvPr/>
        </p:nvSpPr>
        <p:spPr>
          <a:xfrm>
            <a:off x="6644797" y="4322393"/>
            <a:ext cx="234464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Candara"/>
                <a:cs typeface="Candara"/>
              </a:rPr>
              <a:t>STEP 3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Proton polishing: loss of proton stabilizes the oxygen.</a:t>
            </a:r>
          </a:p>
          <a:p>
            <a:endParaRPr lang="en-US" sz="10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Proton &amp; LG form </a:t>
            </a:r>
            <a:r>
              <a:rPr lang="en-US" dirty="0" err="1">
                <a:solidFill>
                  <a:srgbClr val="0000FF"/>
                </a:solidFill>
                <a:latin typeface="Candara"/>
                <a:cs typeface="Candara"/>
              </a:rPr>
              <a:t>HBr</a:t>
            </a: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 byproduct.</a:t>
            </a:r>
          </a:p>
        </p:txBody>
      </p:sp>
      <p:sp>
        <p:nvSpPr>
          <p:cNvPr id="49" name="Rectangular Callout 48">
            <a:extLst>
              <a:ext uri="{FF2B5EF4-FFF2-40B4-BE49-F238E27FC236}">
                <a16:creationId xmlns:a16="http://schemas.microsoft.com/office/drawing/2014/main" id="{5614EA18-AA5D-624A-A05F-0F9629A49F2E}"/>
              </a:ext>
            </a:extLst>
          </p:cNvPr>
          <p:cNvSpPr/>
          <p:nvPr/>
        </p:nvSpPr>
        <p:spPr>
          <a:xfrm flipV="1">
            <a:off x="6582644" y="4322390"/>
            <a:ext cx="2406799" cy="1969772"/>
          </a:xfrm>
          <a:prstGeom prst="wedgeRectCallout">
            <a:avLst>
              <a:gd name="adj1" fmla="val -38629"/>
              <a:gd name="adj2" fmla="val 79794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975DAA2-8760-7B4A-B9E8-5971DAD2BFDC}"/>
              </a:ext>
            </a:extLst>
          </p:cNvPr>
          <p:cNvSpPr txBox="1"/>
          <p:nvPr/>
        </p:nvSpPr>
        <p:spPr>
          <a:xfrm>
            <a:off x="6838295" y="1570029"/>
            <a:ext cx="157698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Substitution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product</a:t>
            </a:r>
          </a:p>
          <a:p>
            <a:pPr algn="ctr"/>
            <a:endParaRPr lang="en-US" sz="1000" dirty="0">
              <a:solidFill>
                <a:srgbClr val="0000FF"/>
              </a:solidFill>
              <a:latin typeface="Candara"/>
              <a:cs typeface="Candara"/>
            </a:endParaRPr>
          </a:p>
          <a:p>
            <a:pPr algn="ctr"/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Here an ether.</a:t>
            </a:r>
          </a:p>
        </p:txBody>
      </p:sp>
      <p:sp>
        <p:nvSpPr>
          <p:cNvPr id="51" name="Rectangular Callout 50">
            <a:extLst>
              <a:ext uri="{FF2B5EF4-FFF2-40B4-BE49-F238E27FC236}">
                <a16:creationId xmlns:a16="http://schemas.microsoft.com/office/drawing/2014/main" id="{9FFDA277-48FE-9049-91C5-90361F02C40D}"/>
              </a:ext>
            </a:extLst>
          </p:cNvPr>
          <p:cNvSpPr/>
          <p:nvPr/>
        </p:nvSpPr>
        <p:spPr>
          <a:xfrm>
            <a:off x="6883843" y="1503179"/>
            <a:ext cx="1531439" cy="1230551"/>
          </a:xfrm>
          <a:prstGeom prst="wedgeRectCallout">
            <a:avLst>
              <a:gd name="adj1" fmla="val 19836"/>
              <a:gd name="adj2" fmla="val 72416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19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BC887D-5263-BE4E-B139-25FE7FD3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16EF88F-A556-D841-86FC-A1348FB62AED}"/>
              </a:ext>
            </a:extLst>
          </p:cNvPr>
          <p:cNvSpPr txBox="1"/>
          <p:nvPr/>
        </p:nvSpPr>
        <p:spPr>
          <a:xfrm>
            <a:off x="228607" y="39196"/>
            <a:ext cx="76626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andara"/>
              </a:rPr>
              <a:t>Nucleophilic substitution mechanism (SN1)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6F2C493-7921-E349-AF06-03A27E018027}"/>
              </a:ext>
            </a:extLst>
          </p:cNvPr>
          <p:cNvCxnSpPr/>
          <p:nvPr/>
        </p:nvCxnSpPr>
        <p:spPr>
          <a:xfrm>
            <a:off x="817373" y="2982341"/>
            <a:ext cx="0" cy="98268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9FF8375-682A-0747-ACCD-338C57D2FDB0}"/>
              </a:ext>
            </a:extLst>
          </p:cNvPr>
          <p:cNvCxnSpPr/>
          <p:nvPr/>
        </p:nvCxnSpPr>
        <p:spPr>
          <a:xfrm>
            <a:off x="339256" y="3460014"/>
            <a:ext cx="91112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4DFF9A6-2C93-0E4C-9772-71E84824EE1A}"/>
              </a:ext>
            </a:extLst>
          </p:cNvPr>
          <p:cNvSpPr txBox="1"/>
          <p:nvPr/>
        </p:nvSpPr>
        <p:spPr>
          <a:xfrm>
            <a:off x="1175679" y="3245018"/>
            <a:ext cx="428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Br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28029ED-A4B0-0741-8D31-45A4935A4A90}"/>
              </a:ext>
            </a:extLst>
          </p:cNvPr>
          <p:cNvCxnSpPr/>
          <p:nvPr/>
        </p:nvCxnSpPr>
        <p:spPr>
          <a:xfrm>
            <a:off x="1635565" y="3460014"/>
            <a:ext cx="152014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8A4CC44-08C4-044C-954B-3BDF25D73069}"/>
              </a:ext>
            </a:extLst>
          </p:cNvPr>
          <p:cNvCxnSpPr/>
          <p:nvPr/>
        </p:nvCxnSpPr>
        <p:spPr>
          <a:xfrm flipV="1">
            <a:off x="2319868" y="2973537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F9B945D-99D5-1345-AD40-A57E57EAF542}"/>
              </a:ext>
            </a:extLst>
          </p:cNvPr>
          <p:cNvSpPr txBox="1"/>
          <p:nvPr/>
        </p:nvSpPr>
        <p:spPr>
          <a:xfrm>
            <a:off x="1635565" y="2889424"/>
            <a:ext cx="7702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H -- 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2673FB-0409-8E40-B717-FD99C4732D69}"/>
              </a:ext>
            </a:extLst>
          </p:cNvPr>
          <p:cNvSpPr txBox="1"/>
          <p:nvPr/>
        </p:nvSpPr>
        <p:spPr>
          <a:xfrm>
            <a:off x="2072122" y="2668895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8F24EC-F031-DC42-B789-B28505CB34E6}"/>
              </a:ext>
            </a:extLst>
          </p:cNvPr>
          <p:cNvSpPr txBox="1"/>
          <p:nvPr/>
        </p:nvSpPr>
        <p:spPr>
          <a:xfrm>
            <a:off x="2072122" y="2973537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D9207AF-9C44-5F48-B2A7-8AD0D92C949C}"/>
              </a:ext>
            </a:extLst>
          </p:cNvPr>
          <p:cNvSpPr txBox="1"/>
          <p:nvPr/>
        </p:nvSpPr>
        <p:spPr>
          <a:xfrm>
            <a:off x="108554" y="822036"/>
            <a:ext cx="183896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Substrate is a 2°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or 3° alkyl halide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or alcohol.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endParaRPr lang="en-US" sz="10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Here 1-bromo-1,1-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 err="1">
                <a:solidFill>
                  <a:srgbClr val="0000FF"/>
                </a:solidFill>
                <a:latin typeface="Candara"/>
                <a:cs typeface="Candara"/>
              </a:rPr>
              <a:t>dimethylethane</a:t>
            </a: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.</a:t>
            </a:r>
          </a:p>
          <a:p>
            <a:endParaRPr lang="en-US" sz="10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Br is a good LG.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1BBB33B-EBAF-A04C-9134-A88D2C2D6B52}"/>
              </a:ext>
            </a:extLst>
          </p:cNvPr>
          <p:cNvSpPr txBox="1"/>
          <p:nvPr/>
        </p:nvSpPr>
        <p:spPr>
          <a:xfrm>
            <a:off x="1975720" y="945703"/>
            <a:ext cx="1261395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Reactant is 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a weak Nu: </a:t>
            </a:r>
          </a:p>
          <a:p>
            <a:endParaRPr lang="en-US" sz="10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This is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ethanol.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1E0835C-93F0-CD4B-AB88-F97D6B687FA9}"/>
              </a:ext>
            </a:extLst>
          </p:cNvPr>
          <p:cNvCxnSpPr/>
          <p:nvPr/>
        </p:nvCxnSpPr>
        <p:spPr>
          <a:xfrm>
            <a:off x="2639358" y="2975529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4FF4954-4534-7D44-BEC7-45C34A401F5C}"/>
              </a:ext>
            </a:extLst>
          </p:cNvPr>
          <p:cNvCxnSpPr/>
          <p:nvPr/>
        </p:nvCxnSpPr>
        <p:spPr>
          <a:xfrm>
            <a:off x="3802876" y="2982799"/>
            <a:ext cx="0" cy="98268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8109CEC-B2EA-F24D-8D68-10EEBE0E5822}"/>
              </a:ext>
            </a:extLst>
          </p:cNvPr>
          <p:cNvCxnSpPr/>
          <p:nvPr/>
        </p:nvCxnSpPr>
        <p:spPr>
          <a:xfrm>
            <a:off x="3324759" y="3460472"/>
            <a:ext cx="47811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6AC5153-F946-FD46-8F89-7A1D7C141BDD}"/>
              </a:ext>
            </a:extLst>
          </p:cNvPr>
          <p:cNvSpPr txBox="1"/>
          <p:nvPr/>
        </p:nvSpPr>
        <p:spPr>
          <a:xfrm>
            <a:off x="3809266" y="3193294"/>
            <a:ext cx="339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+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039D84F-C786-2542-AF20-D40CBDFA593D}"/>
              </a:ext>
            </a:extLst>
          </p:cNvPr>
          <p:cNvSpPr txBox="1"/>
          <p:nvPr/>
        </p:nvSpPr>
        <p:spPr>
          <a:xfrm>
            <a:off x="3374886" y="1720437"/>
            <a:ext cx="14424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carbocation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intermediate</a:t>
            </a:r>
          </a:p>
        </p:txBody>
      </p:sp>
      <p:sp>
        <p:nvSpPr>
          <p:cNvPr id="23" name="Curved Down Arrow 22">
            <a:extLst>
              <a:ext uri="{FF2B5EF4-FFF2-40B4-BE49-F238E27FC236}">
                <a16:creationId xmlns:a16="http://schemas.microsoft.com/office/drawing/2014/main" id="{7BAE3A68-6F63-5A48-837D-756BE1B5E651}"/>
              </a:ext>
            </a:extLst>
          </p:cNvPr>
          <p:cNvSpPr/>
          <p:nvPr/>
        </p:nvSpPr>
        <p:spPr>
          <a:xfrm>
            <a:off x="1028037" y="3051074"/>
            <a:ext cx="428322" cy="277750"/>
          </a:xfrm>
          <a:prstGeom prst="curvedDownArrow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817DDE-E63E-374A-B5E1-D8B92D664FB3}"/>
              </a:ext>
            </a:extLst>
          </p:cNvPr>
          <p:cNvSpPr txBox="1"/>
          <p:nvPr/>
        </p:nvSpPr>
        <p:spPr>
          <a:xfrm>
            <a:off x="5443898" y="3214613"/>
            <a:ext cx="362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1E5DE58-854C-754D-8C95-24A15F297B82}"/>
              </a:ext>
            </a:extLst>
          </p:cNvPr>
          <p:cNvSpPr txBox="1"/>
          <p:nvPr/>
        </p:nvSpPr>
        <p:spPr>
          <a:xfrm>
            <a:off x="5455333" y="3002101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E90A844-5C9C-9040-98C8-CE947DC9F664}"/>
              </a:ext>
            </a:extLst>
          </p:cNvPr>
          <p:cNvCxnSpPr/>
          <p:nvPr/>
        </p:nvCxnSpPr>
        <p:spPr>
          <a:xfrm>
            <a:off x="5160019" y="2969077"/>
            <a:ext cx="0" cy="98268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A34C084-0F36-1B48-9FA6-406D74225F98}"/>
              </a:ext>
            </a:extLst>
          </p:cNvPr>
          <p:cNvCxnSpPr/>
          <p:nvPr/>
        </p:nvCxnSpPr>
        <p:spPr>
          <a:xfrm flipV="1">
            <a:off x="4681902" y="3443760"/>
            <a:ext cx="813830" cy="299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E28917A-F5C2-3147-89EC-7D4695063FBA}"/>
              </a:ext>
            </a:extLst>
          </p:cNvPr>
          <p:cNvSpPr txBox="1"/>
          <p:nvPr/>
        </p:nvSpPr>
        <p:spPr>
          <a:xfrm>
            <a:off x="6009713" y="3436124"/>
            <a:ext cx="351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H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9EE66D8-8976-3141-98AD-6D1DDD8C157D}"/>
              </a:ext>
            </a:extLst>
          </p:cNvPr>
          <p:cNvSpPr txBox="1"/>
          <p:nvPr/>
        </p:nvSpPr>
        <p:spPr>
          <a:xfrm>
            <a:off x="5449906" y="3365301"/>
            <a:ext cx="339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+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6D2172F-0175-4846-9769-E479A6A0E45B}"/>
              </a:ext>
            </a:extLst>
          </p:cNvPr>
          <p:cNvCxnSpPr/>
          <p:nvPr/>
        </p:nvCxnSpPr>
        <p:spPr>
          <a:xfrm>
            <a:off x="4149173" y="3478719"/>
            <a:ext cx="412384" cy="112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Curved Down Arrow 30">
            <a:extLst>
              <a:ext uri="{FF2B5EF4-FFF2-40B4-BE49-F238E27FC236}">
                <a16:creationId xmlns:a16="http://schemas.microsoft.com/office/drawing/2014/main" id="{9B595C5F-BE6E-204C-9599-7B2482E92449}"/>
              </a:ext>
            </a:extLst>
          </p:cNvPr>
          <p:cNvSpPr/>
          <p:nvPr/>
        </p:nvSpPr>
        <p:spPr>
          <a:xfrm rot="1099440">
            <a:off x="2190888" y="2594053"/>
            <a:ext cx="1976947" cy="576123"/>
          </a:xfrm>
          <a:prstGeom prst="curvedDownArrow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C542A98-C353-0F40-A2E3-0E91C1302941}"/>
              </a:ext>
            </a:extLst>
          </p:cNvPr>
          <p:cNvCxnSpPr/>
          <p:nvPr/>
        </p:nvCxnSpPr>
        <p:spPr>
          <a:xfrm flipV="1">
            <a:off x="5756395" y="3258967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BCD97CA-2F75-7145-924E-E6ED143961BF}"/>
              </a:ext>
            </a:extLst>
          </p:cNvPr>
          <p:cNvCxnSpPr/>
          <p:nvPr/>
        </p:nvCxnSpPr>
        <p:spPr>
          <a:xfrm>
            <a:off x="6075885" y="3260959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310B2A6-1DEC-C740-8420-772DCAA32C21}"/>
              </a:ext>
            </a:extLst>
          </p:cNvPr>
          <p:cNvCxnSpPr/>
          <p:nvPr/>
        </p:nvCxnSpPr>
        <p:spPr>
          <a:xfrm>
            <a:off x="5755731" y="3553542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Curved Down Arrow 34">
            <a:extLst>
              <a:ext uri="{FF2B5EF4-FFF2-40B4-BE49-F238E27FC236}">
                <a16:creationId xmlns:a16="http://schemas.microsoft.com/office/drawing/2014/main" id="{CEEF0F30-83F1-4F47-A422-E3230BC3E07C}"/>
              </a:ext>
            </a:extLst>
          </p:cNvPr>
          <p:cNvSpPr/>
          <p:nvPr/>
        </p:nvSpPr>
        <p:spPr>
          <a:xfrm rot="20222395" flipH="1" flipV="1">
            <a:off x="5616335" y="3718823"/>
            <a:ext cx="428322" cy="277750"/>
          </a:xfrm>
          <a:prstGeom prst="curvedDownArrow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66B4A3B-453A-A04D-AC5E-A867A8B3A176}"/>
              </a:ext>
            </a:extLst>
          </p:cNvPr>
          <p:cNvCxnSpPr/>
          <p:nvPr/>
        </p:nvCxnSpPr>
        <p:spPr>
          <a:xfrm>
            <a:off x="6445112" y="3480615"/>
            <a:ext cx="412384" cy="112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D0F4916-69B7-C648-BA5F-85B0DB385EA2}"/>
              </a:ext>
            </a:extLst>
          </p:cNvPr>
          <p:cNvSpPr txBox="1"/>
          <p:nvPr/>
        </p:nvSpPr>
        <p:spPr>
          <a:xfrm>
            <a:off x="2273877" y="3725693"/>
            <a:ext cx="709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:Br:-1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0A8ADC2-726F-1E4E-80A2-6D50B7AB2AED}"/>
              </a:ext>
            </a:extLst>
          </p:cNvPr>
          <p:cNvSpPr txBox="1"/>
          <p:nvPr/>
        </p:nvSpPr>
        <p:spPr>
          <a:xfrm>
            <a:off x="2380029" y="3508926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3E9724A-D1D8-414A-81B0-A0D8C22FC862}"/>
              </a:ext>
            </a:extLst>
          </p:cNvPr>
          <p:cNvSpPr txBox="1"/>
          <p:nvPr/>
        </p:nvSpPr>
        <p:spPr>
          <a:xfrm>
            <a:off x="2365088" y="3821161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0B0CFF6-B91D-9B4E-BF0A-6CA0300FE64A}"/>
              </a:ext>
            </a:extLst>
          </p:cNvPr>
          <p:cNvCxnSpPr/>
          <p:nvPr/>
        </p:nvCxnSpPr>
        <p:spPr>
          <a:xfrm>
            <a:off x="1906732" y="3475614"/>
            <a:ext cx="479298" cy="34390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1B77C81-218A-3A40-AEEF-A990B276B033}"/>
              </a:ext>
            </a:extLst>
          </p:cNvPr>
          <p:cNvCxnSpPr/>
          <p:nvPr/>
        </p:nvCxnSpPr>
        <p:spPr>
          <a:xfrm>
            <a:off x="6473514" y="3460472"/>
            <a:ext cx="293631" cy="44856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C3A41361-8F0C-7F42-BA1A-22DE821BF167}"/>
              </a:ext>
            </a:extLst>
          </p:cNvPr>
          <p:cNvSpPr txBox="1"/>
          <p:nvPr/>
        </p:nvSpPr>
        <p:spPr>
          <a:xfrm>
            <a:off x="6597512" y="3802210"/>
            <a:ext cx="4812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H+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C314D4F-29D3-E440-AF23-0CCB73901E6E}"/>
              </a:ext>
            </a:extLst>
          </p:cNvPr>
          <p:cNvSpPr txBox="1"/>
          <p:nvPr/>
        </p:nvSpPr>
        <p:spPr>
          <a:xfrm>
            <a:off x="7645839" y="3198475"/>
            <a:ext cx="362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8C61AA8-B914-B54C-AB23-C0A8794D286D}"/>
              </a:ext>
            </a:extLst>
          </p:cNvPr>
          <p:cNvSpPr txBox="1"/>
          <p:nvPr/>
        </p:nvSpPr>
        <p:spPr>
          <a:xfrm>
            <a:off x="7657274" y="2985963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623A9A7-F5E1-7B42-87B3-EA6162D96B65}"/>
              </a:ext>
            </a:extLst>
          </p:cNvPr>
          <p:cNvCxnSpPr/>
          <p:nvPr/>
        </p:nvCxnSpPr>
        <p:spPr>
          <a:xfrm>
            <a:off x="7361960" y="2952939"/>
            <a:ext cx="0" cy="98268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3A2642B-3085-C249-84B4-80FDC16174AD}"/>
              </a:ext>
            </a:extLst>
          </p:cNvPr>
          <p:cNvCxnSpPr/>
          <p:nvPr/>
        </p:nvCxnSpPr>
        <p:spPr>
          <a:xfrm flipV="1">
            <a:off x="6883843" y="3427622"/>
            <a:ext cx="813830" cy="299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A30A877-3D3A-CE45-A65C-90959A79C7A0}"/>
              </a:ext>
            </a:extLst>
          </p:cNvPr>
          <p:cNvCxnSpPr/>
          <p:nvPr/>
        </p:nvCxnSpPr>
        <p:spPr>
          <a:xfrm flipV="1">
            <a:off x="7958336" y="3242829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98C6EFC4-7CB2-1148-B3A4-8CA0AC1AD228}"/>
              </a:ext>
            </a:extLst>
          </p:cNvPr>
          <p:cNvCxnSpPr/>
          <p:nvPr/>
        </p:nvCxnSpPr>
        <p:spPr>
          <a:xfrm>
            <a:off x="8277826" y="3244821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D9683F11-BA6F-2246-AA4E-5038201D4ED2}"/>
              </a:ext>
            </a:extLst>
          </p:cNvPr>
          <p:cNvSpPr txBox="1"/>
          <p:nvPr/>
        </p:nvSpPr>
        <p:spPr>
          <a:xfrm>
            <a:off x="7676002" y="3305483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50" name="Rectangular Callout 49">
            <a:extLst>
              <a:ext uri="{FF2B5EF4-FFF2-40B4-BE49-F238E27FC236}">
                <a16:creationId xmlns:a16="http://schemas.microsoft.com/office/drawing/2014/main" id="{8061DD73-5125-D246-BC32-1AC96AFCB577}"/>
              </a:ext>
            </a:extLst>
          </p:cNvPr>
          <p:cNvSpPr/>
          <p:nvPr/>
        </p:nvSpPr>
        <p:spPr>
          <a:xfrm>
            <a:off x="108554" y="838200"/>
            <a:ext cx="1798178" cy="2114739"/>
          </a:xfrm>
          <a:prstGeom prst="wedgeRectCallout">
            <a:avLst>
              <a:gd name="adj1" fmla="val -35700"/>
              <a:gd name="adj2" fmla="val 60920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ular Callout 50">
            <a:extLst>
              <a:ext uri="{FF2B5EF4-FFF2-40B4-BE49-F238E27FC236}">
                <a16:creationId xmlns:a16="http://schemas.microsoft.com/office/drawing/2014/main" id="{4BCDE978-5E31-524E-92A3-C41C2D8BC0F8}"/>
              </a:ext>
            </a:extLst>
          </p:cNvPr>
          <p:cNvSpPr/>
          <p:nvPr/>
        </p:nvSpPr>
        <p:spPr>
          <a:xfrm>
            <a:off x="1896870" y="893276"/>
            <a:ext cx="1340245" cy="1404618"/>
          </a:xfrm>
          <a:prstGeom prst="wedgeRectCallout">
            <a:avLst>
              <a:gd name="adj1" fmla="val -21986"/>
              <a:gd name="adj2" fmla="val 71628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ular Callout 51">
            <a:extLst>
              <a:ext uri="{FF2B5EF4-FFF2-40B4-BE49-F238E27FC236}">
                <a16:creationId xmlns:a16="http://schemas.microsoft.com/office/drawing/2014/main" id="{6FCC3AE3-1025-7741-B223-FF33F5E6BB11}"/>
              </a:ext>
            </a:extLst>
          </p:cNvPr>
          <p:cNvSpPr/>
          <p:nvPr/>
        </p:nvSpPr>
        <p:spPr>
          <a:xfrm>
            <a:off x="3324759" y="1653588"/>
            <a:ext cx="1500569" cy="825231"/>
          </a:xfrm>
          <a:prstGeom prst="wedgeRectCallout">
            <a:avLst>
              <a:gd name="adj1" fmla="val 2277"/>
              <a:gd name="adj2" fmla="val 130812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E049484-EEB5-7346-A1B6-9B3359D37668}"/>
              </a:ext>
            </a:extLst>
          </p:cNvPr>
          <p:cNvSpPr txBox="1"/>
          <p:nvPr/>
        </p:nvSpPr>
        <p:spPr>
          <a:xfrm>
            <a:off x="361866" y="4322393"/>
            <a:ext cx="24546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andara"/>
                <a:cs typeface="Candara"/>
              </a:rPr>
              <a:t>STEP 1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The Br leaving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group leaves….</a:t>
            </a:r>
          </a:p>
          <a:p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[Bromine can leave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because the bromide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anion is large &amp; stable.]</a:t>
            </a:r>
          </a:p>
        </p:txBody>
      </p:sp>
      <p:sp>
        <p:nvSpPr>
          <p:cNvPr id="54" name="Rectangular Callout 53">
            <a:extLst>
              <a:ext uri="{FF2B5EF4-FFF2-40B4-BE49-F238E27FC236}">
                <a16:creationId xmlns:a16="http://schemas.microsoft.com/office/drawing/2014/main" id="{55ED8505-64B8-BC40-8A92-E2EA486B43A0}"/>
              </a:ext>
            </a:extLst>
          </p:cNvPr>
          <p:cNvSpPr/>
          <p:nvPr/>
        </p:nvSpPr>
        <p:spPr>
          <a:xfrm flipV="1">
            <a:off x="345158" y="4221271"/>
            <a:ext cx="3192554" cy="2182508"/>
          </a:xfrm>
          <a:prstGeom prst="wedgeRectCallout">
            <a:avLst>
              <a:gd name="adj1" fmla="val -2547"/>
              <a:gd name="adj2" fmla="val 80112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0D13A31-4DA8-2749-A125-5E755EBE6E3A}"/>
              </a:ext>
            </a:extLst>
          </p:cNvPr>
          <p:cNvSpPr txBox="1"/>
          <p:nvPr/>
        </p:nvSpPr>
        <p:spPr>
          <a:xfrm>
            <a:off x="2150445" y="4525390"/>
            <a:ext cx="1403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…creating a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carbocation.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D95095F-EF3D-2647-A0E5-9C42C3E157D1}"/>
              </a:ext>
            </a:extLst>
          </p:cNvPr>
          <p:cNvSpPr txBox="1"/>
          <p:nvPr/>
        </p:nvSpPr>
        <p:spPr>
          <a:xfrm>
            <a:off x="3802876" y="4322393"/>
            <a:ext cx="296426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andara"/>
                <a:cs typeface="Candara"/>
              </a:rPr>
              <a:t>STEP 2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Now ethanol acts as Nu: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&amp; quenches the 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carbocation E+ ….</a:t>
            </a:r>
          </a:p>
          <a:p>
            <a:endParaRPr lang="en-US" sz="10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…placing the nucleophile where the LG had been.</a:t>
            </a:r>
          </a:p>
        </p:txBody>
      </p:sp>
      <p:sp>
        <p:nvSpPr>
          <p:cNvPr id="57" name="Rectangular Callout 56">
            <a:extLst>
              <a:ext uri="{FF2B5EF4-FFF2-40B4-BE49-F238E27FC236}">
                <a16:creationId xmlns:a16="http://schemas.microsoft.com/office/drawing/2014/main" id="{45D0949C-B35E-FA42-8BD9-50F867838DC0}"/>
              </a:ext>
            </a:extLst>
          </p:cNvPr>
          <p:cNvSpPr/>
          <p:nvPr/>
        </p:nvSpPr>
        <p:spPr>
          <a:xfrm flipV="1">
            <a:off x="3722130" y="4227449"/>
            <a:ext cx="2751384" cy="2003158"/>
          </a:xfrm>
          <a:prstGeom prst="wedgeRectCallout">
            <a:avLst>
              <a:gd name="adj1" fmla="val -32380"/>
              <a:gd name="adj2" fmla="val 77815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6313261-345C-1842-93F4-9701E758D26D}"/>
              </a:ext>
            </a:extLst>
          </p:cNvPr>
          <p:cNvSpPr txBox="1"/>
          <p:nvPr/>
        </p:nvSpPr>
        <p:spPr>
          <a:xfrm>
            <a:off x="6644797" y="4322393"/>
            <a:ext cx="234464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Candara"/>
                <a:cs typeface="Candara"/>
              </a:rPr>
              <a:t>STEP 3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Proton polishing: loss of proton stabilizes the oxygen.</a:t>
            </a:r>
          </a:p>
          <a:p>
            <a:endParaRPr lang="en-US" sz="10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Proton &amp; LG form </a:t>
            </a:r>
            <a:r>
              <a:rPr lang="en-US" dirty="0" err="1">
                <a:solidFill>
                  <a:srgbClr val="0000FF"/>
                </a:solidFill>
                <a:latin typeface="Candara"/>
                <a:cs typeface="Candara"/>
              </a:rPr>
              <a:t>HBr</a:t>
            </a: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 byproduct.</a:t>
            </a:r>
          </a:p>
        </p:txBody>
      </p:sp>
      <p:sp>
        <p:nvSpPr>
          <p:cNvPr id="59" name="Rectangular Callout 58">
            <a:extLst>
              <a:ext uri="{FF2B5EF4-FFF2-40B4-BE49-F238E27FC236}">
                <a16:creationId xmlns:a16="http://schemas.microsoft.com/office/drawing/2014/main" id="{A6DF23E6-13A7-2642-999E-F5925EB45187}"/>
              </a:ext>
            </a:extLst>
          </p:cNvPr>
          <p:cNvSpPr/>
          <p:nvPr/>
        </p:nvSpPr>
        <p:spPr>
          <a:xfrm flipV="1">
            <a:off x="6582644" y="4322390"/>
            <a:ext cx="2406799" cy="1969772"/>
          </a:xfrm>
          <a:prstGeom prst="wedgeRectCallout">
            <a:avLst>
              <a:gd name="adj1" fmla="val -28909"/>
              <a:gd name="adj2" fmla="val 95914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4FC86A6-E1D2-474E-879E-07705AC5DE87}"/>
              </a:ext>
            </a:extLst>
          </p:cNvPr>
          <p:cNvSpPr txBox="1"/>
          <p:nvPr/>
        </p:nvSpPr>
        <p:spPr>
          <a:xfrm>
            <a:off x="5089655" y="1750901"/>
            <a:ext cx="1302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protonated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product</a:t>
            </a:r>
          </a:p>
        </p:txBody>
      </p:sp>
      <p:sp>
        <p:nvSpPr>
          <p:cNvPr id="61" name="Rectangular Callout 60">
            <a:extLst>
              <a:ext uri="{FF2B5EF4-FFF2-40B4-BE49-F238E27FC236}">
                <a16:creationId xmlns:a16="http://schemas.microsoft.com/office/drawing/2014/main" id="{D9F32406-D8A3-4C4A-BB23-932BED8C157A}"/>
              </a:ext>
            </a:extLst>
          </p:cNvPr>
          <p:cNvSpPr/>
          <p:nvPr/>
        </p:nvSpPr>
        <p:spPr>
          <a:xfrm>
            <a:off x="5039528" y="1750901"/>
            <a:ext cx="1356511" cy="713180"/>
          </a:xfrm>
          <a:prstGeom prst="wedgeRectCallout">
            <a:avLst>
              <a:gd name="adj1" fmla="val 2277"/>
              <a:gd name="adj2" fmla="val 130812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A240EED-2553-6840-8180-E36FC2346D59}"/>
              </a:ext>
            </a:extLst>
          </p:cNvPr>
          <p:cNvSpPr txBox="1"/>
          <p:nvPr/>
        </p:nvSpPr>
        <p:spPr>
          <a:xfrm>
            <a:off x="6838295" y="1570029"/>
            <a:ext cx="157698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Substitution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product</a:t>
            </a:r>
          </a:p>
          <a:p>
            <a:pPr algn="ctr"/>
            <a:endParaRPr lang="en-US" sz="1000" dirty="0">
              <a:solidFill>
                <a:srgbClr val="0000FF"/>
              </a:solidFill>
              <a:latin typeface="Candara"/>
              <a:cs typeface="Candara"/>
            </a:endParaRPr>
          </a:p>
          <a:p>
            <a:pPr algn="ctr"/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Here an ether.</a:t>
            </a:r>
          </a:p>
        </p:txBody>
      </p:sp>
      <p:sp>
        <p:nvSpPr>
          <p:cNvPr id="63" name="Rectangular Callout 62">
            <a:extLst>
              <a:ext uri="{FF2B5EF4-FFF2-40B4-BE49-F238E27FC236}">
                <a16:creationId xmlns:a16="http://schemas.microsoft.com/office/drawing/2014/main" id="{49E959C0-4545-944C-9EBF-E23532ABB3AD}"/>
              </a:ext>
            </a:extLst>
          </p:cNvPr>
          <p:cNvSpPr/>
          <p:nvPr/>
        </p:nvSpPr>
        <p:spPr>
          <a:xfrm>
            <a:off x="6883843" y="1503179"/>
            <a:ext cx="1531439" cy="1230551"/>
          </a:xfrm>
          <a:prstGeom prst="wedgeRectCallout">
            <a:avLst>
              <a:gd name="adj1" fmla="val 19836"/>
              <a:gd name="adj2" fmla="val 72416"/>
            </a:avLst>
          </a:prstGeom>
          <a:noFill/>
          <a:ln>
            <a:solidFill>
              <a:srgbClr val="0000FF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23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BC887D-5263-BE4E-B139-25FE7FD3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6" name="Text Box 2">
            <a:extLst>
              <a:ext uri="{FF2B5EF4-FFF2-40B4-BE49-F238E27FC236}">
                <a16:creationId xmlns:a16="http://schemas.microsoft.com/office/drawing/2014/main" id="{CD83F57C-3DA2-A84A-A8F3-B97BF89FF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58" y="60960"/>
            <a:ext cx="77219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latin typeface="Candara"/>
              </a:rPr>
              <a:t>Nucleophilic</a:t>
            </a:r>
            <a:r>
              <a:rPr lang="en-US" sz="3200" b="1" dirty="0">
                <a:solidFill>
                  <a:schemeClr val="bg1"/>
                </a:solidFill>
                <a:latin typeface="Candara"/>
              </a:rPr>
              <a:t> substitution mechanism (SN2)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898E67-8C15-FF41-AEBD-AE8AB9CA33C5}"/>
              </a:ext>
            </a:extLst>
          </p:cNvPr>
          <p:cNvCxnSpPr/>
          <p:nvPr/>
        </p:nvCxnSpPr>
        <p:spPr>
          <a:xfrm flipV="1">
            <a:off x="4177906" y="1556077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488AB1B-73C1-E34C-BCAF-22429DF73708}"/>
              </a:ext>
            </a:extLst>
          </p:cNvPr>
          <p:cNvSpPr txBox="1"/>
          <p:nvPr/>
        </p:nvSpPr>
        <p:spPr>
          <a:xfrm>
            <a:off x="3196160" y="1464804"/>
            <a:ext cx="1047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         - :O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BC3DAF-47B0-0C4F-A672-FF10ABC393DC}"/>
              </a:ext>
            </a:extLst>
          </p:cNvPr>
          <p:cNvSpPr txBox="1"/>
          <p:nvPr/>
        </p:nvSpPr>
        <p:spPr>
          <a:xfrm>
            <a:off x="3896742" y="1251435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FD5744-6AEB-0041-B1BA-C6AFF8A5D102}"/>
              </a:ext>
            </a:extLst>
          </p:cNvPr>
          <p:cNvSpPr txBox="1"/>
          <p:nvPr/>
        </p:nvSpPr>
        <p:spPr>
          <a:xfrm>
            <a:off x="3896742" y="1556077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E8CC955-F224-404C-953A-110C4AB32EAB}"/>
              </a:ext>
            </a:extLst>
          </p:cNvPr>
          <p:cNvCxnSpPr/>
          <p:nvPr/>
        </p:nvCxnSpPr>
        <p:spPr>
          <a:xfrm>
            <a:off x="4497396" y="1558069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E1848F1-79F1-5C4B-8992-63B821A85CCA}"/>
              </a:ext>
            </a:extLst>
          </p:cNvPr>
          <p:cNvCxnSpPr/>
          <p:nvPr/>
        </p:nvCxnSpPr>
        <p:spPr>
          <a:xfrm>
            <a:off x="3537292" y="2015872"/>
            <a:ext cx="1731401" cy="2244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AAD5729-8E0E-BE43-9502-22A6E7C42503}"/>
              </a:ext>
            </a:extLst>
          </p:cNvPr>
          <p:cNvCxnSpPr/>
          <p:nvPr/>
        </p:nvCxnSpPr>
        <p:spPr>
          <a:xfrm>
            <a:off x="4172184" y="2048260"/>
            <a:ext cx="364781" cy="28506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FDF8712-4F78-C44F-B911-D6DA611EA58B}"/>
              </a:ext>
            </a:extLst>
          </p:cNvPr>
          <p:cNvSpPr txBox="1"/>
          <p:nvPr/>
        </p:nvSpPr>
        <p:spPr>
          <a:xfrm>
            <a:off x="4435670" y="2266623"/>
            <a:ext cx="6206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:Br:-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8385530-0582-324B-A803-11B8BC1D6DEF}"/>
              </a:ext>
            </a:extLst>
          </p:cNvPr>
          <p:cNvSpPr txBox="1"/>
          <p:nvPr/>
        </p:nvSpPr>
        <p:spPr>
          <a:xfrm>
            <a:off x="6138555" y="2236945"/>
            <a:ext cx="42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:O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DE54E9B-5241-7F47-B739-2135DD3F3E49}"/>
              </a:ext>
            </a:extLst>
          </p:cNvPr>
          <p:cNvCxnSpPr/>
          <p:nvPr/>
        </p:nvCxnSpPr>
        <p:spPr>
          <a:xfrm flipV="1">
            <a:off x="6484470" y="2314723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F4906BB-AEF3-2F4A-B413-ECFD87EFD930}"/>
              </a:ext>
            </a:extLst>
          </p:cNvPr>
          <p:cNvCxnSpPr/>
          <p:nvPr/>
        </p:nvCxnSpPr>
        <p:spPr>
          <a:xfrm>
            <a:off x="6803960" y="2316715"/>
            <a:ext cx="320154" cy="1223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71B000A-1527-DB4D-9ADD-782C96F75781}"/>
              </a:ext>
            </a:extLst>
          </p:cNvPr>
          <p:cNvSpPr txBox="1"/>
          <p:nvPr/>
        </p:nvSpPr>
        <p:spPr>
          <a:xfrm>
            <a:off x="6218845" y="2327241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8430D19-73D5-5343-920D-C4EDF40550A8}"/>
              </a:ext>
            </a:extLst>
          </p:cNvPr>
          <p:cNvCxnSpPr/>
          <p:nvPr/>
        </p:nvCxnSpPr>
        <p:spPr>
          <a:xfrm>
            <a:off x="2368462" y="2091628"/>
            <a:ext cx="47811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C642130-93AD-1C4B-B51A-24D5F6055C40}"/>
              </a:ext>
            </a:extLst>
          </p:cNvPr>
          <p:cNvCxnSpPr/>
          <p:nvPr/>
        </p:nvCxnSpPr>
        <p:spPr>
          <a:xfrm flipV="1">
            <a:off x="2846579" y="1805067"/>
            <a:ext cx="237106" cy="29565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76AEBD0-EF8A-2447-81B9-65FF31ED9162}"/>
              </a:ext>
            </a:extLst>
          </p:cNvPr>
          <p:cNvCxnSpPr/>
          <p:nvPr/>
        </p:nvCxnSpPr>
        <p:spPr>
          <a:xfrm>
            <a:off x="2779743" y="1885007"/>
            <a:ext cx="72035" cy="234416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AE47B1C-2D13-464C-9618-0F95A00326F8}"/>
              </a:ext>
            </a:extLst>
          </p:cNvPr>
          <p:cNvCxnSpPr/>
          <p:nvPr/>
        </p:nvCxnSpPr>
        <p:spPr>
          <a:xfrm flipV="1">
            <a:off x="2854647" y="2038314"/>
            <a:ext cx="229038" cy="76180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3A9C84B-D36B-F946-A4B9-FBDA42E2F660}"/>
              </a:ext>
            </a:extLst>
          </p:cNvPr>
          <p:cNvSpPr txBox="1"/>
          <p:nvPr/>
        </p:nvSpPr>
        <p:spPr>
          <a:xfrm>
            <a:off x="2886233" y="1484897"/>
            <a:ext cx="555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:Br: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EFE1F97-E742-E74A-B4D1-E894A65A9481}"/>
              </a:ext>
            </a:extLst>
          </p:cNvPr>
          <p:cNvSpPr txBox="1"/>
          <p:nvPr/>
        </p:nvSpPr>
        <p:spPr>
          <a:xfrm>
            <a:off x="3789879" y="1118228"/>
            <a:ext cx="612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Na+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C5F6918-16E0-5448-BCC4-C0505BA00522}"/>
              </a:ext>
            </a:extLst>
          </p:cNvPr>
          <p:cNvSpPr txBox="1"/>
          <p:nvPr/>
        </p:nvSpPr>
        <p:spPr>
          <a:xfrm>
            <a:off x="2978120" y="1280320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58B09A9-FC57-0646-8F26-FAEA2D620F7B}"/>
              </a:ext>
            </a:extLst>
          </p:cNvPr>
          <p:cNvSpPr txBox="1"/>
          <p:nvPr/>
        </p:nvSpPr>
        <p:spPr>
          <a:xfrm>
            <a:off x="4511042" y="2374617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8D3C369-85F9-6B44-A38D-7943C4B8E449}"/>
              </a:ext>
            </a:extLst>
          </p:cNvPr>
          <p:cNvSpPr txBox="1"/>
          <p:nvPr/>
        </p:nvSpPr>
        <p:spPr>
          <a:xfrm>
            <a:off x="4517571" y="2055060"/>
            <a:ext cx="313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..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7D9D1ED-0383-974F-96CF-A307B590FBF4}"/>
              </a:ext>
            </a:extLst>
          </p:cNvPr>
          <p:cNvCxnSpPr/>
          <p:nvPr/>
        </p:nvCxnSpPr>
        <p:spPr>
          <a:xfrm>
            <a:off x="5603056" y="2038314"/>
            <a:ext cx="47811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9984EA2-AF38-A04E-9D0F-F17D73546544}"/>
              </a:ext>
            </a:extLst>
          </p:cNvPr>
          <p:cNvCxnSpPr/>
          <p:nvPr/>
        </p:nvCxnSpPr>
        <p:spPr>
          <a:xfrm>
            <a:off x="6074936" y="2037819"/>
            <a:ext cx="237106" cy="295652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0A2AEEE-ED0F-E04B-9F48-02AA6F882D37}"/>
              </a:ext>
            </a:extLst>
          </p:cNvPr>
          <p:cNvSpPr txBox="1"/>
          <p:nvPr/>
        </p:nvSpPr>
        <p:spPr>
          <a:xfrm>
            <a:off x="835450" y="3843666"/>
            <a:ext cx="725070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andara"/>
                <a:cs typeface="Candara"/>
              </a:rPr>
              <a:t>SN2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Candara"/>
                <a:cs typeface="Candara"/>
              </a:rPr>
              <a:t>1° (or 2°) substrate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Candara"/>
                <a:cs typeface="Candara"/>
              </a:rPr>
              <a:t>Strong Nu:-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Candara"/>
                <a:cs typeface="Candara"/>
              </a:rPr>
              <a:t>1 step (concerted step):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Candara"/>
                <a:cs typeface="Candara"/>
              </a:rPr>
              <a:t>Strong Nu:- pushes on, forming 5-bond intermediate, &amp;</a:t>
            </a:r>
            <a:br>
              <a:rPr lang="en-US" sz="2000" dirty="0">
                <a:latin typeface="Candara"/>
                <a:cs typeface="Candara"/>
              </a:rPr>
            </a:br>
            <a:r>
              <a:rPr lang="en-US" sz="2000" dirty="0">
                <a:latin typeface="Candara"/>
                <a:cs typeface="Candara"/>
              </a:rPr>
              <a:t>pushing the old substituent off.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Candara"/>
                <a:cs typeface="Candara"/>
              </a:rPr>
              <a:t>If the substrate is chiral, the product’s chirality will be </a:t>
            </a:r>
            <a:r>
              <a:rPr lang="en-US" sz="2000" u="sng" dirty="0">
                <a:latin typeface="Candara"/>
                <a:cs typeface="Candara"/>
              </a:rPr>
              <a:t>inverted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9219B18-2B8E-FC48-9626-29C5FCA394BA}"/>
              </a:ext>
            </a:extLst>
          </p:cNvPr>
          <p:cNvSpPr txBox="1"/>
          <p:nvPr/>
        </p:nvSpPr>
        <p:spPr>
          <a:xfrm>
            <a:off x="1868117" y="2968660"/>
            <a:ext cx="1445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substituted</a:t>
            </a:r>
            <a:b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alkane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36BECDE-582A-2046-BCDA-F496ECFDCE3F}"/>
              </a:ext>
            </a:extLst>
          </p:cNvPr>
          <p:cNvSpPr txBox="1"/>
          <p:nvPr/>
        </p:nvSpPr>
        <p:spPr>
          <a:xfrm>
            <a:off x="5775300" y="2968660"/>
            <a:ext cx="14216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different</a:t>
            </a:r>
          </a:p>
          <a:p>
            <a:pPr algn="ctr"/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substituted</a:t>
            </a:r>
            <a:b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alkane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E54F465-901D-7A46-B86F-2670CBD137D8}"/>
              </a:ext>
            </a:extLst>
          </p:cNvPr>
          <p:cNvCxnSpPr/>
          <p:nvPr/>
        </p:nvCxnSpPr>
        <p:spPr>
          <a:xfrm>
            <a:off x="3541271" y="3390632"/>
            <a:ext cx="2089662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697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1472</Words>
  <Application>Microsoft Macintosh PowerPoint</Application>
  <PresentationFormat>On-screen Show (4:3)</PresentationFormat>
  <Paragraphs>406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16</cp:revision>
  <dcterms:created xsi:type="dcterms:W3CDTF">2016-04-12T19:51:05Z</dcterms:created>
  <dcterms:modified xsi:type="dcterms:W3CDTF">2020-01-12T23:57:03Z</dcterms:modified>
</cp:coreProperties>
</file>