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357" r:id="rId5"/>
    <p:sldId id="358" r:id="rId6"/>
    <p:sldId id="350" r:id="rId7"/>
    <p:sldId id="359" r:id="rId8"/>
    <p:sldId id="360" r:id="rId9"/>
    <p:sldId id="361" r:id="rId10"/>
    <p:sldId id="362" r:id="rId11"/>
    <p:sldId id="363" r:id="rId12"/>
    <p:sldId id="365" r:id="rId13"/>
    <p:sldId id="364" r:id="rId14"/>
    <p:sldId id="356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07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2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1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53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5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0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9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4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5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61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3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23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252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719D8D-7FB0-E943-8030-5CD0086EE26C}" type="datetimeFigureOut">
              <a:rPr lang="en-US" smtClean="0"/>
              <a:t>1/12/19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439F5-EDDE-1942-8EF1-1229362A8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49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tiff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4" y="16334"/>
            <a:ext cx="7713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CHE 2060: Principles of Organic </a:t>
            </a:r>
            <a:r>
              <a:rPr lang="en-US" sz="3600" b="1" dirty="0" err="1">
                <a:solidFill>
                  <a:prstClr val="white"/>
                </a:solidFill>
                <a:latin typeface="Candara"/>
                <a:cs typeface="Candara"/>
              </a:rPr>
              <a:t>Chem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3263" y="762610"/>
            <a:ext cx="6877477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b="1" dirty="0">
                <a:latin typeface="Candara"/>
                <a:cs typeface="Candara"/>
              </a:rPr>
              <a:t>Introduction to organic structure &amp; bonding, II</a:t>
            </a:r>
          </a:p>
          <a:p>
            <a:endParaRPr lang="en-US" sz="3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2.1:  Covalent bonding in organic molecules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The </a:t>
            </a:r>
            <a:r>
              <a:rPr lang="en-US" sz="1600" dirty="0" err="1">
                <a:latin typeface="Candara"/>
                <a:cs typeface="Candara"/>
              </a:rPr>
              <a:t>σ</a:t>
            </a:r>
            <a:r>
              <a:rPr lang="en-US" sz="1600" dirty="0">
                <a:latin typeface="Candara"/>
                <a:cs typeface="Candara"/>
              </a:rPr>
              <a:t> bond in the H2 molecule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sp</a:t>
            </a:r>
            <a:r>
              <a:rPr lang="en-US" baseline="30000" dirty="0">
                <a:latin typeface="Candara"/>
                <a:cs typeface="Candara"/>
              </a:rPr>
              <a:t>3</a:t>
            </a:r>
            <a:r>
              <a:rPr lang="en-US" sz="1600" dirty="0">
                <a:latin typeface="Candara"/>
                <a:cs typeface="Candara"/>
              </a:rPr>
              <a:t> hybrid orbitals and tetrahedral bonding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sp</a:t>
            </a:r>
            <a:r>
              <a:rPr lang="en-US" baseline="30000" dirty="0">
                <a:latin typeface="Candara"/>
                <a:cs typeface="Candara"/>
              </a:rPr>
              <a:t>2</a:t>
            </a:r>
            <a:r>
              <a:rPr lang="en-US" sz="1600" dirty="0">
                <a:latin typeface="Candara"/>
                <a:cs typeface="Candara"/>
              </a:rPr>
              <a:t> and </a:t>
            </a:r>
            <a:r>
              <a:rPr lang="en-US" sz="1600" dirty="0" err="1">
                <a:latin typeface="Candara"/>
                <a:cs typeface="Candara"/>
              </a:rPr>
              <a:t>sp</a:t>
            </a:r>
            <a:r>
              <a:rPr lang="en-US" sz="1600" dirty="0">
                <a:latin typeface="Candara"/>
                <a:cs typeface="Candara"/>
              </a:rPr>
              <a:t> hybrid orbitals and π bonds</a:t>
            </a:r>
            <a:endParaRPr lang="en-US" sz="16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2.2:  Molecular orbital theory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Another look at the H2 molecule using MO theory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MO theory and conjugated π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Aromaticity</a:t>
            </a:r>
            <a:endParaRPr lang="en-US" sz="1600" b="1" dirty="0">
              <a:latin typeface="Candara"/>
              <a:cs typeface="Candara"/>
            </a:endParaRPr>
          </a:p>
          <a:p>
            <a:pPr lvl="1"/>
            <a:r>
              <a:rPr lang="en-US" sz="1600" b="1" dirty="0">
                <a:latin typeface="Candara"/>
                <a:cs typeface="Candara"/>
              </a:rPr>
              <a:t>2.3:  Resonance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	</a:t>
            </a:r>
            <a:r>
              <a:rPr lang="en-US" sz="1600" dirty="0">
                <a:latin typeface="Candara"/>
                <a:cs typeface="Candara"/>
              </a:rPr>
              <a:t>A. What is resonance?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Resonance contributors for the carboxylate group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Rules for drawing resonance structures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Major vs minor resonance contributors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2.4: Non-covalent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Dipoles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Ion-ion, dipole-dipole, ion-dipole interactions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Van der Waals forces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D. Hydrogen bonds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E. Noncovalent interactions and protein structure</a:t>
            </a:r>
          </a:p>
          <a:p>
            <a:pPr lvl="1"/>
            <a:r>
              <a:rPr lang="en-US" sz="1600" b="1" dirty="0">
                <a:latin typeface="Candara"/>
                <a:cs typeface="Candara"/>
              </a:rPr>
              <a:t>2.5: Physical properties of organic compounds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A. solubility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B. Boiling and melting points</a:t>
            </a:r>
          </a:p>
          <a:p>
            <a:pPr lvl="1"/>
            <a:r>
              <a:rPr lang="en-US" sz="1600" dirty="0">
                <a:latin typeface="Candara"/>
                <a:cs typeface="Candara"/>
              </a:rPr>
              <a:t>	C. Physical properties of lipids and proteins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BFD69E-AA31-CD4E-9D4B-0A225B74A5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4A057AA7-2941-214B-B927-770238667021}"/>
              </a:ext>
            </a:extLst>
          </p:cNvPr>
          <p:cNvSpPr/>
          <p:nvPr/>
        </p:nvSpPr>
        <p:spPr>
          <a:xfrm>
            <a:off x="6398523" y="1427747"/>
            <a:ext cx="2328382" cy="878307"/>
          </a:xfrm>
          <a:prstGeom prst="wedgeRoundRectCallout">
            <a:avLst>
              <a:gd name="adj1" fmla="val -110025"/>
              <a:gd name="adj2" fmla="val 24153"/>
              <a:gd name="adj3" fmla="val 16667"/>
            </a:avLst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VSEPR &amp; molecular geometry</a:t>
            </a:r>
          </a:p>
        </p:txBody>
      </p:sp>
    </p:spTree>
    <p:extLst>
      <p:ext uri="{BB962C8B-B14F-4D97-AF65-F5344CB8AC3E}">
        <p14:creationId xmlns:p14="http://schemas.microsoft.com/office/powerpoint/2010/main" val="878507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7748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Lone pairs occupy equatorial positions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geometrical location of lone pairs </a:t>
            </a:r>
            <a:r>
              <a:rPr lang="en-US" sz="2000" dirty="0">
                <a:latin typeface="Candara"/>
                <a:cs typeface="Candara"/>
              </a:rPr>
              <a:t>isn’t random, but is determined by their greater repulsive power.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2A753A1-A8E4-BB47-92EF-BBF14F3CF9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66" t="62069" r="16478" b="19573"/>
          <a:stretch/>
        </p:blipFill>
        <p:spPr>
          <a:xfrm>
            <a:off x="481851" y="4763354"/>
            <a:ext cx="8228195" cy="17875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677708-440B-474B-A878-1FB62E28E2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889" y="1479094"/>
            <a:ext cx="1510218" cy="20136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1FE28A4-0505-5844-985A-D7A8D8B12313}"/>
              </a:ext>
            </a:extLst>
          </p:cNvPr>
          <p:cNvSpPr txBox="1"/>
          <p:nvPr/>
        </p:nvSpPr>
        <p:spPr>
          <a:xfrm>
            <a:off x="283893" y="2606984"/>
            <a:ext cx="70014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that lone pairs always occupy equatorial positions here in trigonal bipyramidal geometries.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The number of lone pairs changes the apparent – or </a:t>
            </a:r>
            <a:r>
              <a:rPr lang="en-US" sz="2000" b="1" dirty="0">
                <a:latin typeface="Candara"/>
                <a:cs typeface="Candara"/>
              </a:rPr>
              <a:t>molecular geometries </a:t>
            </a:r>
            <a:r>
              <a:rPr lang="en-US" sz="2000" dirty="0">
                <a:latin typeface="Candara"/>
                <a:cs typeface="Candara"/>
              </a:rPr>
              <a:t>– of molecules even when the central atoms has a constant orbital hybridization.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6DC36D-63F3-A74F-877E-DD18900AB735}"/>
              </a:ext>
            </a:extLst>
          </p:cNvPr>
          <p:cNvSpPr txBox="1"/>
          <p:nvPr/>
        </p:nvSpPr>
        <p:spPr>
          <a:xfrm>
            <a:off x="300583" y="1428294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Lone pairs </a:t>
            </a:r>
            <a:r>
              <a:rPr lang="en-US" sz="2000" b="1" dirty="0">
                <a:latin typeface="Candara"/>
                <a:cs typeface="Candara"/>
              </a:rPr>
              <a:t>occupy more space </a:t>
            </a:r>
            <a:r>
              <a:rPr lang="en-US" sz="2000" dirty="0">
                <a:latin typeface="Candara"/>
                <a:cs typeface="Candara"/>
              </a:rPr>
              <a:t>than bonded atoms.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Candara"/>
                <a:cs typeface="Candara"/>
              </a:rPr>
              <a:t>Equatorial</a:t>
            </a:r>
            <a:r>
              <a:rPr lang="en-US" sz="2000" dirty="0">
                <a:latin typeface="Candara"/>
                <a:cs typeface="Candara"/>
              </a:rPr>
              <a:t> positions offer more space than axial positions. 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4D408B-54B2-0047-ACCE-01C535655E33}"/>
              </a:ext>
            </a:extLst>
          </p:cNvPr>
          <p:cNvSpPr/>
          <p:nvPr/>
        </p:nvSpPr>
        <p:spPr>
          <a:xfrm>
            <a:off x="4192593" y="5356418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D274514-44F8-B14C-AC6D-758305F465C7}"/>
              </a:ext>
            </a:extLst>
          </p:cNvPr>
          <p:cNvSpPr/>
          <p:nvPr/>
        </p:nvSpPr>
        <p:spPr>
          <a:xfrm>
            <a:off x="5269553" y="5195990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397E70-2F18-2340-A580-4EE182E70BED}"/>
              </a:ext>
            </a:extLst>
          </p:cNvPr>
          <p:cNvSpPr/>
          <p:nvPr/>
        </p:nvSpPr>
        <p:spPr>
          <a:xfrm>
            <a:off x="5269552" y="5514893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5119C9E-78AC-424F-9C24-58040614A581}"/>
              </a:ext>
            </a:extLst>
          </p:cNvPr>
          <p:cNvSpPr/>
          <p:nvPr/>
        </p:nvSpPr>
        <p:spPr>
          <a:xfrm>
            <a:off x="7183841" y="5195990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30018B34-4C90-534A-9511-1D008B349203}"/>
              </a:ext>
            </a:extLst>
          </p:cNvPr>
          <p:cNvSpPr/>
          <p:nvPr/>
        </p:nvSpPr>
        <p:spPr>
          <a:xfrm>
            <a:off x="8094761" y="5356418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385DB60-B62C-064E-998A-BC34E9C0606B}"/>
              </a:ext>
            </a:extLst>
          </p:cNvPr>
          <p:cNvSpPr/>
          <p:nvPr/>
        </p:nvSpPr>
        <p:spPr>
          <a:xfrm>
            <a:off x="7177602" y="5514893"/>
            <a:ext cx="291455" cy="284516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87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 animBg="1"/>
      <p:bldP spid="17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17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Use VSEPR to predict: 1) electron pair geometry; and 2) molecular geometry of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CO2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BCl3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99ECD60-91C3-0240-9E36-5E79A6B27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27285" y="1972580"/>
            <a:ext cx="1279814" cy="569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0CD65E4-FF7A-DE44-BA34-DC7174D7BF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2111" y="1746547"/>
            <a:ext cx="1660299" cy="7975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87185B3-DFED-DA44-91E1-7977B1676637}"/>
              </a:ext>
            </a:extLst>
          </p:cNvPr>
          <p:cNvSpPr txBox="1"/>
          <p:nvPr/>
        </p:nvSpPr>
        <p:spPr>
          <a:xfrm rot="16200000">
            <a:off x="2347415" y="1789886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96809E-8CEB-CE41-94D3-BA407686CB7E}"/>
              </a:ext>
            </a:extLst>
          </p:cNvPr>
          <p:cNvSpPr txBox="1"/>
          <p:nvPr/>
        </p:nvSpPr>
        <p:spPr>
          <a:xfrm rot="16200000">
            <a:off x="2336039" y="210606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81FA9D-9BFB-B049-A6EA-A1186B3F2734}"/>
              </a:ext>
            </a:extLst>
          </p:cNvPr>
          <p:cNvSpPr txBox="1"/>
          <p:nvPr/>
        </p:nvSpPr>
        <p:spPr>
          <a:xfrm rot="16200000">
            <a:off x="3161731" y="179121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1A9E90C-1B8D-6A4C-ADD4-CC1B19B141DB}"/>
              </a:ext>
            </a:extLst>
          </p:cNvPr>
          <p:cNvSpPr txBox="1"/>
          <p:nvPr/>
        </p:nvSpPr>
        <p:spPr>
          <a:xfrm rot="16200000">
            <a:off x="3150355" y="2107388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0DAD0-6D60-AE41-A850-29B3676C2C43}"/>
              </a:ext>
            </a:extLst>
          </p:cNvPr>
          <p:cNvSpPr txBox="1"/>
          <p:nvPr/>
        </p:nvSpPr>
        <p:spPr>
          <a:xfrm rot="16200000">
            <a:off x="5570693" y="173944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711A9A0-DB90-7F48-B2C6-8CAC7C50FADF}"/>
              </a:ext>
            </a:extLst>
          </p:cNvPr>
          <p:cNvSpPr txBox="1"/>
          <p:nvPr/>
        </p:nvSpPr>
        <p:spPr>
          <a:xfrm rot="16200000">
            <a:off x="5559317" y="205562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52E1C7-02E2-9E4D-A26C-23AC1E7CFA9D}"/>
              </a:ext>
            </a:extLst>
          </p:cNvPr>
          <p:cNvSpPr txBox="1"/>
          <p:nvPr/>
        </p:nvSpPr>
        <p:spPr>
          <a:xfrm rot="16200000">
            <a:off x="6840979" y="1582385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10505D-FAB0-2143-8A86-BC5705ABCA9C}"/>
              </a:ext>
            </a:extLst>
          </p:cNvPr>
          <p:cNvSpPr txBox="1"/>
          <p:nvPr/>
        </p:nvSpPr>
        <p:spPr>
          <a:xfrm rot="16200000">
            <a:off x="6829603" y="189856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C9BF28-A2A9-B043-990E-55CD5DB2CFB4}"/>
              </a:ext>
            </a:extLst>
          </p:cNvPr>
          <p:cNvSpPr txBox="1"/>
          <p:nvPr/>
        </p:nvSpPr>
        <p:spPr>
          <a:xfrm rot="16200000">
            <a:off x="6772739" y="2022153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C401ED-C111-6A44-A580-114638CD7B4B}"/>
              </a:ext>
            </a:extLst>
          </p:cNvPr>
          <p:cNvSpPr txBox="1"/>
          <p:nvPr/>
        </p:nvSpPr>
        <p:spPr>
          <a:xfrm rot="16200000">
            <a:off x="6761363" y="2338329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05E328-6606-DE4F-AD6C-4057B5DA3C33}"/>
              </a:ext>
            </a:extLst>
          </p:cNvPr>
          <p:cNvSpPr txBox="1"/>
          <p:nvPr/>
        </p:nvSpPr>
        <p:spPr>
          <a:xfrm>
            <a:off x="6957405" y="2153662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CA7174-3576-FB47-8F8A-80022A677E60}"/>
              </a:ext>
            </a:extLst>
          </p:cNvPr>
          <p:cNvSpPr txBox="1"/>
          <p:nvPr/>
        </p:nvSpPr>
        <p:spPr>
          <a:xfrm>
            <a:off x="7012161" y="1714374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BCDEEB-C24B-FC4D-A09C-9F80ADD0801E}"/>
              </a:ext>
            </a:extLst>
          </p:cNvPr>
          <p:cNvSpPr txBox="1"/>
          <p:nvPr/>
        </p:nvSpPr>
        <p:spPr>
          <a:xfrm>
            <a:off x="5374651" y="1861111"/>
            <a:ext cx="247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762002-491F-D743-814D-F537317DF912}"/>
              </a:ext>
            </a:extLst>
          </p:cNvPr>
          <p:cNvSpPr/>
          <p:nvPr/>
        </p:nvSpPr>
        <p:spPr>
          <a:xfrm>
            <a:off x="2190466" y="1501254"/>
            <a:ext cx="5165677" cy="1221474"/>
          </a:xfrm>
          <a:prstGeom prst="rect">
            <a:avLst/>
          </a:prstGeom>
          <a:noFill/>
          <a:ln w="381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16F5957-9EDC-C648-9419-D198E4B0E5F8}"/>
              </a:ext>
            </a:extLst>
          </p:cNvPr>
          <p:cNvSpPr txBox="1"/>
          <p:nvPr/>
        </p:nvSpPr>
        <p:spPr>
          <a:xfrm>
            <a:off x="491924" y="3441032"/>
            <a:ext cx="339708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VSEPR analysis of CO2: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 atoms bonded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0 lone pairs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C is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linear electron pair geometry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linear molecular geometry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B49864-F834-5540-9549-8164704A39D7}"/>
              </a:ext>
            </a:extLst>
          </p:cNvPr>
          <p:cNvSpPr txBox="1"/>
          <p:nvPr/>
        </p:nvSpPr>
        <p:spPr>
          <a:xfrm>
            <a:off x="4572000" y="3429000"/>
            <a:ext cx="43424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 panose="020E0502030303020204" pitchFamily="34" charset="0"/>
              </a:rPr>
              <a:t>VSEPR analysis of BCl3: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3 atoms bonded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0 lone pairs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B is 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 hybridized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trigonal planar electron pair geometry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trigonal planar molecular geometry</a:t>
            </a:r>
          </a:p>
        </p:txBody>
      </p:sp>
    </p:spTree>
    <p:extLst>
      <p:ext uri="{BB962C8B-B14F-4D97-AF65-F5344CB8AC3E}">
        <p14:creationId xmlns:p14="http://schemas.microsoft.com/office/powerpoint/2010/main" val="383016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exercises: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5248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For each non-H atom of the amino acid glycine, use VSEPR to predict: </a:t>
            </a:r>
          </a:p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orbital hybridization; </a:t>
            </a:r>
          </a:p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electron pair geometry; and </a:t>
            </a:r>
          </a:p>
          <a:p>
            <a:pPr marL="457200" indent="-457200">
              <a:buAutoNum type="arabicParenBoth"/>
            </a:pPr>
            <a:r>
              <a:rPr lang="en-US" sz="2000" dirty="0">
                <a:latin typeface="Candara"/>
                <a:cs typeface="Candara"/>
              </a:rPr>
              <a:t>molecular geometry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6C219E9-9E95-1140-ABCA-1E0EFE6BE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386" y="3794423"/>
            <a:ext cx="2877227" cy="134920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01FFC03-4197-CC4D-B3D7-44642C557B87}"/>
              </a:ext>
            </a:extLst>
          </p:cNvPr>
          <p:cNvSpPr/>
          <p:nvPr/>
        </p:nvSpPr>
        <p:spPr>
          <a:xfrm>
            <a:off x="3616695" y="4297567"/>
            <a:ext cx="302281" cy="302281"/>
          </a:xfrm>
          <a:prstGeom prst="ellipse">
            <a:avLst/>
          </a:prstGeom>
          <a:noFill/>
          <a:ln w="28575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73D056A-4A3A-2949-B4AF-73A93AA4219A}"/>
              </a:ext>
            </a:extLst>
          </p:cNvPr>
          <p:cNvSpPr/>
          <p:nvPr/>
        </p:nvSpPr>
        <p:spPr>
          <a:xfrm>
            <a:off x="4120324" y="4297566"/>
            <a:ext cx="302281" cy="30228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0F2BF7-EFB6-2C4D-9679-6359C9D10596}"/>
              </a:ext>
            </a:extLst>
          </p:cNvPr>
          <p:cNvSpPr/>
          <p:nvPr/>
        </p:nvSpPr>
        <p:spPr>
          <a:xfrm>
            <a:off x="4623953" y="4297565"/>
            <a:ext cx="302281" cy="302281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156CA43-6CAA-0849-8A97-0DD5414D8CF0}"/>
              </a:ext>
            </a:extLst>
          </p:cNvPr>
          <p:cNvSpPr/>
          <p:nvPr/>
        </p:nvSpPr>
        <p:spPr>
          <a:xfrm>
            <a:off x="5127582" y="4297564"/>
            <a:ext cx="302281" cy="30228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475AED-5F16-834B-8F49-42FE4CDCFD79}"/>
              </a:ext>
            </a:extLst>
          </p:cNvPr>
          <p:cNvSpPr/>
          <p:nvPr/>
        </p:nvSpPr>
        <p:spPr>
          <a:xfrm>
            <a:off x="4623953" y="3794423"/>
            <a:ext cx="302281" cy="30228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EA6E-1394-454F-8816-728C8D55BE49}"/>
              </a:ext>
            </a:extLst>
          </p:cNvPr>
          <p:cNvSpPr txBox="1"/>
          <p:nvPr/>
        </p:nvSpPr>
        <p:spPr>
          <a:xfrm>
            <a:off x="457200" y="2846936"/>
            <a:ext cx="23583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N = 3 bonds, 1 pair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1) 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2) tetrahedral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3) trigonal </a:t>
            </a:r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pyrimidal</a:t>
            </a:r>
            <a:endParaRPr lang="en-US" sz="2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BF536B4-3D8E-5641-8FCF-C0AF20874EC8}"/>
              </a:ext>
            </a:extLst>
          </p:cNvPr>
          <p:cNvSpPr txBox="1"/>
          <p:nvPr/>
        </p:nvSpPr>
        <p:spPr>
          <a:xfrm>
            <a:off x="457200" y="4767176"/>
            <a:ext cx="22749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C = 4 bonds, 0 pairs</a:t>
            </a:r>
          </a:p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1) sp</a:t>
            </a:r>
            <a:r>
              <a:rPr lang="en-US" sz="2400" baseline="30000" dirty="0">
                <a:solidFill>
                  <a:srgbClr val="FF0000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FF0000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2) tetrahedral</a:t>
            </a:r>
          </a:p>
          <a:p>
            <a:r>
              <a:rPr lang="en-US" sz="2000" dirty="0">
                <a:solidFill>
                  <a:srgbClr val="FF0000"/>
                </a:solidFill>
                <a:latin typeface="Candara" panose="020E0502030303020204" pitchFamily="34" charset="0"/>
              </a:rPr>
              <a:t>3) tetrahedral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CFA998D-B78D-5B4B-A035-E8A6BBB189F1}"/>
              </a:ext>
            </a:extLst>
          </p:cNvPr>
          <p:cNvSpPr txBox="1"/>
          <p:nvPr/>
        </p:nvSpPr>
        <p:spPr>
          <a:xfrm>
            <a:off x="3290724" y="5344492"/>
            <a:ext cx="226376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</a:rPr>
              <a:t>C = 3 bonds, 0 pairs</a:t>
            </a:r>
          </a:p>
          <a:p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</a:rPr>
              <a:t>1) sp</a:t>
            </a:r>
            <a:r>
              <a:rPr lang="en-US" sz="2400" baseline="30000" dirty="0">
                <a:solidFill>
                  <a:srgbClr val="00B050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0B050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</a:rPr>
              <a:t>2) trigonal planar</a:t>
            </a:r>
          </a:p>
          <a:p>
            <a:r>
              <a:rPr lang="en-US" sz="2000" dirty="0">
                <a:solidFill>
                  <a:srgbClr val="00B050"/>
                </a:solidFill>
                <a:latin typeface="Candara" panose="020E0502030303020204" pitchFamily="34" charset="0"/>
              </a:rPr>
              <a:t>3) trigonal planar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69353C-8BE6-EC49-9C63-8512EC325542}"/>
              </a:ext>
            </a:extLst>
          </p:cNvPr>
          <p:cNvSpPr txBox="1"/>
          <p:nvPr/>
        </p:nvSpPr>
        <p:spPr>
          <a:xfrm>
            <a:off x="3616695" y="2299772"/>
            <a:ext cx="224292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O = 1 bonds, 2 pairs</a:t>
            </a:r>
          </a:p>
          <a:p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1) sp</a:t>
            </a:r>
            <a:r>
              <a:rPr lang="en-US" sz="2400" baseline="30000" dirty="0">
                <a:solidFill>
                  <a:srgbClr val="7030A0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7030A0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2) trigonal planar</a:t>
            </a:r>
          </a:p>
          <a:p>
            <a:r>
              <a:rPr lang="en-US" sz="2000" dirty="0">
                <a:solidFill>
                  <a:srgbClr val="7030A0"/>
                </a:solidFill>
                <a:latin typeface="Candara" panose="020E0502030303020204" pitchFamily="34" charset="0"/>
              </a:rPr>
              <a:t>3) linear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5111581-4687-A646-B5CF-3DA3C4F703F9}"/>
              </a:ext>
            </a:extLst>
          </p:cNvPr>
          <p:cNvSpPr txBox="1"/>
          <p:nvPr/>
        </p:nvSpPr>
        <p:spPr>
          <a:xfrm>
            <a:off x="6411817" y="3786984"/>
            <a:ext cx="227177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O = 2 bonds, 2 pairs</a:t>
            </a:r>
          </a:p>
          <a:p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1) sp</a:t>
            </a:r>
            <a:r>
              <a:rPr lang="en-US" sz="2400" baseline="30000" dirty="0">
                <a:solidFill>
                  <a:schemeClr val="accent2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chemeClr val="accent2"/>
              </a:solidFill>
              <a:latin typeface="Candara" panose="020E0502030303020204" pitchFamily="34" charset="0"/>
            </a:endParaRPr>
          </a:p>
          <a:p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2) tetrahedral</a:t>
            </a:r>
          </a:p>
          <a:p>
            <a:r>
              <a:rPr lang="en-US" sz="2000" dirty="0">
                <a:solidFill>
                  <a:schemeClr val="accent2"/>
                </a:solidFill>
                <a:latin typeface="Candara" panose="020E0502030303020204" pitchFamily="34" charset="0"/>
              </a:rPr>
              <a:t>3) bent</a:t>
            </a:r>
          </a:p>
        </p:txBody>
      </p:sp>
    </p:spTree>
    <p:extLst>
      <p:ext uri="{BB962C8B-B14F-4D97-AF65-F5344CB8AC3E}">
        <p14:creationId xmlns:p14="http://schemas.microsoft.com/office/powerpoint/2010/main" val="234652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5189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exercises: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Use VSEPR to predict: (1) electron pair geometry; &amp; (2) molecular geometry of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CO3</a:t>
            </a:r>
            <a:r>
              <a:rPr lang="en-US" sz="2800" baseline="30000" dirty="0">
                <a:latin typeface="Candara"/>
                <a:cs typeface="Candara"/>
              </a:rPr>
              <a:t>-2</a:t>
            </a:r>
            <a:r>
              <a:rPr lang="en-US" sz="2000" dirty="0">
                <a:latin typeface="Candara"/>
                <a:cs typeface="Candara"/>
              </a:rPr>
              <a:t> 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NH4</a:t>
            </a:r>
            <a:r>
              <a:rPr lang="en-US" sz="2400" baseline="30000" dirty="0">
                <a:latin typeface="Candara"/>
                <a:cs typeface="Candara"/>
              </a:rPr>
              <a:t>+1</a:t>
            </a:r>
            <a:r>
              <a:rPr lang="en-US" sz="2000" dirty="0">
                <a:latin typeface="Candara"/>
                <a:cs typeface="Candara"/>
              </a:rPr>
              <a:t> 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PF5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H2O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H3O</a:t>
            </a:r>
            <a:r>
              <a:rPr lang="en-US" sz="2400" baseline="30000" dirty="0">
                <a:latin typeface="Candara"/>
                <a:cs typeface="Candara"/>
              </a:rPr>
              <a:t>+1 </a:t>
            </a:r>
            <a:r>
              <a:rPr lang="en-US" sz="2000" dirty="0">
                <a:latin typeface="Candara"/>
                <a:cs typeface="Candara"/>
              </a:rPr>
              <a:t>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SF4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XeF2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XeF4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6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634" y="80682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(1) Explain what VSEPR stands for?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5634" y="1647241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(2) Explain why the concept of repulsion can determine molecular shape?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5634" y="2575522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(3) Explain the steps required to use VSEPR to determine orbital hybridization, </a:t>
            </a:r>
          </a:p>
          <a:p>
            <a:r>
              <a:rPr lang="en-US" sz="2000" dirty="0">
                <a:latin typeface="Candara"/>
                <a:cs typeface="Candara"/>
              </a:rPr>
              <a:t>      electron pair geometry and molecular geometry?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5634" y="3621826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(4) Apply VSEPR to predict orbital hybridization, electron pair and molecular </a:t>
            </a:r>
          </a:p>
          <a:p>
            <a:r>
              <a:rPr lang="en-US" sz="2000" dirty="0">
                <a:latin typeface="Candara"/>
                <a:cs typeface="Candara"/>
              </a:rPr>
              <a:t>      geometry?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1FFA73D-6DF6-A04B-9DBE-FB0FC13328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BD87B2-6F29-A84D-B240-546126455F28}"/>
              </a:ext>
            </a:extLst>
          </p:cNvPr>
          <p:cNvSpPr txBox="1"/>
          <p:nvPr/>
        </p:nvSpPr>
        <p:spPr>
          <a:xfrm>
            <a:off x="275634" y="473229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(5) Describe why lone pairs have more ‘repulsive power’ than covalent</a:t>
            </a:r>
          </a:p>
          <a:p>
            <a:r>
              <a:rPr lang="en-US" sz="2000" dirty="0">
                <a:latin typeface="Candara"/>
                <a:cs typeface="Candara"/>
              </a:rPr>
              <a:t>      bonding pairs of electrons?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2F83C1-961A-5543-9DC2-1A37CEEDD176}"/>
              </a:ext>
            </a:extLst>
          </p:cNvPr>
          <p:cNvSpPr txBox="1"/>
          <p:nvPr/>
        </p:nvSpPr>
        <p:spPr>
          <a:xfrm>
            <a:off x="275634" y="5778602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(6) Explain why the number of lone pairs can change molecular geometry?</a:t>
            </a:r>
          </a:p>
        </p:txBody>
      </p:sp>
    </p:spTree>
    <p:extLst>
      <p:ext uri="{BB962C8B-B14F-4D97-AF65-F5344CB8AC3E}">
        <p14:creationId xmlns:p14="http://schemas.microsoft.com/office/powerpoint/2010/main" val="401725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5" y="16334"/>
            <a:ext cx="8030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cs typeface="Avenir Heavy"/>
              </a:rPr>
              <a:t>2. Intro to organic structure &amp; bonding, II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9085" y="1836300"/>
            <a:ext cx="7664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75" lvl="1" algn="ctr"/>
            <a:r>
              <a:rPr lang="en-US" sz="2800" b="1" dirty="0">
                <a:latin typeface="Candara"/>
                <a:cs typeface="Candara"/>
              </a:rPr>
              <a:t>Valence shell electron pair repulsion (VSEPR) and molecular geometry</a:t>
            </a:r>
          </a:p>
          <a:p>
            <a:pPr lvl="1"/>
            <a:endParaRPr lang="en-US" sz="2800" i="1" dirty="0">
              <a:latin typeface="Candara"/>
              <a:ea typeface="Cambria Math" panose="02040503050406030204" pitchFamily="18" charset="0"/>
              <a:cs typeface="Candara"/>
            </a:endParaRPr>
          </a:p>
          <a:p>
            <a:pPr marL="15875" lvl="1" algn="ctr"/>
            <a:r>
              <a:rPr lang="en-US" sz="2800" i="1" dirty="0">
                <a:latin typeface="Candara"/>
                <a:ea typeface="Cambria Math" panose="02040503050406030204" pitchFamily="18" charset="0"/>
                <a:cs typeface="Candara"/>
              </a:rPr>
              <a:t>This material is adapted from Flowers et al, </a:t>
            </a:r>
            <a:br>
              <a:rPr lang="en-US" sz="2800" i="1" dirty="0">
                <a:latin typeface="Candara"/>
                <a:ea typeface="Cambria Math" panose="02040503050406030204" pitchFamily="18" charset="0"/>
                <a:cs typeface="Candara"/>
              </a:rPr>
            </a:br>
            <a:r>
              <a:rPr lang="en-US" sz="2800" i="1" dirty="0">
                <a:latin typeface="Candara"/>
                <a:ea typeface="Cambria Math" panose="02040503050406030204" pitchFamily="18" charset="0"/>
                <a:cs typeface="Candara"/>
              </a:rPr>
              <a:t>‘Chemistry’, OpenStax, 2018</a:t>
            </a:r>
            <a:endParaRPr lang="en-US" sz="2800" i="1" dirty="0">
              <a:latin typeface="Cambria Math" panose="02040503050406030204" pitchFamily="18" charset="0"/>
              <a:ea typeface="Cambria Math" panose="02040503050406030204" pitchFamily="18" charset="0"/>
              <a:cs typeface="Candar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5935" y="5350525"/>
            <a:ext cx="8157470" cy="1015663"/>
          </a:xfrm>
          <a:prstGeom prst="rect">
            <a:avLst/>
          </a:prstGeom>
          <a:noFill/>
          <a:ln>
            <a:solidFill>
              <a:srgbClr val="0000FF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rgbClr val="0000FF"/>
                </a:solidFill>
                <a:latin typeface="Candara"/>
                <a:cs typeface="Candara"/>
              </a:rPr>
              <a:t>Please note that Wikipedia has an excellent VSEPR page with clear models and explanations of each molecular and electron pair geometry: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https://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en.wikipedia.org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/wiki/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VSEPR_theory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BC887D-5263-BE4E-B139-25FE7FD33F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6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207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VSEPR?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Valence shell electron pair repulsion (VSEPR)</a:t>
            </a:r>
            <a:r>
              <a:rPr lang="en-US" sz="2000" dirty="0">
                <a:latin typeface="Candara"/>
                <a:cs typeface="Candara"/>
              </a:rPr>
              <a:t>, allows for </a:t>
            </a:r>
            <a:r>
              <a:rPr lang="en-US" sz="2000" b="1" i="1" dirty="0">
                <a:latin typeface="Candara"/>
                <a:cs typeface="Candara"/>
              </a:rPr>
              <a:t>some</a:t>
            </a:r>
            <a:r>
              <a:rPr lang="en-US" sz="2000" dirty="0">
                <a:latin typeface="Candara"/>
                <a:cs typeface="Candara"/>
              </a:rPr>
              <a:t> </a:t>
            </a:r>
            <a:r>
              <a:rPr lang="en-US" sz="2000" b="1" i="1" dirty="0">
                <a:latin typeface="Candara"/>
                <a:cs typeface="Candara"/>
              </a:rPr>
              <a:t>prediction</a:t>
            </a:r>
            <a:r>
              <a:rPr lang="en-US" sz="2000" dirty="0">
                <a:latin typeface="Candara"/>
                <a:cs typeface="Candara"/>
              </a:rPr>
              <a:t> of molecular structure and geometry from the bonding patterns of the molecule’s central atom.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VSEPR is </a:t>
            </a:r>
            <a:r>
              <a:rPr lang="en-US" sz="2000" b="1" dirty="0">
                <a:latin typeface="Candara"/>
                <a:cs typeface="Candara"/>
              </a:rPr>
              <a:t>not</a:t>
            </a:r>
            <a:r>
              <a:rPr lang="en-US" sz="2000" dirty="0">
                <a:latin typeface="Candara"/>
                <a:cs typeface="Candara"/>
              </a:rPr>
              <a:t> a perfect predictor!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83F29EA-03A9-BC46-96DA-45150AC109B8}"/>
              </a:ext>
            </a:extLst>
          </p:cNvPr>
          <p:cNvSpPr txBox="1"/>
          <p:nvPr/>
        </p:nvSpPr>
        <p:spPr>
          <a:xfrm>
            <a:off x="283892" y="3739984"/>
            <a:ext cx="82940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VSPER starts with Lewis dot structures and then counts: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number of atoms </a:t>
            </a:r>
            <a:r>
              <a:rPr lang="en-US" sz="2000" dirty="0">
                <a:latin typeface="Candara"/>
                <a:cs typeface="Candara"/>
              </a:rPr>
              <a:t>bonded to the central atom;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Candara"/>
                <a:cs typeface="Candara"/>
              </a:rPr>
              <a:t>The </a:t>
            </a:r>
            <a:r>
              <a:rPr lang="en-US" sz="2000" b="1" dirty="0">
                <a:latin typeface="Candara"/>
                <a:cs typeface="Candara"/>
              </a:rPr>
              <a:t>number of lone electron pairs </a:t>
            </a:r>
            <a:r>
              <a:rPr lang="en-US" sz="2000" dirty="0">
                <a:latin typeface="Candara"/>
                <a:cs typeface="Candara"/>
              </a:rPr>
              <a:t>on the central atom.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5B9585-CBD3-094B-B788-EC1D80448082}"/>
              </a:ext>
            </a:extLst>
          </p:cNvPr>
          <p:cNvSpPr txBox="1"/>
          <p:nvPr/>
        </p:nvSpPr>
        <p:spPr>
          <a:xfrm>
            <a:off x="283892" y="2255596"/>
            <a:ext cx="86241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VSEPR uses the </a:t>
            </a:r>
            <a:r>
              <a:rPr lang="en-US" sz="2000" b="1" dirty="0">
                <a:latin typeface="Candara"/>
                <a:cs typeface="Candara"/>
              </a:rPr>
              <a:t>electrostatic repulsion </a:t>
            </a:r>
            <a:r>
              <a:rPr lang="en-US" sz="2000" dirty="0">
                <a:latin typeface="Candara"/>
                <a:cs typeface="Candara"/>
              </a:rPr>
              <a:t>of the pairs of electrons that make up both covalent bonds and lone pairs to assume that those pairs will repel one another, seek to </a:t>
            </a:r>
            <a:r>
              <a:rPr lang="en-US" sz="2000" b="1" dirty="0">
                <a:latin typeface="Candara"/>
                <a:cs typeface="Candara"/>
              </a:rPr>
              <a:t>maximize the inter-pair distance </a:t>
            </a:r>
            <a:r>
              <a:rPr lang="en-US" sz="2000" dirty="0">
                <a:latin typeface="Candara"/>
                <a:cs typeface="Candara"/>
              </a:rPr>
              <a:t>between one another and thus determine the </a:t>
            </a:r>
            <a:r>
              <a:rPr lang="en-US" sz="2000" b="1" dirty="0">
                <a:latin typeface="Candara"/>
                <a:cs typeface="Candara"/>
              </a:rPr>
              <a:t>molecule’s shape or geometry</a:t>
            </a:r>
            <a:r>
              <a:rPr lang="en-US" sz="2000" dirty="0">
                <a:latin typeface="Candara"/>
                <a:cs typeface="Candara"/>
              </a:rPr>
              <a:t>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D7180-9B98-8A4F-B60F-25CD2DC2A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22" y="4916596"/>
            <a:ext cx="1713452" cy="17440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9952E5-1569-9244-BDD0-0EA2A1639DA5}"/>
              </a:ext>
            </a:extLst>
          </p:cNvPr>
          <p:cNvSpPr txBox="1"/>
          <p:nvPr/>
        </p:nvSpPr>
        <p:spPr>
          <a:xfrm>
            <a:off x="2614640" y="5388511"/>
            <a:ext cx="1402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4 atoms</a:t>
            </a:r>
          </a:p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0 free pairs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C26683-61B7-5041-9AE5-AD3455CE85B9}"/>
              </a:ext>
            </a:extLst>
          </p:cNvPr>
          <p:cNvSpPr txBox="1"/>
          <p:nvPr/>
        </p:nvSpPr>
        <p:spPr>
          <a:xfrm>
            <a:off x="5239286" y="5426622"/>
            <a:ext cx="38584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C is sp3 hybridized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tetrahedral molecular &amp; electron pair geometry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504AC20-10B7-9E4A-809F-612015BA63EF}"/>
              </a:ext>
            </a:extLst>
          </p:cNvPr>
          <p:cNvCxnSpPr>
            <a:cxnSpLocks/>
          </p:cNvCxnSpPr>
          <p:nvPr/>
        </p:nvCxnSpPr>
        <p:spPr>
          <a:xfrm flipV="1">
            <a:off x="4017588" y="5810551"/>
            <a:ext cx="1108826" cy="1"/>
          </a:xfrm>
          <a:prstGeom prst="straightConnector1">
            <a:avLst/>
          </a:prstGeom>
          <a:ln w="25400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6FD7AFB1-A318-4445-801E-F28DFC7B5D09}"/>
              </a:ext>
            </a:extLst>
          </p:cNvPr>
          <p:cNvSpPr txBox="1"/>
          <p:nvPr/>
        </p:nvSpPr>
        <p:spPr>
          <a:xfrm>
            <a:off x="4084163" y="5410440"/>
            <a:ext cx="8883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VSEPR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8B44A036-3767-4C4D-9B50-A06E7AFD69B8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96222" y="4053304"/>
            <a:ext cx="1514549" cy="152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7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8" grpId="0"/>
      <p:bldP spid="14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(1)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9A287-ADFD-EA46-879B-E6E79E954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515" y="700497"/>
            <a:ext cx="6582484" cy="61575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F1EC9E-925A-094B-A6C3-B5AD444B985B}"/>
              </a:ext>
            </a:extLst>
          </p:cNvPr>
          <p:cNvSpPr txBox="1"/>
          <p:nvPr/>
        </p:nvSpPr>
        <p:spPr>
          <a:xfrm>
            <a:off x="4679634" y="2932812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2989398-4B4D-6D46-8128-F1CA62BBB356}"/>
              </a:ext>
            </a:extLst>
          </p:cNvPr>
          <p:cNvSpPr txBox="1"/>
          <p:nvPr/>
        </p:nvSpPr>
        <p:spPr>
          <a:xfrm>
            <a:off x="6218816" y="293281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AFBAE2-2EB9-664A-9F60-94A96A64C6FE}"/>
              </a:ext>
            </a:extLst>
          </p:cNvPr>
          <p:cNvSpPr txBox="1"/>
          <p:nvPr/>
        </p:nvSpPr>
        <p:spPr>
          <a:xfrm>
            <a:off x="3542541" y="2932812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677E49-03B8-BC4E-82BA-7F8EBE858E59}"/>
              </a:ext>
            </a:extLst>
          </p:cNvPr>
          <p:cNvSpPr txBox="1"/>
          <p:nvPr/>
        </p:nvSpPr>
        <p:spPr>
          <a:xfrm>
            <a:off x="2579069" y="2932812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A5F83F1-CE36-8D4A-9084-613E0A25021E}"/>
              </a:ext>
            </a:extLst>
          </p:cNvPr>
          <p:cNvSpPr txBox="1"/>
          <p:nvPr/>
        </p:nvSpPr>
        <p:spPr>
          <a:xfrm>
            <a:off x="7447920" y="2932812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55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34371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(2)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8E83D1B-929D-194E-A633-81F05FFE4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923" y="699806"/>
            <a:ext cx="7365076" cy="6158194"/>
          </a:xfrm>
          <a:prstGeom prst="rect">
            <a:avLst/>
          </a:prstGeom>
        </p:spPr>
      </p:pic>
      <p:sp>
        <p:nvSpPr>
          <p:cNvPr id="6" name="Rounded Rectangular Callout 5">
            <a:extLst>
              <a:ext uri="{FF2B5EF4-FFF2-40B4-BE49-F238E27FC236}">
                <a16:creationId xmlns:a16="http://schemas.microsoft.com/office/drawing/2014/main" id="{F44B1171-4E76-8A44-B5A1-B64EB884BF05}"/>
              </a:ext>
            </a:extLst>
          </p:cNvPr>
          <p:cNvSpPr/>
          <p:nvPr/>
        </p:nvSpPr>
        <p:spPr>
          <a:xfrm>
            <a:off x="416689" y="694471"/>
            <a:ext cx="1099594" cy="972283"/>
          </a:xfrm>
          <a:prstGeom prst="wedgeRoundRectCallout">
            <a:avLst>
              <a:gd name="adj1" fmla="val 89749"/>
              <a:gd name="adj2" fmla="val 5358"/>
              <a:gd name="adj3" fmla="val 16667"/>
            </a:avLst>
          </a:prstGeom>
          <a:solidFill>
            <a:schemeClr val="bg1"/>
          </a:solidFill>
          <a:ln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432FF"/>
                </a:solidFill>
              </a:rPr>
              <a:t># atoms</a:t>
            </a:r>
          </a:p>
          <a:p>
            <a:pPr algn="ctr"/>
            <a:r>
              <a:rPr lang="en-US" sz="1400" dirty="0">
                <a:solidFill>
                  <a:srgbClr val="0432FF"/>
                </a:solidFill>
              </a:rPr>
              <a:t>bonded to the central atom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8D19BF-60F5-4B42-A43C-0254971FF721}"/>
              </a:ext>
            </a:extLst>
          </p:cNvPr>
          <p:cNvSpPr txBox="1"/>
          <p:nvPr/>
        </p:nvSpPr>
        <p:spPr>
          <a:xfrm>
            <a:off x="1252537" y="3815991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D8F2-972E-6D48-8608-EE740A189E50}"/>
              </a:ext>
            </a:extLst>
          </p:cNvPr>
          <p:cNvSpPr txBox="1"/>
          <p:nvPr/>
        </p:nvSpPr>
        <p:spPr>
          <a:xfrm>
            <a:off x="1128996" y="4845372"/>
            <a:ext cx="6751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19DDFE-A235-4C4E-A839-403B28B1B7E0}"/>
              </a:ext>
            </a:extLst>
          </p:cNvPr>
          <p:cNvSpPr txBox="1"/>
          <p:nvPr/>
        </p:nvSpPr>
        <p:spPr>
          <a:xfrm>
            <a:off x="1009727" y="5963474"/>
            <a:ext cx="769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d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93DF19B-EBED-894C-AA5F-62FE5F887104}"/>
              </a:ext>
            </a:extLst>
          </p:cNvPr>
          <p:cNvSpPr txBox="1"/>
          <p:nvPr/>
        </p:nvSpPr>
        <p:spPr>
          <a:xfrm>
            <a:off x="1249222" y="2656379"/>
            <a:ext cx="5341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r>
              <a:rPr lang="en-US" sz="2400" baseline="30000" dirty="0">
                <a:solidFill>
                  <a:srgbClr val="0432FF"/>
                </a:solidFill>
                <a:latin typeface="Candara" panose="020E0502030303020204" pitchFamily="34" charset="0"/>
              </a:rPr>
              <a:t>2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A9A595-83D3-714E-9858-1B06D1BFDA61}"/>
              </a:ext>
            </a:extLst>
          </p:cNvPr>
          <p:cNvSpPr txBox="1"/>
          <p:nvPr/>
        </p:nvSpPr>
        <p:spPr>
          <a:xfrm>
            <a:off x="1351924" y="1728433"/>
            <a:ext cx="4347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0432FF"/>
                </a:solidFill>
                <a:latin typeface="Candara" panose="020E0502030303020204" pitchFamily="34" charset="0"/>
              </a:rPr>
              <a:t>sp</a:t>
            </a:r>
            <a:endParaRPr lang="en-US" sz="2000" baseline="30000" dirty="0">
              <a:solidFill>
                <a:srgbClr val="0432FF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144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1" y="-168"/>
            <a:ext cx="81505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VSEPR charts (3)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1A72E55-7999-A04A-B3D4-3E3390B6772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04800" y="1007534"/>
          <a:ext cx="8517467" cy="540004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759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7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5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4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8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56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lone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 err="1"/>
                        <a:t>e</a:t>
                      </a:r>
                      <a:r>
                        <a:rPr lang="en-US" sz="1600" baseline="0" dirty="0"/>
                        <a:t>- pr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# atoms </a:t>
                      </a:r>
                    </a:p>
                    <a:p>
                      <a:pPr algn="ctr"/>
                      <a:r>
                        <a:rPr lang="en-US" sz="1600" dirty="0"/>
                        <a:t>bonded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e</a:t>
                      </a:r>
                      <a:r>
                        <a:rPr lang="en-US" sz="1600" dirty="0"/>
                        <a:t>-</a:t>
                      </a:r>
                      <a:r>
                        <a:rPr lang="en-US" sz="1600" baseline="0" dirty="0"/>
                        <a:t> pair geometry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Molecular</a:t>
                      </a:r>
                    </a:p>
                    <a:p>
                      <a:pPr algn="ctr"/>
                      <a:r>
                        <a:rPr lang="en-US" sz="1600" dirty="0"/>
                        <a:t>geometry</a:t>
                      </a:r>
                    </a:p>
                  </a:txBody>
                  <a:tcPr>
                    <a:solidFill>
                      <a:srgbClr val="6666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Bond</a:t>
                      </a:r>
                    </a:p>
                    <a:p>
                      <a:pPr algn="r"/>
                      <a:r>
                        <a:rPr lang="en-US" sz="1600" dirty="0"/>
                        <a:t>Angle</a:t>
                      </a:r>
                      <a:r>
                        <a:rPr lang="en-US" sz="1600" baseline="0" dirty="0"/>
                        <a:t> (°)</a:t>
                      </a:r>
                      <a:endParaRPr lang="en-US" sz="1600" dirty="0"/>
                    </a:p>
                  </a:txBody>
                  <a:tcPr>
                    <a:solidFill>
                      <a:srgbClr val="66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planar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 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tetrahedral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&lt;109.5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baseline="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seesaw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90, 120, 180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T-shaped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/>
                        <a:t>trigonal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bipyramidal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linear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pyramidal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90, 180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octahedral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square planar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90,</a:t>
                      </a:r>
                      <a:r>
                        <a:rPr lang="en-US" sz="1600" baseline="0" dirty="0"/>
                        <a:t> 180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F2E00FEA-E27D-C041-9AB7-B23C5BF371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5391574"/>
            <a:ext cx="1219200" cy="1016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AF754E-268B-B942-AFA0-3D85296565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1608670"/>
            <a:ext cx="1219200" cy="474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9FB6708-76AE-AC48-9A99-FD041F361DF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082803"/>
            <a:ext cx="1219200" cy="54186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1D7C169-CAD8-444E-8079-2074CA98AC7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2709335"/>
            <a:ext cx="1219200" cy="812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0FD8147-DAFC-F249-8A87-FFD1A39778A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29104" y="4064002"/>
            <a:ext cx="1219200" cy="104986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04FA984-F022-6A4B-BC85-F6FF25A6FB13}"/>
              </a:ext>
            </a:extLst>
          </p:cNvPr>
          <p:cNvSpPr txBox="1"/>
          <p:nvPr/>
        </p:nvSpPr>
        <p:spPr>
          <a:xfrm>
            <a:off x="6089729" y="6488668"/>
            <a:ext cx="27494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andara"/>
                <a:cs typeface="Candara"/>
              </a:rPr>
              <a:t>http://</a:t>
            </a:r>
            <a:r>
              <a:rPr lang="en-US" sz="1600" dirty="0" err="1">
                <a:latin typeface="Candara"/>
                <a:cs typeface="Candara"/>
              </a:rPr>
              <a:t>intro.chem.okstate.edu</a:t>
            </a:r>
            <a:endParaRPr lang="en-US" sz="1600" dirty="0">
              <a:latin typeface="Candara"/>
              <a:cs typeface="Candara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37A8F3-947F-F941-8C4B-8F870DD78284}"/>
              </a:ext>
            </a:extLst>
          </p:cNvPr>
          <p:cNvSpPr txBox="1"/>
          <p:nvPr/>
        </p:nvSpPr>
        <p:spPr>
          <a:xfrm>
            <a:off x="3236229" y="1583270"/>
            <a:ext cx="3855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3896066-C5CC-DA43-9DEC-3F0750E27F80}"/>
              </a:ext>
            </a:extLst>
          </p:cNvPr>
          <p:cNvSpPr txBox="1"/>
          <p:nvPr/>
        </p:nvSpPr>
        <p:spPr>
          <a:xfrm>
            <a:off x="3701768" y="2116670"/>
            <a:ext cx="451132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4DD4C70-9A54-424E-B133-3EE716D7A0E3}"/>
              </a:ext>
            </a:extLst>
          </p:cNvPr>
          <p:cNvSpPr txBox="1"/>
          <p:nvPr/>
        </p:nvSpPr>
        <p:spPr>
          <a:xfrm>
            <a:off x="3588671" y="3069170"/>
            <a:ext cx="449929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02EA4F-4931-9641-A92F-08D2E98F1506}"/>
              </a:ext>
            </a:extLst>
          </p:cNvPr>
          <p:cNvSpPr txBox="1"/>
          <p:nvPr/>
        </p:nvSpPr>
        <p:spPr>
          <a:xfrm>
            <a:off x="3886200" y="4114800"/>
            <a:ext cx="569387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CE53E24-E60A-8A4E-B409-FFDF5C06FDA1}"/>
              </a:ext>
            </a:extLst>
          </p:cNvPr>
          <p:cNvSpPr txBox="1"/>
          <p:nvPr/>
        </p:nvSpPr>
        <p:spPr>
          <a:xfrm>
            <a:off x="3486370" y="5681246"/>
            <a:ext cx="628430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00FF"/>
                </a:solidFill>
              </a:rPr>
              <a:t>sp</a:t>
            </a:r>
            <a:r>
              <a:rPr lang="en-US" sz="1600" b="1" baseline="30000" dirty="0">
                <a:solidFill>
                  <a:srgbClr val="0000FF"/>
                </a:solidFill>
              </a:rPr>
              <a:t>3</a:t>
            </a:r>
            <a:r>
              <a:rPr lang="en-US" sz="1600" b="1" dirty="0">
                <a:solidFill>
                  <a:srgbClr val="0000FF"/>
                </a:solidFill>
              </a:rPr>
              <a:t>d</a:t>
            </a:r>
            <a:r>
              <a:rPr lang="en-US" sz="1600" b="1" baseline="30000" dirty="0">
                <a:solidFill>
                  <a:srgbClr val="0000FF"/>
                </a:solidFill>
              </a:rPr>
              <a:t>2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37" name="Right Bracket 36">
            <a:extLst>
              <a:ext uri="{FF2B5EF4-FFF2-40B4-BE49-F238E27FC236}">
                <a16:creationId xmlns:a16="http://schemas.microsoft.com/office/drawing/2014/main" id="{0DF2E555-6E85-3A4A-9E52-F02F0ADCC321}"/>
              </a:ext>
            </a:extLst>
          </p:cNvPr>
          <p:cNvSpPr/>
          <p:nvPr/>
        </p:nvSpPr>
        <p:spPr bwMode="auto">
          <a:xfrm>
            <a:off x="3657600" y="1981200"/>
            <a:ext cx="76200" cy="6858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38" name="Right Bracket 37">
            <a:extLst>
              <a:ext uri="{FF2B5EF4-FFF2-40B4-BE49-F238E27FC236}">
                <a16:creationId xmlns:a16="http://schemas.microsoft.com/office/drawing/2014/main" id="{8595789F-A5A7-FA4E-AFAB-55D09ED7F2C4}"/>
              </a:ext>
            </a:extLst>
          </p:cNvPr>
          <p:cNvSpPr/>
          <p:nvPr/>
        </p:nvSpPr>
        <p:spPr bwMode="auto">
          <a:xfrm>
            <a:off x="3505200" y="27432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39" name="Right Bracket 38">
            <a:extLst>
              <a:ext uri="{FF2B5EF4-FFF2-40B4-BE49-F238E27FC236}">
                <a16:creationId xmlns:a16="http://schemas.microsoft.com/office/drawing/2014/main" id="{14889ABA-08E1-5748-9184-EF9594F60CB5}"/>
              </a:ext>
            </a:extLst>
          </p:cNvPr>
          <p:cNvSpPr/>
          <p:nvPr/>
        </p:nvSpPr>
        <p:spPr bwMode="auto">
          <a:xfrm>
            <a:off x="3810000" y="3886200"/>
            <a:ext cx="101600" cy="1371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  <p:sp>
        <p:nvSpPr>
          <p:cNvPr id="40" name="Right Bracket 39">
            <a:extLst>
              <a:ext uri="{FF2B5EF4-FFF2-40B4-BE49-F238E27FC236}">
                <a16:creationId xmlns:a16="http://schemas.microsoft.com/office/drawing/2014/main" id="{914E6E4D-BA38-E948-A606-4B4381093B82}"/>
              </a:ext>
            </a:extLst>
          </p:cNvPr>
          <p:cNvSpPr/>
          <p:nvPr/>
        </p:nvSpPr>
        <p:spPr bwMode="auto">
          <a:xfrm>
            <a:off x="3429000" y="5384800"/>
            <a:ext cx="76200" cy="990600"/>
          </a:xfrm>
          <a:prstGeom prst="rightBracket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ki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50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498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Here’s a simple example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Let’s look at the gas beryllium fluoride, BeF2.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44E87-5E1D-C34A-90B5-744D8E7573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0" y="741001"/>
            <a:ext cx="2311498" cy="125713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921739-F073-2645-A0AF-E9E5E75FFFC3}"/>
              </a:ext>
            </a:extLst>
          </p:cNvPr>
          <p:cNvSpPr txBox="1"/>
          <p:nvPr/>
        </p:nvSpPr>
        <p:spPr>
          <a:xfrm>
            <a:off x="283893" y="1708325"/>
            <a:ext cx="86241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The </a:t>
            </a:r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Lewis structure 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shows: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2 atoms bonded to the central (Be) atom;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No lone pairs on the central atom.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F2C9E-04CC-5141-8167-258D3977D10A}"/>
              </a:ext>
            </a:extLst>
          </p:cNvPr>
          <p:cNvSpPr txBox="1"/>
          <p:nvPr/>
        </p:nvSpPr>
        <p:spPr>
          <a:xfrm>
            <a:off x="259943" y="3228911"/>
            <a:ext cx="86241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Applying VSEPR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, we can see that: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Be is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sp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hybridized.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The molecule has a linear electron pair and molecular geometry.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And this makes sense, because the two </a:t>
            </a:r>
            <a:r>
              <a:rPr lang="en-US" sz="2000" dirty="0" err="1">
                <a:solidFill>
                  <a:srgbClr val="0432FF"/>
                </a:solidFill>
                <a:latin typeface="Candara"/>
                <a:cs typeface="Candara"/>
              </a:rPr>
              <a:t>fluorines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are electron rich – or areas of high electron density – and repel to get as far away from each other as they can.</a:t>
            </a:r>
          </a:p>
        </p:txBody>
      </p:sp>
    </p:spTree>
    <p:extLst>
      <p:ext uri="{BB962C8B-B14F-4D97-AF65-F5344CB8AC3E}">
        <p14:creationId xmlns:p14="http://schemas.microsoft.com/office/powerpoint/2010/main" val="24002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7523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Electron pair vs molecular geometry?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Let’s compare methane (CH4) and ammonia NH3.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Begin with their Lewis structures.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921739-F073-2645-A0AF-E9E5E75FFFC3}"/>
              </a:ext>
            </a:extLst>
          </p:cNvPr>
          <p:cNvSpPr txBox="1"/>
          <p:nvPr/>
        </p:nvSpPr>
        <p:spPr>
          <a:xfrm>
            <a:off x="283894" y="2941616"/>
            <a:ext cx="231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CH4: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4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0 lone pairs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AF2C9E-04CC-5141-8167-258D3977D10A}"/>
              </a:ext>
            </a:extLst>
          </p:cNvPr>
          <p:cNvSpPr txBox="1"/>
          <p:nvPr/>
        </p:nvSpPr>
        <p:spPr>
          <a:xfrm>
            <a:off x="276568" y="3909189"/>
            <a:ext cx="4070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C is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hybridized.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Tetrahedral electron pair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Tetrahedral molecular geometry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B9E1F4-33ED-3A4F-8844-46209163E4C4}"/>
              </a:ext>
            </a:extLst>
          </p:cNvPr>
          <p:cNvSpPr txBox="1"/>
          <p:nvPr/>
        </p:nvSpPr>
        <p:spPr>
          <a:xfrm>
            <a:off x="4759686" y="2941615"/>
            <a:ext cx="23121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432FF"/>
                </a:solidFill>
                <a:latin typeface="Candara"/>
                <a:cs typeface="Candara"/>
              </a:rPr>
              <a:t>NH3: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3 atoms bonded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1 lone pair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AF737-DC17-EF4E-8E0D-F52A0FF01AF6}"/>
              </a:ext>
            </a:extLst>
          </p:cNvPr>
          <p:cNvSpPr txBox="1"/>
          <p:nvPr/>
        </p:nvSpPr>
        <p:spPr>
          <a:xfrm>
            <a:off x="4771185" y="3909189"/>
            <a:ext cx="42521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N is sp</a:t>
            </a:r>
            <a:r>
              <a:rPr lang="en-US" sz="2400" baseline="30000" dirty="0">
                <a:solidFill>
                  <a:srgbClr val="0432FF"/>
                </a:solidFill>
                <a:latin typeface="Candara"/>
                <a:cs typeface="Candara"/>
              </a:rPr>
              <a:t>3</a:t>
            </a: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 hybridized.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Tetrahedral electron pair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432FF"/>
                </a:solidFill>
                <a:latin typeface="Candara"/>
                <a:cs typeface="Candara"/>
              </a:rPr>
              <a:t>Trigonal pyramidal molecular geo.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7853031-72F4-5049-BBDB-91B1AE13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7888" y="1500891"/>
            <a:ext cx="1929456" cy="14458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5C713-8529-884D-A770-3D47932A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3609" y="1917847"/>
            <a:ext cx="1845423" cy="10200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B522281-D135-FF46-B6C0-5970152575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279" y="4970844"/>
            <a:ext cx="1724891" cy="173752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2EAB04-8402-324B-AE92-598D6E3DEC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81673" y="4970844"/>
            <a:ext cx="1724891" cy="17375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CFEA468-F879-3A49-B053-C74F27B34E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7208" y="4970844"/>
            <a:ext cx="1724891" cy="173752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CB306E6-0A7E-AF4E-83B2-49E0EBEF176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1090" y="5142770"/>
            <a:ext cx="1832087" cy="156560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A9078C0-B514-BC44-9C83-E8979591E9E1}"/>
              </a:ext>
            </a:extLst>
          </p:cNvPr>
          <p:cNvSpPr txBox="1"/>
          <p:nvPr/>
        </p:nvSpPr>
        <p:spPr>
          <a:xfrm>
            <a:off x="5740021" y="493235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BBB494-F978-0A46-BFB0-26FA5456F335}"/>
              </a:ext>
            </a:extLst>
          </p:cNvPr>
          <p:cNvSpPr txBox="1"/>
          <p:nvPr/>
        </p:nvSpPr>
        <p:spPr>
          <a:xfrm>
            <a:off x="7751816" y="5105657"/>
            <a:ext cx="348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..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6FF3C63-8E27-7C4D-A407-C12F50ED24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45179" y="1800566"/>
            <a:ext cx="1613273" cy="1245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146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9" grpId="0"/>
      <p:bldP spid="10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" y="0"/>
            <a:ext cx="9156331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3" y="-168"/>
            <a:ext cx="5702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Lone pairs distort geometry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3893" y="771208"/>
            <a:ext cx="8624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ndara"/>
                <a:cs typeface="Candara"/>
              </a:rPr>
              <a:t>Notice that methane has perfect tetrahedral angles of 109.5º.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Candara"/>
                <a:cs typeface="Candara"/>
              </a:rPr>
              <a:t>But the inter-hydrogen angles of ammonia are closer, 107.8º.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0AE5F07-A291-B748-AFC5-14650FC0E2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l="15657" t="8702" r="15804" b="7819"/>
          <a:stretch/>
        </p:blipFill>
        <p:spPr>
          <a:xfrm>
            <a:off x="8386216" y="-8671"/>
            <a:ext cx="763100" cy="694471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7853031-72F4-5049-BBDB-91B1AE1330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46626" y="1422709"/>
            <a:ext cx="1863665" cy="1396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15C713-8529-884D-A770-3D47932A71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308" y="1820423"/>
            <a:ext cx="1782497" cy="98523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66E2635-F948-394E-B2D1-2B221CC98169}"/>
              </a:ext>
            </a:extLst>
          </p:cNvPr>
          <p:cNvSpPr txBox="1"/>
          <p:nvPr/>
        </p:nvSpPr>
        <p:spPr>
          <a:xfrm>
            <a:off x="283893" y="2715348"/>
            <a:ext cx="84446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Why?</a:t>
            </a:r>
          </a:p>
          <a:p>
            <a:r>
              <a:rPr lang="en-US" sz="2000" dirty="0">
                <a:latin typeface="Candara"/>
                <a:cs typeface="Candara"/>
              </a:rPr>
              <a:t>The lone pair is more electronegative– more repulsive - than the covalent bonds and pushes the bonds further away and closing the angles to less than 109.5º.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DB9FAC-04D2-3D49-B3F4-8EBC7FC4BD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3657" y="3943141"/>
            <a:ext cx="7178414" cy="205499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05B7126-2419-3845-A51A-87317E1C5361}"/>
              </a:ext>
            </a:extLst>
          </p:cNvPr>
          <p:cNvSpPr txBox="1"/>
          <p:nvPr/>
        </p:nvSpPr>
        <p:spPr>
          <a:xfrm>
            <a:off x="283893" y="5875999"/>
            <a:ext cx="766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ndara"/>
                <a:cs typeface="Candara"/>
              </a:rPr>
              <a:t>Strength of repulsion:</a:t>
            </a:r>
          </a:p>
          <a:p>
            <a:r>
              <a:rPr lang="en-US" sz="2000" dirty="0">
                <a:latin typeface="Candara"/>
                <a:cs typeface="Candara"/>
              </a:rPr>
              <a:t>lone pair – lone pair  &gt;   lone pair – bond pair  &gt;  bond pair - bond pair </a:t>
            </a:r>
          </a:p>
        </p:txBody>
      </p:sp>
    </p:spTree>
    <p:extLst>
      <p:ext uri="{BB962C8B-B14F-4D97-AF65-F5344CB8AC3E}">
        <p14:creationId xmlns:p14="http://schemas.microsoft.com/office/powerpoint/2010/main" val="264523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2363</TotalTime>
  <Words>1029</Words>
  <Application>Microsoft Macintosh PowerPoint</Application>
  <PresentationFormat>On-screen Show (4:3)</PresentationFormat>
  <Paragraphs>253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Candara</vt:lpstr>
      <vt:lpstr>Skia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69</cp:revision>
  <dcterms:created xsi:type="dcterms:W3CDTF">2018-11-27T00:36:42Z</dcterms:created>
  <dcterms:modified xsi:type="dcterms:W3CDTF">2019-01-12T23:39:39Z</dcterms:modified>
</cp:coreProperties>
</file>