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7"/>
  </p:notesMasterIdLst>
  <p:sldIdLst>
    <p:sldId id="257" r:id="rId2"/>
    <p:sldId id="410" r:id="rId3"/>
    <p:sldId id="260" r:id="rId4"/>
    <p:sldId id="262" r:id="rId5"/>
    <p:sldId id="402" r:id="rId6"/>
    <p:sldId id="364" r:id="rId7"/>
    <p:sldId id="365" r:id="rId8"/>
    <p:sldId id="363" r:id="rId9"/>
    <p:sldId id="411" r:id="rId10"/>
    <p:sldId id="366" r:id="rId11"/>
    <p:sldId id="367" r:id="rId12"/>
    <p:sldId id="369" r:id="rId13"/>
    <p:sldId id="403" r:id="rId14"/>
    <p:sldId id="412" r:id="rId15"/>
    <p:sldId id="370" r:id="rId16"/>
    <p:sldId id="375" r:id="rId17"/>
    <p:sldId id="372" r:id="rId18"/>
    <p:sldId id="373" r:id="rId19"/>
    <p:sldId id="374" r:id="rId20"/>
    <p:sldId id="404" r:id="rId21"/>
    <p:sldId id="413" r:id="rId22"/>
    <p:sldId id="379" r:id="rId23"/>
    <p:sldId id="377" r:id="rId24"/>
    <p:sldId id="378" r:id="rId25"/>
    <p:sldId id="380" r:id="rId26"/>
    <p:sldId id="381" r:id="rId27"/>
    <p:sldId id="405" r:id="rId28"/>
    <p:sldId id="414" r:id="rId29"/>
    <p:sldId id="382" r:id="rId30"/>
    <p:sldId id="383" r:id="rId31"/>
    <p:sldId id="384" r:id="rId32"/>
    <p:sldId id="385" r:id="rId33"/>
    <p:sldId id="386" r:id="rId34"/>
    <p:sldId id="389" r:id="rId35"/>
    <p:sldId id="390" r:id="rId36"/>
    <p:sldId id="406" r:id="rId37"/>
    <p:sldId id="415" r:id="rId38"/>
    <p:sldId id="394" r:id="rId39"/>
    <p:sldId id="387" r:id="rId40"/>
    <p:sldId id="388" r:id="rId41"/>
    <p:sldId id="407" r:id="rId42"/>
    <p:sldId id="416" r:id="rId43"/>
    <p:sldId id="391" r:id="rId44"/>
    <p:sldId id="393" r:id="rId45"/>
    <p:sldId id="396" r:id="rId46"/>
    <p:sldId id="397" r:id="rId47"/>
    <p:sldId id="392" r:id="rId48"/>
    <p:sldId id="398" r:id="rId49"/>
    <p:sldId id="399" r:id="rId50"/>
    <p:sldId id="408" r:id="rId51"/>
    <p:sldId id="417" r:id="rId52"/>
    <p:sldId id="395" r:id="rId53"/>
    <p:sldId id="400" r:id="rId54"/>
    <p:sldId id="418" r:id="rId55"/>
    <p:sldId id="409"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520" autoAdjust="0"/>
    <p:restoredTop sz="74521" autoAdjust="0"/>
  </p:normalViewPr>
  <p:slideViewPr>
    <p:cSldViewPr snapToGrid="0" snapToObjects="1">
      <p:cViewPr>
        <p:scale>
          <a:sx n="85" d="100"/>
          <a:sy n="85" d="100"/>
        </p:scale>
        <p:origin x="-392" y="-120"/>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183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1907B3-C1ED-AF47-8C00-AAFD4D155693}" type="datetimeFigureOut">
              <a:rPr lang="en-US" smtClean="0"/>
              <a:t>3/22/16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3A3F8C-8A24-BF4D-AFF4-75DFC203B557}" type="slidenum">
              <a:rPr lang="en-US" smtClean="0"/>
              <a:t>‹#›</a:t>
            </a:fld>
            <a:endParaRPr lang="en-US"/>
          </a:p>
        </p:txBody>
      </p:sp>
    </p:spTree>
    <p:extLst>
      <p:ext uri="{BB962C8B-B14F-4D97-AF65-F5344CB8AC3E}">
        <p14:creationId xmlns:p14="http://schemas.microsoft.com/office/powerpoint/2010/main" val="8076338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Module 7 examines the extent to which integration of farm and anaerobic digester operations are possible and / or necessary. The major issues considered here are operational. Fiscal issues will be covered in the AD economics module.</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1</a:t>
            </a:fld>
            <a:endParaRPr lang="en-US"/>
          </a:p>
        </p:txBody>
      </p:sp>
    </p:spTree>
    <p:extLst>
      <p:ext uri="{BB962C8B-B14F-4D97-AF65-F5344CB8AC3E}">
        <p14:creationId xmlns:p14="http://schemas.microsoft.com/office/powerpoint/2010/main" val="238765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Please go to the Module 7 assessment and answer questions relating to section 7.2.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13</a:t>
            </a:fld>
            <a:endParaRPr lang="en-US"/>
          </a:p>
        </p:txBody>
      </p:sp>
    </p:spTree>
    <p:extLst>
      <p:ext uri="{BB962C8B-B14F-4D97-AF65-F5344CB8AC3E}">
        <p14:creationId xmlns:p14="http://schemas.microsoft.com/office/powerpoint/2010/main" val="4028568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Typical non-manure on farm feedstock materials include: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sub-par or slightly spoiled feed for animals,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 variety of crops,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plant material not normally fed to dairy cattle like C4 grasses,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waste fruit,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and residuals from </a:t>
            </a:r>
            <a:r>
              <a:rPr lang="en-US" sz="1200" u="sng" kern="1200" dirty="0" smtClean="0">
                <a:solidFill>
                  <a:schemeClr val="tx1"/>
                </a:solidFill>
                <a:effectLst/>
                <a:latin typeface="+mn-lt"/>
                <a:ea typeface="+mn-ea"/>
                <a:cs typeface="+mn-cs"/>
              </a:rPr>
              <a:t>on-farm</a:t>
            </a:r>
            <a:r>
              <a:rPr lang="en-US" sz="1200" kern="1200" dirty="0" smtClean="0">
                <a:solidFill>
                  <a:schemeClr val="tx1"/>
                </a:solidFill>
                <a:effectLst/>
                <a:latin typeface="+mn-lt"/>
                <a:ea typeface="+mn-ea"/>
                <a:cs typeface="+mn-cs"/>
              </a:rPr>
              <a:t> food processing. And it’s critical to note that the food processing must happen on farm to allow that material to be considered an on farm feedstock. Examples would include production of cheese, yogurt, jams, cider, pickles, egg production, or maple syrup production.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To be sure what is allowed in your state check regulations and talk to your Agency of Agriculture.</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16</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spoiled feed contains high levels of energy and can make great digester feedstock we have to bear in mind that high levels of mold, or fungal growth, can inhibit bacterial growth and anaerobic digestion.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 spoiled feed should be delivered to a digester as soon as it is discovered or uncovered. The longer it waits the more problematic it becomes.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Ideally spoiled feet from bunkered crops should be delivered to the digester daily. Stockpiling or storing feed once it is recognized as spoiled will: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reduce its energy value;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promote overgrowth with mold and fungi that can inhibit AD;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cause decomposition and cause spoiled feed to clump making handling difficult;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and greatly increased odor released when the spoiled feed is moved and transported to the digester. At Vermont Tech, we’ve noticed that very spoiled feed is one of the more odiferous feedstock materials we get.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 to use spoiled feed to your best advantage, it must be moved daily and this will increase work of farm personnel and use of equipment.</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17</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Almost any farm crop can be fed to an anaerobic digester to produce biogas and energy.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However, there are some points you should consider.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Crops higher in cellulose and lignocellulose will require a longer HRT is and may not be completely digested during normal digester operations.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Of course, that can be an advantage since undigested solids will make great bedding!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Second, crops must be chopped finally to avoid clogging pipes pumps and valves.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Silage choppers or forage choppers used in the field can work very well.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At Vermont Tech we have not had good luck with tub bill choppers: the size of resulting material was too large and not uniform enough for using a digester.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Third, any feedstock should be used consistently. So ideally energy crops should be stored so that they can be fed year round. This may require a new storage capacity like new bunkers.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Fourth, planting, harvesting, chopping, and storing energy crops will require an additional use of farm equipment and personnel.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18</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Almost any vegetation can be fed to anaerobic digesters including C4 </a:t>
            </a:r>
            <a:r>
              <a:rPr lang="en-US" sz="1200" kern="1200" dirty="0" err="1" smtClean="0">
                <a:solidFill>
                  <a:schemeClr val="tx1"/>
                </a:solidFill>
                <a:effectLst/>
                <a:latin typeface="+mn-lt"/>
                <a:ea typeface="+mn-ea"/>
                <a:cs typeface="+mn-cs"/>
              </a:rPr>
              <a:t>photosynthesizers</a:t>
            </a:r>
            <a:r>
              <a:rPr lang="en-US" sz="1200" kern="1200" dirty="0" smtClean="0">
                <a:solidFill>
                  <a:schemeClr val="tx1"/>
                </a:solidFill>
                <a:effectLst/>
                <a:latin typeface="+mn-lt"/>
                <a:ea typeface="+mn-ea"/>
                <a:cs typeface="+mn-cs"/>
              </a:rPr>
              <a:t> that would not normally be fed to animals.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It maybe possible, and economically feasible, to grow perennial grasses on marginal lands that are not suited for dairy crop production. Low quality grasses could also be harvested from generous riparian buffer strips.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Low-quality forage collected from brush-hogged property might also be used for anaerobic digesters if chopped finely.</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19</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Please go to the Module 7 assessment and answer questions relating to section 7.3.</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20</a:t>
            </a:fld>
            <a:endParaRPr lang="en-US"/>
          </a:p>
        </p:txBody>
      </p:sp>
    </p:spTree>
    <p:extLst>
      <p:ext uri="{BB962C8B-B14F-4D97-AF65-F5344CB8AC3E}">
        <p14:creationId xmlns:p14="http://schemas.microsoft.com/office/powerpoint/2010/main" val="4028568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22</a:t>
            </a:fld>
            <a:endParaRPr lang="en-US"/>
          </a:p>
        </p:txBody>
      </p:sp>
    </p:spTree>
    <p:extLst>
      <p:ext uri="{BB962C8B-B14F-4D97-AF65-F5344CB8AC3E}">
        <p14:creationId xmlns:p14="http://schemas.microsoft.com/office/powerpoint/2010/main" val="972434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Manure used for anaerobic digestion must be collected and stored with care.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Manure must be free of: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large biodegradables like placentas that clogged pipes, valves and pumps;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non-biodegradable contaminants like hoof-blocks, vet wrap, </a:t>
            </a:r>
            <a:r>
              <a:rPr lang="en-US" sz="1200" kern="1200" dirty="0" err="1" smtClean="0">
                <a:solidFill>
                  <a:schemeClr val="tx1"/>
                </a:solidFill>
                <a:effectLst/>
                <a:latin typeface="+mn-lt"/>
                <a:ea typeface="+mn-ea"/>
                <a:cs typeface="+mn-cs"/>
              </a:rPr>
              <a:t>ag</a:t>
            </a:r>
            <a:r>
              <a:rPr lang="en-US" sz="1200" kern="1200" dirty="0" smtClean="0">
                <a:solidFill>
                  <a:schemeClr val="tx1"/>
                </a:solidFill>
                <a:effectLst/>
                <a:latin typeface="+mn-lt"/>
                <a:ea typeface="+mn-ea"/>
                <a:cs typeface="+mn-cs"/>
              </a:rPr>
              <a:t>-bag plastic, bandages, etc.;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significant amounts of gravel and rock;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any materials large enough to clogged pipes valves and pumps;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bacteriocidal</a:t>
            </a:r>
            <a:r>
              <a:rPr lang="en-US" sz="1200" kern="1200" dirty="0" smtClean="0">
                <a:solidFill>
                  <a:schemeClr val="tx1"/>
                </a:solidFill>
                <a:effectLst/>
                <a:latin typeface="+mn-lt"/>
                <a:ea typeface="+mn-ea"/>
                <a:cs typeface="+mn-cs"/>
              </a:rPr>
              <a:t> compounds like copper sulfate, formaldehyde, and similar hoof treatments used in foot baths.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Note that </a:t>
            </a:r>
            <a:r>
              <a:rPr lang="en-US" sz="1200" kern="1200" dirty="0" err="1" smtClean="0">
                <a:solidFill>
                  <a:schemeClr val="tx1"/>
                </a:solidFill>
                <a:effectLst/>
                <a:latin typeface="+mn-lt"/>
                <a:ea typeface="+mn-ea"/>
                <a:cs typeface="+mn-cs"/>
              </a:rPr>
              <a:t>rumensin</a:t>
            </a:r>
            <a:r>
              <a:rPr lang="en-US" sz="1200" kern="1200" dirty="0" smtClean="0">
                <a:solidFill>
                  <a:schemeClr val="tx1"/>
                </a:solidFill>
                <a:effectLst/>
                <a:latin typeface="+mn-lt"/>
                <a:ea typeface="+mn-ea"/>
                <a:cs typeface="+mn-cs"/>
              </a:rPr>
              <a:t> and other antibiotics used in feed may reduce biogas output; </a:t>
            </a:r>
            <a:r>
              <a:rPr lang="en-US" sz="1200" kern="1200" dirty="0" err="1" smtClean="0">
                <a:solidFill>
                  <a:schemeClr val="tx1"/>
                </a:solidFill>
                <a:effectLst/>
                <a:latin typeface="+mn-lt"/>
                <a:ea typeface="+mn-ea"/>
                <a:cs typeface="+mn-cs"/>
              </a:rPr>
              <a:t>rumensin</a:t>
            </a:r>
            <a:r>
              <a:rPr lang="en-US" sz="1200" kern="1200" dirty="0" smtClean="0">
                <a:solidFill>
                  <a:schemeClr val="tx1"/>
                </a:solidFill>
                <a:effectLst/>
                <a:latin typeface="+mn-lt"/>
                <a:ea typeface="+mn-ea"/>
                <a:cs typeface="+mn-cs"/>
              </a:rPr>
              <a:t> clearly inhibits AD.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While milk-house wash-water can be used to dilute semi-solid manure and make it </a:t>
            </a:r>
            <a:r>
              <a:rPr lang="en-US" sz="1200" kern="1200" dirty="0" err="1" smtClean="0">
                <a:solidFill>
                  <a:schemeClr val="tx1"/>
                </a:solidFill>
                <a:effectLst/>
                <a:latin typeface="+mn-lt"/>
                <a:ea typeface="+mn-ea"/>
                <a:cs typeface="+mn-cs"/>
              </a:rPr>
              <a:t>pumpable</a:t>
            </a:r>
            <a:r>
              <a:rPr lang="en-US" sz="1200" kern="1200" dirty="0" smtClean="0">
                <a:solidFill>
                  <a:schemeClr val="tx1"/>
                </a:solidFill>
                <a:effectLst/>
                <a:latin typeface="+mn-lt"/>
                <a:ea typeface="+mn-ea"/>
                <a:cs typeface="+mn-cs"/>
              </a:rPr>
              <a:t>, the presence of cleaning chemicals will likely reduce biogas output.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Manure must either be pumped directly into the digester as it is collected, or stored in a temporary reception pit prior to moving to the digester. Temporary reception pits must be equipped with powerful pumps.</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23</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solid or semisolid manure from heifers and dry cows is a valuable feedstock, but this manure is available only if and when those animals are confined.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 remember that material will likely not be available during the late spring, summer, and early fall. During the months that cows are pastured, freshly cut forage maybe able to take the place of dry manure.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Dry manure is easier to feed when it has not sat for long periods of time, so frequent transfer to the digester is better than episodic clean outs. Stored or stacked manure begins to compost clump making it difficult to move and pump.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When smaller amounts are transported, less solid manure needs to be stored at the digester.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And remember that equipment and labor time for transfer will need to be considered.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Avoid adding gravel or stone to mentor when scraping, storing, and moving it.</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24</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Most crop material used to feed to AD systems is either fed as it is harvested or ensiled.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It is important that gravel, sand, and crushed stone are not mixed into ensiled material during its storage or during collection and transportation.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ag</a:t>
            </a:r>
            <a:r>
              <a:rPr lang="en-US" sz="1200" kern="1200" dirty="0" smtClean="0">
                <a:solidFill>
                  <a:schemeClr val="tx1"/>
                </a:solidFill>
                <a:effectLst/>
                <a:latin typeface="+mn-lt"/>
                <a:ea typeface="+mn-ea"/>
                <a:cs typeface="+mn-cs"/>
              </a:rPr>
              <a:t>-bag plastic must be kept out of material fed to the digester.</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25</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much as been written about the pros and cons of anaerobic digestion, this assessment rarely comes from a farmer’s point of view. Instead writers usually address society’s point of view an economic point of view or how anaerobic digestion will affect the environment.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 what about the farmer’s point of view? In 2015, Pennsylvania farmers met to discuss the opportunities presented by an anaerobic digestion. Hoard’s Dairyman reported the opportunities and the challenges seen by these farmers.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Among the opportunities were: the ability to add food waste, or co-digest;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separated solids are a great benefit to dairy farmers; and,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if the multiple benefits of anaerobic digestion are considered, AD technology can provide a very positive return on investment. We will discuss this “stacked” or bio-refinery concept in the last module of this course.</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4</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Off-farm feedstock accepted for anaerobic digestion must also be collected in a clean stream, without non-biodegradable contaminants.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This is more difficult than it sounds!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For example here are two methods of collecting food waste.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First, food waste can be collected in totes, or large trash cans, and covered with a bit of sawdust.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 generator of waste is responsible for keeping the stream clean.  Napkins, silverware, plastic, and other non-biodegradables must be excluded.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 hauler inspects totes upon pick-up and refuses those that contain contaminants.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 last chance to remove contaminants occurs when totes are tipped at the digester before being added to the slurry.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In the second method, food waste is collected in plastic bags and either pulped at the generator and transported in tanker trucks,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or transported to a central facility and mechanically debagged and pulped.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Contaminants will be ground into the pulp.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In each case, only human attention and care keeps contaminants out!</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26</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Please go to the Module 7 assessment and answer questions relating to section 7.4.</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27</a:t>
            </a:fld>
            <a:endParaRPr lang="en-US"/>
          </a:p>
        </p:txBody>
      </p:sp>
    </p:spTree>
    <p:extLst>
      <p:ext uri="{BB962C8B-B14F-4D97-AF65-F5344CB8AC3E}">
        <p14:creationId xmlns:p14="http://schemas.microsoft.com/office/powerpoint/2010/main" val="4028568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Anaerobic digestion produces a number of co-products that maybe useful for farmers: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separated solids from effluent;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nutrient-rich liquid effluent;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heat recovered from the </a:t>
            </a:r>
            <a:r>
              <a:rPr lang="en-US" sz="1200" kern="1200" dirty="0" err="1" smtClean="0">
                <a:solidFill>
                  <a:schemeClr val="tx1"/>
                </a:solidFill>
                <a:effectLst/>
                <a:latin typeface="+mn-lt"/>
                <a:ea typeface="+mn-ea"/>
                <a:cs typeface="+mn-cs"/>
              </a:rPr>
              <a:t>genset</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]and carbon dioxide from </a:t>
            </a:r>
            <a:r>
              <a:rPr lang="en-US" sz="1200" kern="1200" dirty="0" err="1" smtClean="0">
                <a:solidFill>
                  <a:schemeClr val="tx1"/>
                </a:solidFill>
                <a:effectLst/>
                <a:latin typeface="+mn-lt"/>
                <a:ea typeface="+mn-ea"/>
                <a:cs typeface="+mn-cs"/>
              </a:rPr>
              <a:t>genset</a:t>
            </a:r>
            <a:r>
              <a:rPr lang="en-US" sz="1200" kern="1200" dirty="0" smtClean="0">
                <a:solidFill>
                  <a:schemeClr val="tx1"/>
                </a:solidFill>
                <a:effectLst/>
                <a:latin typeface="+mn-lt"/>
                <a:ea typeface="+mn-ea"/>
                <a:cs typeface="+mn-cs"/>
              </a:rPr>
              <a:t> exhaust.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Remember that anaerobic digestion decreases carbon content, but does not significantly affect NPK content of effluent. The implications for NMP and cropping are discussed in more detail in the NMP module.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Thoughtful and extensive use of co-products is vital to making anaerobic digestion economically viable.</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30</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Separated solids are fibrous materials that are not completely degraded by the anaerobic digester process and are left in digester slurry.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Solids are: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separated from </a:t>
            </a:r>
            <a:r>
              <a:rPr lang="en-US" sz="1200" kern="1200" dirty="0" err="1" smtClean="0">
                <a:solidFill>
                  <a:schemeClr val="tx1"/>
                </a:solidFill>
                <a:effectLst/>
                <a:latin typeface="+mn-lt"/>
                <a:ea typeface="+mn-ea"/>
                <a:cs typeface="+mn-cs"/>
              </a:rPr>
              <a:t>digestate</a:t>
            </a:r>
            <a:r>
              <a:rPr lang="en-US" sz="1200" kern="1200" dirty="0" smtClean="0">
                <a:solidFill>
                  <a:schemeClr val="tx1"/>
                </a:solidFill>
                <a:effectLst/>
                <a:latin typeface="+mn-lt"/>
                <a:ea typeface="+mn-ea"/>
                <a:cs typeface="+mn-cs"/>
              </a:rPr>
              <a:t> using a solids separator, often a screw-press auger;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generally about 65% water and 35% solids;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]and nutrient-rich and often enriched in phosphorus.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Anaerobic digestion reduces levels of bacteria in solids but does not completely eliminate the presence of bacteria.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When solids are stored in piles they begin to composted generating significant amounts of heat and often becoming moldy.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Spreading piles into thin layers allows drying and safer storage.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Solids are generally the most highly valued co-product on dairy farms because they can be used as bedding, replacing expensive sawdust, straw, or sand that cannot be used in anaerobic digesters.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And solids can be composted to create soil amendments.</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31</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Cornell University has compared the use of a wide variety of dairy bedding materials including separated raw manure, separated composted manure, separated solids from anaerobic digestion with and without composting, and sand.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Bedding strategies and economics were studied.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Mastitis, somatic cell count, and foot and leg health were assessed.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 study concluded that using manure solids for bedding can provide an economic benefit without adversely affecting heard health.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Bacterial levels in the bedding are not a cause of high somatic cell count or mastitis.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Management of the bedding is much more important then analyzing bedding for pathogens.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Keeping stalls or bedding areas free of manure and urine, regardless of bedding type, will go a long way towards minimizing somatic cell count and mastitis.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Farms should use the dried manure solids system that best suits their operations.</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32</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a farm anaerobic digester produces more separated solid than it needs it may be able to sell them to other farms for dairy bedding.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However, in Vermont regulators are hesitant to allow solids to be transferred for use as bedding if any beef has been included in feedstock.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Their reluctance stems from fears about bio-security, specifically bovine spongiform encephalopathy, also known as mad cow disease.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 BSE prion cannot be inactivated by pasteurization.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33</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Heat is one of the most frequently ignored co-products of anaerobic digestion. Heat is difficult to transfer and can only be used on-site.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 most frequent use for recovered heat is the heating of greenhouses used to grow a valuable crop like winter tomatoes.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Heat can be used to dry separated solids and prevent storage issues like composting.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Unless the solids are pelletized first, they tend to be very powdery.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Since the heating of homes and other buildings accounts for a very large fraction of Vermont’s carbon footprint, It would be very beneficial to use waste heat for space heating.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Industrial, institutional and residential spaces all need heat.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Co-location of anaerobic digestion is a challenge, particularly for on-farm anaerobic systems. Some on-farm anaerobic digesters have used waste heat for heating farm homes or other farm businesses.</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34</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Plants use carbon dioxide as a building block for biomass and transform it into carbon-rich structural molecules like cellulose.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Carbon dioxide from a generating engine’s exhaust can be used to fuel plant growth if the exhaust gas is scrubbed to remove harmful gases like carbon monoxide.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Recovered and scrubbed carbon dioxide can then be added to the atmosphere of a green house as long as levels are not dangerous to human workers. Some have experimented with using carbon dioxide to increase the biomass of algae grown in greenhouse conditions. Algae can be used as a feed supplement or a source of oils for biodiesel production.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35</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Please go to the Module 7 assessment and answer questions relating to section 7.5.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36</a:t>
            </a:fld>
            <a:endParaRPr lang="en-US"/>
          </a:p>
        </p:txBody>
      </p:sp>
    </p:spTree>
    <p:extLst>
      <p:ext uri="{BB962C8B-B14F-4D97-AF65-F5344CB8AC3E}">
        <p14:creationId xmlns:p14="http://schemas.microsoft.com/office/powerpoint/2010/main" val="40285682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liquid remaining after solid separation is nutrient-rich and can be used as a fertilizer. Anaerobic digestion reduces carbon content without changing nitrogen, phosphorus, and potassium levels.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Anaerobic digestion does change the form of nutrients, mineralizing them.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Mineralized nutrients are very bioavailable and are quickly taken up by plants.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However, if applied incorrectly or not used by plants, these bioavailable nutrients can enter bodies of water and encourage growth of algae and depletion of dissolved oxygen.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Ammonia is the dominant form of nitrogen in liquid effluent.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Broadcast spreading will allow the ammonia to evaporate into the atmosphere and much will not reach crops.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Instead, effluent should be injected into the soil or spread at the soil’s surface.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39</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much as been written about the pros and cons of anaerobic digestion, this assessment rarely comes from a farmer’s point of view. Instead writers usually address society’s point of view an economic point of view or how anaerobic digestion will affect the environment.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 what about the farmer’s point of view? In 2015, Pennsylvania farmers met to discuss the opportunities presented by an anaerobic digestion. Hoard’s Dairyman reported the opportunities and the challenges seen by these farmers.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Among the opportunities were: the ability to add food waste, or co-digest;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separated solids are a great benefit to dairy farmers; and,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if the multiple benefits of anaerobic digestion are considered, AD technology can provide a very positive return on investment. We will discuss this “stacked” or bio-refinery concept in the last module of this course.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5</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mineralized nutrients produced by anaerobic digestion may be more effective fertilizer and undigested manure.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 less anaerobic digester effluent than manure may be needed to crop the same acreage.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Cover crops maybe useful sinks for nutrient management.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Alternately, farmers must find a use for increased fertilizing power.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If manure is brought in from other farms, or if off-farm feedstock is brought in for co-digestion, then anaerobic digestion will produce a significant excess of nutrients.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This may eliminate the need for synthetic fertilizer purchase.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Or, it may provide nutrients that will need homes.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These orphaned nutrients could be shared with, or sold to, other local farmers.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Trucking should be kept to a minimum.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40</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Please go to the Module 7 assessment and answer questions relating to section 7.6.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41</a:t>
            </a:fld>
            <a:endParaRPr lang="en-US"/>
          </a:p>
        </p:txBody>
      </p:sp>
    </p:spTree>
    <p:extLst>
      <p:ext uri="{BB962C8B-B14F-4D97-AF65-F5344CB8AC3E}">
        <p14:creationId xmlns:p14="http://schemas.microsoft.com/office/powerpoint/2010/main" val="4028568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Will an on-farm digester increase the need for storage?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It depends!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For an on farm, manure only digester affluence volume should fit into the farm’s existing manure pits.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Separated solids may be used for betting as quickly as they are produced by the digester.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Excess solids may need new storage. Beware of the heat produced by piles of fresh solids.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Again, if solid manure is fed as quickly as it is generated, It won’t have to be stored and moved twice.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If the farm’s existing manure pit is used to collect manure prior to pumping to the digester, a new pit or pond will be needed to store AD effluent.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44</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Digesters accepting off-farm feedstock will almost certainly need on-site storage for that feedstock.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Low-strength off farm feedstock can be fed directly to the digester if the volumes don’t exceed a reasonable portion of the daily feed volume.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But, high-strength off -farm feedstock will have to be stored on site the volumes delivered exceed the amount appropriate for daily feeding.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Liquid feedstock can be stored in tanks.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Bunkers, or covered bays can be used to store a solid feedstock.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Tanks used to store pulped feedstock will need robust mixing, pumping, and plumbing systems in order to reliably deliver pulped material into feedstock mixing pits or the digester.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And liquid storage tanks may need to be heated to prevent freezing or gelling of feedstock during winter weather.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Ventilation using charcoal filters or other motor control strategies will be needed for solid storage bays, and should be used in feedstock mixing areas both for odor control and for the safety of personnel. Mixing feedstock in preparation pits can release ammonia, and sometimes </a:t>
            </a:r>
            <a:r>
              <a:rPr lang="en-US" sz="1200" kern="1200" dirty="0" err="1" smtClean="0">
                <a:solidFill>
                  <a:schemeClr val="tx1"/>
                </a:solidFill>
                <a:effectLst/>
                <a:latin typeface="+mn-lt"/>
                <a:ea typeface="+mn-ea"/>
                <a:cs typeface="+mn-cs"/>
              </a:rPr>
              <a:t>hydrosulfuric</a:t>
            </a:r>
            <a:r>
              <a:rPr lang="en-US" sz="1200" kern="1200" dirty="0" smtClean="0">
                <a:solidFill>
                  <a:schemeClr val="tx1"/>
                </a:solidFill>
                <a:effectLst/>
                <a:latin typeface="+mn-lt"/>
                <a:ea typeface="+mn-ea"/>
                <a:cs typeface="+mn-cs"/>
              </a:rPr>
              <a:t> acid.</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45</a:t>
            </a:fld>
            <a:endParaRPr lang="en-US"/>
          </a:p>
        </p:txBody>
      </p:sp>
    </p:spTree>
    <p:extLst>
      <p:ext uri="{BB962C8B-B14F-4D97-AF65-F5344CB8AC3E}">
        <p14:creationId xmlns:p14="http://schemas.microsoft.com/office/powerpoint/2010/main" val="35488532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Digesters accepting off farm feedstock will almost certainly need to increase storage of effluent.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Estimate the increase in liquid effluent volume as the volume of added, non-manure feedstock.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New storage ponds may be needed for effluent.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If the new storage is sufficiently far from the digester to require trucking, then a small effluent storage tank is needed at the digester to hold effluent for transportation.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 large, covered storage area will be needed if the digester produces more solids than the farm can use and if the solids are sold as a revenue producer.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Because of their high phosphorus content, solids should not be field stacked or exposed to water that can leach phosphorus and carry it to surface or groundwater.</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46</a:t>
            </a:fld>
            <a:endParaRPr lang="en-US"/>
          </a:p>
        </p:txBody>
      </p:sp>
    </p:spTree>
    <p:extLst>
      <p:ext uri="{BB962C8B-B14F-4D97-AF65-F5344CB8AC3E}">
        <p14:creationId xmlns:p14="http://schemas.microsoft.com/office/powerpoint/2010/main" val="38215440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Will operation of on-site digesters increase the use of, or need for, farm equipment for transportation?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For manure-only digesters that pump manure directly from the barn to the digester, additional transportation will only be necessary under two circumstances.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First, solid manure needs to be moved to the digester and mixed into liquid dairy manure. This requires powerful mixing by chopper pumps and/or impellers.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Manure spreaders or small wagons and trailers can be used to move solid manure.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Second, if the storage pond for liquid effluent is far from the digester facility, manure tankers or spreaders must be used to move liquid effluent to the pond.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47</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On-farm co-digestion is very likely to increase the use of farm equipment and the need for regular transportation of feedstock and co-products.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Liquid feedstock will be delivered by generators or haulers and can be stored in on-site tanks, so no on-site transportation is needed.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Solid feedstock material, like manure, spoiled feed or energy crops, maybe delivered by generators or may need to be picked up by the digester operator.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Loaders, skid steers, tractors, manure spreaders, wagons or trailers maybe needed.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After transportation and storage on site, solids will need to be moved again from the storage site into the digester.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48</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Liquid effluent volumes are usually increased by co-digestion.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Effluent may, or may not, need to be moved from the digester to a storage pond.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Increased volumes will require more transportation to, and spreading on, fields.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Partner farms may, or may not, pick up and spread their share of affluent. But the AD operator will have responsibility for the facility’s overall nutrient management plan and proper use of nutrients.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Separated solid volumes are also increased by co-digestion.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Solids may, or may not, need to be transported to a covered on-site storage bunker or shed.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Partner farms, or farm customers, may or may not pick up solids.</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49</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Please go to the Module 7 assessment and answer questions relating to section 7.7.</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50</a:t>
            </a:fld>
            <a:endParaRPr lang="en-US"/>
          </a:p>
        </p:txBody>
      </p:sp>
    </p:spTree>
    <p:extLst>
      <p:ext uri="{BB962C8B-B14F-4D97-AF65-F5344CB8AC3E}">
        <p14:creationId xmlns:p14="http://schemas.microsoft.com/office/powerpoint/2010/main" val="40285682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Synergy is the interaction, or cooperation, of two or more organizations, substances or other agents to produce a combined effect greater than the sum of their separate effects.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Can synergy occur between farms and AD?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Farmers need to understand their own farm operations in terms of: economics; logistics; transportation; storage; equipment; nutrient management; and personnel.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Farmers need to understand the implications of installing and operating on-farm AD, or of partnering with an AD facility.</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53</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Construction and operation of anaerobic digesters requires capital and increased personal time.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These costs may be too steep for a small farm with less than 1000 head of dairy cattle. In 2004, </a:t>
            </a:r>
            <a:r>
              <a:rPr lang="en-US" sz="1200" kern="1200" dirty="0" err="1" smtClean="0">
                <a:solidFill>
                  <a:schemeClr val="tx1"/>
                </a:solidFill>
                <a:effectLst/>
                <a:latin typeface="+mn-lt"/>
                <a:ea typeface="+mn-ea"/>
                <a:cs typeface="+mn-cs"/>
              </a:rPr>
              <a:t>AgSTAR</a:t>
            </a:r>
            <a:r>
              <a:rPr lang="en-US" sz="1200" kern="1200" dirty="0" smtClean="0">
                <a:solidFill>
                  <a:schemeClr val="tx1"/>
                </a:solidFill>
                <a:effectLst/>
                <a:latin typeface="+mn-lt"/>
                <a:ea typeface="+mn-ea"/>
                <a:cs typeface="+mn-cs"/>
              </a:rPr>
              <a:t> provided cost estimates for building and operating anaerobic digesters. They estimated capital costs at $150 to $500 per cow.  And </a:t>
            </a:r>
            <a:r>
              <a:rPr lang="en-US" sz="1200" kern="1200" dirty="0" err="1" smtClean="0">
                <a:solidFill>
                  <a:schemeClr val="tx1"/>
                </a:solidFill>
                <a:effectLst/>
                <a:latin typeface="+mn-lt"/>
                <a:ea typeface="+mn-ea"/>
                <a:cs typeface="+mn-cs"/>
              </a:rPr>
              <a:t>AgSTAR</a:t>
            </a:r>
            <a:r>
              <a:rPr lang="en-US" sz="1200" kern="1200" dirty="0" smtClean="0">
                <a:solidFill>
                  <a:schemeClr val="tx1"/>
                </a:solidFill>
                <a:effectLst/>
                <a:latin typeface="+mn-lt"/>
                <a:ea typeface="+mn-ea"/>
                <a:cs typeface="+mn-cs"/>
              </a:rPr>
              <a:t> estimated annual operating expenses at $11,000 to greater than $50,000 for labor and or a full-time operator. It’s not clear whether maintenance costs were included in these annual operating costs. Co-digestion will increase revenue by essentially increasing herd size.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However, co-digestion will also increase the capital costs of constructing a digester, the project’s complexity and operational requirements.</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6</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Farms can participate in or use AD via number of different models.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First, farms can construct and operate stand-alone on-farm AD.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Second, farms can become members of an anaerobic digestion cooperative.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Third, farmers can partner with an existing on-farm or biomass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commercial) AD facility.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These models will be discussed in more detail in the last two modules of this course.</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54</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a:t>
            </a:r>
            <a:r>
              <a:rPr lang="en-US" sz="1200" kern="1200" smtClean="0">
                <a:solidFill>
                  <a:schemeClr val="tx1"/>
                </a:solidFill>
                <a:effectLst/>
                <a:latin typeface="+mn-lt"/>
                <a:ea typeface="+mn-ea"/>
                <a:cs typeface="+mn-cs"/>
                <a:sym typeface="Wingdings"/>
              </a:rPr>
              <a:t></a:t>
            </a:r>
            <a:r>
              <a:rPr lang="en-US" sz="1200" kern="1200" smtClean="0">
                <a:solidFill>
                  <a:schemeClr val="tx1"/>
                </a:solidFill>
                <a:effectLst/>
                <a:latin typeface="+mn-lt"/>
                <a:ea typeface="+mn-ea"/>
                <a:cs typeface="+mn-cs"/>
              </a:rPr>
              <a:t>] Please go to the Module 7 assessment and answer questions relating to section 7.7.</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55</a:t>
            </a:fld>
            <a:endParaRPr lang="en-US"/>
          </a:p>
        </p:txBody>
      </p:sp>
    </p:spTree>
    <p:extLst>
      <p:ext uri="{BB962C8B-B14F-4D97-AF65-F5344CB8AC3E}">
        <p14:creationId xmlns:p14="http://schemas.microsoft.com/office/powerpoint/2010/main" val="4028568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Small farms may be able to reap some of the benefits of anaerobic digestion by becoming partners in a cooperative anaerobic digester project.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Farms would contribute manure and possibly other on-farm feedstock materials like extra crops or spoiled feed.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 nutrients that each firm contributes would be returned to that farm in the form of fertilizer, bedding, nutrient management planning assistance, and perhaps a share of electric revenue.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 nature of the partnership could vary from a true cooperative to a contract for goods and services rendered.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Cooperative anaerobic digestion and other partnership models are covered in more detail in the last module of this course.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3A3F8C-8A24-BF4D-AFF4-75DFC203B557}" type="slidenum">
              <a:rPr lang="en-US" smtClean="0"/>
              <a:t>7</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Please open the Module 7 assessment tool and answer the questions relating to section 7.1.</a:t>
            </a:r>
          </a:p>
        </p:txBody>
      </p:sp>
      <p:sp>
        <p:nvSpPr>
          <p:cNvPr id="4" name="Slide Number Placeholder 3"/>
          <p:cNvSpPr>
            <a:spLocks noGrp="1"/>
          </p:cNvSpPr>
          <p:nvPr>
            <p:ph type="sldNum" sz="quarter" idx="10"/>
          </p:nvPr>
        </p:nvSpPr>
        <p:spPr/>
        <p:txBody>
          <a:bodyPr/>
          <a:lstStyle/>
          <a:p>
            <a:fld id="{DB3A3F8C-8A24-BF4D-AFF4-75DFC203B557}" type="slidenum">
              <a:rPr lang="en-US" smtClean="0"/>
              <a:t>8</a:t>
            </a:fld>
            <a:endParaRPr lang="en-US"/>
          </a:p>
        </p:txBody>
      </p:sp>
    </p:spTree>
    <p:extLst>
      <p:ext uri="{BB962C8B-B14F-4D97-AF65-F5344CB8AC3E}">
        <p14:creationId xmlns:p14="http://schemas.microsoft.com/office/powerpoint/2010/main" val="402856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10</a:t>
            </a:fld>
            <a:endParaRPr lang="en-US"/>
          </a:p>
        </p:txBody>
      </p:sp>
    </p:spTree>
    <p:extLst>
      <p:ext uri="{BB962C8B-B14F-4D97-AF65-F5344CB8AC3E}">
        <p14:creationId xmlns:p14="http://schemas.microsoft.com/office/powerpoint/2010/main" val="2317294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digestion of liquid dairy manure or alone is simpler than co-digestion in a number of respects.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First, the design of the AD system can be simpler; for example unmixed plug-flow.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Location of the AD facility next to the barn minimizes transportation and or pumping of manure to the digester tanks.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The operation of the AD facility can be very automated when manure is pumped directly from the barn to the digester.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However, farms with a very small herd size – certainly less than 500 cattle – may not produce sufficient manure to justify on-site manure-only AD.</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11</a:t>
            </a:fld>
            <a:endParaRPr lang="en-US"/>
          </a:p>
        </p:txBody>
      </p:sp>
    </p:spTree>
    <p:extLst>
      <p:ext uri="{BB962C8B-B14F-4D97-AF65-F5344CB8AC3E}">
        <p14:creationId xmlns:p14="http://schemas.microsoft.com/office/powerpoint/2010/main" val="2768381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Co-digestion of off-farm feedstock material may allow smaller farms to consider on-site AD. However, co-digestion is not without its own costs.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More complex AD systems are required for co-digestion.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Farms must secure consistent and clean sources of off-farm feedstock.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Operation will be complicated by delivery of feedstock,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more rigorous record keeping and compliance,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and finding a home for the added nutrients delivered in off-farm feedstock.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Regulation may limit the amount of off-farm feedstock that can be used in on-farm digesters.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So, farms must be certain they’re able to produce the required amount of on-farm material that allows them to accept off-farm material.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On-farm feedstock may include so-called energy crops.</a:t>
            </a:r>
          </a:p>
          <a:p>
            <a:endParaRPr lang="en-US" dirty="0"/>
          </a:p>
        </p:txBody>
      </p:sp>
      <p:sp>
        <p:nvSpPr>
          <p:cNvPr id="4" name="Slide Number Placeholder 3"/>
          <p:cNvSpPr>
            <a:spLocks noGrp="1"/>
          </p:cNvSpPr>
          <p:nvPr>
            <p:ph type="sldNum" sz="quarter" idx="10"/>
          </p:nvPr>
        </p:nvSpPr>
        <p:spPr/>
        <p:txBody>
          <a:bodyPr/>
          <a:lstStyle/>
          <a:p>
            <a:fld id="{DB3A3F8C-8A24-BF4D-AFF4-75DFC203B557}" type="slidenum">
              <a:rPr lang="en-US" smtClean="0"/>
              <a:t>12</a:t>
            </a:fld>
            <a:endParaRPr lang="en-US"/>
          </a:p>
        </p:txBody>
      </p:sp>
    </p:spTree>
    <p:extLst>
      <p:ext uri="{BB962C8B-B14F-4D97-AF65-F5344CB8AC3E}">
        <p14:creationId xmlns:p14="http://schemas.microsoft.com/office/powerpoint/2010/main" val="2768381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3212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853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9866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320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1571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8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548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3486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94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786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73206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DDDDDD"/>
              </a:solidFill>
              <a:latin typeface="Calibri"/>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48400" y="6412251"/>
            <a:ext cx="2438400" cy="218633"/>
          </a:xfrm>
          <a:prstGeom prst="rect">
            <a:avLst/>
          </a:prstGeom>
        </p:spPr>
      </p:pic>
      <p:sp>
        <p:nvSpPr>
          <p:cNvPr id="10" name="Date Placeholder 3"/>
          <p:cNvSpPr txBox="1">
            <a:spLocks/>
          </p:cNvSpPr>
          <p:nvPr userDrawn="1"/>
        </p:nvSpPr>
        <p:spPr>
          <a:xfrm>
            <a:off x="457200" y="6339006"/>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smtClean="0">
                <a:solidFill>
                  <a:srgbClr val="70BF47"/>
                </a:solidFill>
              </a:rPr>
              <a:t>vtc.edu</a:t>
            </a:r>
            <a:endParaRPr lang="en-US" sz="1600" b="1" dirty="0">
              <a:solidFill>
                <a:srgbClr val="70BF47"/>
              </a:solidFill>
            </a:endParaRP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6172200"/>
            <a:ext cx="8229600" cy="75077"/>
          </a:xfrm>
          <a:prstGeom prst="rect">
            <a:avLst/>
          </a:prstGeom>
        </p:spPr>
      </p:pic>
    </p:spTree>
    <p:extLst>
      <p:ext uri="{BB962C8B-B14F-4D97-AF65-F5344CB8AC3E}">
        <p14:creationId xmlns:p14="http://schemas.microsoft.com/office/powerpoint/2010/main" val="3500720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421399" cy="3570208"/>
          </a:xfrm>
          <a:prstGeom prst="rect">
            <a:avLst/>
          </a:prstGeom>
          <a:noFill/>
        </p:spPr>
        <p:txBody>
          <a:bodyPr wrap="none" rtlCol="0">
            <a:spAutoFit/>
          </a:bodyPr>
          <a:lstStyle/>
          <a:p>
            <a:pPr lvl="0" fontAlgn="t"/>
            <a:r>
              <a:rPr lang="en-US" sz="2000" dirty="0">
                <a:latin typeface="Avenir Black"/>
                <a:cs typeface="Avenir Black"/>
              </a:rPr>
              <a:t>7</a:t>
            </a:r>
            <a:r>
              <a:rPr lang="en-US" sz="2000" dirty="0" smtClean="0">
                <a:latin typeface="Avenir Black"/>
                <a:cs typeface="Avenir Black"/>
              </a:rPr>
              <a:t>.1: On-farm AD vs. partnering with AD</a:t>
            </a:r>
          </a:p>
          <a:p>
            <a:pPr lvl="0" fontAlgn="t"/>
            <a:endParaRPr lang="en-US" sz="1000" dirty="0" smtClean="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.2: Manure only or co-digestion?</a:t>
            </a:r>
            <a:endParaRPr lang="en-US" sz="2000" dirty="0">
              <a:latin typeface="Avenir Black"/>
              <a:cs typeface="Avenir Black"/>
            </a:endParaRPr>
          </a:p>
          <a:p>
            <a:pPr lvl="0" fontAlgn="t"/>
            <a:endParaRPr lang="en-US" sz="1000" dirty="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.3: Production of AD feedstock</a:t>
            </a:r>
          </a:p>
          <a:p>
            <a:pPr lvl="0" fontAlgn="t"/>
            <a:endParaRPr lang="en-US" sz="1000" dirty="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.4: Clean collection of feedstock</a:t>
            </a:r>
          </a:p>
          <a:p>
            <a:pPr lvl="0" fontAlgn="t"/>
            <a:endParaRPr lang="en-US" sz="1000" dirty="0" smtClean="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.5: On-farm use of co-products</a:t>
            </a:r>
          </a:p>
          <a:p>
            <a:pPr fontAlgn="t"/>
            <a:endParaRPr lang="en-US" sz="800" dirty="0" smtClean="0">
              <a:latin typeface="Avenir Black"/>
              <a:cs typeface="Avenir Black"/>
            </a:endParaRPr>
          </a:p>
          <a:p>
            <a:pPr fontAlgn="t"/>
            <a:r>
              <a:rPr lang="en-US" sz="2000" dirty="0">
                <a:latin typeface="Avenir Black"/>
                <a:cs typeface="Avenir Black"/>
              </a:rPr>
              <a:t>7</a:t>
            </a:r>
            <a:r>
              <a:rPr lang="en-US" sz="2000" dirty="0" smtClean="0">
                <a:latin typeface="Avenir Black"/>
                <a:cs typeface="Avenir Black"/>
              </a:rPr>
              <a:t>.6: Effects </a:t>
            </a:r>
            <a:r>
              <a:rPr lang="en-US" sz="2000" dirty="0">
                <a:latin typeface="Avenir Black"/>
                <a:cs typeface="Avenir Black"/>
              </a:rPr>
              <a:t>of AD on nutrient </a:t>
            </a:r>
            <a:r>
              <a:rPr lang="en-US" sz="2000" dirty="0" smtClean="0">
                <a:latin typeface="Avenir Black"/>
                <a:cs typeface="Avenir Black"/>
              </a:rPr>
              <a:t>management</a:t>
            </a:r>
          </a:p>
          <a:p>
            <a:pPr fontAlgn="t"/>
            <a:endParaRPr lang="en-US" sz="1000" dirty="0" smtClean="0">
              <a:latin typeface="Avenir Black"/>
              <a:cs typeface="Avenir Black"/>
            </a:endParaRPr>
          </a:p>
          <a:p>
            <a:pPr fontAlgn="t"/>
            <a:r>
              <a:rPr lang="en-US" sz="2000" dirty="0" smtClean="0">
                <a:latin typeface="Avenir Black"/>
                <a:cs typeface="Avenir Black"/>
              </a:rPr>
              <a:t>7.7</a:t>
            </a:r>
            <a:r>
              <a:rPr lang="en-US" sz="2000" dirty="0">
                <a:latin typeface="Avenir Black"/>
                <a:cs typeface="Avenir Black"/>
              </a:rPr>
              <a:t>: </a:t>
            </a:r>
            <a:r>
              <a:rPr lang="en-US" sz="2000" dirty="0" smtClean="0">
                <a:latin typeface="Avenir Black"/>
                <a:cs typeface="Avenir Black"/>
              </a:rPr>
              <a:t>Transportation </a:t>
            </a:r>
            <a:r>
              <a:rPr lang="en-US" sz="2000" dirty="0">
                <a:latin typeface="Avenir Black"/>
                <a:cs typeface="Avenir Black"/>
              </a:rPr>
              <a:t>&amp; storage </a:t>
            </a:r>
            <a:r>
              <a:rPr lang="en-US" sz="2000" dirty="0" smtClean="0">
                <a:latin typeface="Avenir Black"/>
                <a:cs typeface="Avenir Black"/>
              </a:rPr>
              <a:t>issues</a:t>
            </a:r>
            <a:endParaRPr lang="en-US" sz="1000" dirty="0">
              <a:latin typeface="Avenir Black"/>
              <a:cs typeface="Avenir Black"/>
            </a:endParaRPr>
          </a:p>
          <a:p>
            <a:pPr fontAlgn="t"/>
            <a:endParaRPr lang="en-US" sz="800" dirty="0" smtClean="0">
              <a:latin typeface="Avenir Black"/>
              <a:cs typeface="Avenir Black"/>
            </a:endParaRPr>
          </a:p>
          <a:p>
            <a:pPr fontAlgn="t"/>
            <a:r>
              <a:rPr lang="en-US" sz="2000" dirty="0" smtClean="0">
                <a:latin typeface="Avenir Black"/>
                <a:cs typeface="Avenir Black"/>
              </a:rPr>
              <a:t>7.8: Opportunities </a:t>
            </a:r>
            <a:r>
              <a:rPr lang="en-US" sz="2000" dirty="0">
                <a:latin typeface="Avenir Black"/>
                <a:cs typeface="Avenir Black"/>
              </a:rPr>
              <a:t>for </a:t>
            </a:r>
            <a:r>
              <a:rPr lang="en-US" sz="2000" dirty="0" smtClean="0">
                <a:latin typeface="Avenir Black"/>
                <a:cs typeface="Avenir Black"/>
              </a:rPr>
              <a:t>synergy</a:t>
            </a:r>
            <a:endParaRPr lang="en-US" sz="2000" dirty="0">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052856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266182" y="2692968"/>
            <a:ext cx="6735245"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Manure only or co-digestion?</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323870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77382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Manure-only is the simpler option.</a:t>
            </a:r>
            <a:endParaRPr lang="en-US" sz="3200" dirty="0">
              <a:solidFill>
                <a:prstClr val="white"/>
              </a:solidFill>
              <a:latin typeface="Avenir Heavy"/>
              <a:cs typeface="Avenir Heavy"/>
            </a:endParaRPr>
          </a:p>
        </p:txBody>
      </p:sp>
      <p:sp>
        <p:nvSpPr>
          <p:cNvPr id="6" name="TextBox 5"/>
          <p:cNvSpPr txBox="1"/>
          <p:nvPr/>
        </p:nvSpPr>
        <p:spPr>
          <a:xfrm>
            <a:off x="425619" y="787471"/>
            <a:ext cx="8262364" cy="932563"/>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digestion of liquid dairy manure is </a:t>
            </a:r>
            <a:r>
              <a:rPr lang="en-US" dirty="0" smtClean="0">
                <a:solidFill>
                  <a:prstClr val="black"/>
                </a:solidFill>
                <a:latin typeface="Avenir Black"/>
                <a:cs typeface="Avenir Black"/>
              </a:rPr>
              <a:t>simpler</a:t>
            </a:r>
            <a:r>
              <a:rPr lang="en-US" dirty="0" smtClean="0">
                <a:solidFill>
                  <a:prstClr val="black"/>
                </a:solidFill>
                <a:latin typeface="Avenir Medium"/>
                <a:cs typeface="Avenir Medium"/>
              </a:rPr>
              <a:t> in a number of respects.</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Black"/>
                <a:cs typeface="Avenir Black"/>
              </a:rPr>
              <a:t>AD design can be simpler </a:t>
            </a:r>
            <a:r>
              <a:rPr lang="en-US" dirty="0" smtClean="0">
                <a:solidFill>
                  <a:prstClr val="black"/>
                </a:solidFill>
                <a:latin typeface="Avenir Medium"/>
                <a:cs typeface="Avenir Medium"/>
              </a:rPr>
              <a:t>(unmixed plug-flow);</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5" name="TextBox 14"/>
          <p:cNvSpPr txBox="1"/>
          <p:nvPr/>
        </p:nvSpPr>
        <p:spPr>
          <a:xfrm>
            <a:off x="484086" y="3922876"/>
            <a:ext cx="8262364" cy="415498"/>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Caveat: </a:t>
            </a:r>
            <a:r>
              <a:rPr lang="en-US" dirty="0" smtClean="0">
                <a:solidFill>
                  <a:prstClr val="black"/>
                </a:solidFill>
                <a:latin typeface="Avenir Medium"/>
                <a:cs typeface="Avenir Medium"/>
              </a:rPr>
              <a:t>small herd size may not produce sufficient manure to justify AD.</a:t>
            </a:r>
          </a:p>
        </p:txBody>
      </p:sp>
      <p:sp>
        <p:nvSpPr>
          <p:cNvPr id="12" name="TextBox 11"/>
          <p:cNvSpPr txBox="1"/>
          <p:nvPr/>
        </p:nvSpPr>
        <p:spPr>
          <a:xfrm>
            <a:off x="458686" y="1835962"/>
            <a:ext cx="8262364" cy="74789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Black"/>
                <a:cs typeface="Avenir Black"/>
              </a:rPr>
              <a:t>Location</a:t>
            </a:r>
            <a:r>
              <a:rPr lang="en-US" dirty="0" smtClean="0">
                <a:solidFill>
                  <a:prstClr val="black"/>
                </a:solidFill>
                <a:latin typeface="Avenir Medium"/>
                <a:cs typeface="Avenir Medium"/>
              </a:rPr>
              <a:t> of the AD facility next to the barn minimizes transportation and/or pumping of manure; and</a:t>
            </a:r>
          </a:p>
        </p:txBody>
      </p:sp>
      <p:sp>
        <p:nvSpPr>
          <p:cNvPr id="13" name="TextBox 12"/>
          <p:cNvSpPr txBox="1"/>
          <p:nvPr/>
        </p:nvSpPr>
        <p:spPr>
          <a:xfrm>
            <a:off x="458686" y="2750247"/>
            <a:ext cx="8262364" cy="74789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AD operation can be very </a:t>
            </a:r>
            <a:r>
              <a:rPr lang="en-US" dirty="0" smtClean="0">
                <a:solidFill>
                  <a:prstClr val="black"/>
                </a:solidFill>
                <a:latin typeface="Avenir Black"/>
                <a:cs typeface="Avenir Black"/>
              </a:rPr>
              <a:t>automated</a:t>
            </a:r>
            <a:r>
              <a:rPr lang="en-US" dirty="0" smtClean="0">
                <a:solidFill>
                  <a:prstClr val="black"/>
                </a:solidFill>
                <a:latin typeface="Avenir Medium"/>
                <a:cs typeface="Avenir Medium"/>
              </a:rPr>
              <a:t> if manure is automatically pumped from the barn into the digester.</a:t>
            </a:r>
          </a:p>
        </p:txBody>
      </p:sp>
    </p:spTree>
    <p:extLst>
      <p:ext uri="{BB962C8B-B14F-4D97-AF65-F5344CB8AC3E}">
        <p14:creationId xmlns:p14="http://schemas.microsoft.com/office/powerpoint/2010/main" val="1302440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985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Co-digestion</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935510"/>
            <a:ext cx="8262364" cy="314855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Co-digestion of off-farm feedstock materials can allow smaller farms to consider AD. However,</a:t>
            </a:r>
          </a:p>
          <a:p>
            <a:pPr marL="285750" indent="-285750">
              <a:lnSpc>
                <a:spcPct val="120000"/>
              </a:lnSpc>
              <a:buFont typeface="Arial"/>
              <a:buChar char="•"/>
            </a:pPr>
            <a:r>
              <a:rPr lang="en-US" dirty="0" smtClean="0">
                <a:solidFill>
                  <a:prstClr val="black"/>
                </a:solidFill>
                <a:latin typeface="Avenir Black"/>
                <a:cs typeface="Avenir Black"/>
              </a:rPr>
              <a:t>More complex AD systems </a:t>
            </a:r>
            <a:r>
              <a:rPr lang="en-US" dirty="0" smtClean="0">
                <a:solidFill>
                  <a:prstClr val="black"/>
                </a:solidFill>
                <a:latin typeface="Avenir Medium"/>
                <a:cs typeface="Avenir Medium"/>
              </a:rPr>
              <a:t>are required for co-digestion;</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Co-digestion requires farmers to </a:t>
            </a:r>
            <a:r>
              <a:rPr lang="en-US" dirty="0" smtClean="0">
                <a:solidFill>
                  <a:prstClr val="black"/>
                </a:solidFill>
                <a:latin typeface="Avenir Black"/>
                <a:cs typeface="Avenir Black"/>
              </a:rPr>
              <a:t>secure sources </a:t>
            </a:r>
            <a:r>
              <a:rPr lang="en-US" dirty="0" smtClean="0">
                <a:solidFill>
                  <a:prstClr val="black"/>
                </a:solidFill>
                <a:latin typeface="Avenir Medium"/>
                <a:cs typeface="Avenir Medium"/>
              </a:rPr>
              <a:t>of off-farm feedstock;</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AD operation will be complicated by </a:t>
            </a:r>
            <a:r>
              <a:rPr lang="en-US" dirty="0" smtClean="0">
                <a:solidFill>
                  <a:prstClr val="black"/>
                </a:solidFill>
                <a:latin typeface="Avenir Black"/>
                <a:cs typeface="Avenir Black"/>
              </a:rPr>
              <a:t>delivery</a:t>
            </a:r>
            <a:r>
              <a:rPr lang="en-US" dirty="0" smtClean="0">
                <a:solidFill>
                  <a:prstClr val="black"/>
                </a:solidFill>
                <a:latin typeface="Avenir Medium"/>
                <a:cs typeface="Avenir Medium"/>
              </a:rPr>
              <a:t> of feedstock,</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is-IS" dirty="0" smtClean="0">
                <a:solidFill>
                  <a:prstClr val="black"/>
                </a:solidFill>
                <a:latin typeface="Avenir Medium"/>
                <a:cs typeface="Avenir Medium"/>
              </a:rPr>
              <a:t>… more rigorous </a:t>
            </a:r>
            <a:r>
              <a:rPr lang="is-IS" dirty="0" smtClean="0">
                <a:solidFill>
                  <a:prstClr val="black"/>
                </a:solidFill>
                <a:latin typeface="Avenir Black"/>
                <a:cs typeface="Avenir Black"/>
              </a:rPr>
              <a:t>record keeping </a:t>
            </a:r>
            <a:r>
              <a:rPr lang="is-IS" dirty="0" smtClean="0">
                <a:solidFill>
                  <a:prstClr val="black"/>
                </a:solidFill>
                <a:latin typeface="Avenir Medium"/>
                <a:cs typeface="Avenir Medium"/>
              </a:rPr>
              <a:t>and </a:t>
            </a:r>
            <a:r>
              <a:rPr lang="is-IS" dirty="0" smtClean="0">
                <a:solidFill>
                  <a:prstClr val="black"/>
                </a:solidFill>
                <a:latin typeface="Avenir Black"/>
                <a:cs typeface="Avenir Black"/>
              </a:rPr>
              <a:t>compliance</a:t>
            </a:r>
            <a:r>
              <a:rPr lang="is-IS" dirty="0" smtClean="0">
                <a:solidFill>
                  <a:prstClr val="black"/>
                </a:solidFill>
                <a:latin typeface="Avenir Medium"/>
                <a:cs typeface="Avenir Medium"/>
              </a:rPr>
              <a:t>, </a:t>
            </a:r>
          </a:p>
          <a:p>
            <a:pPr>
              <a:lnSpc>
                <a:spcPct val="120000"/>
              </a:lnSpc>
            </a:pPr>
            <a:endParaRPr lang="is-IS" sz="1000" dirty="0" smtClean="0">
              <a:solidFill>
                <a:prstClr val="black"/>
              </a:solidFill>
              <a:latin typeface="Avenir Medium"/>
              <a:cs typeface="Avenir Medium"/>
            </a:endParaRPr>
          </a:p>
          <a:p>
            <a:pPr marL="285750" indent="-285750">
              <a:lnSpc>
                <a:spcPct val="120000"/>
              </a:lnSpc>
              <a:buFont typeface="Arial"/>
              <a:buChar char="•"/>
            </a:pPr>
            <a:r>
              <a:rPr lang="is-IS" dirty="0" smtClean="0">
                <a:solidFill>
                  <a:prstClr val="black"/>
                </a:solidFill>
                <a:latin typeface="Avenir Medium"/>
                <a:cs typeface="Avenir Medium"/>
              </a:rPr>
              <a:t>... </a:t>
            </a:r>
            <a:r>
              <a:rPr lang="en-US" dirty="0" smtClean="0">
                <a:solidFill>
                  <a:prstClr val="black"/>
                </a:solidFill>
                <a:latin typeface="Avenir Medium"/>
                <a:cs typeface="Avenir Medium"/>
              </a:rPr>
              <a:t>and </a:t>
            </a:r>
            <a:r>
              <a:rPr lang="en-US" dirty="0" smtClean="0">
                <a:solidFill>
                  <a:prstClr val="black"/>
                </a:solidFill>
                <a:latin typeface="Avenir Black"/>
                <a:cs typeface="Avenir Black"/>
              </a:rPr>
              <a:t>increased nutrients </a:t>
            </a:r>
            <a:r>
              <a:rPr lang="en-US" dirty="0" smtClean="0">
                <a:solidFill>
                  <a:prstClr val="black"/>
                </a:solidFill>
                <a:latin typeface="Avenir Medium"/>
                <a:cs typeface="Avenir Medium"/>
              </a:rPr>
              <a:t>to plan for.</a:t>
            </a:r>
          </a:p>
        </p:txBody>
      </p:sp>
      <p:sp>
        <p:nvSpPr>
          <p:cNvPr id="13" name="TextBox 12"/>
          <p:cNvSpPr txBox="1"/>
          <p:nvPr/>
        </p:nvSpPr>
        <p:spPr>
          <a:xfrm>
            <a:off x="395186" y="4212805"/>
            <a:ext cx="8262364" cy="1929759"/>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Regulation may limit the amount of off-farm feedstock </a:t>
            </a:r>
            <a:r>
              <a:rPr lang="en-US" dirty="0" smtClean="0">
                <a:solidFill>
                  <a:prstClr val="black"/>
                </a:solidFill>
                <a:latin typeface="Avenir Medium"/>
                <a:cs typeface="Avenir Medium"/>
              </a:rPr>
              <a:t>that can be used in on-farm digesters.</a:t>
            </a:r>
          </a:p>
          <a:p>
            <a:pPr marL="285750" indent="-285750">
              <a:lnSpc>
                <a:spcPct val="120000"/>
              </a:lnSpc>
              <a:buFont typeface="Arial"/>
              <a:buChar char="•"/>
            </a:pPr>
            <a:r>
              <a:rPr lang="en-US" dirty="0" smtClean="0">
                <a:solidFill>
                  <a:prstClr val="black"/>
                </a:solidFill>
                <a:latin typeface="Avenir Medium"/>
                <a:cs typeface="Avenir Medium"/>
              </a:rPr>
              <a:t>So, farms must be sure they are able to produce the required amount of on-farm material.’</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This may include ‘energy’ crops.</a:t>
            </a:r>
          </a:p>
        </p:txBody>
      </p:sp>
    </p:spTree>
    <p:extLst>
      <p:ext uri="{BB962C8B-B14F-4D97-AF65-F5344CB8AC3E}">
        <p14:creationId xmlns:p14="http://schemas.microsoft.com/office/powerpoint/2010/main" val="28760199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7.2</a:t>
            </a:r>
            <a:r>
              <a:rPr lang="en-US" dirty="0" smtClean="0">
                <a:solidFill>
                  <a:srgbClr val="000000"/>
                </a:solidFill>
                <a:latin typeface="Avenir Medium"/>
                <a:cs typeface="Avenir Medium"/>
              </a:rPr>
              <a:t> of the Module 7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2006742" y="23363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13981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421399" cy="3570208"/>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.1: On-farm AD vs. partnering with AD</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.2: Manure only or co-digestion?</a:t>
            </a:r>
            <a:endParaRPr lang="en-US" sz="2000" dirty="0">
              <a:solidFill>
                <a:schemeClr val="bg1">
                  <a:lumMod val="50000"/>
                </a:schemeClr>
              </a:solidFill>
              <a:latin typeface="Avenir Medium"/>
              <a:cs typeface="Avenir Medium"/>
            </a:endParaRPr>
          </a:p>
          <a:p>
            <a:pPr lvl="0" fontAlgn="t"/>
            <a:endParaRPr lang="en-US" sz="1000" dirty="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.3: Production of AD feedstock</a:t>
            </a:r>
          </a:p>
          <a:p>
            <a:pPr lvl="0" fontAlgn="t"/>
            <a:endParaRPr lang="en-US" sz="1000" dirty="0">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.4: Clean collection of feedstock</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.5: On-farm use of co-products</a:t>
            </a:r>
          </a:p>
          <a:p>
            <a:pPr fontAlgn="t"/>
            <a:endParaRPr lang="en-US" sz="800" dirty="0" smtClean="0">
              <a:solidFill>
                <a:schemeClr val="tx1">
                  <a:lumMod val="50000"/>
                  <a:lumOff val="50000"/>
                </a:schemeClr>
              </a:solidFill>
              <a:latin typeface="Avenir Black"/>
              <a:cs typeface="Avenir Black"/>
            </a:endParaRPr>
          </a:p>
          <a:p>
            <a:pPr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.6: Effects </a:t>
            </a:r>
            <a:r>
              <a:rPr lang="en-US" sz="2000" dirty="0">
                <a:solidFill>
                  <a:schemeClr val="tx1">
                    <a:lumMod val="50000"/>
                    <a:lumOff val="50000"/>
                  </a:schemeClr>
                </a:solidFill>
                <a:latin typeface="Avenir Black"/>
                <a:cs typeface="Avenir Black"/>
              </a:rPr>
              <a:t>of AD on nutrient </a:t>
            </a:r>
            <a:r>
              <a:rPr lang="en-US" sz="2000" dirty="0" smtClean="0">
                <a:solidFill>
                  <a:schemeClr val="tx1">
                    <a:lumMod val="50000"/>
                    <a:lumOff val="50000"/>
                  </a:schemeClr>
                </a:solidFill>
                <a:latin typeface="Avenir Black"/>
                <a:cs typeface="Avenir Black"/>
              </a:rPr>
              <a:t>management</a:t>
            </a:r>
          </a:p>
          <a:p>
            <a:pPr fontAlgn="t"/>
            <a:endParaRPr lang="en-US" sz="10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7.7</a:t>
            </a:r>
            <a:r>
              <a:rPr lang="en-US" sz="2000" dirty="0">
                <a:solidFill>
                  <a:schemeClr val="tx1">
                    <a:lumMod val="50000"/>
                    <a:lumOff val="50000"/>
                  </a:schemeClr>
                </a:solidFill>
                <a:latin typeface="Avenir Black"/>
                <a:cs typeface="Avenir Black"/>
              </a:rPr>
              <a:t>: </a:t>
            </a:r>
            <a:r>
              <a:rPr lang="en-US" sz="2000" dirty="0" smtClean="0">
                <a:solidFill>
                  <a:schemeClr val="tx1">
                    <a:lumMod val="50000"/>
                    <a:lumOff val="50000"/>
                  </a:schemeClr>
                </a:solidFill>
                <a:latin typeface="Avenir Black"/>
                <a:cs typeface="Avenir Black"/>
              </a:rPr>
              <a:t>Transportation </a:t>
            </a:r>
            <a:r>
              <a:rPr lang="en-US" sz="2000" dirty="0">
                <a:solidFill>
                  <a:schemeClr val="tx1">
                    <a:lumMod val="50000"/>
                    <a:lumOff val="50000"/>
                  </a:schemeClr>
                </a:solidFill>
                <a:latin typeface="Avenir Black"/>
                <a:cs typeface="Avenir Black"/>
              </a:rPr>
              <a:t>&amp; storage </a:t>
            </a:r>
            <a:r>
              <a:rPr lang="en-US" sz="2000" dirty="0" smtClean="0">
                <a:solidFill>
                  <a:schemeClr val="tx1">
                    <a:lumMod val="50000"/>
                    <a:lumOff val="50000"/>
                  </a:schemeClr>
                </a:solidFill>
                <a:latin typeface="Avenir Black"/>
                <a:cs typeface="Avenir Black"/>
              </a:rPr>
              <a:t>issues</a:t>
            </a:r>
            <a:endParaRPr lang="en-US" sz="1000" dirty="0">
              <a:solidFill>
                <a:schemeClr val="tx1">
                  <a:lumMod val="50000"/>
                  <a:lumOff val="50000"/>
                </a:schemeClr>
              </a:solidFill>
              <a:latin typeface="Avenir Black"/>
              <a:cs typeface="Avenir Black"/>
            </a:endParaRPr>
          </a:p>
          <a:p>
            <a:pPr fontAlgn="t"/>
            <a:endParaRPr lang="en-US" sz="8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7.8: Opportunities </a:t>
            </a:r>
            <a:r>
              <a:rPr lang="en-US" sz="2000" dirty="0">
                <a:solidFill>
                  <a:schemeClr val="tx1">
                    <a:lumMod val="50000"/>
                    <a:lumOff val="50000"/>
                  </a:schemeClr>
                </a:solidFill>
                <a:latin typeface="Avenir Black"/>
                <a:cs typeface="Avenir Black"/>
              </a:rPr>
              <a:t>for </a:t>
            </a:r>
            <a:r>
              <a:rPr lang="en-US" sz="2000" dirty="0" smtClean="0">
                <a:solidFill>
                  <a:schemeClr val="tx1">
                    <a:lumMod val="50000"/>
                    <a:lumOff val="50000"/>
                  </a:schemeClr>
                </a:solidFill>
                <a:latin typeface="Avenir Black"/>
                <a:cs typeface="Avenir Black"/>
              </a:rPr>
              <a:t>synergy</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78045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287647" y="2692968"/>
            <a:ext cx="6692323"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Production of AD feedstock?</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111469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45588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On-farm production of AD feedstock</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935510"/>
            <a:ext cx="8262364" cy="3000822"/>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Non-manure on-farm feedstock </a:t>
            </a:r>
            <a:r>
              <a:rPr lang="en-US" dirty="0" smtClean="0">
                <a:solidFill>
                  <a:prstClr val="black"/>
                </a:solidFill>
                <a:latin typeface="Avenir Medium"/>
                <a:cs typeface="Avenir Medium"/>
              </a:rPr>
              <a:t>materials may include:</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sub-par or slightly spoiled feed;</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a variety of crops;</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plant material typically not fed to dairy cattle, like C4 grasses; </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waste fruits; and</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a:solidFill>
                  <a:prstClr val="black"/>
                </a:solidFill>
                <a:latin typeface="Avenir Medium"/>
                <a:cs typeface="Avenir Medium"/>
              </a:rPr>
              <a:t>f</a:t>
            </a:r>
            <a:r>
              <a:rPr lang="en-US" dirty="0" smtClean="0">
                <a:solidFill>
                  <a:prstClr val="black"/>
                </a:solidFill>
                <a:latin typeface="Avenir Medium"/>
                <a:cs typeface="Avenir Medium"/>
              </a:rPr>
              <a:t>ood residuals from </a:t>
            </a:r>
            <a:r>
              <a:rPr lang="en-US" u="sng" dirty="0" smtClean="0">
                <a:solidFill>
                  <a:prstClr val="black"/>
                </a:solidFill>
                <a:latin typeface="Avenir Medium"/>
                <a:cs typeface="Avenir Medium"/>
              </a:rPr>
              <a:t>on-farm</a:t>
            </a:r>
            <a:r>
              <a:rPr lang="en-US" dirty="0" smtClean="0">
                <a:solidFill>
                  <a:prstClr val="black"/>
                </a:solidFill>
                <a:latin typeface="Avenir Medium"/>
                <a:cs typeface="Avenir Medium"/>
              </a:rPr>
              <a:t> food processing.</a:t>
            </a:r>
          </a:p>
        </p:txBody>
      </p:sp>
      <p:sp>
        <p:nvSpPr>
          <p:cNvPr id="8" name="TextBox 7"/>
          <p:cNvSpPr txBox="1"/>
          <p:nvPr/>
        </p:nvSpPr>
        <p:spPr>
          <a:xfrm>
            <a:off x="458686" y="4370487"/>
            <a:ext cx="8262364" cy="1264962"/>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On-farm feedstock, manure and other materials may, or may not, be purchased from neighboring farms.</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Black"/>
                <a:cs typeface="Avenir Black"/>
              </a:rPr>
              <a:t>Check your state’s regulations</a:t>
            </a:r>
            <a:r>
              <a:rPr lang="en-US" dirty="0" smtClean="0">
                <a:solidFill>
                  <a:prstClr val="black"/>
                </a:solidFill>
                <a:latin typeface="Avenir Medium"/>
                <a:cs typeface="Avenir Medium"/>
              </a:rPr>
              <a:t>.</a:t>
            </a:r>
          </a:p>
        </p:txBody>
      </p:sp>
    </p:spTree>
    <p:extLst>
      <p:ext uri="{BB962C8B-B14F-4D97-AF65-F5344CB8AC3E}">
        <p14:creationId xmlns:p14="http://schemas.microsoft.com/office/powerpoint/2010/main" val="28391716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72899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Spoiled or sub-par feed</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872010"/>
            <a:ext cx="8262364" cy="108029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Remember that high levels of </a:t>
            </a:r>
            <a:r>
              <a:rPr lang="en-US" dirty="0" smtClean="0">
                <a:solidFill>
                  <a:prstClr val="black"/>
                </a:solidFill>
                <a:latin typeface="Avenir Black"/>
                <a:cs typeface="Avenir Black"/>
              </a:rPr>
              <a:t>mold can inhibit bacterial growth</a:t>
            </a:r>
            <a:r>
              <a:rPr lang="en-US" dirty="0" smtClean="0">
                <a:solidFill>
                  <a:prstClr val="black"/>
                </a:solidFill>
                <a:latin typeface="Avenir Medium"/>
                <a:cs typeface="Avenir Medium"/>
              </a:rPr>
              <a:t>, and thus anaerobic digestion.</a:t>
            </a:r>
          </a:p>
          <a:p>
            <a:pPr marL="285750" indent="-285750">
              <a:lnSpc>
                <a:spcPct val="120000"/>
              </a:lnSpc>
              <a:buFont typeface="Arial"/>
              <a:buChar char="•"/>
            </a:pPr>
            <a:r>
              <a:rPr lang="en-US" dirty="0" smtClean="0">
                <a:solidFill>
                  <a:prstClr val="black"/>
                </a:solidFill>
                <a:latin typeface="Avenir Medium"/>
                <a:cs typeface="Avenir Medium"/>
              </a:rPr>
              <a:t>So, spoiled feed should be delivered to a digester as soon as it discovered.</a:t>
            </a:r>
          </a:p>
        </p:txBody>
      </p:sp>
      <p:sp>
        <p:nvSpPr>
          <p:cNvPr id="8" name="TextBox 7"/>
          <p:cNvSpPr txBox="1"/>
          <p:nvPr/>
        </p:nvSpPr>
        <p:spPr>
          <a:xfrm>
            <a:off x="431597" y="2226413"/>
            <a:ext cx="8262364" cy="3000822"/>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Spoiled feed from bunkered crops should be delivered to the digester </a:t>
            </a:r>
            <a:r>
              <a:rPr lang="en-US" dirty="0" smtClean="0">
                <a:solidFill>
                  <a:prstClr val="black"/>
                </a:solidFill>
                <a:latin typeface="Avenir Black"/>
                <a:cs typeface="Avenir Black"/>
              </a:rPr>
              <a:t>daily</a:t>
            </a:r>
            <a:r>
              <a:rPr lang="en-US" dirty="0" smtClean="0">
                <a:solidFill>
                  <a:prstClr val="black"/>
                </a:solidFill>
                <a:latin typeface="Avenir Medium"/>
                <a:cs typeface="Avenir Medium"/>
              </a:rPr>
              <a:t>.</a:t>
            </a:r>
          </a:p>
          <a:p>
            <a:pPr>
              <a:lnSpc>
                <a:spcPct val="120000"/>
              </a:lnSpc>
            </a:pPr>
            <a:r>
              <a:rPr lang="en-US" dirty="0" smtClean="0">
                <a:solidFill>
                  <a:prstClr val="black"/>
                </a:solidFill>
                <a:latin typeface="Avenir Medium"/>
                <a:cs typeface="Avenir Medium"/>
              </a:rPr>
              <a:t>Stockpiling or storing spoiled feed will:</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Black"/>
                <a:cs typeface="Avenir Black"/>
              </a:rPr>
              <a:t>Reduce its energy value</a:t>
            </a:r>
            <a:r>
              <a:rPr lang="en-US" dirty="0" smtClean="0">
                <a:solidFill>
                  <a:prstClr val="black"/>
                </a:solidFill>
                <a:latin typeface="Avenir Medium"/>
                <a:cs typeface="Avenir Medium"/>
              </a:rPr>
              <a:t>;</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Promote </a:t>
            </a:r>
            <a:r>
              <a:rPr lang="en-US" dirty="0" smtClean="0">
                <a:solidFill>
                  <a:prstClr val="black"/>
                </a:solidFill>
                <a:latin typeface="Avenir Black"/>
                <a:cs typeface="Avenir Black"/>
              </a:rPr>
              <a:t>overgrowth with molds </a:t>
            </a:r>
            <a:r>
              <a:rPr lang="en-US" dirty="0" smtClean="0">
                <a:solidFill>
                  <a:prstClr val="black"/>
                </a:solidFill>
                <a:latin typeface="Avenir Medium"/>
                <a:cs typeface="Avenir Medium"/>
              </a:rPr>
              <a:t>and fungi that can inhibit AD; </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Cause the material to decompose and begin to </a:t>
            </a:r>
            <a:r>
              <a:rPr lang="en-US" dirty="0" smtClean="0">
                <a:solidFill>
                  <a:prstClr val="black"/>
                </a:solidFill>
                <a:latin typeface="Avenir Black"/>
                <a:cs typeface="Avenir Black"/>
              </a:rPr>
              <a:t>clump</a:t>
            </a:r>
            <a:r>
              <a:rPr lang="en-US" dirty="0" smtClean="0">
                <a:solidFill>
                  <a:prstClr val="black"/>
                </a:solidFill>
                <a:latin typeface="Avenir Medium"/>
                <a:cs typeface="Avenir Medium"/>
              </a:rPr>
              <a:t>; and</a:t>
            </a:r>
          </a:p>
          <a:p>
            <a:pPr>
              <a:lnSpc>
                <a:spcPct val="120000"/>
              </a:lnSpc>
            </a:pPr>
            <a:endParaRPr lang="en-US" sz="800" dirty="0" smtClean="0">
              <a:solidFill>
                <a:prstClr val="black"/>
              </a:solidFill>
              <a:latin typeface="Avenir Black"/>
              <a:cs typeface="Avenir Black"/>
            </a:endParaRPr>
          </a:p>
          <a:p>
            <a:pPr marL="285750" indent="-285750">
              <a:lnSpc>
                <a:spcPct val="120000"/>
              </a:lnSpc>
              <a:buFont typeface="Arial"/>
              <a:buChar char="•"/>
            </a:pPr>
            <a:r>
              <a:rPr lang="en-US" dirty="0" smtClean="0">
                <a:solidFill>
                  <a:prstClr val="black"/>
                </a:solidFill>
                <a:latin typeface="Avenir Black"/>
                <a:cs typeface="Avenir Black"/>
              </a:rPr>
              <a:t>Greatly increase odor</a:t>
            </a:r>
            <a:r>
              <a:rPr lang="en-US" dirty="0" smtClean="0">
                <a:solidFill>
                  <a:prstClr val="black"/>
                </a:solidFill>
                <a:latin typeface="Avenir Medium"/>
                <a:cs typeface="Avenir Medium"/>
              </a:rPr>
              <a:t> released when these materials are transported to the digester.</a:t>
            </a:r>
          </a:p>
        </p:txBody>
      </p:sp>
      <p:sp>
        <p:nvSpPr>
          <p:cNvPr id="13" name="TextBox 12"/>
          <p:cNvSpPr txBox="1"/>
          <p:nvPr/>
        </p:nvSpPr>
        <p:spPr>
          <a:xfrm>
            <a:off x="428607" y="5428334"/>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Moving spoiled feed to the digester thus becomes a daily task that </a:t>
            </a:r>
            <a:r>
              <a:rPr lang="en-US" dirty="0" smtClean="0">
                <a:solidFill>
                  <a:prstClr val="black"/>
                </a:solidFill>
                <a:latin typeface="Avenir Black"/>
                <a:cs typeface="Avenir Black"/>
              </a:rPr>
              <a:t>increases work of farm personnel</a:t>
            </a:r>
            <a:r>
              <a:rPr lang="en-US" dirty="0" smtClean="0">
                <a:solidFill>
                  <a:prstClr val="black"/>
                </a:solidFill>
                <a:latin typeface="Avenir Medium"/>
                <a:cs typeface="Avenir Medium"/>
              </a:rPr>
              <a:t>.</a:t>
            </a:r>
          </a:p>
        </p:txBody>
      </p:sp>
    </p:spTree>
    <p:extLst>
      <p:ext uri="{BB962C8B-B14F-4D97-AF65-F5344CB8AC3E}">
        <p14:creationId xmlns:p14="http://schemas.microsoft.com/office/powerpoint/2010/main" val="2462508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93572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‘Energy’ crops</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935510"/>
            <a:ext cx="8262364" cy="41549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Almost </a:t>
            </a:r>
            <a:r>
              <a:rPr lang="en-US" dirty="0" smtClean="0">
                <a:solidFill>
                  <a:prstClr val="black"/>
                </a:solidFill>
                <a:latin typeface="Avenir Black"/>
                <a:cs typeface="Avenir Black"/>
              </a:rPr>
              <a:t>any farm crop </a:t>
            </a:r>
            <a:r>
              <a:rPr lang="en-US" dirty="0" smtClean="0">
                <a:solidFill>
                  <a:prstClr val="black"/>
                </a:solidFill>
                <a:latin typeface="Avenir Medium"/>
                <a:cs typeface="Avenir Medium"/>
              </a:rPr>
              <a:t>can be fed to anaerobic digesters. </a:t>
            </a:r>
          </a:p>
        </p:txBody>
      </p:sp>
      <p:sp>
        <p:nvSpPr>
          <p:cNvPr id="14" name="TextBox 13"/>
          <p:cNvSpPr txBox="1"/>
          <p:nvPr/>
        </p:nvSpPr>
        <p:spPr>
          <a:xfrm>
            <a:off x="484086" y="1527640"/>
            <a:ext cx="8262364" cy="4330418"/>
          </a:xfrm>
          <a:prstGeom prst="rect">
            <a:avLst/>
          </a:prstGeom>
          <a:noFill/>
        </p:spPr>
        <p:txBody>
          <a:bodyPr wrap="square" rtlCol="0">
            <a:spAutoFit/>
          </a:bodyPr>
          <a:lstStyle/>
          <a:p>
            <a:pPr>
              <a:lnSpc>
                <a:spcPct val="120000"/>
              </a:lnSpc>
            </a:pPr>
            <a:r>
              <a:rPr lang="en-US" dirty="0">
                <a:solidFill>
                  <a:prstClr val="black"/>
                </a:solidFill>
                <a:latin typeface="Avenir Medium"/>
                <a:cs typeface="Avenir Medium"/>
              </a:rPr>
              <a:t>But there are </a:t>
            </a:r>
            <a:r>
              <a:rPr lang="en-US" dirty="0" smtClean="0">
                <a:solidFill>
                  <a:prstClr val="black"/>
                </a:solidFill>
                <a:latin typeface="Avenir Black"/>
                <a:cs typeface="Avenir Black"/>
              </a:rPr>
              <a:t>caveats</a:t>
            </a:r>
            <a:r>
              <a:rPr lang="en-US" dirty="0" smtClean="0">
                <a:solidFill>
                  <a:prstClr val="black"/>
                </a:solidFill>
                <a:latin typeface="Avenir Medium"/>
                <a:cs typeface="Avenir Medium"/>
              </a:rPr>
              <a:t>:</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Crops higher in </a:t>
            </a:r>
            <a:r>
              <a:rPr lang="en-US" dirty="0" smtClean="0">
                <a:solidFill>
                  <a:prstClr val="black"/>
                </a:solidFill>
                <a:latin typeface="Avenir Black"/>
                <a:cs typeface="Avenir Black"/>
              </a:rPr>
              <a:t>cellulose and lignocellulose </a:t>
            </a:r>
            <a:r>
              <a:rPr lang="en-US" dirty="0" smtClean="0">
                <a:solidFill>
                  <a:prstClr val="black"/>
                </a:solidFill>
                <a:latin typeface="Avenir Medium"/>
                <a:cs typeface="Avenir Medium"/>
              </a:rPr>
              <a:t>will require longer HRTs and may not be completely digested.</a:t>
            </a:r>
          </a:p>
          <a:p>
            <a:pPr marL="742950" lvl="1" indent="-285750">
              <a:lnSpc>
                <a:spcPct val="120000"/>
              </a:lnSpc>
              <a:buFont typeface="Arial"/>
              <a:buChar char="•"/>
            </a:pPr>
            <a:r>
              <a:rPr lang="en-US" dirty="0" smtClean="0">
                <a:solidFill>
                  <a:prstClr val="black"/>
                </a:solidFill>
                <a:latin typeface="Avenir Medium"/>
                <a:cs typeface="Avenir Medium"/>
              </a:rPr>
              <a:t>Of course, that can produce more solids with bedding value!</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Crops must be </a:t>
            </a:r>
            <a:r>
              <a:rPr lang="en-US" dirty="0" smtClean="0">
                <a:solidFill>
                  <a:prstClr val="black"/>
                </a:solidFill>
                <a:latin typeface="Avenir Black"/>
                <a:cs typeface="Avenir Black"/>
              </a:rPr>
              <a:t>chopped finely </a:t>
            </a:r>
            <a:r>
              <a:rPr lang="en-US" dirty="0" smtClean="0">
                <a:solidFill>
                  <a:prstClr val="black"/>
                </a:solidFill>
                <a:latin typeface="Avenir Medium"/>
                <a:cs typeface="Avenir Medium"/>
              </a:rPr>
              <a:t>to avoid clogging pipes, pumps and valves.</a:t>
            </a:r>
          </a:p>
          <a:p>
            <a:pPr marL="742950" lvl="1" indent="-285750">
              <a:lnSpc>
                <a:spcPct val="120000"/>
              </a:lnSpc>
              <a:buFont typeface="Arial"/>
              <a:buChar char="•"/>
            </a:pPr>
            <a:r>
              <a:rPr lang="en-US" dirty="0" smtClean="0">
                <a:solidFill>
                  <a:prstClr val="black"/>
                </a:solidFill>
                <a:latin typeface="Avenir Medium"/>
                <a:cs typeface="Avenir Medium"/>
              </a:rPr>
              <a:t>Silage choppers can work well.</a:t>
            </a:r>
          </a:p>
          <a:p>
            <a:pPr marL="742950" lvl="1" indent="-285750">
              <a:lnSpc>
                <a:spcPct val="120000"/>
              </a:lnSpc>
              <a:buFont typeface="Arial"/>
              <a:buChar char="•"/>
            </a:pPr>
            <a:r>
              <a:rPr lang="en-US" dirty="0" smtClean="0">
                <a:solidFill>
                  <a:prstClr val="black"/>
                </a:solidFill>
                <a:latin typeface="Avenir Medium"/>
                <a:cs typeface="Avenir Medium"/>
              </a:rPr>
              <a:t>Bale choppers may not produce small enough or uniform material.</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Feeding of energy crops should be fairly steady and this </a:t>
            </a:r>
            <a:r>
              <a:rPr lang="en-US" dirty="0" smtClean="0">
                <a:solidFill>
                  <a:prstClr val="black"/>
                </a:solidFill>
                <a:latin typeface="Avenir Black"/>
                <a:cs typeface="Avenir Black"/>
              </a:rPr>
              <a:t>may require extra storage capacity</a:t>
            </a:r>
            <a:r>
              <a:rPr lang="en-US" dirty="0" smtClean="0">
                <a:solidFill>
                  <a:prstClr val="black"/>
                </a:solidFill>
                <a:latin typeface="Avenir Medium"/>
                <a:cs typeface="Avenir Medium"/>
              </a:rPr>
              <a:t>; new bunkers?</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Chopped crops will </a:t>
            </a:r>
            <a:r>
              <a:rPr lang="en-US" dirty="0" smtClean="0">
                <a:solidFill>
                  <a:prstClr val="black"/>
                </a:solidFill>
                <a:latin typeface="Avenir Black"/>
                <a:cs typeface="Avenir Black"/>
              </a:rPr>
              <a:t>require use of farm equipment and personnel</a:t>
            </a:r>
            <a:r>
              <a:rPr lang="en-US" dirty="0" smtClean="0">
                <a:solidFill>
                  <a:prstClr val="black"/>
                </a:solidFill>
                <a:latin typeface="Avenir Medium"/>
                <a:cs typeface="Avenir Medium"/>
              </a:rPr>
              <a:t>, likely on a daily basis.</a:t>
            </a:r>
            <a:endParaRPr lang="en-US" dirty="0">
              <a:solidFill>
                <a:prstClr val="black"/>
              </a:solidFill>
              <a:latin typeface="Avenir Medium"/>
              <a:cs typeface="Avenir Medium"/>
            </a:endParaRPr>
          </a:p>
        </p:txBody>
      </p:sp>
    </p:spTree>
    <p:extLst>
      <p:ext uri="{BB962C8B-B14F-4D97-AF65-F5344CB8AC3E}">
        <p14:creationId xmlns:p14="http://schemas.microsoft.com/office/powerpoint/2010/main" val="41318902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91981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Crops for marginal land?</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935510"/>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Almost any vegetation can be fed to anaerobic digesters, including C4 </a:t>
            </a:r>
            <a:r>
              <a:rPr lang="en-US" dirty="0" err="1" smtClean="0">
                <a:solidFill>
                  <a:prstClr val="black"/>
                </a:solidFill>
                <a:latin typeface="Avenir Medium"/>
                <a:cs typeface="Avenir Medium"/>
              </a:rPr>
              <a:t>photosynthesizers</a:t>
            </a:r>
            <a:r>
              <a:rPr lang="en-US" dirty="0" smtClean="0">
                <a:solidFill>
                  <a:prstClr val="black"/>
                </a:solidFill>
                <a:latin typeface="Avenir Medium"/>
                <a:cs typeface="Avenir Medium"/>
              </a:rPr>
              <a:t> that would typically not be fed to animals.   </a:t>
            </a:r>
          </a:p>
        </p:txBody>
      </p:sp>
      <p:sp>
        <p:nvSpPr>
          <p:cNvPr id="13" name="TextBox 12"/>
          <p:cNvSpPr txBox="1"/>
          <p:nvPr/>
        </p:nvSpPr>
        <p:spPr>
          <a:xfrm>
            <a:off x="431597" y="1988855"/>
            <a:ext cx="8262364" cy="141269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It may be possible, and economically feasible, to grow such </a:t>
            </a:r>
            <a:r>
              <a:rPr lang="en-US" dirty="0" smtClean="0">
                <a:solidFill>
                  <a:prstClr val="black"/>
                </a:solidFill>
                <a:latin typeface="Avenir Black"/>
                <a:cs typeface="Avenir Black"/>
              </a:rPr>
              <a:t>perennial grasses </a:t>
            </a:r>
            <a:r>
              <a:rPr lang="en-US" dirty="0" smtClean="0">
                <a:solidFill>
                  <a:prstClr val="black"/>
                </a:solidFill>
                <a:latin typeface="Avenir Medium"/>
                <a:cs typeface="Avenir Medium"/>
              </a:rPr>
              <a:t>on marginal lands that are not suited for dairy crop production.</a:t>
            </a:r>
          </a:p>
          <a:p>
            <a:pPr marL="285750" indent="-285750">
              <a:lnSpc>
                <a:spcPct val="120000"/>
              </a:lnSpc>
              <a:buFont typeface="Arial"/>
              <a:buChar char="•"/>
            </a:pPr>
            <a:r>
              <a:rPr lang="en-US" dirty="0" smtClean="0">
                <a:solidFill>
                  <a:prstClr val="black"/>
                </a:solidFill>
                <a:latin typeface="Avenir Medium"/>
                <a:cs typeface="Avenir Medium"/>
              </a:rPr>
              <a:t>Low quality grasses could also be harvested from generous </a:t>
            </a:r>
            <a:r>
              <a:rPr lang="en-US" dirty="0" smtClean="0">
                <a:solidFill>
                  <a:prstClr val="black"/>
                </a:solidFill>
                <a:latin typeface="Avenir Black"/>
                <a:cs typeface="Avenir Black"/>
              </a:rPr>
              <a:t>riparian buffer strips.</a:t>
            </a:r>
          </a:p>
        </p:txBody>
      </p:sp>
      <p:sp>
        <p:nvSpPr>
          <p:cNvPr id="15" name="TextBox 14"/>
          <p:cNvSpPr txBox="1"/>
          <p:nvPr/>
        </p:nvSpPr>
        <p:spPr>
          <a:xfrm>
            <a:off x="434587" y="3630127"/>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Low quality forage collected from </a:t>
            </a:r>
            <a:r>
              <a:rPr lang="en-US" dirty="0" smtClean="0">
                <a:solidFill>
                  <a:prstClr val="black"/>
                </a:solidFill>
                <a:latin typeface="Avenir Black"/>
                <a:cs typeface="Avenir Black"/>
              </a:rPr>
              <a:t>brush hogged </a:t>
            </a:r>
            <a:r>
              <a:rPr lang="en-US" dirty="0" smtClean="0">
                <a:solidFill>
                  <a:prstClr val="black"/>
                </a:solidFill>
                <a:latin typeface="Avenir Medium"/>
                <a:cs typeface="Avenir Medium"/>
              </a:rPr>
              <a:t>property might could also be used for AD feed if chopped finely.</a:t>
            </a:r>
          </a:p>
        </p:txBody>
      </p:sp>
    </p:spTree>
    <p:extLst>
      <p:ext uri="{BB962C8B-B14F-4D97-AF65-F5344CB8AC3E}">
        <p14:creationId xmlns:p14="http://schemas.microsoft.com/office/powerpoint/2010/main" val="2060712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421399" cy="3570208"/>
          </a:xfrm>
          <a:prstGeom prst="rect">
            <a:avLst/>
          </a:prstGeom>
          <a:noFill/>
        </p:spPr>
        <p:txBody>
          <a:bodyPr wrap="none" rtlCol="0">
            <a:spAutoFit/>
          </a:bodyPr>
          <a:lstStyle/>
          <a:p>
            <a:pPr lvl="0" fontAlgn="t"/>
            <a:r>
              <a:rPr lang="en-US" sz="2000" dirty="0">
                <a:latin typeface="Avenir Black"/>
                <a:cs typeface="Avenir Black"/>
              </a:rPr>
              <a:t>7</a:t>
            </a:r>
            <a:r>
              <a:rPr lang="en-US" sz="2000" dirty="0" smtClean="0">
                <a:latin typeface="Avenir Black"/>
                <a:cs typeface="Avenir Black"/>
              </a:rPr>
              <a:t>.1: On-farm AD vs. partnering with AD</a:t>
            </a:r>
          </a:p>
          <a:p>
            <a:pPr lvl="0" fontAlgn="t"/>
            <a:endParaRPr lang="en-US" sz="1000" dirty="0" smtClean="0">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.2: Manure only or co-digestion?</a:t>
            </a:r>
            <a:endParaRPr lang="en-US" sz="2000" dirty="0">
              <a:solidFill>
                <a:schemeClr val="tx1">
                  <a:lumMod val="50000"/>
                  <a:lumOff val="50000"/>
                </a:schemeClr>
              </a:solidFill>
              <a:latin typeface="Avenir Black"/>
              <a:cs typeface="Avenir Black"/>
            </a:endParaRP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.3: Production of AD feedstock</a:t>
            </a: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.4: Clean collection of feedstock</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.5: On-farm use of co-products</a:t>
            </a:r>
          </a:p>
          <a:p>
            <a:pPr fontAlgn="t"/>
            <a:endParaRPr lang="en-US" sz="800" dirty="0" smtClean="0">
              <a:solidFill>
                <a:schemeClr val="tx1">
                  <a:lumMod val="50000"/>
                  <a:lumOff val="50000"/>
                </a:schemeClr>
              </a:solidFill>
              <a:latin typeface="Avenir Black"/>
              <a:cs typeface="Avenir Black"/>
            </a:endParaRPr>
          </a:p>
          <a:p>
            <a:pPr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.6: Effects </a:t>
            </a:r>
            <a:r>
              <a:rPr lang="en-US" sz="2000" dirty="0">
                <a:solidFill>
                  <a:schemeClr val="tx1">
                    <a:lumMod val="50000"/>
                    <a:lumOff val="50000"/>
                  </a:schemeClr>
                </a:solidFill>
                <a:latin typeface="Avenir Black"/>
                <a:cs typeface="Avenir Black"/>
              </a:rPr>
              <a:t>of AD on nutrient </a:t>
            </a:r>
            <a:r>
              <a:rPr lang="en-US" sz="2000" dirty="0" smtClean="0">
                <a:solidFill>
                  <a:schemeClr val="tx1">
                    <a:lumMod val="50000"/>
                    <a:lumOff val="50000"/>
                  </a:schemeClr>
                </a:solidFill>
                <a:latin typeface="Avenir Black"/>
                <a:cs typeface="Avenir Black"/>
              </a:rPr>
              <a:t>management</a:t>
            </a:r>
          </a:p>
          <a:p>
            <a:pPr fontAlgn="t"/>
            <a:endParaRPr lang="en-US" sz="10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7.7</a:t>
            </a:r>
            <a:r>
              <a:rPr lang="en-US" sz="2000" dirty="0">
                <a:solidFill>
                  <a:schemeClr val="tx1">
                    <a:lumMod val="50000"/>
                    <a:lumOff val="50000"/>
                  </a:schemeClr>
                </a:solidFill>
                <a:latin typeface="Avenir Black"/>
                <a:cs typeface="Avenir Black"/>
              </a:rPr>
              <a:t>: </a:t>
            </a:r>
            <a:r>
              <a:rPr lang="en-US" sz="2000" dirty="0" smtClean="0">
                <a:solidFill>
                  <a:schemeClr val="tx1">
                    <a:lumMod val="50000"/>
                    <a:lumOff val="50000"/>
                  </a:schemeClr>
                </a:solidFill>
                <a:latin typeface="Avenir Black"/>
                <a:cs typeface="Avenir Black"/>
              </a:rPr>
              <a:t>Transportation </a:t>
            </a:r>
            <a:r>
              <a:rPr lang="en-US" sz="2000" dirty="0">
                <a:solidFill>
                  <a:schemeClr val="tx1">
                    <a:lumMod val="50000"/>
                    <a:lumOff val="50000"/>
                  </a:schemeClr>
                </a:solidFill>
                <a:latin typeface="Avenir Black"/>
                <a:cs typeface="Avenir Black"/>
              </a:rPr>
              <a:t>&amp; storage </a:t>
            </a:r>
            <a:r>
              <a:rPr lang="en-US" sz="2000" dirty="0" smtClean="0">
                <a:solidFill>
                  <a:schemeClr val="tx1">
                    <a:lumMod val="50000"/>
                    <a:lumOff val="50000"/>
                  </a:schemeClr>
                </a:solidFill>
                <a:latin typeface="Avenir Black"/>
                <a:cs typeface="Avenir Black"/>
              </a:rPr>
              <a:t>issues</a:t>
            </a:r>
            <a:endParaRPr lang="en-US" sz="1000" dirty="0">
              <a:solidFill>
                <a:schemeClr val="tx1">
                  <a:lumMod val="50000"/>
                  <a:lumOff val="50000"/>
                </a:schemeClr>
              </a:solidFill>
              <a:latin typeface="Avenir Black"/>
              <a:cs typeface="Avenir Black"/>
            </a:endParaRPr>
          </a:p>
          <a:p>
            <a:pPr fontAlgn="t"/>
            <a:endParaRPr lang="en-US" sz="8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7.8: Opportunities </a:t>
            </a:r>
            <a:r>
              <a:rPr lang="en-US" sz="2000" dirty="0">
                <a:solidFill>
                  <a:schemeClr val="tx1">
                    <a:lumMod val="50000"/>
                    <a:lumOff val="50000"/>
                  </a:schemeClr>
                </a:solidFill>
                <a:latin typeface="Avenir Black"/>
                <a:cs typeface="Avenir Black"/>
              </a:rPr>
              <a:t>for </a:t>
            </a:r>
            <a:r>
              <a:rPr lang="en-US" sz="2000" dirty="0" smtClean="0">
                <a:solidFill>
                  <a:schemeClr val="tx1">
                    <a:lumMod val="50000"/>
                    <a:lumOff val="50000"/>
                  </a:schemeClr>
                </a:solidFill>
                <a:latin typeface="Avenir Black"/>
                <a:cs typeface="Avenir Black"/>
              </a:rPr>
              <a:t>synergy</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552610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7.3</a:t>
            </a:r>
            <a:r>
              <a:rPr lang="en-US" dirty="0" smtClean="0">
                <a:solidFill>
                  <a:srgbClr val="000000"/>
                </a:solidFill>
                <a:latin typeface="Avenir Medium"/>
                <a:cs typeface="Avenir Medium"/>
              </a:rPr>
              <a:t> of the Module 7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2006742" y="23363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139819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421399" cy="3570208"/>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.1: On-farm AD vs. partnering with AD</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.2: Manure only or co-digestion?</a:t>
            </a:r>
            <a:endParaRPr lang="en-US" sz="2000" dirty="0">
              <a:solidFill>
                <a:schemeClr val="bg1">
                  <a:lumMod val="50000"/>
                </a:schemeClr>
              </a:solidFill>
              <a:latin typeface="Avenir Medium"/>
              <a:cs typeface="Avenir Medium"/>
            </a:endParaRP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.3: Production of AD feedstock</a:t>
            </a:r>
          </a:p>
          <a:p>
            <a:pPr lvl="0" fontAlgn="t"/>
            <a:endParaRPr lang="en-US" sz="1000" dirty="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.4: Clean collection of feedstock</a:t>
            </a:r>
          </a:p>
          <a:p>
            <a:pPr lvl="0" fontAlgn="t"/>
            <a:endParaRPr lang="en-US" sz="1000" dirty="0" smtClean="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.5: On-farm use of co-products</a:t>
            </a:r>
          </a:p>
          <a:p>
            <a:pPr fontAlgn="t"/>
            <a:endParaRPr lang="en-US" sz="800" dirty="0" smtClean="0">
              <a:latin typeface="Avenir Black"/>
              <a:cs typeface="Avenir Black"/>
            </a:endParaRPr>
          </a:p>
          <a:p>
            <a:pPr fontAlgn="t"/>
            <a:r>
              <a:rPr lang="en-US" sz="2000" dirty="0">
                <a:latin typeface="Avenir Black"/>
                <a:cs typeface="Avenir Black"/>
              </a:rPr>
              <a:t>7</a:t>
            </a:r>
            <a:r>
              <a:rPr lang="en-US" sz="2000" dirty="0" smtClean="0">
                <a:latin typeface="Avenir Black"/>
                <a:cs typeface="Avenir Black"/>
              </a:rPr>
              <a:t>.6: Effects </a:t>
            </a:r>
            <a:r>
              <a:rPr lang="en-US" sz="2000" dirty="0">
                <a:latin typeface="Avenir Black"/>
                <a:cs typeface="Avenir Black"/>
              </a:rPr>
              <a:t>of AD on nutrient </a:t>
            </a:r>
            <a:r>
              <a:rPr lang="en-US" sz="2000" dirty="0" smtClean="0">
                <a:latin typeface="Avenir Black"/>
                <a:cs typeface="Avenir Black"/>
              </a:rPr>
              <a:t>management</a:t>
            </a:r>
          </a:p>
          <a:p>
            <a:pPr fontAlgn="t"/>
            <a:endParaRPr lang="en-US" sz="1000" dirty="0" smtClean="0">
              <a:latin typeface="Avenir Black"/>
              <a:cs typeface="Avenir Black"/>
            </a:endParaRPr>
          </a:p>
          <a:p>
            <a:pPr fontAlgn="t"/>
            <a:r>
              <a:rPr lang="en-US" sz="2000" dirty="0" smtClean="0">
                <a:latin typeface="Avenir Black"/>
                <a:cs typeface="Avenir Black"/>
              </a:rPr>
              <a:t>7.7</a:t>
            </a:r>
            <a:r>
              <a:rPr lang="en-US" sz="2000" dirty="0">
                <a:latin typeface="Avenir Black"/>
                <a:cs typeface="Avenir Black"/>
              </a:rPr>
              <a:t>: </a:t>
            </a:r>
            <a:r>
              <a:rPr lang="en-US" sz="2000" dirty="0" smtClean="0">
                <a:latin typeface="Avenir Black"/>
                <a:cs typeface="Avenir Black"/>
              </a:rPr>
              <a:t>Transportation </a:t>
            </a:r>
            <a:r>
              <a:rPr lang="en-US" sz="2000" dirty="0">
                <a:latin typeface="Avenir Black"/>
                <a:cs typeface="Avenir Black"/>
              </a:rPr>
              <a:t>&amp; storage </a:t>
            </a:r>
            <a:r>
              <a:rPr lang="en-US" sz="2000" dirty="0" smtClean="0">
                <a:latin typeface="Avenir Black"/>
                <a:cs typeface="Avenir Black"/>
              </a:rPr>
              <a:t>issues</a:t>
            </a:r>
            <a:endParaRPr lang="en-US" sz="1000" dirty="0">
              <a:latin typeface="Avenir Black"/>
              <a:cs typeface="Avenir Black"/>
            </a:endParaRPr>
          </a:p>
          <a:p>
            <a:pPr fontAlgn="t"/>
            <a:endParaRPr lang="en-US" sz="800" dirty="0" smtClean="0">
              <a:latin typeface="Avenir Black"/>
              <a:cs typeface="Avenir Black"/>
            </a:endParaRPr>
          </a:p>
          <a:p>
            <a:pPr fontAlgn="t"/>
            <a:r>
              <a:rPr lang="en-US" sz="2000" dirty="0" smtClean="0">
                <a:latin typeface="Avenir Black"/>
                <a:cs typeface="Avenir Black"/>
              </a:rPr>
              <a:t>7.8: Opportunities </a:t>
            </a:r>
            <a:r>
              <a:rPr lang="en-US" sz="2000" dirty="0">
                <a:latin typeface="Avenir Black"/>
                <a:cs typeface="Avenir Black"/>
              </a:rPr>
              <a:t>for </a:t>
            </a:r>
            <a:r>
              <a:rPr lang="en-US" sz="2000" dirty="0" smtClean="0">
                <a:latin typeface="Avenir Black"/>
                <a:cs typeface="Avenir Black"/>
              </a:rPr>
              <a:t>synergy</a:t>
            </a:r>
            <a:endParaRPr lang="en-US" sz="2000" dirty="0">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78045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889939" y="2692968"/>
            <a:ext cx="7487751"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Clean collection of AD feedstock</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1735611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75655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Changing manure collection?</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241300" y="665822"/>
            <a:ext cx="8262364" cy="41549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Manure used for anaerobic digestion must be collected and stored with care.</a:t>
            </a:r>
          </a:p>
        </p:txBody>
      </p:sp>
      <p:sp>
        <p:nvSpPr>
          <p:cNvPr id="13" name="TextBox 12"/>
          <p:cNvSpPr txBox="1"/>
          <p:nvPr/>
        </p:nvSpPr>
        <p:spPr>
          <a:xfrm>
            <a:off x="502354" y="5421070"/>
            <a:ext cx="9997460" cy="74789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Manure must be either pumped to the digester as it is collected, or stored,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in a </a:t>
            </a:r>
            <a:r>
              <a:rPr lang="en-US" dirty="0" smtClean="0">
                <a:solidFill>
                  <a:prstClr val="black"/>
                </a:solidFill>
                <a:latin typeface="Avenir Black"/>
                <a:cs typeface="Avenir Black"/>
              </a:rPr>
              <a:t>temporary reception pit</a:t>
            </a:r>
            <a:r>
              <a:rPr lang="en-US" dirty="0" smtClean="0">
                <a:solidFill>
                  <a:prstClr val="black"/>
                </a:solidFill>
                <a:latin typeface="Avenir Medium"/>
                <a:cs typeface="Avenir Medium"/>
              </a:rPr>
              <a:t> prior to moving to the digester.</a:t>
            </a:r>
          </a:p>
        </p:txBody>
      </p:sp>
      <p:sp>
        <p:nvSpPr>
          <p:cNvPr id="14" name="TextBox 13"/>
          <p:cNvSpPr txBox="1"/>
          <p:nvPr/>
        </p:nvSpPr>
        <p:spPr>
          <a:xfrm>
            <a:off x="484086" y="4377919"/>
            <a:ext cx="8262364" cy="1080296"/>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While </a:t>
            </a:r>
            <a:r>
              <a:rPr lang="en-US" dirty="0" smtClean="0">
                <a:solidFill>
                  <a:prstClr val="black"/>
                </a:solidFill>
                <a:latin typeface="Avenir Black"/>
                <a:cs typeface="Avenir Black"/>
              </a:rPr>
              <a:t>milk-house wash-water </a:t>
            </a:r>
            <a:r>
              <a:rPr lang="en-US" dirty="0" smtClean="0">
                <a:solidFill>
                  <a:prstClr val="black"/>
                </a:solidFill>
                <a:latin typeface="Avenir Medium"/>
                <a:cs typeface="Avenir Medium"/>
              </a:rPr>
              <a:t>can be used to dilute semi-solid manure and make it </a:t>
            </a:r>
            <a:r>
              <a:rPr lang="en-US" dirty="0" err="1" smtClean="0">
                <a:solidFill>
                  <a:prstClr val="black"/>
                </a:solidFill>
                <a:latin typeface="Avenir Medium"/>
                <a:cs typeface="Avenir Medium"/>
              </a:rPr>
              <a:t>pumpable</a:t>
            </a:r>
            <a:r>
              <a:rPr lang="en-US" dirty="0" smtClean="0">
                <a:solidFill>
                  <a:prstClr val="black"/>
                </a:solidFill>
                <a:latin typeface="Avenir Medium"/>
                <a:cs typeface="Avenir Medium"/>
              </a:rPr>
              <a:t>, the presence of cleaning chemicals will likely reduce biogas output.</a:t>
            </a:r>
          </a:p>
        </p:txBody>
      </p:sp>
      <p:sp>
        <p:nvSpPr>
          <p:cNvPr id="15" name="TextBox 14"/>
          <p:cNvSpPr txBox="1"/>
          <p:nvPr/>
        </p:nvSpPr>
        <p:spPr>
          <a:xfrm>
            <a:off x="487076" y="3636815"/>
            <a:ext cx="8262364" cy="74789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Note that </a:t>
            </a:r>
            <a:r>
              <a:rPr lang="en-US" dirty="0" err="1" smtClean="0">
                <a:solidFill>
                  <a:prstClr val="black"/>
                </a:solidFill>
                <a:latin typeface="Avenir Black"/>
                <a:cs typeface="Avenir Black"/>
              </a:rPr>
              <a:t>rumensin</a:t>
            </a:r>
            <a:r>
              <a:rPr lang="en-US" dirty="0" smtClean="0">
                <a:solidFill>
                  <a:prstClr val="black"/>
                </a:solidFill>
                <a:latin typeface="Avenir Black"/>
                <a:cs typeface="Avenir Black"/>
              </a:rPr>
              <a:t> and other antibiotics </a:t>
            </a:r>
            <a:r>
              <a:rPr lang="en-US" dirty="0" smtClean="0">
                <a:solidFill>
                  <a:prstClr val="black"/>
                </a:solidFill>
                <a:latin typeface="Avenir Medium"/>
                <a:cs typeface="Avenir Medium"/>
              </a:rPr>
              <a:t>used in feed may reduce biogas output. </a:t>
            </a:r>
            <a:r>
              <a:rPr lang="en-US" dirty="0" err="1" smtClean="0">
                <a:solidFill>
                  <a:prstClr val="black"/>
                </a:solidFill>
                <a:latin typeface="Avenir Medium"/>
                <a:cs typeface="Avenir Medium"/>
              </a:rPr>
              <a:t>Rumensin</a:t>
            </a:r>
            <a:r>
              <a:rPr lang="en-US" dirty="0" smtClean="0">
                <a:solidFill>
                  <a:prstClr val="black"/>
                </a:solidFill>
                <a:latin typeface="Avenir Medium"/>
                <a:cs typeface="Avenir Medium"/>
              </a:rPr>
              <a:t> clearly inhibits AD.</a:t>
            </a:r>
          </a:p>
        </p:txBody>
      </p:sp>
      <p:sp>
        <p:nvSpPr>
          <p:cNvPr id="16" name="TextBox 15"/>
          <p:cNvSpPr txBox="1"/>
          <p:nvPr/>
        </p:nvSpPr>
        <p:spPr>
          <a:xfrm>
            <a:off x="241300" y="1021790"/>
            <a:ext cx="8262364" cy="415498"/>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Manure must be </a:t>
            </a:r>
            <a:r>
              <a:rPr lang="en-US" dirty="0" smtClean="0">
                <a:solidFill>
                  <a:prstClr val="black"/>
                </a:solidFill>
                <a:latin typeface="Avenir Black"/>
                <a:cs typeface="Avenir Black"/>
              </a:rPr>
              <a:t>free of</a:t>
            </a:r>
            <a:r>
              <a:rPr lang="en-US" dirty="0" smtClean="0">
                <a:solidFill>
                  <a:prstClr val="black"/>
                </a:solidFill>
                <a:latin typeface="Avenir Medium"/>
                <a:cs typeface="Avenir Medium"/>
              </a:rPr>
              <a:t>:</a:t>
            </a:r>
          </a:p>
        </p:txBody>
      </p:sp>
      <p:sp>
        <p:nvSpPr>
          <p:cNvPr id="17" name="TextBox 16"/>
          <p:cNvSpPr txBox="1"/>
          <p:nvPr/>
        </p:nvSpPr>
        <p:spPr>
          <a:xfrm>
            <a:off x="241300" y="1354178"/>
            <a:ext cx="8262364" cy="415498"/>
          </a:xfrm>
          <a:prstGeom prst="rect">
            <a:avLst/>
          </a:prstGeom>
          <a:noFill/>
        </p:spPr>
        <p:txBody>
          <a:bodyPr wrap="square" rtlCol="0">
            <a:spAutoFit/>
          </a:bodyPr>
          <a:lstStyle/>
          <a:p>
            <a:pPr marL="742950" lvl="1" indent="-285750">
              <a:lnSpc>
                <a:spcPct val="120000"/>
              </a:lnSpc>
              <a:buFont typeface="Arial"/>
              <a:buChar char="•"/>
            </a:pPr>
            <a:r>
              <a:rPr lang="en-US" dirty="0" smtClean="0">
                <a:solidFill>
                  <a:prstClr val="black"/>
                </a:solidFill>
                <a:latin typeface="Avenir Medium"/>
                <a:cs typeface="Avenir Medium"/>
              </a:rPr>
              <a:t>Large biodegradables like </a:t>
            </a:r>
            <a:r>
              <a:rPr lang="en-US" dirty="0" smtClean="0">
                <a:solidFill>
                  <a:prstClr val="black"/>
                </a:solidFill>
                <a:latin typeface="Avenir Black"/>
                <a:cs typeface="Avenir Black"/>
              </a:rPr>
              <a:t>placentas</a:t>
            </a:r>
            <a:r>
              <a:rPr lang="en-US" dirty="0" smtClean="0">
                <a:solidFill>
                  <a:prstClr val="black"/>
                </a:solidFill>
                <a:latin typeface="Avenir Medium"/>
                <a:cs typeface="Avenir Medium"/>
              </a:rPr>
              <a:t> that clog pipes, valves &amp; pumps;</a:t>
            </a:r>
          </a:p>
        </p:txBody>
      </p:sp>
      <p:sp>
        <p:nvSpPr>
          <p:cNvPr id="18" name="TextBox 17"/>
          <p:cNvSpPr txBox="1"/>
          <p:nvPr/>
        </p:nvSpPr>
        <p:spPr>
          <a:xfrm>
            <a:off x="241300" y="1670969"/>
            <a:ext cx="8262364" cy="747897"/>
          </a:xfrm>
          <a:prstGeom prst="rect">
            <a:avLst/>
          </a:prstGeom>
          <a:noFill/>
        </p:spPr>
        <p:txBody>
          <a:bodyPr wrap="square" rtlCol="0">
            <a:spAutoFit/>
          </a:bodyPr>
          <a:lstStyle/>
          <a:p>
            <a:pPr marL="742950" lvl="1" indent="-285750">
              <a:lnSpc>
                <a:spcPct val="120000"/>
              </a:lnSpc>
              <a:buFont typeface="Arial"/>
              <a:buChar char="•"/>
            </a:pPr>
            <a:r>
              <a:rPr lang="en-US" dirty="0" smtClean="0">
                <a:solidFill>
                  <a:prstClr val="black"/>
                </a:solidFill>
                <a:latin typeface="Avenir Black"/>
                <a:cs typeface="Avenir Black"/>
              </a:rPr>
              <a:t>Non-biodegradable </a:t>
            </a:r>
            <a:r>
              <a:rPr lang="en-US" dirty="0" smtClean="0">
                <a:solidFill>
                  <a:prstClr val="black"/>
                </a:solidFill>
                <a:latin typeface="Avenir Medium"/>
                <a:cs typeface="Avenir Medium"/>
              </a:rPr>
              <a:t>contaminants like hoof blocks, vet wrap, </a:t>
            </a:r>
            <a:r>
              <a:rPr lang="en-US" dirty="0" err="1" smtClean="0">
                <a:solidFill>
                  <a:prstClr val="black"/>
                </a:solidFill>
                <a:latin typeface="Avenir Medium"/>
                <a:cs typeface="Avenir Medium"/>
              </a:rPr>
              <a:t>ag</a:t>
            </a:r>
            <a:r>
              <a:rPr lang="en-US" dirty="0" smtClean="0">
                <a:solidFill>
                  <a:prstClr val="black"/>
                </a:solidFill>
                <a:latin typeface="Avenir Medium"/>
                <a:cs typeface="Avenir Medium"/>
              </a:rPr>
              <a:t> bag plastics, bandages, etc.,.</a:t>
            </a:r>
          </a:p>
        </p:txBody>
      </p:sp>
      <p:sp>
        <p:nvSpPr>
          <p:cNvPr id="19" name="TextBox 18"/>
          <p:cNvSpPr txBox="1"/>
          <p:nvPr/>
        </p:nvSpPr>
        <p:spPr>
          <a:xfrm>
            <a:off x="241300" y="2304566"/>
            <a:ext cx="8262364" cy="415498"/>
          </a:xfrm>
          <a:prstGeom prst="rect">
            <a:avLst/>
          </a:prstGeom>
          <a:noFill/>
        </p:spPr>
        <p:txBody>
          <a:bodyPr wrap="square" rtlCol="0">
            <a:spAutoFit/>
          </a:bodyPr>
          <a:lstStyle/>
          <a:p>
            <a:pPr marL="742950" lvl="1" indent="-285750">
              <a:lnSpc>
                <a:spcPct val="120000"/>
              </a:lnSpc>
              <a:buFont typeface="Arial"/>
              <a:buChar char="•"/>
            </a:pPr>
            <a:r>
              <a:rPr lang="en-US" dirty="0" smtClean="0">
                <a:solidFill>
                  <a:prstClr val="black"/>
                </a:solidFill>
                <a:latin typeface="Avenir Medium"/>
                <a:cs typeface="Avenir Medium"/>
              </a:rPr>
              <a:t>Significant amounts of </a:t>
            </a:r>
            <a:r>
              <a:rPr lang="en-US" dirty="0" smtClean="0">
                <a:solidFill>
                  <a:prstClr val="black"/>
                </a:solidFill>
                <a:latin typeface="Avenir Black"/>
                <a:cs typeface="Avenir Black"/>
              </a:rPr>
              <a:t>gravel and rock</a:t>
            </a:r>
            <a:r>
              <a:rPr lang="en-US" dirty="0" smtClean="0">
                <a:solidFill>
                  <a:prstClr val="black"/>
                </a:solidFill>
                <a:latin typeface="Avenir Medium"/>
                <a:cs typeface="Avenir Medium"/>
              </a:rPr>
              <a:t>; </a:t>
            </a:r>
          </a:p>
        </p:txBody>
      </p:sp>
      <p:sp>
        <p:nvSpPr>
          <p:cNvPr id="20" name="TextBox 19"/>
          <p:cNvSpPr txBox="1"/>
          <p:nvPr/>
        </p:nvSpPr>
        <p:spPr>
          <a:xfrm>
            <a:off x="228600" y="2618464"/>
            <a:ext cx="8262364" cy="415498"/>
          </a:xfrm>
          <a:prstGeom prst="rect">
            <a:avLst/>
          </a:prstGeom>
          <a:noFill/>
        </p:spPr>
        <p:txBody>
          <a:bodyPr wrap="square" rtlCol="0">
            <a:spAutoFit/>
          </a:bodyPr>
          <a:lstStyle/>
          <a:p>
            <a:pPr marL="742950" lvl="1" indent="-285750">
              <a:lnSpc>
                <a:spcPct val="120000"/>
              </a:lnSpc>
              <a:buFont typeface="Arial"/>
              <a:buChar char="•"/>
            </a:pPr>
            <a:r>
              <a:rPr lang="en-US" dirty="0" smtClean="0">
                <a:solidFill>
                  <a:prstClr val="black"/>
                </a:solidFill>
                <a:latin typeface="Avenir Medium"/>
                <a:cs typeface="Avenir Medium"/>
              </a:rPr>
              <a:t>Any materials large enough to clog pipes, valves and pumps;</a:t>
            </a:r>
            <a:r>
              <a:rPr lang="en-US" dirty="0">
                <a:solidFill>
                  <a:prstClr val="black"/>
                </a:solidFill>
                <a:latin typeface="Avenir Medium"/>
                <a:cs typeface="Avenir Medium"/>
              </a:rPr>
              <a:t> </a:t>
            </a:r>
            <a:r>
              <a:rPr lang="en-US" dirty="0" smtClean="0">
                <a:solidFill>
                  <a:prstClr val="black"/>
                </a:solidFill>
                <a:latin typeface="Avenir Medium"/>
                <a:cs typeface="Avenir Medium"/>
              </a:rPr>
              <a:t>and</a:t>
            </a:r>
          </a:p>
        </p:txBody>
      </p:sp>
      <p:sp>
        <p:nvSpPr>
          <p:cNvPr id="21" name="TextBox 20"/>
          <p:cNvSpPr txBox="1"/>
          <p:nvPr/>
        </p:nvSpPr>
        <p:spPr>
          <a:xfrm>
            <a:off x="241300" y="2964121"/>
            <a:ext cx="8262364" cy="747897"/>
          </a:xfrm>
          <a:prstGeom prst="rect">
            <a:avLst/>
          </a:prstGeom>
          <a:noFill/>
        </p:spPr>
        <p:txBody>
          <a:bodyPr wrap="square" rtlCol="0">
            <a:spAutoFit/>
          </a:bodyPr>
          <a:lstStyle/>
          <a:p>
            <a:pPr marL="742950" lvl="1" indent="-285750">
              <a:lnSpc>
                <a:spcPct val="120000"/>
              </a:lnSpc>
              <a:buFont typeface="Arial"/>
              <a:buChar char="•"/>
            </a:pPr>
            <a:r>
              <a:rPr lang="en-US" dirty="0" err="1" smtClean="0">
                <a:solidFill>
                  <a:prstClr val="black"/>
                </a:solidFill>
                <a:latin typeface="Avenir Medium"/>
                <a:cs typeface="Avenir Medium"/>
              </a:rPr>
              <a:t>Bacteriocidal</a:t>
            </a:r>
            <a:r>
              <a:rPr lang="en-US" dirty="0" smtClean="0">
                <a:solidFill>
                  <a:prstClr val="black"/>
                </a:solidFill>
                <a:latin typeface="Avenir Medium"/>
                <a:cs typeface="Avenir Medium"/>
              </a:rPr>
              <a:t> compounds like copper sulfate, formaldehyde and similar hoof-treatments used in </a:t>
            </a:r>
            <a:r>
              <a:rPr lang="en-US" dirty="0" smtClean="0">
                <a:solidFill>
                  <a:prstClr val="black"/>
                </a:solidFill>
                <a:latin typeface="Avenir Black"/>
                <a:cs typeface="Avenir Black"/>
              </a:rPr>
              <a:t>foot baths</a:t>
            </a:r>
            <a:r>
              <a:rPr lang="en-US" dirty="0" smtClean="0">
                <a:solidFill>
                  <a:prstClr val="black"/>
                </a:solidFill>
                <a:latin typeface="Avenir Medium"/>
                <a:cs typeface="Avenir Medium"/>
              </a:rPr>
              <a:t>.</a:t>
            </a:r>
          </a:p>
        </p:txBody>
      </p:sp>
    </p:spTree>
    <p:extLst>
      <p:ext uri="{BB962C8B-B14F-4D97-AF65-F5344CB8AC3E}">
        <p14:creationId xmlns:p14="http://schemas.microsoft.com/office/powerpoint/2010/main" val="2135033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75741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Manure from heifers and dry cows</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830922"/>
            <a:ext cx="8262364" cy="514294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solid or semi-solid manure </a:t>
            </a:r>
            <a:r>
              <a:rPr lang="is-IS" dirty="0" smtClean="0">
                <a:solidFill>
                  <a:prstClr val="black"/>
                </a:solidFill>
                <a:latin typeface="Avenir Medium"/>
                <a:cs typeface="Avenir Medium"/>
              </a:rPr>
              <a:t>from heifers and dry cows is a valuable feedstock, but is </a:t>
            </a:r>
            <a:r>
              <a:rPr lang="is-IS" dirty="0" smtClean="0">
                <a:solidFill>
                  <a:prstClr val="black"/>
                </a:solidFill>
                <a:latin typeface="Avenir Black"/>
                <a:cs typeface="Avenir Black"/>
              </a:rPr>
              <a:t>only available if and when those animals are confined</a:t>
            </a:r>
            <a:r>
              <a:rPr lang="is-IS" dirty="0" smtClean="0">
                <a:solidFill>
                  <a:prstClr val="black"/>
                </a:solidFill>
                <a:latin typeface="Avenir Medium"/>
                <a:cs typeface="Avenir Medium"/>
              </a:rPr>
              <a:t>.</a:t>
            </a:r>
          </a:p>
          <a:p>
            <a:pPr>
              <a:lnSpc>
                <a:spcPct val="120000"/>
              </a:lnSpc>
            </a:pPr>
            <a:endParaRPr lang="is-IS" sz="800" dirty="0" smtClean="0">
              <a:solidFill>
                <a:prstClr val="black"/>
              </a:solidFill>
              <a:latin typeface="Avenir Medium"/>
              <a:cs typeface="Avenir Medium"/>
            </a:endParaRPr>
          </a:p>
          <a:p>
            <a:pPr marL="285750" indent="-285750">
              <a:lnSpc>
                <a:spcPct val="120000"/>
              </a:lnSpc>
              <a:buFont typeface="Arial"/>
              <a:buChar char="•"/>
            </a:pPr>
            <a:r>
              <a:rPr lang="is-IS" dirty="0" smtClean="0">
                <a:solidFill>
                  <a:prstClr val="black"/>
                </a:solidFill>
                <a:latin typeface="Avenir Medium"/>
                <a:cs typeface="Avenir Medium"/>
              </a:rPr>
              <a:t>So, remember that material will likely not be available during the late spring, summer and early fall.</a:t>
            </a:r>
          </a:p>
          <a:p>
            <a:pPr marL="742950" lvl="1" indent="-285750">
              <a:lnSpc>
                <a:spcPct val="120000"/>
              </a:lnSpc>
              <a:buFont typeface="Arial"/>
              <a:buChar char="•"/>
            </a:pPr>
            <a:r>
              <a:rPr lang="is-IS" dirty="0" smtClean="0">
                <a:solidFill>
                  <a:prstClr val="black"/>
                </a:solidFill>
                <a:latin typeface="Avenir Medium"/>
                <a:cs typeface="Avenir Medium"/>
              </a:rPr>
              <a:t>During the months that cows are pasteured, </a:t>
            </a:r>
            <a:r>
              <a:rPr lang="is-IS" dirty="0" smtClean="0">
                <a:solidFill>
                  <a:prstClr val="black"/>
                </a:solidFill>
                <a:latin typeface="Avenir Black"/>
                <a:cs typeface="Avenir Black"/>
              </a:rPr>
              <a:t>freshly cut forage </a:t>
            </a:r>
            <a:r>
              <a:rPr lang="is-IS" dirty="0" smtClean="0">
                <a:solidFill>
                  <a:prstClr val="black"/>
                </a:solidFill>
                <a:latin typeface="Avenir Medium"/>
                <a:cs typeface="Avenir Medium"/>
              </a:rPr>
              <a:t>may be able to take the place of dry manure.</a:t>
            </a:r>
          </a:p>
          <a:p>
            <a:pPr>
              <a:lnSpc>
                <a:spcPct val="120000"/>
              </a:lnSpc>
            </a:pPr>
            <a:endParaRPr lang="is-IS" sz="800" dirty="0" smtClean="0">
              <a:solidFill>
                <a:prstClr val="black"/>
              </a:solidFill>
              <a:latin typeface="Avenir Medium"/>
              <a:cs typeface="Avenir Medium"/>
            </a:endParaRPr>
          </a:p>
          <a:p>
            <a:pPr marL="285750" indent="-285750">
              <a:lnSpc>
                <a:spcPct val="120000"/>
              </a:lnSpc>
              <a:buFont typeface="Arial"/>
              <a:buChar char="•"/>
            </a:pPr>
            <a:r>
              <a:rPr lang="is-IS" dirty="0" smtClean="0">
                <a:solidFill>
                  <a:prstClr val="black"/>
                </a:solidFill>
                <a:latin typeface="Avenir Medium"/>
                <a:cs typeface="Avenir Medium"/>
              </a:rPr>
              <a:t>Dry manure is easier to feed when it has not sat for long periods of time, so </a:t>
            </a:r>
            <a:r>
              <a:rPr lang="is-IS" dirty="0" smtClean="0">
                <a:solidFill>
                  <a:prstClr val="black"/>
                </a:solidFill>
                <a:latin typeface="Avenir Black"/>
                <a:cs typeface="Avenir Black"/>
              </a:rPr>
              <a:t>frequent transfer </a:t>
            </a:r>
            <a:r>
              <a:rPr lang="is-IS" dirty="0" smtClean="0">
                <a:solidFill>
                  <a:prstClr val="black"/>
                </a:solidFill>
                <a:latin typeface="Avenir Medium"/>
                <a:cs typeface="Avenir Medium"/>
              </a:rPr>
              <a:t>to the digester is better than episodic clean out.</a:t>
            </a:r>
          </a:p>
          <a:p>
            <a:pPr marL="742950" lvl="1" indent="-285750">
              <a:lnSpc>
                <a:spcPct val="120000"/>
              </a:lnSpc>
              <a:buFont typeface="Arial"/>
              <a:buChar char="•"/>
            </a:pPr>
            <a:r>
              <a:rPr lang="is-IS" dirty="0" smtClean="0">
                <a:solidFill>
                  <a:prstClr val="black"/>
                </a:solidFill>
                <a:latin typeface="Avenir Medium"/>
                <a:cs typeface="Avenir Medium"/>
              </a:rPr>
              <a:t>Stored manure begins to compost &amp; clump.</a:t>
            </a:r>
          </a:p>
          <a:p>
            <a:pPr>
              <a:lnSpc>
                <a:spcPct val="120000"/>
              </a:lnSpc>
            </a:pPr>
            <a:endParaRPr lang="is-IS" sz="800" dirty="0" smtClean="0">
              <a:solidFill>
                <a:prstClr val="black"/>
              </a:solidFill>
              <a:latin typeface="Avenir Medium"/>
              <a:cs typeface="Avenir Medium"/>
            </a:endParaRPr>
          </a:p>
          <a:p>
            <a:pPr marL="285750" indent="-285750">
              <a:lnSpc>
                <a:spcPct val="120000"/>
              </a:lnSpc>
              <a:buFont typeface="Arial"/>
              <a:buChar char="•"/>
            </a:pPr>
            <a:r>
              <a:rPr lang="is-IS" dirty="0" smtClean="0">
                <a:solidFill>
                  <a:prstClr val="black"/>
                </a:solidFill>
                <a:latin typeface="Avenir Medium"/>
                <a:cs typeface="Avenir Medium"/>
              </a:rPr>
              <a:t>When smaller amounts are transported, less of the solid manure needs to be stored at the digester.</a:t>
            </a:r>
          </a:p>
          <a:p>
            <a:pPr>
              <a:lnSpc>
                <a:spcPct val="120000"/>
              </a:lnSpc>
            </a:pPr>
            <a:endParaRPr lang="is-IS" sz="800" dirty="0" smtClean="0">
              <a:solidFill>
                <a:prstClr val="black"/>
              </a:solidFill>
              <a:latin typeface="Avenir Medium"/>
              <a:cs typeface="Avenir Medium"/>
            </a:endParaRPr>
          </a:p>
          <a:p>
            <a:pPr marL="285750" indent="-285750">
              <a:lnSpc>
                <a:spcPct val="120000"/>
              </a:lnSpc>
              <a:buFont typeface="Arial"/>
              <a:buChar char="•"/>
            </a:pPr>
            <a:r>
              <a:rPr lang="is-IS" dirty="0" smtClean="0">
                <a:solidFill>
                  <a:prstClr val="black"/>
                </a:solidFill>
                <a:latin typeface="Avenir Black"/>
                <a:cs typeface="Avenir Black"/>
              </a:rPr>
              <a:t>Equipment and labor time </a:t>
            </a:r>
            <a:r>
              <a:rPr lang="is-IS" dirty="0" smtClean="0">
                <a:solidFill>
                  <a:prstClr val="black"/>
                </a:solidFill>
                <a:latin typeface="Avenir Medium"/>
                <a:cs typeface="Avenir Medium"/>
              </a:rPr>
              <a:t>need to be considered.</a:t>
            </a:r>
          </a:p>
          <a:p>
            <a:pPr>
              <a:lnSpc>
                <a:spcPct val="120000"/>
              </a:lnSpc>
            </a:pPr>
            <a:endParaRPr lang="is-IS" sz="800" dirty="0" smtClean="0">
              <a:solidFill>
                <a:prstClr val="black"/>
              </a:solidFill>
              <a:latin typeface="Avenir Medium"/>
              <a:cs typeface="Avenir Medium"/>
            </a:endParaRPr>
          </a:p>
          <a:p>
            <a:pPr marL="285750" indent="-285750">
              <a:lnSpc>
                <a:spcPct val="120000"/>
              </a:lnSpc>
              <a:buFont typeface="Arial"/>
              <a:buChar char="•"/>
            </a:pPr>
            <a:r>
              <a:rPr lang="is-IS" dirty="0" smtClean="0">
                <a:solidFill>
                  <a:prstClr val="black"/>
                </a:solidFill>
                <a:latin typeface="Avenir Medium"/>
                <a:cs typeface="Avenir Medium"/>
              </a:rPr>
              <a:t>And </a:t>
            </a:r>
            <a:r>
              <a:rPr lang="is-IS" dirty="0" smtClean="0">
                <a:solidFill>
                  <a:prstClr val="black"/>
                </a:solidFill>
                <a:latin typeface="Avenir Black"/>
                <a:cs typeface="Avenir Black"/>
              </a:rPr>
              <a:t>avoid adding gravel or stone </a:t>
            </a:r>
            <a:r>
              <a:rPr lang="is-IS" dirty="0" smtClean="0">
                <a:solidFill>
                  <a:prstClr val="black"/>
                </a:solidFill>
                <a:latin typeface="Avenir Medium"/>
                <a:cs typeface="Avenir Medium"/>
              </a:rPr>
              <a:t>to manure when storing &amp; moving it.</a:t>
            </a:r>
          </a:p>
        </p:txBody>
      </p:sp>
    </p:spTree>
    <p:extLst>
      <p:ext uri="{BB962C8B-B14F-4D97-AF65-F5344CB8AC3E}">
        <p14:creationId xmlns:p14="http://schemas.microsoft.com/office/powerpoint/2010/main" val="188693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21168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Storage of crop feedstock</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830922"/>
            <a:ext cx="8262364" cy="2742290"/>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Most crop material used to feed AD systems is either </a:t>
            </a:r>
            <a:r>
              <a:rPr lang="en-US" dirty="0" smtClean="0">
                <a:solidFill>
                  <a:prstClr val="black"/>
                </a:solidFill>
                <a:latin typeface="Avenir Black"/>
                <a:cs typeface="Avenir Black"/>
              </a:rPr>
              <a:t>fed as it is harvested </a:t>
            </a:r>
            <a:r>
              <a:rPr lang="en-US" dirty="0" smtClean="0">
                <a:solidFill>
                  <a:prstClr val="black"/>
                </a:solidFill>
                <a:latin typeface="Avenir Medium"/>
                <a:cs typeface="Avenir Medium"/>
              </a:rPr>
              <a:t>or </a:t>
            </a:r>
            <a:r>
              <a:rPr lang="en-US" dirty="0" smtClean="0">
                <a:solidFill>
                  <a:prstClr val="black"/>
                </a:solidFill>
                <a:latin typeface="Avenir Black"/>
                <a:cs typeface="Avenir Black"/>
              </a:rPr>
              <a:t>ensiled</a:t>
            </a:r>
            <a:r>
              <a:rPr lang="en-US" dirty="0" smtClean="0">
                <a:solidFill>
                  <a:prstClr val="black"/>
                </a:solidFill>
                <a:latin typeface="Avenir Medium"/>
                <a:cs typeface="Avenir Medium"/>
              </a:rPr>
              <a:t>.</a:t>
            </a:r>
          </a:p>
          <a:p>
            <a:pPr>
              <a:lnSpc>
                <a:spcPct val="120000"/>
              </a:lnSpc>
            </a:pPr>
            <a:endParaRPr lang="en-US"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It’s important that </a:t>
            </a:r>
            <a:r>
              <a:rPr lang="en-US" dirty="0" smtClean="0">
                <a:solidFill>
                  <a:prstClr val="black"/>
                </a:solidFill>
                <a:latin typeface="Avenir Black"/>
                <a:cs typeface="Avenir Black"/>
              </a:rPr>
              <a:t>gravel, sand and crushed stone </a:t>
            </a:r>
            <a:r>
              <a:rPr lang="en-US" dirty="0" smtClean="0">
                <a:solidFill>
                  <a:prstClr val="black"/>
                </a:solidFill>
                <a:latin typeface="Avenir Medium"/>
                <a:cs typeface="Avenir Medium"/>
              </a:rPr>
              <a:t>are not mixed into ensiled material during its storage or during collection and transportation to the AD.</a:t>
            </a:r>
          </a:p>
          <a:p>
            <a:pPr marL="285750" indent="-285750">
              <a:lnSpc>
                <a:spcPct val="120000"/>
              </a:lnSpc>
              <a:buFont typeface="Arial"/>
              <a:buChar char="•"/>
            </a:pPr>
            <a:endParaRPr lang="en-US"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And </a:t>
            </a:r>
            <a:r>
              <a:rPr lang="en-US" dirty="0" err="1" smtClean="0">
                <a:solidFill>
                  <a:prstClr val="black"/>
                </a:solidFill>
                <a:latin typeface="Avenir Black"/>
                <a:cs typeface="Avenir Black"/>
              </a:rPr>
              <a:t>ag</a:t>
            </a:r>
            <a:r>
              <a:rPr lang="en-US" dirty="0" smtClean="0">
                <a:solidFill>
                  <a:prstClr val="black"/>
                </a:solidFill>
                <a:latin typeface="Avenir Black"/>
                <a:cs typeface="Avenir Black"/>
              </a:rPr>
              <a:t> bag plastic </a:t>
            </a:r>
            <a:r>
              <a:rPr lang="en-US" dirty="0" smtClean="0">
                <a:solidFill>
                  <a:prstClr val="black"/>
                </a:solidFill>
                <a:latin typeface="Avenir Medium"/>
                <a:cs typeface="Avenir Medium"/>
              </a:rPr>
              <a:t>must be kept out of material fed to the digester.</a:t>
            </a:r>
            <a:endParaRPr lang="is-IS" dirty="0" smtClean="0">
              <a:solidFill>
                <a:prstClr val="black"/>
              </a:solidFill>
              <a:latin typeface="Avenir Medium"/>
              <a:cs typeface="Avenir Medium"/>
            </a:endParaRPr>
          </a:p>
        </p:txBody>
      </p:sp>
    </p:spTree>
    <p:extLst>
      <p:ext uri="{BB962C8B-B14F-4D97-AF65-F5344CB8AC3E}">
        <p14:creationId xmlns:p14="http://schemas.microsoft.com/office/powerpoint/2010/main" val="762176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83951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Off-farm feedstock</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108029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Off-farm feedstock accepted for anaerobic digestion must also be collected in a clean stream, </a:t>
            </a:r>
            <a:r>
              <a:rPr lang="en-US" dirty="0" smtClean="0">
                <a:solidFill>
                  <a:prstClr val="black"/>
                </a:solidFill>
                <a:latin typeface="Avenir Black"/>
                <a:cs typeface="Avenir Black"/>
              </a:rPr>
              <a:t>without non-biodegradable contaminants</a:t>
            </a:r>
            <a:r>
              <a:rPr lang="en-US" dirty="0" smtClean="0">
                <a:solidFill>
                  <a:prstClr val="black"/>
                </a:solidFill>
                <a:latin typeface="Avenir Medium"/>
                <a:cs typeface="Avenir Medium"/>
              </a:rPr>
              <a:t>.</a:t>
            </a:r>
          </a:p>
          <a:p>
            <a:pPr marL="285750" indent="-285750">
              <a:lnSpc>
                <a:spcPct val="120000"/>
              </a:lnSpc>
              <a:buFont typeface="Arial"/>
              <a:buChar char="•"/>
            </a:pPr>
            <a:r>
              <a:rPr lang="en-US" dirty="0" smtClean="0">
                <a:solidFill>
                  <a:prstClr val="black"/>
                </a:solidFill>
                <a:latin typeface="Avenir Medium"/>
                <a:cs typeface="Avenir Medium"/>
              </a:rPr>
              <a:t>This is more difficult that it sounds!</a:t>
            </a:r>
          </a:p>
        </p:txBody>
      </p:sp>
      <p:sp>
        <p:nvSpPr>
          <p:cNvPr id="8" name="TextBox 7"/>
          <p:cNvSpPr txBox="1"/>
          <p:nvPr/>
        </p:nvSpPr>
        <p:spPr>
          <a:xfrm>
            <a:off x="431596" y="1707228"/>
            <a:ext cx="8497513" cy="455201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For example, here are two methods of collecting food waste.</a:t>
            </a:r>
          </a:p>
          <a:p>
            <a:pPr marL="342900" indent="-342900">
              <a:lnSpc>
                <a:spcPct val="120000"/>
              </a:lnSpc>
              <a:buAutoNum type="arabicPeriod"/>
            </a:pPr>
            <a:r>
              <a:rPr lang="en-US" dirty="0" smtClean="0">
                <a:solidFill>
                  <a:prstClr val="black"/>
                </a:solidFill>
                <a:latin typeface="Avenir Black"/>
                <a:cs typeface="Avenir Black"/>
              </a:rPr>
              <a:t>Collected into totes </a:t>
            </a:r>
            <a:r>
              <a:rPr lang="en-US" dirty="0" smtClean="0">
                <a:solidFill>
                  <a:prstClr val="black"/>
                </a:solidFill>
                <a:latin typeface="Avenir Medium"/>
                <a:cs typeface="Avenir Medium"/>
              </a:rPr>
              <a:t>(large trash cans) and covered with a bit of sawdust.</a:t>
            </a:r>
          </a:p>
          <a:p>
            <a:pPr marL="800100" lvl="1" indent="-342900">
              <a:lnSpc>
                <a:spcPct val="120000"/>
              </a:lnSpc>
              <a:buFont typeface="Arial"/>
              <a:buChar char="•"/>
            </a:pPr>
            <a:r>
              <a:rPr lang="en-US" dirty="0" smtClean="0">
                <a:solidFill>
                  <a:prstClr val="black"/>
                </a:solidFill>
                <a:latin typeface="Avenir Medium"/>
                <a:cs typeface="Avenir Medium"/>
              </a:rPr>
              <a:t>The generator is responsible for keeping the stream clean.</a:t>
            </a:r>
          </a:p>
          <a:p>
            <a:pPr marL="800100" lvl="1" indent="-342900">
              <a:lnSpc>
                <a:spcPct val="120000"/>
              </a:lnSpc>
              <a:buFont typeface="Arial"/>
              <a:buChar char="•"/>
            </a:pPr>
            <a:r>
              <a:rPr lang="en-US" dirty="0" smtClean="0">
                <a:solidFill>
                  <a:prstClr val="black"/>
                </a:solidFill>
                <a:latin typeface="Avenir Medium"/>
                <a:cs typeface="Avenir Medium"/>
              </a:rPr>
              <a:t>Napkins, silverware, plastic must be excluded.</a:t>
            </a:r>
          </a:p>
          <a:p>
            <a:pPr marL="800100" lvl="1" indent="-342900">
              <a:lnSpc>
                <a:spcPct val="120000"/>
              </a:lnSpc>
              <a:buFont typeface="Arial"/>
              <a:buChar char="•"/>
            </a:pPr>
            <a:r>
              <a:rPr lang="en-US" dirty="0" smtClean="0">
                <a:solidFill>
                  <a:prstClr val="black"/>
                </a:solidFill>
                <a:latin typeface="Avenir Medium"/>
                <a:cs typeface="Avenir Medium"/>
              </a:rPr>
              <a:t>The hauler inspects totes upon pickup and refuses those that contain contaminants.</a:t>
            </a:r>
          </a:p>
          <a:p>
            <a:pPr marL="800100" lvl="1" indent="-342900">
              <a:lnSpc>
                <a:spcPct val="120000"/>
              </a:lnSpc>
              <a:buFont typeface="Arial"/>
              <a:buChar char="•"/>
            </a:pPr>
            <a:r>
              <a:rPr lang="en-US" dirty="0" smtClean="0">
                <a:solidFill>
                  <a:prstClr val="black"/>
                </a:solidFill>
                <a:latin typeface="Avenir Medium"/>
                <a:cs typeface="Avenir Medium"/>
              </a:rPr>
              <a:t>A last chance to remove contaminants occurs when totes are tipped at the digester before being ground and added to the system.</a:t>
            </a:r>
          </a:p>
          <a:p>
            <a:pPr marL="342900" indent="-342900">
              <a:lnSpc>
                <a:spcPct val="120000"/>
              </a:lnSpc>
              <a:buFont typeface="+mj-lt"/>
              <a:buAutoNum type="arabicPeriod"/>
            </a:pPr>
            <a:r>
              <a:rPr lang="en-US" dirty="0" smtClean="0">
                <a:solidFill>
                  <a:prstClr val="black"/>
                </a:solidFill>
                <a:latin typeface="Avenir Black"/>
                <a:cs typeface="Avenir Black"/>
              </a:rPr>
              <a:t>Collected in plastic bags</a:t>
            </a:r>
            <a:r>
              <a:rPr lang="en-US" dirty="0" smtClean="0">
                <a:solidFill>
                  <a:prstClr val="black"/>
                </a:solidFill>
                <a:latin typeface="Avenir Medium"/>
                <a:cs typeface="Avenir Medium"/>
              </a:rPr>
              <a:t>, and</a:t>
            </a:r>
          </a:p>
          <a:p>
            <a:pPr marL="800100" lvl="1" indent="-342900">
              <a:lnSpc>
                <a:spcPct val="120000"/>
              </a:lnSpc>
              <a:buFont typeface="Arial"/>
              <a:buChar char="•"/>
            </a:pPr>
            <a:r>
              <a:rPr lang="en-US" dirty="0" smtClean="0">
                <a:solidFill>
                  <a:prstClr val="black"/>
                </a:solidFill>
                <a:latin typeface="Avenir Medium"/>
                <a:cs typeface="Avenir Medium"/>
              </a:rPr>
              <a:t>Either pulped at the generator and transported in tanker trucks, or </a:t>
            </a:r>
          </a:p>
          <a:p>
            <a:pPr marL="800100" lvl="1" indent="-342900">
              <a:lnSpc>
                <a:spcPct val="120000"/>
              </a:lnSpc>
              <a:buFont typeface="Arial"/>
              <a:buChar char="•"/>
            </a:pPr>
            <a:r>
              <a:rPr lang="en-US" dirty="0">
                <a:solidFill>
                  <a:prstClr val="black"/>
                </a:solidFill>
                <a:latin typeface="Avenir Medium"/>
                <a:cs typeface="Avenir Medium"/>
              </a:rPr>
              <a:t>T</a:t>
            </a:r>
            <a:r>
              <a:rPr lang="en-US" dirty="0" smtClean="0">
                <a:solidFill>
                  <a:prstClr val="black"/>
                </a:solidFill>
                <a:latin typeface="Avenir Medium"/>
                <a:cs typeface="Avenir Medium"/>
              </a:rPr>
              <a:t>ransported to a central facility and mechanically debagged and pulped.</a:t>
            </a:r>
          </a:p>
          <a:p>
            <a:pPr marL="800100" lvl="1" indent="-342900">
              <a:lnSpc>
                <a:spcPct val="120000"/>
              </a:lnSpc>
              <a:buFont typeface="Arial"/>
              <a:buChar char="•"/>
            </a:pPr>
            <a:r>
              <a:rPr lang="en-US" dirty="0" smtClean="0">
                <a:solidFill>
                  <a:prstClr val="black"/>
                </a:solidFill>
                <a:latin typeface="Avenir Medium"/>
                <a:cs typeface="Avenir Medium"/>
              </a:rPr>
              <a:t>Contaminants will to be ground into the pulp.</a:t>
            </a:r>
          </a:p>
          <a:p>
            <a:pPr>
              <a:lnSpc>
                <a:spcPct val="120000"/>
              </a:lnSpc>
            </a:pPr>
            <a:endParaRPr lang="en-US" sz="8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In each case, only </a:t>
            </a:r>
            <a:r>
              <a:rPr lang="en-US" dirty="0" smtClean="0">
                <a:solidFill>
                  <a:prstClr val="black"/>
                </a:solidFill>
                <a:latin typeface="Avenir Black"/>
                <a:cs typeface="Avenir Black"/>
              </a:rPr>
              <a:t>human care </a:t>
            </a:r>
            <a:r>
              <a:rPr lang="en-US" dirty="0" smtClean="0">
                <a:solidFill>
                  <a:prstClr val="black"/>
                </a:solidFill>
                <a:latin typeface="Avenir Medium"/>
                <a:cs typeface="Avenir Medium"/>
              </a:rPr>
              <a:t>keeps contaminants out!</a:t>
            </a:r>
          </a:p>
        </p:txBody>
      </p:sp>
    </p:spTree>
    <p:extLst>
      <p:ext uri="{BB962C8B-B14F-4D97-AF65-F5344CB8AC3E}">
        <p14:creationId xmlns:p14="http://schemas.microsoft.com/office/powerpoint/2010/main" val="2400917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7.4</a:t>
            </a:r>
            <a:r>
              <a:rPr lang="en-US" dirty="0" smtClean="0">
                <a:solidFill>
                  <a:srgbClr val="000000"/>
                </a:solidFill>
                <a:latin typeface="Avenir Medium"/>
                <a:cs typeface="Avenir Medium"/>
              </a:rPr>
              <a:t> of the Module 7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2006742" y="23363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139819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421399" cy="3570208"/>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.1: On-farm AD vs. partnering with AD</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.2: Manure only or co-digestion?</a:t>
            </a:r>
            <a:endParaRPr lang="en-US" sz="2000" dirty="0">
              <a:solidFill>
                <a:schemeClr val="bg1">
                  <a:lumMod val="50000"/>
                </a:schemeClr>
              </a:solidFill>
              <a:latin typeface="Avenir Medium"/>
              <a:cs typeface="Avenir Medium"/>
            </a:endParaRP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.3: Production of AD feedstock</a:t>
            </a: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.4: Clean collection of feedstock</a:t>
            </a:r>
          </a:p>
          <a:p>
            <a:pPr lvl="0" fontAlgn="t"/>
            <a:endParaRPr lang="en-US" sz="1000" dirty="0" smtClean="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.5: On-farm use of co-products</a:t>
            </a:r>
          </a:p>
          <a:p>
            <a:pPr fontAlgn="t"/>
            <a:endParaRPr lang="en-US" sz="800" dirty="0" smtClean="0">
              <a:latin typeface="Avenir Black"/>
              <a:cs typeface="Avenir Black"/>
            </a:endParaRPr>
          </a:p>
          <a:p>
            <a:pPr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.6: Effects </a:t>
            </a:r>
            <a:r>
              <a:rPr lang="en-US" sz="2000" dirty="0">
                <a:solidFill>
                  <a:schemeClr val="tx1">
                    <a:lumMod val="50000"/>
                    <a:lumOff val="50000"/>
                  </a:schemeClr>
                </a:solidFill>
                <a:latin typeface="Avenir Black"/>
                <a:cs typeface="Avenir Black"/>
              </a:rPr>
              <a:t>of AD on nutrient </a:t>
            </a:r>
            <a:r>
              <a:rPr lang="en-US" sz="2000" dirty="0" smtClean="0">
                <a:solidFill>
                  <a:schemeClr val="tx1">
                    <a:lumMod val="50000"/>
                    <a:lumOff val="50000"/>
                  </a:schemeClr>
                </a:solidFill>
                <a:latin typeface="Avenir Black"/>
                <a:cs typeface="Avenir Black"/>
              </a:rPr>
              <a:t>management</a:t>
            </a:r>
          </a:p>
          <a:p>
            <a:pPr fontAlgn="t"/>
            <a:endParaRPr lang="en-US" sz="10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7.7</a:t>
            </a:r>
            <a:r>
              <a:rPr lang="en-US" sz="2000" dirty="0">
                <a:solidFill>
                  <a:schemeClr val="tx1">
                    <a:lumMod val="50000"/>
                    <a:lumOff val="50000"/>
                  </a:schemeClr>
                </a:solidFill>
                <a:latin typeface="Avenir Black"/>
                <a:cs typeface="Avenir Black"/>
              </a:rPr>
              <a:t>: </a:t>
            </a:r>
            <a:r>
              <a:rPr lang="en-US" sz="2000" dirty="0" smtClean="0">
                <a:solidFill>
                  <a:schemeClr val="tx1">
                    <a:lumMod val="50000"/>
                    <a:lumOff val="50000"/>
                  </a:schemeClr>
                </a:solidFill>
                <a:latin typeface="Avenir Black"/>
                <a:cs typeface="Avenir Black"/>
              </a:rPr>
              <a:t>Transportation </a:t>
            </a:r>
            <a:r>
              <a:rPr lang="en-US" sz="2000" dirty="0">
                <a:solidFill>
                  <a:schemeClr val="tx1">
                    <a:lumMod val="50000"/>
                    <a:lumOff val="50000"/>
                  </a:schemeClr>
                </a:solidFill>
                <a:latin typeface="Avenir Black"/>
                <a:cs typeface="Avenir Black"/>
              </a:rPr>
              <a:t>&amp; storage </a:t>
            </a:r>
            <a:r>
              <a:rPr lang="en-US" sz="2000" dirty="0" smtClean="0">
                <a:solidFill>
                  <a:schemeClr val="tx1">
                    <a:lumMod val="50000"/>
                    <a:lumOff val="50000"/>
                  </a:schemeClr>
                </a:solidFill>
                <a:latin typeface="Avenir Black"/>
                <a:cs typeface="Avenir Black"/>
              </a:rPr>
              <a:t>issues</a:t>
            </a:r>
            <a:endParaRPr lang="en-US" sz="1000" dirty="0">
              <a:solidFill>
                <a:schemeClr val="tx1">
                  <a:lumMod val="50000"/>
                  <a:lumOff val="50000"/>
                </a:schemeClr>
              </a:solidFill>
              <a:latin typeface="Avenir Black"/>
              <a:cs typeface="Avenir Black"/>
            </a:endParaRPr>
          </a:p>
          <a:p>
            <a:pPr fontAlgn="t"/>
            <a:endParaRPr lang="en-US" sz="8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7.8: Opportunities </a:t>
            </a:r>
            <a:r>
              <a:rPr lang="en-US" sz="2000" dirty="0">
                <a:solidFill>
                  <a:schemeClr val="tx1">
                    <a:lumMod val="50000"/>
                    <a:lumOff val="50000"/>
                  </a:schemeClr>
                </a:solidFill>
                <a:latin typeface="Avenir Black"/>
                <a:cs typeface="Avenir Black"/>
              </a:rPr>
              <a:t>for </a:t>
            </a:r>
            <a:r>
              <a:rPr lang="en-US" sz="2000" dirty="0" smtClean="0">
                <a:solidFill>
                  <a:schemeClr val="tx1">
                    <a:lumMod val="50000"/>
                    <a:lumOff val="50000"/>
                  </a:schemeClr>
                </a:solidFill>
                <a:latin typeface="Avenir Black"/>
                <a:cs typeface="Avenir Black"/>
              </a:rPr>
              <a:t>synergy</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780456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472308" y="2214851"/>
            <a:ext cx="6322987"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On-farm use of co-products</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228526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445984" y="2214851"/>
            <a:ext cx="6375627" cy="1200329"/>
          </a:xfrm>
          <a:prstGeom prst="rect">
            <a:avLst/>
          </a:prstGeom>
          <a:noFill/>
        </p:spPr>
        <p:txBody>
          <a:bodyPr wrap="none" rtlCol="0">
            <a:spAutoFit/>
          </a:bodyPr>
          <a:lstStyle/>
          <a:p>
            <a:pPr algn="ctr"/>
            <a:r>
              <a:rPr lang="en-US" sz="3600" i="1" dirty="0" smtClean="0">
                <a:solidFill>
                  <a:prstClr val="black"/>
                </a:solidFill>
                <a:latin typeface="Avenir Black"/>
                <a:cs typeface="Avenir Black"/>
              </a:rPr>
              <a:t>On-farm AD vs. partnership </a:t>
            </a:r>
          </a:p>
          <a:p>
            <a:pPr algn="ctr"/>
            <a:r>
              <a:rPr lang="en-US" sz="3600" i="1" dirty="0" smtClean="0">
                <a:solidFill>
                  <a:prstClr val="black"/>
                </a:solidFill>
                <a:latin typeface="Avenir Black"/>
                <a:cs typeface="Avenir Black"/>
              </a:rPr>
              <a:t>with off-farm AD</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080202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66256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AD co-products for farmers?</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2146742"/>
          </a:xfrm>
          <a:prstGeom prst="rect">
            <a:avLst/>
          </a:prstGeom>
          <a:noFill/>
        </p:spPr>
        <p:txBody>
          <a:bodyPr wrap="square" rtlCol="0">
            <a:spAutoFit/>
          </a:bodyPr>
          <a:lstStyle/>
          <a:p>
            <a:pPr>
              <a:lnSpc>
                <a:spcPct val="150000"/>
              </a:lnSpc>
            </a:pPr>
            <a:r>
              <a:rPr lang="en-US" dirty="0" smtClean="0">
                <a:solidFill>
                  <a:prstClr val="black"/>
                </a:solidFill>
                <a:latin typeface="Avenir Medium"/>
                <a:cs typeface="Avenir Medium"/>
              </a:rPr>
              <a:t>AD produces a number of </a:t>
            </a:r>
            <a:r>
              <a:rPr lang="en-US" dirty="0" smtClean="0">
                <a:solidFill>
                  <a:prstClr val="black"/>
                </a:solidFill>
                <a:latin typeface="Avenir Black"/>
                <a:cs typeface="Avenir Black"/>
              </a:rPr>
              <a:t>co-products </a:t>
            </a:r>
            <a:r>
              <a:rPr lang="en-US" dirty="0" smtClean="0">
                <a:solidFill>
                  <a:prstClr val="black"/>
                </a:solidFill>
                <a:latin typeface="Avenir Medium"/>
                <a:cs typeface="Avenir Medium"/>
              </a:rPr>
              <a:t>that may be useful for farmers:</a:t>
            </a:r>
          </a:p>
          <a:p>
            <a:pPr marL="742950" lvl="1" indent="-285750">
              <a:lnSpc>
                <a:spcPct val="150000"/>
              </a:lnSpc>
              <a:buFont typeface="Arial"/>
              <a:buChar char="•"/>
            </a:pPr>
            <a:r>
              <a:rPr lang="en-US" dirty="0" smtClean="0">
                <a:solidFill>
                  <a:prstClr val="black"/>
                </a:solidFill>
                <a:latin typeface="Avenir Medium"/>
                <a:cs typeface="Avenir Medium"/>
              </a:rPr>
              <a:t>Separated solids from effluent;</a:t>
            </a:r>
          </a:p>
          <a:p>
            <a:pPr marL="742950" lvl="1" indent="-285750">
              <a:lnSpc>
                <a:spcPct val="150000"/>
              </a:lnSpc>
              <a:buFont typeface="Arial"/>
              <a:buChar char="•"/>
            </a:pPr>
            <a:r>
              <a:rPr lang="en-US" dirty="0" smtClean="0">
                <a:solidFill>
                  <a:prstClr val="black"/>
                </a:solidFill>
                <a:latin typeface="Avenir Medium"/>
                <a:cs typeface="Avenir Medium"/>
              </a:rPr>
              <a:t>Nutrient-rich </a:t>
            </a:r>
            <a:r>
              <a:rPr lang="en-US" dirty="0">
                <a:solidFill>
                  <a:prstClr val="black"/>
                </a:solidFill>
                <a:latin typeface="Avenir Medium"/>
                <a:cs typeface="Avenir Medium"/>
              </a:rPr>
              <a:t>l</a:t>
            </a:r>
            <a:r>
              <a:rPr lang="en-US" dirty="0" smtClean="0">
                <a:solidFill>
                  <a:prstClr val="black"/>
                </a:solidFill>
                <a:latin typeface="Avenir Medium"/>
                <a:cs typeface="Avenir Medium"/>
              </a:rPr>
              <a:t>iquid effluent;</a:t>
            </a:r>
          </a:p>
          <a:p>
            <a:pPr marL="742950" lvl="1" indent="-285750">
              <a:lnSpc>
                <a:spcPct val="150000"/>
              </a:lnSpc>
              <a:buFont typeface="Arial"/>
              <a:buChar char="•"/>
            </a:pPr>
            <a:r>
              <a:rPr lang="en-US" dirty="0" smtClean="0">
                <a:solidFill>
                  <a:prstClr val="black"/>
                </a:solidFill>
                <a:latin typeface="Avenir Medium"/>
                <a:cs typeface="Avenir Medium"/>
              </a:rPr>
              <a:t>Heat recovered from the </a:t>
            </a:r>
            <a:r>
              <a:rPr lang="en-US" dirty="0" err="1" smtClean="0">
                <a:solidFill>
                  <a:prstClr val="black"/>
                </a:solidFill>
                <a:latin typeface="Avenir Medium"/>
                <a:cs typeface="Avenir Medium"/>
              </a:rPr>
              <a:t>genset</a:t>
            </a:r>
            <a:r>
              <a:rPr lang="en-US" dirty="0" smtClean="0">
                <a:solidFill>
                  <a:prstClr val="black"/>
                </a:solidFill>
                <a:latin typeface="Avenir Medium"/>
                <a:cs typeface="Avenir Medium"/>
              </a:rPr>
              <a:t>; and</a:t>
            </a:r>
          </a:p>
          <a:p>
            <a:pPr marL="742950" lvl="1" indent="-285750">
              <a:lnSpc>
                <a:spcPct val="150000"/>
              </a:lnSpc>
              <a:buFont typeface="Arial"/>
              <a:buChar char="•"/>
            </a:pPr>
            <a:r>
              <a:rPr lang="en-US" dirty="0" smtClean="0">
                <a:solidFill>
                  <a:prstClr val="black"/>
                </a:solidFill>
                <a:latin typeface="Avenir Medium"/>
                <a:cs typeface="Avenir Medium"/>
              </a:rPr>
              <a:t>Carbon dioxide from </a:t>
            </a:r>
            <a:r>
              <a:rPr lang="en-US" dirty="0" err="1" smtClean="0">
                <a:solidFill>
                  <a:prstClr val="black"/>
                </a:solidFill>
                <a:latin typeface="Avenir Medium"/>
                <a:cs typeface="Avenir Medium"/>
              </a:rPr>
              <a:t>genset</a:t>
            </a:r>
            <a:r>
              <a:rPr lang="en-US" dirty="0" smtClean="0">
                <a:solidFill>
                  <a:prstClr val="black"/>
                </a:solidFill>
                <a:latin typeface="Avenir Medium"/>
                <a:cs typeface="Avenir Medium"/>
              </a:rPr>
              <a:t> exhaust.</a:t>
            </a:r>
          </a:p>
        </p:txBody>
      </p:sp>
      <p:sp>
        <p:nvSpPr>
          <p:cNvPr id="4" name="Curved Right Arrow 3"/>
          <p:cNvSpPr/>
          <p:nvPr/>
        </p:nvSpPr>
        <p:spPr>
          <a:xfrm>
            <a:off x="228600" y="1719340"/>
            <a:ext cx="686841" cy="2679693"/>
          </a:xfrm>
          <a:prstGeom prst="curvedRightArrow">
            <a:avLst>
              <a:gd name="adj1" fmla="val 25000"/>
              <a:gd name="adj2" fmla="val 70459"/>
              <a:gd name="adj3" fmla="val 25000"/>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881636" y="3823396"/>
            <a:ext cx="8262364" cy="108029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Remember that anaerobic digestion decreases carbon content, but </a:t>
            </a:r>
            <a:r>
              <a:rPr lang="en-US" dirty="0" smtClean="0">
                <a:solidFill>
                  <a:prstClr val="black"/>
                </a:solidFill>
                <a:latin typeface="Avenir Black"/>
                <a:cs typeface="Avenir Black"/>
              </a:rPr>
              <a:t>does not significantly effect NPK content of effluent</a:t>
            </a:r>
            <a:r>
              <a:rPr lang="en-US" dirty="0" smtClean="0">
                <a:solidFill>
                  <a:prstClr val="black"/>
                </a:solidFill>
                <a:latin typeface="Avenir Medium"/>
                <a:cs typeface="Avenir Medium"/>
              </a:rPr>
              <a:t>. The implications for NMP and cropping are </a:t>
            </a:r>
            <a:r>
              <a:rPr lang="en-US" dirty="0">
                <a:solidFill>
                  <a:prstClr val="black"/>
                </a:solidFill>
                <a:latin typeface="Avenir Medium"/>
                <a:cs typeface="Avenir Medium"/>
              </a:rPr>
              <a:t>d</a:t>
            </a:r>
            <a:r>
              <a:rPr lang="en-US" dirty="0" smtClean="0">
                <a:solidFill>
                  <a:prstClr val="black"/>
                </a:solidFill>
                <a:latin typeface="Avenir Medium"/>
                <a:cs typeface="Avenir Medium"/>
              </a:rPr>
              <a:t>iscussed in more detail in the NMP module.</a:t>
            </a:r>
          </a:p>
        </p:txBody>
      </p:sp>
      <p:sp>
        <p:nvSpPr>
          <p:cNvPr id="14" name="TextBox 13"/>
          <p:cNvSpPr txBox="1"/>
          <p:nvPr/>
        </p:nvSpPr>
        <p:spPr>
          <a:xfrm>
            <a:off x="428607" y="5286184"/>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Thoughtful and extensive use of co-products is vital to making AD </a:t>
            </a:r>
            <a:r>
              <a:rPr lang="en-US" dirty="0" smtClean="0">
                <a:solidFill>
                  <a:prstClr val="black"/>
                </a:solidFill>
                <a:latin typeface="Avenir Black"/>
                <a:cs typeface="Avenir Black"/>
              </a:rPr>
              <a:t>economically viable</a:t>
            </a:r>
            <a:r>
              <a:rPr lang="en-US" dirty="0" smtClean="0">
                <a:solidFill>
                  <a:prstClr val="black"/>
                </a:solidFill>
                <a:latin typeface="Avenir Medium"/>
                <a:cs typeface="Avenir Medium"/>
              </a:rPr>
              <a:t>.</a:t>
            </a:r>
          </a:p>
        </p:txBody>
      </p:sp>
    </p:spTree>
    <p:extLst>
      <p:ext uri="{BB962C8B-B14F-4D97-AF65-F5344CB8AC3E}">
        <p14:creationId xmlns:p14="http://schemas.microsoft.com/office/powerpoint/2010/main" val="2837123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37685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Separated solids</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6" y="681512"/>
            <a:ext cx="8715393" cy="433041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Separated solids are </a:t>
            </a:r>
            <a:r>
              <a:rPr lang="en-US" dirty="0" smtClean="0">
                <a:solidFill>
                  <a:prstClr val="black"/>
                </a:solidFill>
                <a:latin typeface="Avenir Black"/>
                <a:cs typeface="Avenir Black"/>
              </a:rPr>
              <a:t>fibrous material </a:t>
            </a:r>
            <a:r>
              <a:rPr lang="en-US" dirty="0" smtClean="0">
                <a:solidFill>
                  <a:prstClr val="black"/>
                </a:solidFill>
                <a:latin typeface="Avenir Medium"/>
                <a:cs typeface="Avenir Medium"/>
              </a:rPr>
              <a:t>not completely degraded by the AD process and left in digester slurry.</a:t>
            </a: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Solids are:</a:t>
            </a:r>
          </a:p>
          <a:p>
            <a:pPr marL="285750" indent="-285750">
              <a:lnSpc>
                <a:spcPct val="120000"/>
              </a:lnSpc>
              <a:buFont typeface="Arial"/>
              <a:buChar char="•"/>
            </a:pPr>
            <a:r>
              <a:rPr lang="en-US" dirty="0">
                <a:solidFill>
                  <a:prstClr val="black"/>
                </a:solidFill>
                <a:latin typeface="Avenir Medium"/>
                <a:cs typeface="Avenir Medium"/>
              </a:rPr>
              <a:t>S</a:t>
            </a:r>
            <a:r>
              <a:rPr lang="en-US" dirty="0" smtClean="0">
                <a:solidFill>
                  <a:prstClr val="black"/>
                </a:solidFill>
                <a:latin typeface="Avenir Medium"/>
                <a:cs typeface="Avenir Medium"/>
              </a:rPr>
              <a:t>eparated from </a:t>
            </a:r>
            <a:r>
              <a:rPr lang="en-US" dirty="0" err="1" smtClean="0">
                <a:solidFill>
                  <a:prstClr val="black"/>
                </a:solidFill>
                <a:latin typeface="Avenir Medium"/>
                <a:cs typeface="Avenir Medium"/>
              </a:rPr>
              <a:t>digestate</a:t>
            </a:r>
            <a:r>
              <a:rPr lang="en-US" dirty="0" smtClean="0">
                <a:solidFill>
                  <a:prstClr val="black"/>
                </a:solidFill>
                <a:latin typeface="Avenir Medium"/>
                <a:cs typeface="Avenir Medium"/>
              </a:rPr>
              <a:t> slurry using a solids separator;</a:t>
            </a:r>
          </a:p>
          <a:p>
            <a:pPr marL="742950" lvl="1" indent="-285750">
              <a:lnSpc>
                <a:spcPct val="120000"/>
              </a:lnSpc>
              <a:buFont typeface="Arial"/>
              <a:buChar char="•"/>
            </a:pPr>
            <a:r>
              <a:rPr lang="en-US" dirty="0" smtClean="0">
                <a:solidFill>
                  <a:prstClr val="black"/>
                </a:solidFill>
                <a:latin typeface="Avenir Medium"/>
                <a:cs typeface="Avenir Medium"/>
              </a:rPr>
              <a:t>Often a screw press auger;</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Generally about 65% moisture, 35% solids; and</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Nutrient rich, and often enriched for phosphorous.</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Bacterial levels in solids are </a:t>
            </a:r>
            <a:r>
              <a:rPr lang="en-US" dirty="0" smtClean="0">
                <a:solidFill>
                  <a:prstClr val="black"/>
                </a:solidFill>
                <a:latin typeface="Avenir Black"/>
                <a:cs typeface="Avenir Black"/>
              </a:rPr>
              <a:t>decreased</a:t>
            </a:r>
            <a:r>
              <a:rPr lang="en-US" dirty="0" smtClean="0">
                <a:solidFill>
                  <a:prstClr val="black"/>
                </a:solidFill>
                <a:latin typeface="Avenir Medium"/>
                <a:cs typeface="Avenir Medium"/>
              </a:rPr>
              <a:t>, but not eliminated by AD.</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When solids are stored in piles they begin to compost, generating significant amounts of </a:t>
            </a:r>
            <a:r>
              <a:rPr lang="en-US" dirty="0" smtClean="0">
                <a:solidFill>
                  <a:prstClr val="black"/>
                </a:solidFill>
                <a:latin typeface="Avenir Black"/>
                <a:cs typeface="Avenir Black"/>
              </a:rPr>
              <a:t>heat</a:t>
            </a:r>
            <a:r>
              <a:rPr lang="en-US" dirty="0" smtClean="0">
                <a:solidFill>
                  <a:prstClr val="black"/>
                </a:solidFill>
                <a:latin typeface="Avenir Medium"/>
                <a:cs typeface="Avenir Medium"/>
              </a:rPr>
              <a:t> and often </a:t>
            </a:r>
            <a:r>
              <a:rPr lang="en-US" dirty="0" smtClean="0">
                <a:solidFill>
                  <a:prstClr val="black"/>
                </a:solidFill>
                <a:latin typeface="Avenir Black"/>
                <a:cs typeface="Avenir Black"/>
              </a:rPr>
              <a:t>becoming moldy</a:t>
            </a:r>
            <a:r>
              <a:rPr lang="en-US" dirty="0" smtClean="0">
                <a:solidFill>
                  <a:prstClr val="black"/>
                </a:solidFill>
                <a:latin typeface="Avenir Medium"/>
                <a:cs typeface="Avenir Medium"/>
              </a:rPr>
              <a:t>.</a:t>
            </a:r>
          </a:p>
          <a:p>
            <a:pPr marL="742950" lvl="1" indent="-285750">
              <a:lnSpc>
                <a:spcPct val="120000"/>
              </a:lnSpc>
              <a:buFont typeface="Arial"/>
              <a:buChar char="•"/>
            </a:pPr>
            <a:r>
              <a:rPr lang="en-US" dirty="0" smtClean="0">
                <a:solidFill>
                  <a:prstClr val="black"/>
                </a:solidFill>
                <a:latin typeface="Avenir Medium"/>
                <a:cs typeface="Avenir Medium"/>
              </a:rPr>
              <a:t>Spreading piles into a thin layer allows drying and safer storage.</a:t>
            </a:r>
          </a:p>
        </p:txBody>
      </p:sp>
      <p:sp>
        <p:nvSpPr>
          <p:cNvPr id="8" name="TextBox 7"/>
          <p:cNvSpPr txBox="1"/>
          <p:nvPr/>
        </p:nvSpPr>
        <p:spPr>
          <a:xfrm>
            <a:off x="484086" y="5028419"/>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Solids are generally </a:t>
            </a:r>
            <a:r>
              <a:rPr lang="en-US" dirty="0" smtClean="0">
                <a:solidFill>
                  <a:prstClr val="black"/>
                </a:solidFill>
                <a:latin typeface="Avenir Black"/>
                <a:cs typeface="Avenir Black"/>
              </a:rPr>
              <a:t>the most highly valued co-product </a:t>
            </a:r>
            <a:r>
              <a:rPr lang="en-US" dirty="0" smtClean="0">
                <a:solidFill>
                  <a:prstClr val="black"/>
                </a:solidFill>
                <a:latin typeface="Avenir Medium"/>
                <a:cs typeface="Avenir Medium"/>
              </a:rPr>
              <a:t>on dairy farms because they can be used as bedding. </a:t>
            </a:r>
          </a:p>
        </p:txBody>
      </p:sp>
      <p:sp>
        <p:nvSpPr>
          <p:cNvPr id="13" name="TextBox 12"/>
          <p:cNvSpPr txBox="1"/>
          <p:nvPr/>
        </p:nvSpPr>
        <p:spPr>
          <a:xfrm>
            <a:off x="528909" y="5751662"/>
            <a:ext cx="8262364" cy="41549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Solids can also be </a:t>
            </a:r>
            <a:r>
              <a:rPr lang="en-US" dirty="0" smtClean="0">
                <a:solidFill>
                  <a:prstClr val="black"/>
                </a:solidFill>
                <a:latin typeface="Avenir Black"/>
                <a:cs typeface="Avenir Black"/>
              </a:rPr>
              <a:t>composted</a:t>
            </a:r>
            <a:r>
              <a:rPr lang="en-US" dirty="0" smtClean="0">
                <a:solidFill>
                  <a:prstClr val="black"/>
                </a:solidFill>
                <a:latin typeface="Avenir Medium"/>
                <a:cs typeface="Avenir Medium"/>
              </a:rPr>
              <a:t> to create soil amendment.</a:t>
            </a:r>
          </a:p>
        </p:txBody>
      </p:sp>
    </p:spTree>
    <p:extLst>
      <p:ext uri="{BB962C8B-B14F-4D97-AF65-F5344CB8AC3E}">
        <p14:creationId xmlns:p14="http://schemas.microsoft.com/office/powerpoint/2010/main" val="770227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30801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Separated solids: mastitis?</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1745093"/>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Cornell University </a:t>
            </a:r>
            <a:r>
              <a:rPr lang="en-US" dirty="0" smtClean="0">
                <a:solidFill>
                  <a:prstClr val="black"/>
                </a:solidFill>
                <a:latin typeface="Avenir Medium"/>
                <a:cs typeface="Avenir Medium"/>
              </a:rPr>
              <a:t>has compared the use of a wide variety of dairy bedding materials including separated raw manure, separated composted manure, separated solids from AD with and without composting, and sand.</a:t>
            </a:r>
          </a:p>
          <a:p>
            <a:pPr marL="285750" indent="-285750">
              <a:lnSpc>
                <a:spcPct val="120000"/>
              </a:lnSpc>
              <a:buFont typeface="Arial"/>
              <a:buChar char="•"/>
            </a:pPr>
            <a:r>
              <a:rPr lang="en-US" dirty="0" smtClean="0">
                <a:solidFill>
                  <a:prstClr val="black"/>
                </a:solidFill>
                <a:latin typeface="Avenir Medium"/>
                <a:cs typeface="Avenir Medium"/>
              </a:rPr>
              <a:t>Bedding strategies and economics were studied.</a:t>
            </a:r>
          </a:p>
          <a:p>
            <a:pPr marL="285750" indent="-285750">
              <a:lnSpc>
                <a:spcPct val="120000"/>
              </a:lnSpc>
              <a:buFont typeface="Arial"/>
              <a:buChar char="•"/>
            </a:pPr>
            <a:r>
              <a:rPr lang="en-US" dirty="0" smtClean="0">
                <a:solidFill>
                  <a:prstClr val="black"/>
                </a:solidFill>
                <a:latin typeface="Avenir Medium"/>
                <a:cs typeface="Avenir Medium"/>
              </a:rPr>
              <a:t>Mastitis, somatic cell count, foot and leg health were assessed.</a:t>
            </a:r>
          </a:p>
        </p:txBody>
      </p:sp>
      <p:sp>
        <p:nvSpPr>
          <p:cNvPr id="4" name="TextBox 3"/>
          <p:cNvSpPr txBox="1"/>
          <p:nvPr/>
        </p:nvSpPr>
        <p:spPr>
          <a:xfrm>
            <a:off x="428607" y="2578100"/>
            <a:ext cx="8317843" cy="923330"/>
          </a:xfrm>
          <a:prstGeom prst="rect">
            <a:avLst/>
          </a:prstGeom>
          <a:noFill/>
        </p:spPr>
        <p:txBody>
          <a:bodyPr wrap="square" rtlCol="0">
            <a:spAutoFit/>
          </a:bodyPr>
          <a:lstStyle/>
          <a:p>
            <a:r>
              <a:rPr lang="en-US" dirty="0" smtClean="0">
                <a:latin typeface="Avenir Black"/>
                <a:cs typeface="Avenir Black"/>
              </a:rPr>
              <a:t>Conclusions:</a:t>
            </a:r>
          </a:p>
          <a:p>
            <a:pPr marL="285750" indent="-285750">
              <a:buFont typeface="Arial"/>
              <a:buChar char="•"/>
            </a:pPr>
            <a:r>
              <a:rPr lang="en-US" dirty="0" smtClean="0">
                <a:latin typeface="Avenir Medium"/>
                <a:cs typeface="Avenir Medium"/>
              </a:rPr>
              <a:t>Using </a:t>
            </a:r>
            <a:r>
              <a:rPr lang="en-US" dirty="0">
                <a:latin typeface="Avenir Medium"/>
                <a:cs typeface="Avenir Medium"/>
              </a:rPr>
              <a:t>manure solids can provide an </a:t>
            </a:r>
            <a:r>
              <a:rPr lang="en-US" dirty="0" smtClean="0">
                <a:latin typeface="Avenir Medium"/>
                <a:cs typeface="Avenir Medium"/>
              </a:rPr>
              <a:t>economic benefit </a:t>
            </a:r>
            <a:r>
              <a:rPr lang="en-US" dirty="0">
                <a:latin typeface="Avenir Black"/>
                <a:cs typeface="Avenir Black"/>
              </a:rPr>
              <a:t>without adversely affecting </a:t>
            </a:r>
            <a:r>
              <a:rPr lang="en-US" dirty="0" smtClean="0">
                <a:latin typeface="Avenir Black"/>
                <a:cs typeface="Avenir Black"/>
              </a:rPr>
              <a:t>herd health</a:t>
            </a:r>
            <a:r>
              <a:rPr lang="en-US" dirty="0" smtClean="0">
                <a:latin typeface="Avenir Medium"/>
                <a:cs typeface="Avenir Medium"/>
              </a:rPr>
              <a:t>.</a:t>
            </a:r>
            <a:endParaRPr lang="en-US" dirty="0">
              <a:latin typeface="Avenir Medium"/>
              <a:cs typeface="Avenir Medium"/>
            </a:endParaRPr>
          </a:p>
        </p:txBody>
      </p:sp>
      <p:sp>
        <p:nvSpPr>
          <p:cNvPr id="5" name="TextBox 4"/>
          <p:cNvSpPr txBox="1"/>
          <p:nvPr/>
        </p:nvSpPr>
        <p:spPr>
          <a:xfrm>
            <a:off x="1739900" y="6273800"/>
            <a:ext cx="4213714" cy="523220"/>
          </a:xfrm>
          <a:prstGeom prst="rect">
            <a:avLst/>
          </a:prstGeom>
          <a:noFill/>
        </p:spPr>
        <p:txBody>
          <a:bodyPr wrap="none" rtlCol="0">
            <a:spAutoFit/>
          </a:bodyPr>
          <a:lstStyle/>
          <a:p>
            <a:r>
              <a:rPr lang="en-US" sz="1400" dirty="0" smtClean="0"/>
              <a:t>Cornell Waste Management Institute (2010): </a:t>
            </a:r>
            <a:br>
              <a:rPr lang="en-US" sz="1400" dirty="0" smtClean="0"/>
            </a:br>
            <a:r>
              <a:rPr lang="en-US" sz="1400" dirty="0" smtClean="0"/>
              <a:t>‘Use of dried manure solids as bedding for dairy cows</a:t>
            </a:r>
            <a:r>
              <a:rPr lang="is-IS" sz="1400" dirty="0" smtClean="0"/>
              <a:t>…’</a:t>
            </a:r>
            <a:endParaRPr lang="en-US" sz="1400" dirty="0"/>
          </a:p>
        </p:txBody>
      </p:sp>
      <p:sp>
        <p:nvSpPr>
          <p:cNvPr id="13" name="TextBox 12"/>
          <p:cNvSpPr txBox="1"/>
          <p:nvPr/>
        </p:nvSpPr>
        <p:spPr>
          <a:xfrm>
            <a:off x="423928" y="3449836"/>
            <a:ext cx="8317843" cy="646331"/>
          </a:xfrm>
          <a:prstGeom prst="rect">
            <a:avLst/>
          </a:prstGeom>
          <a:noFill/>
        </p:spPr>
        <p:txBody>
          <a:bodyPr wrap="square" rtlCol="0">
            <a:spAutoFit/>
          </a:bodyPr>
          <a:lstStyle/>
          <a:p>
            <a:pPr marL="285750" indent="-285750">
              <a:buFont typeface="Arial"/>
              <a:buChar char="•"/>
            </a:pPr>
            <a:r>
              <a:rPr lang="en-US" dirty="0" smtClean="0">
                <a:latin typeface="Avenir Medium"/>
                <a:cs typeface="Avenir Medium"/>
              </a:rPr>
              <a:t>Bacterial </a:t>
            </a:r>
            <a:r>
              <a:rPr lang="en-US" dirty="0">
                <a:latin typeface="Avenir Medium"/>
                <a:cs typeface="Avenir Medium"/>
              </a:rPr>
              <a:t>levels in the bedding alone are not </a:t>
            </a:r>
            <a:r>
              <a:rPr lang="en-US" dirty="0" smtClean="0">
                <a:latin typeface="Avenir Medium"/>
                <a:cs typeface="Avenir Medium"/>
              </a:rPr>
              <a:t>what cause </a:t>
            </a:r>
            <a:r>
              <a:rPr lang="en-US" dirty="0">
                <a:latin typeface="Avenir Medium"/>
                <a:cs typeface="Avenir Medium"/>
              </a:rPr>
              <a:t>high SCC or </a:t>
            </a:r>
            <a:r>
              <a:rPr lang="en-US" dirty="0" smtClean="0">
                <a:latin typeface="Avenir Medium"/>
                <a:cs typeface="Avenir Medium"/>
              </a:rPr>
              <a:t>mastitis.</a:t>
            </a:r>
            <a:endParaRPr lang="en-US" dirty="0">
              <a:latin typeface="Avenir Medium"/>
              <a:cs typeface="Avenir Medium"/>
            </a:endParaRPr>
          </a:p>
        </p:txBody>
      </p:sp>
      <p:sp>
        <p:nvSpPr>
          <p:cNvPr id="14" name="TextBox 13"/>
          <p:cNvSpPr txBox="1"/>
          <p:nvPr/>
        </p:nvSpPr>
        <p:spPr>
          <a:xfrm>
            <a:off x="428607" y="4083467"/>
            <a:ext cx="8317843" cy="646331"/>
          </a:xfrm>
          <a:prstGeom prst="rect">
            <a:avLst/>
          </a:prstGeom>
          <a:noFill/>
        </p:spPr>
        <p:txBody>
          <a:bodyPr wrap="square" rtlCol="0">
            <a:spAutoFit/>
          </a:bodyPr>
          <a:lstStyle/>
          <a:p>
            <a:pPr marL="742950" lvl="1" indent="-285750">
              <a:buFont typeface="Arial"/>
              <a:buChar char="•"/>
            </a:pPr>
            <a:r>
              <a:rPr lang="en-US" dirty="0" smtClean="0">
                <a:latin typeface="Avenir Black"/>
                <a:cs typeface="Avenir Black"/>
              </a:rPr>
              <a:t>Management </a:t>
            </a:r>
            <a:r>
              <a:rPr lang="en-US" dirty="0">
                <a:latin typeface="Avenir Black"/>
                <a:cs typeface="Avenir Black"/>
              </a:rPr>
              <a:t>of </a:t>
            </a:r>
            <a:r>
              <a:rPr lang="en-US" dirty="0" smtClean="0">
                <a:latin typeface="Avenir Black"/>
                <a:cs typeface="Avenir Black"/>
              </a:rPr>
              <a:t>the bedding </a:t>
            </a:r>
            <a:r>
              <a:rPr lang="en-US" dirty="0">
                <a:latin typeface="Avenir Medium"/>
                <a:cs typeface="Avenir Medium"/>
              </a:rPr>
              <a:t>in the stalls is much more </a:t>
            </a:r>
            <a:r>
              <a:rPr lang="en-US" dirty="0" smtClean="0">
                <a:latin typeface="Avenir Medium"/>
                <a:cs typeface="Avenir Medium"/>
              </a:rPr>
              <a:t>important than </a:t>
            </a:r>
            <a:r>
              <a:rPr lang="en-US" dirty="0">
                <a:latin typeface="Avenir Medium"/>
                <a:cs typeface="Avenir Medium"/>
              </a:rPr>
              <a:t>analyzing it for pathogens. </a:t>
            </a:r>
          </a:p>
        </p:txBody>
      </p:sp>
      <p:sp>
        <p:nvSpPr>
          <p:cNvPr id="15" name="TextBox 14"/>
          <p:cNvSpPr txBox="1"/>
          <p:nvPr/>
        </p:nvSpPr>
        <p:spPr>
          <a:xfrm>
            <a:off x="423928" y="4816375"/>
            <a:ext cx="8317843" cy="646331"/>
          </a:xfrm>
          <a:prstGeom prst="rect">
            <a:avLst/>
          </a:prstGeom>
          <a:noFill/>
        </p:spPr>
        <p:txBody>
          <a:bodyPr wrap="square" rtlCol="0">
            <a:spAutoFit/>
          </a:bodyPr>
          <a:lstStyle/>
          <a:p>
            <a:pPr marL="742950" lvl="1" indent="-285750">
              <a:buFont typeface="Arial"/>
              <a:buChar char="•"/>
            </a:pPr>
            <a:r>
              <a:rPr lang="en-US" dirty="0" smtClean="0">
                <a:latin typeface="Avenir Black"/>
                <a:cs typeface="Avenir Black"/>
              </a:rPr>
              <a:t>Keeping stalls free </a:t>
            </a:r>
            <a:r>
              <a:rPr lang="en-US" dirty="0">
                <a:latin typeface="Avenir Black"/>
                <a:cs typeface="Avenir Black"/>
              </a:rPr>
              <a:t>of manure and urine</a:t>
            </a:r>
            <a:r>
              <a:rPr lang="en-US" dirty="0">
                <a:latin typeface="Avenir Medium"/>
                <a:cs typeface="Avenir Medium"/>
              </a:rPr>
              <a:t>, regardless of </a:t>
            </a:r>
            <a:r>
              <a:rPr lang="en-US" dirty="0" smtClean="0">
                <a:latin typeface="Avenir Medium"/>
                <a:cs typeface="Avenir Medium"/>
              </a:rPr>
              <a:t>bedding type</a:t>
            </a:r>
            <a:r>
              <a:rPr lang="en-US" dirty="0">
                <a:latin typeface="Avenir Medium"/>
                <a:cs typeface="Avenir Medium"/>
              </a:rPr>
              <a:t>, will go a long way toward keeping </a:t>
            </a:r>
            <a:r>
              <a:rPr lang="en-US" dirty="0" smtClean="0">
                <a:latin typeface="Avenir Medium"/>
                <a:cs typeface="Avenir Medium"/>
              </a:rPr>
              <a:t>SCC and </a:t>
            </a:r>
            <a:r>
              <a:rPr lang="en-US" dirty="0">
                <a:latin typeface="Avenir Medium"/>
                <a:cs typeface="Avenir Medium"/>
              </a:rPr>
              <a:t>mastitis under control</a:t>
            </a:r>
            <a:r>
              <a:rPr lang="en-US" dirty="0" smtClean="0">
                <a:latin typeface="Avenir Medium"/>
                <a:cs typeface="Avenir Medium"/>
              </a:rPr>
              <a:t>.</a:t>
            </a:r>
            <a:endParaRPr lang="en-US" dirty="0">
              <a:latin typeface="Avenir Medium"/>
              <a:cs typeface="Avenir Medium"/>
            </a:endParaRPr>
          </a:p>
        </p:txBody>
      </p:sp>
      <p:sp>
        <p:nvSpPr>
          <p:cNvPr id="16" name="TextBox 15"/>
          <p:cNvSpPr txBox="1"/>
          <p:nvPr/>
        </p:nvSpPr>
        <p:spPr>
          <a:xfrm>
            <a:off x="428607" y="5496797"/>
            <a:ext cx="8317843" cy="646331"/>
          </a:xfrm>
          <a:prstGeom prst="rect">
            <a:avLst/>
          </a:prstGeom>
          <a:noFill/>
        </p:spPr>
        <p:txBody>
          <a:bodyPr wrap="square" rtlCol="0">
            <a:spAutoFit/>
          </a:bodyPr>
          <a:lstStyle/>
          <a:p>
            <a:pPr marL="285750" indent="-285750">
              <a:buFont typeface="Arial"/>
              <a:buChar char="•"/>
            </a:pPr>
            <a:r>
              <a:rPr lang="en-US" dirty="0" smtClean="0">
                <a:latin typeface="Avenir Medium"/>
                <a:cs typeface="Avenir Medium"/>
              </a:rPr>
              <a:t>Use </a:t>
            </a:r>
            <a:r>
              <a:rPr lang="en-US" dirty="0">
                <a:latin typeface="Avenir Medium"/>
                <a:cs typeface="Avenir Medium"/>
              </a:rPr>
              <a:t>a </a:t>
            </a:r>
            <a:r>
              <a:rPr lang="en-US" dirty="0" smtClean="0">
                <a:latin typeface="Avenir Medium"/>
                <a:cs typeface="Avenir Medium"/>
              </a:rPr>
              <a:t>dried manure solids </a:t>
            </a:r>
            <a:r>
              <a:rPr lang="en-US" dirty="0">
                <a:latin typeface="Avenir Medium"/>
                <a:cs typeface="Avenir Medium"/>
              </a:rPr>
              <a:t>system that </a:t>
            </a:r>
            <a:r>
              <a:rPr lang="en-US" dirty="0" smtClean="0">
                <a:latin typeface="Avenir Black"/>
                <a:cs typeface="Avenir Black"/>
              </a:rPr>
              <a:t>fits </a:t>
            </a:r>
            <a:r>
              <a:rPr lang="en-US" dirty="0">
                <a:latin typeface="Avenir Black"/>
                <a:cs typeface="Avenir Black"/>
              </a:rPr>
              <a:t>into your </a:t>
            </a:r>
            <a:r>
              <a:rPr lang="en-US" dirty="0" smtClean="0">
                <a:latin typeface="Avenir Black"/>
                <a:cs typeface="Avenir Black"/>
              </a:rPr>
              <a:t>farm’s routine </a:t>
            </a:r>
            <a:r>
              <a:rPr lang="en-US" dirty="0">
                <a:latin typeface="Avenir Medium"/>
                <a:cs typeface="Avenir Medium"/>
              </a:rPr>
              <a:t>and one with which you are </a:t>
            </a:r>
            <a:r>
              <a:rPr lang="en-US" dirty="0" smtClean="0">
                <a:latin typeface="Avenir Medium"/>
                <a:cs typeface="Avenir Medium"/>
              </a:rPr>
              <a:t>most comfortable</a:t>
            </a:r>
            <a:r>
              <a:rPr lang="en-US" dirty="0">
                <a:latin typeface="Avenir Medium"/>
                <a:cs typeface="Avenir Medium"/>
              </a:rPr>
              <a:t>.</a:t>
            </a:r>
          </a:p>
        </p:txBody>
      </p:sp>
    </p:spTree>
    <p:extLst>
      <p:ext uri="{BB962C8B-B14F-4D97-AF65-F5344CB8AC3E}">
        <p14:creationId xmlns:p14="http://schemas.microsoft.com/office/powerpoint/2010/main" val="2764860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4" grpId="0"/>
      <p:bldP spid="1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75976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Separated solids: sales?</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If a farm AD project produces more separated solids than it needs it </a:t>
            </a:r>
            <a:r>
              <a:rPr lang="en-US" dirty="0" smtClean="0">
                <a:solidFill>
                  <a:prstClr val="black"/>
                </a:solidFill>
                <a:latin typeface="Avenir Black"/>
                <a:cs typeface="Avenir Black"/>
              </a:rPr>
              <a:t>may</a:t>
            </a:r>
            <a:r>
              <a:rPr lang="en-US" dirty="0" smtClean="0">
                <a:solidFill>
                  <a:prstClr val="black"/>
                </a:solidFill>
                <a:latin typeface="Avenir Medium"/>
                <a:cs typeface="Avenir Medium"/>
              </a:rPr>
              <a:t> be able to sell them to other farms as bedding.</a:t>
            </a:r>
          </a:p>
        </p:txBody>
      </p:sp>
      <p:sp>
        <p:nvSpPr>
          <p:cNvPr id="8" name="TextBox 7"/>
          <p:cNvSpPr txBox="1"/>
          <p:nvPr/>
        </p:nvSpPr>
        <p:spPr>
          <a:xfrm>
            <a:off x="455502" y="1581809"/>
            <a:ext cx="8262364" cy="189282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However, in Vermont regulators are hesitant to allow solids to be transferred for use as bedding </a:t>
            </a:r>
            <a:r>
              <a:rPr lang="en-US" dirty="0" smtClean="0">
                <a:solidFill>
                  <a:prstClr val="black"/>
                </a:solidFill>
                <a:latin typeface="Avenir Black"/>
                <a:cs typeface="Avenir Black"/>
              </a:rPr>
              <a:t>if any beef has been included in AD feedstock</a:t>
            </a:r>
            <a:r>
              <a:rPr lang="en-US" dirty="0" smtClean="0">
                <a:solidFill>
                  <a:prstClr val="black"/>
                </a:solidFill>
                <a:latin typeface="Avenir Medium"/>
                <a:cs typeface="Avenir Medium"/>
              </a:rPr>
              <a:t>.</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Reluctance stems from fears about biosecurity due to </a:t>
            </a:r>
            <a:r>
              <a:rPr lang="en-US" dirty="0" smtClean="0">
                <a:solidFill>
                  <a:prstClr val="black"/>
                </a:solidFill>
                <a:latin typeface="Avenir Black"/>
                <a:cs typeface="Avenir Black"/>
              </a:rPr>
              <a:t>bovine spongiform encephalopathy</a:t>
            </a:r>
            <a:r>
              <a:rPr lang="en-US" dirty="0" smtClean="0">
                <a:solidFill>
                  <a:prstClr val="black"/>
                </a:solidFill>
                <a:latin typeface="Avenir Medium"/>
                <a:cs typeface="Avenir Medium"/>
              </a:rPr>
              <a:t> (BSE), aka mad cow disease.</a:t>
            </a:r>
          </a:p>
          <a:p>
            <a:pPr marL="742950" lvl="1" indent="-285750">
              <a:lnSpc>
                <a:spcPct val="120000"/>
              </a:lnSpc>
              <a:buFont typeface="Arial"/>
              <a:buChar char="•"/>
            </a:pPr>
            <a:r>
              <a:rPr lang="en-US" dirty="0" smtClean="0">
                <a:solidFill>
                  <a:prstClr val="black"/>
                </a:solidFill>
                <a:latin typeface="Avenir Medium"/>
                <a:cs typeface="Avenir Medium"/>
              </a:rPr>
              <a:t>The BSE prion pathogen cannot be inactivated by pasteurization.</a:t>
            </a:r>
          </a:p>
        </p:txBody>
      </p:sp>
    </p:spTree>
    <p:extLst>
      <p:ext uri="{BB962C8B-B14F-4D97-AF65-F5344CB8AC3E}">
        <p14:creationId xmlns:p14="http://schemas.microsoft.com/office/powerpoint/2010/main" val="818721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31767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Heat?</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Heat is one of the </a:t>
            </a:r>
            <a:r>
              <a:rPr lang="en-US" dirty="0" smtClean="0">
                <a:solidFill>
                  <a:prstClr val="black"/>
                </a:solidFill>
                <a:latin typeface="Avenir Black"/>
                <a:cs typeface="Avenir Black"/>
              </a:rPr>
              <a:t>most frequently ignored </a:t>
            </a:r>
            <a:r>
              <a:rPr lang="en-US" dirty="0" smtClean="0">
                <a:solidFill>
                  <a:prstClr val="black"/>
                </a:solidFill>
                <a:latin typeface="Avenir Medium"/>
                <a:cs typeface="Avenir Medium"/>
              </a:rPr>
              <a:t>co-products of anaerobic digestion. Heat is difficult to transfer, so can only be used on-site.</a:t>
            </a:r>
          </a:p>
        </p:txBody>
      </p:sp>
      <p:sp>
        <p:nvSpPr>
          <p:cNvPr id="13" name="TextBox 12"/>
          <p:cNvSpPr txBox="1"/>
          <p:nvPr/>
        </p:nvSpPr>
        <p:spPr>
          <a:xfrm>
            <a:off x="484086" y="1579853"/>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most frequent use for recovered heat is </a:t>
            </a:r>
            <a:r>
              <a:rPr lang="en-US" dirty="0" smtClean="0">
                <a:solidFill>
                  <a:prstClr val="black"/>
                </a:solidFill>
                <a:latin typeface="Avenir Black"/>
                <a:cs typeface="Avenir Black"/>
              </a:rPr>
              <a:t>heating of greenhouses </a:t>
            </a:r>
            <a:r>
              <a:rPr lang="en-US" dirty="0" smtClean="0">
                <a:solidFill>
                  <a:prstClr val="black"/>
                </a:solidFill>
                <a:latin typeface="Avenir Medium"/>
                <a:cs typeface="Avenir Medium"/>
              </a:rPr>
              <a:t>used to grow a valuable crop like winter tomatoes.</a:t>
            </a:r>
          </a:p>
        </p:txBody>
      </p:sp>
      <p:sp>
        <p:nvSpPr>
          <p:cNvPr id="15" name="TextBox 14"/>
          <p:cNvSpPr txBox="1"/>
          <p:nvPr/>
        </p:nvSpPr>
        <p:spPr>
          <a:xfrm>
            <a:off x="539565" y="2478194"/>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Heat can be used to </a:t>
            </a:r>
            <a:r>
              <a:rPr lang="en-US" dirty="0" smtClean="0">
                <a:solidFill>
                  <a:prstClr val="black"/>
                </a:solidFill>
                <a:latin typeface="Avenir Black"/>
                <a:cs typeface="Avenir Black"/>
              </a:rPr>
              <a:t>dry solids</a:t>
            </a:r>
            <a:r>
              <a:rPr lang="en-US" dirty="0">
                <a:solidFill>
                  <a:prstClr val="black"/>
                </a:solidFill>
                <a:latin typeface="Avenir Medium"/>
                <a:cs typeface="Avenir Medium"/>
              </a:rPr>
              <a:t> </a:t>
            </a:r>
            <a:r>
              <a:rPr lang="en-US" dirty="0" smtClean="0">
                <a:solidFill>
                  <a:prstClr val="black"/>
                </a:solidFill>
                <a:latin typeface="Avenir Medium"/>
                <a:cs typeface="Avenir Medium"/>
              </a:rPr>
              <a:t>and prevent storage issues.</a:t>
            </a:r>
          </a:p>
          <a:p>
            <a:pPr marL="285750" indent="-285750">
              <a:lnSpc>
                <a:spcPct val="120000"/>
              </a:lnSpc>
              <a:buFont typeface="Arial"/>
              <a:buChar char="•"/>
            </a:pPr>
            <a:r>
              <a:rPr lang="en-US" dirty="0" smtClean="0">
                <a:solidFill>
                  <a:prstClr val="black"/>
                </a:solidFill>
                <a:latin typeface="Avenir Medium"/>
                <a:cs typeface="Avenir Medium"/>
              </a:rPr>
              <a:t>Unless the solids are pelletized first, they tend to be very powdery.</a:t>
            </a:r>
          </a:p>
        </p:txBody>
      </p:sp>
      <p:sp>
        <p:nvSpPr>
          <p:cNvPr id="14" name="TextBox 13"/>
          <p:cNvSpPr txBox="1"/>
          <p:nvPr/>
        </p:nvSpPr>
        <p:spPr>
          <a:xfrm>
            <a:off x="539565" y="3378491"/>
            <a:ext cx="8262364" cy="2409891"/>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Since the heating of homes and other buildings accounts for a very large part of Vermont’s carbon footprint, it would be very beneficial to use waste </a:t>
            </a:r>
            <a:r>
              <a:rPr lang="en-US" dirty="0">
                <a:solidFill>
                  <a:prstClr val="black"/>
                </a:solidFill>
                <a:latin typeface="Avenir Medium"/>
                <a:cs typeface="Avenir Medium"/>
              </a:rPr>
              <a:t>h</a:t>
            </a:r>
            <a:r>
              <a:rPr lang="en-US" dirty="0" smtClean="0">
                <a:solidFill>
                  <a:prstClr val="black"/>
                </a:solidFill>
                <a:latin typeface="Avenir Medium"/>
                <a:cs typeface="Avenir Medium"/>
              </a:rPr>
              <a:t>eat for </a:t>
            </a:r>
            <a:r>
              <a:rPr lang="en-US" dirty="0" smtClean="0">
                <a:solidFill>
                  <a:prstClr val="black"/>
                </a:solidFill>
                <a:latin typeface="Avenir Black"/>
                <a:cs typeface="Avenir Black"/>
              </a:rPr>
              <a:t>space heating</a:t>
            </a:r>
            <a:r>
              <a:rPr lang="en-US" dirty="0" smtClean="0">
                <a:solidFill>
                  <a:prstClr val="black"/>
                </a:solidFill>
                <a:latin typeface="Avenir Medium"/>
                <a:cs typeface="Avenir Medium"/>
              </a:rPr>
              <a:t>.</a:t>
            </a:r>
          </a:p>
          <a:p>
            <a:pPr marL="285750" indent="-285750">
              <a:lnSpc>
                <a:spcPct val="120000"/>
              </a:lnSpc>
              <a:buFont typeface="Arial"/>
              <a:buChar char="•"/>
            </a:pPr>
            <a:r>
              <a:rPr lang="en-US" dirty="0" smtClean="0">
                <a:solidFill>
                  <a:prstClr val="black"/>
                </a:solidFill>
                <a:latin typeface="Avenir Medium"/>
                <a:cs typeface="Avenir Medium"/>
              </a:rPr>
              <a:t>Industrial, institutional or residential spaces all need heat.</a:t>
            </a:r>
          </a:p>
          <a:p>
            <a:pPr marL="285750" indent="-285750">
              <a:lnSpc>
                <a:spcPct val="120000"/>
              </a:lnSpc>
              <a:buFont typeface="Arial"/>
              <a:buChar char="•"/>
            </a:pPr>
            <a:r>
              <a:rPr lang="en-US" dirty="0" smtClean="0">
                <a:solidFill>
                  <a:prstClr val="black"/>
                </a:solidFill>
                <a:latin typeface="Avenir Medium"/>
                <a:cs typeface="Avenir Medium"/>
              </a:rPr>
              <a:t>Co-location of AD is a challenge, particularly for on-farm AD.</a:t>
            </a:r>
            <a:endParaRPr lang="en-US" dirty="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Some on-farm AD has used waste heat to heat farm homes, or other farm businesses.</a:t>
            </a:r>
          </a:p>
        </p:txBody>
      </p:sp>
    </p:spTree>
    <p:extLst>
      <p:ext uri="{BB962C8B-B14F-4D97-AF65-F5344CB8AC3E}">
        <p14:creationId xmlns:p14="http://schemas.microsoft.com/office/powerpoint/2010/main" val="3978071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314870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Carbon dioxide</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Plants use carbon dioxide as a </a:t>
            </a:r>
            <a:r>
              <a:rPr lang="en-US" dirty="0" smtClean="0">
                <a:solidFill>
                  <a:prstClr val="black"/>
                </a:solidFill>
                <a:latin typeface="Avenir Black"/>
                <a:cs typeface="Avenir Black"/>
              </a:rPr>
              <a:t>building block </a:t>
            </a:r>
            <a:r>
              <a:rPr lang="en-US" dirty="0" smtClean="0">
                <a:solidFill>
                  <a:prstClr val="black"/>
                </a:solidFill>
                <a:latin typeface="Avenir Medium"/>
                <a:cs typeface="Avenir Medium"/>
              </a:rPr>
              <a:t>and transform it into carbon-rich structural molecules like cellulose. </a:t>
            </a:r>
          </a:p>
        </p:txBody>
      </p:sp>
      <p:sp>
        <p:nvSpPr>
          <p:cNvPr id="14" name="TextBox 13"/>
          <p:cNvSpPr txBox="1"/>
          <p:nvPr/>
        </p:nvSpPr>
        <p:spPr>
          <a:xfrm>
            <a:off x="521243" y="1639618"/>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CO</a:t>
            </a:r>
            <a:r>
              <a:rPr lang="en-US" baseline="-25000" dirty="0" smtClean="0">
                <a:solidFill>
                  <a:prstClr val="black"/>
                </a:solidFill>
                <a:latin typeface="Avenir Medium"/>
                <a:cs typeface="Avenir Medium"/>
              </a:rPr>
              <a:t>2</a:t>
            </a:r>
            <a:r>
              <a:rPr lang="en-US" dirty="0" smtClean="0">
                <a:solidFill>
                  <a:prstClr val="black"/>
                </a:solidFill>
                <a:latin typeface="Avenir Medium"/>
                <a:cs typeface="Avenir Medium"/>
              </a:rPr>
              <a:t> from a generating engine’s exhaust can be used to fuel plant growth if it the exhaust gas is </a:t>
            </a:r>
            <a:r>
              <a:rPr lang="en-US" dirty="0" smtClean="0">
                <a:solidFill>
                  <a:prstClr val="black"/>
                </a:solidFill>
                <a:latin typeface="Avenir Black"/>
                <a:cs typeface="Avenir Black"/>
              </a:rPr>
              <a:t>scrubbed</a:t>
            </a:r>
            <a:r>
              <a:rPr lang="en-US" dirty="0" smtClean="0">
                <a:solidFill>
                  <a:prstClr val="black"/>
                </a:solidFill>
                <a:latin typeface="Avenir Medium"/>
                <a:cs typeface="Avenir Medium"/>
              </a:rPr>
              <a:t> to remove harmful gases like carbon monoxide.</a:t>
            </a:r>
          </a:p>
        </p:txBody>
      </p:sp>
      <p:sp>
        <p:nvSpPr>
          <p:cNvPr id="16" name="TextBox 15"/>
          <p:cNvSpPr txBox="1"/>
          <p:nvPr/>
        </p:nvSpPr>
        <p:spPr>
          <a:xfrm>
            <a:off x="613879" y="2597724"/>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Recovered CO</a:t>
            </a:r>
            <a:r>
              <a:rPr lang="en-US" baseline="-25000" dirty="0" smtClean="0">
                <a:solidFill>
                  <a:prstClr val="black"/>
                </a:solidFill>
                <a:latin typeface="Avenir Medium"/>
                <a:cs typeface="Avenir Medium"/>
              </a:rPr>
              <a:t>2</a:t>
            </a:r>
            <a:r>
              <a:rPr lang="en-US" dirty="0" smtClean="0">
                <a:solidFill>
                  <a:prstClr val="black"/>
                </a:solidFill>
                <a:latin typeface="Avenir Medium"/>
                <a:cs typeface="Avenir Medium"/>
              </a:rPr>
              <a:t> can then be added to the atmosphere of a greenhouse as long as levels are not dangerous to human workers.</a:t>
            </a:r>
          </a:p>
        </p:txBody>
      </p:sp>
    </p:spTree>
    <p:extLst>
      <p:ext uri="{BB962C8B-B14F-4D97-AF65-F5344CB8AC3E}">
        <p14:creationId xmlns:p14="http://schemas.microsoft.com/office/powerpoint/2010/main" val="2454723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7.5</a:t>
            </a:r>
            <a:r>
              <a:rPr lang="en-US" dirty="0" smtClean="0">
                <a:solidFill>
                  <a:srgbClr val="000000"/>
                </a:solidFill>
                <a:latin typeface="Avenir Medium"/>
                <a:cs typeface="Avenir Medium"/>
              </a:rPr>
              <a:t> of the Module 7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2006742" y="23363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139819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421399" cy="3570208"/>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.1: On-farm AD vs. partnering with AD</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.2: Manure only or co-digestion?</a:t>
            </a:r>
            <a:endParaRPr lang="en-US" sz="2000" dirty="0">
              <a:solidFill>
                <a:schemeClr val="bg1">
                  <a:lumMod val="50000"/>
                </a:schemeClr>
              </a:solidFill>
              <a:latin typeface="Avenir Medium"/>
              <a:cs typeface="Avenir Medium"/>
            </a:endParaRP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.3: Production of AD feedstock</a:t>
            </a: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.4: Clean collection of feedstock</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.5: On-farm use of co-products</a:t>
            </a:r>
          </a:p>
          <a:p>
            <a:pPr fontAlgn="t"/>
            <a:endParaRPr lang="en-US" sz="800" dirty="0" smtClean="0">
              <a:latin typeface="Avenir Black"/>
              <a:cs typeface="Avenir Black"/>
            </a:endParaRPr>
          </a:p>
          <a:p>
            <a:pPr fontAlgn="t"/>
            <a:r>
              <a:rPr lang="en-US" sz="2000" dirty="0">
                <a:latin typeface="Avenir Black"/>
                <a:cs typeface="Avenir Black"/>
              </a:rPr>
              <a:t>7</a:t>
            </a:r>
            <a:r>
              <a:rPr lang="en-US" sz="2000" dirty="0" smtClean="0">
                <a:latin typeface="Avenir Black"/>
                <a:cs typeface="Avenir Black"/>
              </a:rPr>
              <a:t>.6: Effects </a:t>
            </a:r>
            <a:r>
              <a:rPr lang="en-US" sz="2000" dirty="0">
                <a:latin typeface="Avenir Black"/>
                <a:cs typeface="Avenir Black"/>
              </a:rPr>
              <a:t>of AD on nutrient </a:t>
            </a:r>
            <a:r>
              <a:rPr lang="en-US" sz="2000" dirty="0" smtClean="0">
                <a:latin typeface="Avenir Black"/>
                <a:cs typeface="Avenir Black"/>
              </a:rPr>
              <a:t>management</a:t>
            </a:r>
          </a:p>
          <a:p>
            <a:pPr fontAlgn="t"/>
            <a:endParaRPr lang="en-US" sz="10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7.7</a:t>
            </a:r>
            <a:r>
              <a:rPr lang="en-US" sz="2000" dirty="0">
                <a:solidFill>
                  <a:schemeClr val="tx1">
                    <a:lumMod val="50000"/>
                    <a:lumOff val="50000"/>
                  </a:schemeClr>
                </a:solidFill>
                <a:latin typeface="Avenir Black"/>
                <a:cs typeface="Avenir Black"/>
              </a:rPr>
              <a:t>: </a:t>
            </a:r>
            <a:r>
              <a:rPr lang="en-US" sz="2000" dirty="0" smtClean="0">
                <a:solidFill>
                  <a:schemeClr val="tx1">
                    <a:lumMod val="50000"/>
                    <a:lumOff val="50000"/>
                  </a:schemeClr>
                </a:solidFill>
                <a:latin typeface="Avenir Black"/>
                <a:cs typeface="Avenir Black"/>
              </a:rPr>
              <a:t>Transportation </a:t>
            </a:r>
            <a:r>
              <a:rPr lang="en-US" sz="2000" dirty="0">
                <a:solidFill>
                  <a:schemeClr val="tx1">
                    <a:lumMod val="50000"/>
                    <a:lumOff val="50000"/>
                  </a:schemeClr>
                </a:solidFill>
                <a:latin typeface="Avenir Black"/>
                <a:cs typeface="Avenir Black"/>
              </a:rPr>
              <a:t>&amp; storage </a:t>
            </a:r>
            <a:r>
              <a:rPr lang="en-US" sz="2000" dirty="0" smtClean="0">
                <a:solidFill>
                  <a:schemeClr val="tx1">
                    <a:lumMod val="50000"/>
                    <a:lumOff val="50000"/>
                  </a:schemeClr>
                </a:solidFill>
                <a:latin typeface="Avenir Black"/>
                <a:cs typeface="Avenir Black"/>
              </a:rPr>
              <a:t>issues</a:t>
            </a:r>
            <a:endParaRPr lang="en-US" sz="1000" dirty="0">
              <a:solidFill>
                <a:schemeClr val="tx1">
                  <a:lumMod val="50000"/>
                  <a:lumOff val="50000"/>
                </a:schemeClr>
              </a:solidFill>
              <a:latin typeface="Avenir Black"/>
              <a:cs typeface="Avenir Black"/>
            </a:endParaRPr>
          </a:p>
          <a:p>
            <a:pPr fontAlgn="t"/>
            <a:endParaRPr lang="en-US" sz="8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7.8: Opportunities </a:t>
            </a:r>
            <a:r>
              <a:rPr lang="en-US" sz="2000" dirty="0">
                <a:solidFill>
                  <a:schemeClr val="tx1">
                    <a:lumMod val="50000"/>
                    <a:lumOff val="50000"/>
                  </a:schemeClr>
                </a:solidFill>
                <a:latin typeface="Avenir Black"/>
                <a:cs typeface="Avenir Black"/>
              </a:rPr>
              <a:t>for </a:t>
            </a:r>
            <a:r>
              <a:rPr lang="en-US" sz="2000" dirty="0" smtClean="0">
                <a:solidFill>
                  <a:schemeClr val="tx1">
                    <a:lumMod val="50000"/>
                    <a:lumOff val="50000"/>
                  </a:schemeClr>
                </a:solidFill>
                <a:latin typeface="Avenir Black"/>
                <a:cs typeface="Avenir Black"/>
              </a:rPr>
              <a:t>synergy</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780456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335029" y="2824451"/>
            <a:ext cx="8597577"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Effect of AD on nutrient management</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3002854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96747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Liquid effluent</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141269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liquid remaining after solids separation is </a:t>
            </a:r>
            <a:r>
              <a:rPr lang="en-US" dirty="0" smtClean="0">
                <a:solidFill>
                  <a:prstClr val="black"/>
                </a:solidFill>
                <a:latin typeface="Avenir Black"/>
                <a:cs typeface="Avenir Black"/>
              </a:rPr>
              <a:t>nutrient-rich </a:t>
            </a:r>
            <a:r>
              <a:rPr lang="en-US" dirty="0" smtClean="0">
                <a:solidFill>
                  <a:prstClr val="black"/>
                </a:solidFill>
                <a:latin typeface="Avenir Medium"/>
                <a:cs typeface="Avenir Medium"/>
              </a:rPr>
              <a:t>and can be used as  a fertilizer.</a:t>
            </a:r>
          </a:p>
          <a:p>
            <a:pPr marL="285750" indent="-285750">
              <a:lnSpc>
                <a:spcPct val="120000"/>
              </a:lnSpc>
              <a:buFont typeface="Arial"/>
              <a:buChar char="•"/>
            </a:pPr>
            <a:r>
              <a:rPr lang="en-US" dirty="0" smtClean="0">
                <a:solidFill>
                  <a:prstClr val="black"/>
                </a:solidFill>
                <a:latin typeface="Avenir Medium"/>
                <a:cs typeface="Avenir Medium"/>
              </a:rPr>
              <a:t>AD reduces carbon content, but not nitrogen, phosphorous &amp; potassium levels.</a:t>
            </a:r>
          </a:p>
        </p:txBody>
      </p:sp>
      <p:sp>
        <p:nvSpPr>
          <p:cNvPr id="8" name="TextBox 7"/>
          <p:cNvSpPr txBox="1"/>
          <p:nvPr/>
        </p:nvSpPr>
        <p:spPr>
          <a:xfrm>
            <a:off x="428606" y="2043031"/>
            <a:ext cx="8601094" cy="2077492"/>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AD changes the chemical form of nutrients, </a:t>
            </a:r>
            <a:r>
              <a:rPr lang="en-US" dirty="0" smtClean="0">
                <a:solidFill>
                  <a:prstClr val="black"/>
                </a:solidFill>
                <a:latin typeface="Avenir Black"/>
                <a:cs typeface="Avenir Black"/>
              </a:rPr>
              <a:t>mineralizing</a:t>
            </a:r>
            <a:r>
              <a:rPr lang="en-US" dirty="0" smtClean="0">
                <a:solidFill>
                  <a:prstClr val="black"/>
                </a:solidFill>
                <a:latin typeface="Avenir Medium"/>
                <a:cs typeface="Avenir Medium"/>
              </a:rPr>
              <a:t> them.</a:t>
            </a:r>
          </a:p>
          <a:p>
            <a:pPr marL="285750" indent="-285750">
              <a:lnSpc>
                <a:spcPct val="120000"/>
              </a:lnSpc>
              <a:buFont typeface="Arial"/>
              <a:buChar char="•"/>
            </a:pPr>
            <a:r>
              <a:rPr lang="en-US" dirty="0" smtClean="0">
                <a:solidFill>
                  <a:prstClr val="black"/>
                </a:solidFill>
                <a:latin typeface="Avenir Medium"/>
                <a:cs typeface="Avenir Medium"/>
              </a:rPr>
              <a:t>Mineralized nutrients are </a:t>
            </a:r>
            <a:r>
              <a:rPr lang="en-US" dirty="0" smtClean="0">
                <a:solidFill>
                  <a:prstClr val="black"/>
                </a:solidFill>
                <a:latin typeface="Avenir Black"/>
                <a:cs typeface="Avenir Black"/>
              </a:rPr>
              <a:t>very bioavailable </a:t>
            </a:r>
            <a:r>
              <a:rPr lang="en-US" dirty="0" smtClean="0">
                <a:solidFill>
                  <a:prstClr val="black"/>
                </a:solidFill>
                <a:latin typeface="Avenir Medium"/>
                <a:cs typeface="Avenir Medium"/>
              </a:rPr>
              <a:t>and are quickly taken up by plants.</a:t>
            </a:r>
          </a:p>
          <a:p>
            <a:pPr marL="285750" indent="-285750">
              <a:lnSpc>
                <a:spcPct val="120000"/>
              </a:lnSpc>
              <a:buFont typeface="Arial"/>
              <a:buChar char="•"/>
            </a:pPr>
            <a:r>
              <a:rPr lang="en-US" dirty="0" smtClean="0">
                <a:solidFill>
                  <a:prstClr val="black"/>
                </a:solidFill>
                <a:latin typeface="Avenir Medium"/>
                <a:cs typeface="Avenir Medium"/>
              </a:rPr>
              <a:t>However, </a:t>
            </a:r>
            <a:r>
              <a:rPr lang="en-US" dirty="0" smtClean="0">
                <a:solidFill>
                  <a:prstClr val="black"/>
                </a:solidFill>
                <a:latin typeface="Avenir Black"/>
                <a:cs typeface="Avenir Black"/>
              </a:rPr>
              <a:t>if applied incorrectly </a:t>
            </a:r>
            <a:r>
              <a:rPr lang="en-US" dirty="0" smtClean="0">
                <a:solidFill>
                  <a:prstClr val="black"/>
                </a:solidFill>
                <a:latin typeface="Avenir Medium"/>
                <a:cs typeface="Avenir Medium"/>
              </a:rPr>
              <a:t>or not used by plants, these bioavailable nutrients could enter bodies of water and encourage growth of algae and depletion of dissolved oxygen.</a:t>
            </a:r>
          </a:p>
        </p:txBody>
      </p:sp>
      <p:sp>
        <p:nvSpPr>
          <p:cNvPr id="13" name="TextBox 12"/>
          <p:cNvSpPr txBox="1"/>
          <p:nvPr/>
        </p:nvSpPr>
        <p:spPr>
          <a:xfrm>
            <a:off x="428607" y="4247983"/>
            <a:ext cx="8262364" cy="1745093"/>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Ammonia</a:t>
            </a:r>
            <a:r>
              <a:rPr lang="en-US" dirty="0" smtClean="0">
                <a:solidFill>
                  <a:prstClr val="black"/>
                </a:solidFill>
                <a:latin typeface="Avenir Medium"/>
                <a:cs typeface="Avenir Medium"/>
              </a:rPr>
              <a:t> is the dominant form of nitrogen in liquid effluent.</a:t>
            </a:r>
          </a:p>
          <a:p>
            <a:pPr marL="285750" indent="-285750">
              <a:lnSpc>
                <a:spcPct val="120000"/>
              </a:lnSpc>
              <a:buFont typeface="Arial"/>
              <a:buChar char="•"/>
            </a:pPr>
            <a:r>
              <a:rPr lang="en-US" dirty="0" smtClean="0">
                <a:solidFill>
                  <a:prstClr val="black"/>
                </a:solidFill>
                <a:latin typeface="Avenir Medium"/>
                <a:cs typeface="Avenir Medium"/>
              </a:rPr>
              <a:t>Broadcast spreading will allow the ammonia to evaporate into the atmosphere and it won’t reach crops.</a:t>
            </a:r>
          </a:p>
          <a:p>
            <a:pPr marL="285750" indent="-285750">
              <a:lnSpc>
                <a:spcPct val="120000"/>
              </a:lnSpc>
              <a:buFont typeface="Arial"/>
              <a:buChar char="•"/>
            </a:pPr>
            <a:r>
              <a:rPr lang="en-US" dirty="0" smtClean="0">
                <a:solidFill>
                  <a:prstClr val="black"/>
                </a:solidFill>
                <a:latin typeface="Avenir Medium"/>
                <a:cs typeface="Avenir Medium"/>
              </a:rPr>
              <a:t>Instead, effluent should be </a:t>
            </a:r>
            <a:r>
              <a:rPr lang="en-US" dirty="0" smtClean="0">
                <a:solidFill>
                  <a:prstClr val="black"/>
                </a:solidFill>
                <a:latin typeface="Avenir Black"/>
                <a:cs typeface="Avenir Black"/>
              </a:rPr>
              <a:t>injected</a:t>
            </a:r>
            <a:r>
              <a:rPr lang="en-US" dirty="0" smtClean="0">
                <a:solidFill>
                  <a:prstClr val="black"/>
                </a:solidFill>
                <a:latin typeface="Avenir Medium"/>
                <a:cs typeface="Avenir Medium"/>
              </a:rPr>
              <a:t> into the soil or spread at the soil’s surface.</a:t>
            </a:r>
          </a:p>
        </p:txBody>
      </p:sp>
    </p:spTree>
    <p:extLst>
      <p:ext uri="{BB962C8B-B14F-4D97-AF65-F5344CB8AC3E}">
        <p14:creationId xmlns:p14="http://schemas.microsoft.com/office/powerpoint/2010/main" val="736199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41686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AD pros &amp; cons from a farmer’s POV?</a:t>
            </a:r>
            <a:endParaRPr lang="en-US" sz="3200" dirty="0">
              <a:solidFill>
                <a:prstClr val="white"/>
              </a:solidFill>
              <a:latin typeface="Avenir Heavy"/>
              <a:cs typeface="Avenir Heavy"/>
            </a:endParaRPr>
          </a:p>
        </p:txBody>
      </p:sp>
      <p:sp>
        <p:nvSpPr>
          <p:cNvPr id="6" name="TextBox 5"/>
          <p:cNvSpPr txBox="1"/>
          <p:nvPr/>
        </p:nvSpPr>
        <p:spPr>
          <a:xfrm>
            <a:off x="425619" y="787471"/>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Much has been written on the pros and cons of anaerobic digestion, but the point of view is often societal, environmental or economic.</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4" name="TextBox 13"/>
          <p:cNvSpPr txBox="1"/>
          <p:nvPr/>
        </p:nvSpPr>
        <p:spPr>
          <a:xfrm>
            <a:off x="438627" y="1656194"/>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What about the </a:t>
            </a:r>
            <a:r>
              <a:rPr lang="en-US" dirty="0" smtClean="0">
                <a:solidFill>
                  <a:prstClr val="black"/>
                </a:solidFill>
                <a:latin typeface="Avenir Black"/>
                <a:cs typeface="Avenir Black"/>
              </a:rPr>
              <a:t>farmer’s POV</a:t>
            </a:r>
            <a:r>
              <a:rPr lang="en-US" dirty="0" smtClean="0">
                <a:solidFill>
                  <a:prstClr val="black"/>
                </a:solidFill>
                <a:latin typeface="Avenir Medium"/>
                <a:cs typeface="Avenir Medium"/>
              </a:rPr>
              <a:t>? Here’s a summary from a 2015 Pennsylvania meeting about farm anaerobic digestion. </a:t>
            </a:r>
          </a:p>
        </p:txBody>
      </p:sp>
      <p:sp>
        <p:nvSpPr>
          <p:cNvPr id="15" name="TextBox 14"/>
          <p:cNvSpPr txBox="1"/>
          <p:nvPr/>
        </p:nvSpPr>
        <p:spPr>
          <a:xfrm>
            <a:off x="451635" y="2524917"/>
            <a:ext cx="8262364" cy="3444020"/>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Opportunities:</a:t>
            </a:r>
          </a:p>
          <a:p>
            <a:pPr marL="285750" indent="-285750">
              <a:lnSpc>
                <a:spcPct val="120000"/>
              </a:lnSpc>
              <a:buFont typeface="Arial"/>
              <a:buChar char="•"/>
            </a:pPr>
            <a:r>
              <a:rPr lang="en-US" dirty="0" smtClean="0">
                <a:solidFill>
                  <a:prstClr val="black"/>
                </a:solidFill>
                <a:latin typeface="Avenir Medium"/>
                <a:cs typeface="Avenir Medium"/>
              </a:rPr>
              <a:t>Opportunities </a:t>
            </a:r>
            <a:r>
              <a:rPr lang="en-US" dirty="0">
                <a:solidFill>
                  <a:prstClr val="black"/>
                </a:solidFill>
                <a:latin typeface="Avenir Medium"/>
                <a:cs typeface="Avenir Medium"/>
              </a:rPr>
              <a:t>for the addition of food waste </a:t>
            </a:r>
            <a:r>
              <a:rPr lang="en-US" dirty="0" smtClean="0">
                <a:solidFill>
                  <a:prstClr val="black"/>
                </a:solidFill>
                <a:latin typeface="Avenir Medium"/>
                <a:cs typeface="Avenir Medium"/>
              </a:rPr>
              <a:t>(</a:t>
            </a:r>
            <a:r>
              <a:rPr lang="en-US" dirty="0" smtClean="0">
                <a:solidFill>
                  <a:prstClr val="black"/>
                </a:solidFill>
                <a:latin typeface="Avenir Black"/>
                <a:cs typeface="Avenir Black"/>
              </a:rPr>
              <a:t>co-digestion</a:t>
            </a:r>
            <a:r>
              <a:rPr lang="en-US" dirty="0" smtClean="0">
                <a:solidFill>
                  <a:prstClr val="black"/>
                </a:solidFill>
                <a:latin typeface="Avenir Medium"/>
                <a:cs typeface="Avenir Medium"/>
              </a:rPr>
              <a:t>) into </a:t>
            </a:r>
            <a:r>
              <a:rPr lang="en-US" dirty="0">
                <a:solidFill>
                  <a:prstClr val="black"/>
                </a:solidFill>
                <a:latin typeface="Avenir Medium"/>
                <a:cs typeface="Avenir Medium"/>
              </a:rPr>
              <a:t>methane digesters are increasing</a:t>
            </a:r>
            <a:r>
              <a:rPr lang="en-US" dirty="0" smtClean="0">
                <a:solidFill>
                  <a:prstClr val="black"/>
                </a:solidFill>
                <a:latin typeface="Avenir Medium"/>
                <a:cs typeface="Avenir Medium"/>
              </a:rPr>
              <a:t>.</a:t>
            </a:r>
          </a:p>
          <a:p>
            <a:pPr>
              <a:lnSpc>
                <a:spcPct val="120000"/>
              </a:lnSpc>
            </a:pPr>
            <a:endParaRPr lang="en-US" sz="1000" dirty="0">
              <a:solidFill>
                <a:prstClr val="black"/>
              </a:solidFill>
              <a:latin typeface="Avenir Medium"/>
              <a:cs typeface="Avenir Medium"/>
            </a:endParaRPr>
          </a:p>
          <a:p>
            <a:pPr marL="285750" indent="-285750">
              <a:lnSpc>
                <a:spcPct val="120000"/>
              </a:lnSpc>
              <a:buFont typeface="Arial"/>
              <a:buChar char="•"/>
            </a:pPr>
            <a:r>
              <a:rPr lang="en-US" dirty="0">
                <a:solidFill>
                  <a:prstClr val="black"/>
                </a:solidFill>
                <a:latin typeface="Avenir Medium"/>
                <a:cs typeface="Avenir Medium"/>
              </a:rPr>
              <a:t>Separated solids used for bedding have been shown to be a </a:t>
            </a:r>
            <a:r>
              <a:rPr lang="en-US" dirty="0">
                <a:solidFill>
                  <a:prstClr val="black"/>
                </a:solidFill>
                <a:latin typeface="Avenir Black"/>
                <a:cs typeface="Avenir Black"/>
              </a:rPr>
              <a:t>very positive benefit as a bedding material for the dairy herd</a:t>
            </a:r>
            <a:r>
              <a:rPr lang="en-US" dirty="0">
                <a:solidFill>
                  <a:prstClr val="black"/>
                </a:solidFill>
                <a:latin typeface="Avenir Medium"/>
                <a:cs typeface="Avenir Medium"/>
              </a:rPr>
              <a:t>. The landscape industry may also have interest in the fibrous material for mulching and as a soil amendment allowing for additional local business opportunities</a:t>
            </a:r>
            <a:r>
              <a:rPr lang="en-US" dirty="0" smtClean="0">
                <a:solidFill>
                  <a:prstClr val="black"/>
                </a:solidFill>
                <a:latin typeface="Avenir Medium"/>
                <a:cs typeface="Avenir Medium"/>
              </a:rPr>
              <a:t>.</a:t>
            </a:r>
          </a:p>
          <a:p>
            <a:pPr>
              <a:lnSpc>
                <a:spcPct val="120000"/>
              </a:lnSpc>
            </a:pPr>
            <a:endParaRPr lang="en-US" sz="1000" dirty="0">
              <a:solidFill>
                <a:prstClr val="black"/>
              </a:solidFill>
              <a:latin typeface="Avenir Medium"/>
              <a:cs typeface="Avenir Medium"/>
            </a:endParaRPr>
          </a:p>
          <a:p>
            <a:pPr marL="285750" indent="-285750">
              <a:lnSpc>
                <a:spcPct val="120000"/>
              </a:lnSpc>
              <a:buFont typeface="Arial"/>
              <a:buChar char="•"/>
            </a:pPr>
            <a:r>
              <a:rPr lang="en-US" dirty="0">
                <a:solidFill>
                  <a:prstClr val="black"/>
                </a:solidFill>
                <a:latin typeface="Avenir Medium"/>
                <a:cs typeface="Avenir Medium"/>
              </a:rPr>
              <a:t>Stacking multiple benefits of an anaerobic digester system can result in a</a:t>
            </a:r>
            <a:r>
              <a:rPr lang="en-US" dirty="0">
                <a:solidFill>
                  <a:prstClr val="black"/>
                </a:solidFill>
                <a:latin typeface="Avenir Black"/>
                <a:cs typeface="Avenir Black"/>
              </a:rPr>
              <a:t> very positive return on investment</a:t>
            </a:r>
            <a:r>
              <a:rPr lang="en-US" dirty="0" smtClean="0">
                <a:solidFill>
                  <a:prstClr val="black"/>
                </a:solidFill>
                <a:latin typeface="Avenir Medium"/>
                <a:cs typeface="Avenir Medium"/>
              </a:rPr>
              <a:t>.  [aka bio-refinery approach]</a:t>
            </a:r>
            <a:endParaRPr lang="en-US" dirty="0">
              <a:solidFill>
                <a:prstClr val="black"/>
              </a:solidFill>
              <a:latin typeface="Avenir Medium"/>
              <a:cs typeface="Avenir Medium"/>
            </a:endParaRPr>
          </a:p>
        </p:txBody>
      </p:sp>
      <p:sp>
        <p:nvSpPr>
          <p:cNvPr id="16" name="TextBox 15"/>
          <p:cNvSpPr txBox="1"/>
          <p:nvPr/>
        </p:nvSpPr>
        <p:spPr>
          <a:xfrm>
            <a:off x="1362988" y="6367414"/>
            <a:ext cx="4822955" cy="338554"/>
          </a:xfrm>
          <a:prstGeom prst="rect">
            <a:avLst/>
          </a:prstGeom>
          <a:noFill/>
        </p:spPr>
        <p:txBody>
          <a:bodyPr wrap="none" rtlCol="0">
            <a:spAutoFit/>
          </a:bodyPr>
          <a:lstStyle/>
          <a:p>
            <a:r>
              <a:rPr lang="en-US" sz="1600" dirty="0" err="1" smtClean="0"/>
              <a:t>www.hoards.com</a:t>
            </a:r>
            <a:r>
              <a:rPr lang="en-US" sz="1600" dirty="0"/>
              <a:t>/</a:t>
            </a:r>
            <a:r>
              <a:rPr lang="en-US" sz="1600" dirty="0" err="1"/>
              <a:t>IB_Anaerobic</a:t>
            </a:r>
            <a:r>
              <a:rPr lang="en-US" sz="1600" dirty="0"/>
              <a:t>-Digester-Meeting-Tour</a:t>
            </a:r>
          </a:p>
        </p:txBody>
      </p:sp>
    </p:spTree>
    <p:extLst>
      <p:ext uri="{BB962C8B-B14F-4D97-AF65-F5344CB8AC3E}">
        <p14:creationId xmlns:p14="http://schemas.microsoft.com/office/powerpoint/2010/main" val="480100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518644" cy="584776"/>
          </a:xfrm>
          <a:prstGeom prst="rect">
            <a:avLst/>
          </a:prstGeom>
          <a:noFill/>
        </p:spPr>
        <p:txBody>
          <a:bodyPr wrap="none" rtlCol="0">
            <a:spAutoFit/>
          </a:bodyPr>
          <a:lstStyle/>
          <a:p>
            <a:pPr defTabSz="914400"/>
            <a:r>
              <a:rPr lang="en-US" sz="3200" dirty="0">
                <a:solidFill>
                  <a:prstClr val="white"/>
                </a:solidFill>
                <a:latin typeface="Avenir Heavy"/>
                <a:cs typeface="Avenir Heavy"/>
              </a:rPr>
              <a:t>M</a:t>
            </a:r>
            <a:r>
              <a:rPr lang="en-US" sz="3200" dirty="0" smtClean="0">
                <a:solidFill>
                  <a:prstClr val="white"/>
                </a:solidFill>
                <a:latin typeface="Avenir Heavy"/>
                <a:cs typeface="Avenir Heavy"/>
              </a:rPr>
              <a:t>ore bioavailable NPK vs. more land?</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237295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mineralized nutrients produced by AD may be </a:t>
            </a:r>
            <a:r>
              <a:rPr lang="en-US" dirty="0" smtClean="0">
                <a:solidFill>
                  <a:prstClr val="black"/>
                </a:solidFill>
                <a:latin typeface="Avenir Black"/>
                <a:cs typeface="Avenir Black"/>
              </a:rPr>
              <a:t>more effective fertilizer </a:t>
            </a:r>
            <a:r>
              <a:rPr lang="en-US" dirty="0" smtClean="0">
                <a:solidFill>
                  <a:prstClr val="black"/>
                </a:solidFill>
                <a:latin typeface="Avenir Medium"/>
                <a:cs typeface="Avenir Medium"/>
              </a:rPr>
              <a:t>than undigested manure.</a:t>
            </a:r>
          </a:p>
          <a:p>
            <a:pPr marL="285750" indent="-285750">
              <a:lnSpc>
                <a:spcPct val="120000"/>
              </a:lnSpc>
              <a:buFont typeface="Arial"/>
              <a:buChar char="•"/>
            </a:pPr>
            <a:r>
              <a:rPr lang="en-US" dirty="0" smtClean="0">
                <a:solidFill>
                  <a:prstClr val="black"/>
                </a:solidFill>
                <a:latin typeface="Avenir Medium"/>
                <a:cs typeface="Avenir Medium"/>
              </a:rPr>
              <a:t>So, less AD effluent than manure may be needed to crop the same acreage.</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Cover crops may be useful sinks for nutrient management.</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Alternately, </a:t>
            </a:r>
            <a:r>
              <a:rPr lang="en-US" dirty="0" smtClean="0">
                <a:solidFill>
                  <a:prstClr val="black"/>
                </a:solidFill>
                <a:latin typeface="Avenir Black"/>
                <a:cs typeface="Avenir Black"/>
              </a:rPr>
              <a:t>farmers must find a use for increased fertilizing power</a:t>
            </a:r>
            <a:r>
              <a:rPr lang="en-US" dirty="0" smtClean="0">
                <a:solidFill>
                  <a:prstClr val="black"/>
                </a:solidFill>
                <a:latin typeface="Avenir Medium"/>
                <a:cs typeface="Avenir Medium"/>
              </a:rPr>
              <a:t>.</a:t>
            </a:r>
          </a:p>
        </p:txBody>
      </p:sp>
      <p:sp>
        <p:nvSpPr>
          <p:cNvPr id="14" name="TextBox 13"/>
          <p:cNvSpPr txBox="1"/>
          <p:nvPr/>
        </p:nvSpPr>
        <p:spPr>
          <a:xfrm>
            <a:off x="431597" y="3291186"/>
            <a:ext cx="8262364" cy="2520690"/>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If manure is brought in from other farms, or if off-farm feedstock is brought in for co-digestion, then AD will produce </a:t>
            </a:r>
            <a:r>
              <a:rPr lang="en-US" dirty="0" smtClean="0">
                <a:solidFill>
                  <a:prstClr val="black"/>
                </a:solidFill>
                <a:latin typeface="Avenir Black"/>
                <a:cs typeface="Avenir Black"/>
              </a:rPr>
              <a:t>a significant excess of nutrients</a:t>
            </a:r>
            <a:r>
              <a:rPr lang="en-US" dirty="0" smtClean="0">
                <a:solidFill>
                  <a:prstClr val="black"/>
                </a:solidFill>
                <a:latin typeface="Avenir Medium"/>
                <a:cs typeface="Avenir Medium"/>
              </a:rPr>
              <a:t>.</a:t>
            </a:r>
          </a:p>
          <a:p>
            <a:pPr marL="285750" indent="-285750">
              <a:lnSpc>
                <a:spcPct val="120000"/>
              </a:lnSpc>
              <a:buFont typeface="Arial"/>
              <a:buChar char="•"/>
            </a:pPr>
            <a:r>
              <a:rPr lang="en-US" dirty="0" smtClean="0">
                <a:solidFill>
                  <a:prstClr val="black"/>
                </a:solidFill>
                <a:latin typeface="Avenir Medium"/>
                <a:cs typeface="Avenir Medium"/>
              </a:rPr>
              <a:t>This may eliminate the need for synthetic fertilizer purchase.</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Or, it may provide </a:t>
            </a:r>
            <a:r>
              <a:rPr lang="en-US" dirty="0" smtClean="0">
                <a:solidFill>
                  <a:prstClr val="black"/>
                </a:solidFill>
                <a:latin typeface="Avenir Black"/>
                <a:cs typeface="Avenir Black"/>
              </a:rPr>
              <a:t>nutrients that will need homes</a:t>
            </a:r>
            <a:r>
              <a:rPr lang="en-US" dirty="0" smtClean="0">
                <a:solidFill>
                  <a:prstClr val="black"/>
                </a:solidFill>
                <a:latin typeface="Avenir Medium"/>
                <a:cs typeface="Avenir Medium"/>
              </a:rPr>
              <a:t>.</a:t>
            </a:r>
          </a:p>
          <a:p>
            <a:pPr marL="285750" indent="-285750">
              <a:lnSpc>
                <a:spcPct val="120000"/>
              </a:lnSpc>
              <a:buFont typeface="Arial"/>
              <a:buChar char="•"/>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‘Orphaned’ nutrients could be shared with, or sold to, other local farmers.</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Trucking should be kept to a minimum.</a:t>
            </a:r>
          </a:p>
        </p:txBody>
      </p:sp>
    </p:spTree>
    <p:extLst>
      <p:ext uri="{BB962C8B-B14F-4D97-AF65-F5344CB8AC3E}">
        <p14:creationId xmlns:p14="http://schemas.microsoft.com/office/powerpoint/2010/main" val="548997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7.6</a:t>
            </a:r>
            <a:r>
              <a:rPr lang="en-US" dirty="0" smtClean="0">
                <a:solidFill>
                  <a:srgbClr val="000000"/>
                </a:solidFill>
                <a:latin typeface="Avenir Medium"/>
                <a:cs typeface="Avenir Medium"/>
              </a:rPr>
              <a:t> of the Module 7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2006742" y="23363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139819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183434" cy="3570208"/>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.1: On-farm AD vs. partnering with AD</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.2: Manure only or co-digestion?</a:t>
            </a:r>
            <a:endParaRPr lang="en-US" sz="2000" dirty="0">
              <a:solidFill>
                <a:schemeClr val="bg1">
                  <a:lumMod val="50000"/>
                </a:schemeClr>
              </a:solidFill>
              <a:latin typeface="Avenir Medium"/>
              <a:cs typeface="Avenir Medium"/>
            </a:endParaRP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.3: Production of AD feedstock</a:t>
            </a: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.4: Clean collection of feedstock</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.5: On-farm use of co-products</a:t>
            </a:r>
          </a:p>
          <a:p>
            <a:pPr fontAlgn="t"/>
            <a:endParaRPr lang="en-US" sz="800" dirty="0" smtClean="0">
              <a:solidFill>
                <a:schemeClr val="bg1">
                  <a:lumMod val="50000"/>
                </a:schemeClr>
              </a:solidFill>
              <a:latin typeface="Avenir Medium"/>
              <a:cs typeface="Avenir Medium"/>
            </a:endParaRPr>
          </a:p>
          <a:p>
            <a:pPr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.6: Effects </a:t>
            </a:r>
            <a:r>
              <a:rPr lang="en-US" sz="2000" dirty="0">
                <a:solidFill>
                  <a:schemeClr val="bg1">
                    <a:lumMod val="50000"/>
                  </a:schemeClr>
                </a:solidFill>
                <a:latin typeface="Avenir Medium"/>
                <a:cs typeface="Avenir Medium"/>
              </a:rPr>
              <a:t>of AD on nutrient </a:t>
            </a:r>
            <a:r>
              <a:rPr lang="en-US" sz="2000" dirty="0" smtClean="0">
                <a:solidFill>
                  <a:schemeClr val="bg1">
                    <a:lumMod val="50000"/>
                  </a:schemeClr>
                </a:solidFill>
                <a:latin typeface="Avenir Medium"/>
                <a:cs typeface="Avenir Medium"/>
              </a:rPr>
              <a:t>management</a:t>
            </a:r>
          </a:p>
          <a:p>
            <a:pPr fontAlgn="t"/>
            <a:endParaRPr lang="en-US" sz="1000" dirty="0" smtClean="0">
              <a:latin typeface="Avenir Black"/>
              <a:cs typeface="Avenir Black"/>
            </a:endParaRPr>
          </a:p>
          <a:p>
            <a:pPr fontAlgn="t"/>
            <a:r>
              <a:rPr lang="en-US" sz="2000" dirty="0" smtClean="0">
                <a:latin typeface="Avenir Black"/>
                <a:cs typeface="Avenir Black"/>
              </a:rPr>
              <a:t>7.7</a:t>
            </a:r>
            <a:r>
              <a:rPr lang="en-US" sz="2000" dirty="0">
                <a:latin typeface="Avenir Black"/>
                <a:cs typeface="Avenir Black"/>
              </a:rPr>
              <a:t>: </a:t>
            </a:r>
            <a:r>
              <a:rPr lang="en-US" sz="2000" dirty="0" smtClean="0">
                <a:latin typeface="Avenir Black"/>
                <a:cs typeface="Avenir Black"/>
              </a:rPr>
              <a:t>Transportation </a:t>
            </a:r>
            <a:r>
              <a:rPr lang="en-US" sz="2000" dirty="0">
                <a:latin typeface="Avenir Black"/>
                <a:cs typeface="Avenir Black"/>
              </a:rPr>
              <a:t>&amp; storage </a:t>
            </a:r>
            <a:r>
              <a:rPr lang="en-US" sz="2000" dirty="0" smtClean="0">
                <a:latin typeface="Avenir Black"/>
                <a:cs typeface="Avenir Black"/>
              </a:rPr>
              <a:t>issues</a:t>
            </a:r>
            <a:endParaRPr lang="en-US" sz="1000" dirty="0">
              <a:latin typeface="Avenir Black"/>
              <a:cs typeface="Avenir Black"/>
            </a:endParaRPr>
          </a:p>
          <a:p>
            <a:pPr fontAlgn="t"/>
            <a:endParaRPr lang="en-US" sz="8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7.8: Opportunities </a:t>
            </a:r>
            <a:r>
              <a:rPr lang="en-US" sz="2000" dirty="0">
                <a:solidFill>
                  <a:schemeClr val="tx1">
                    <a:lumMod val="50000"/>
                    <a:lumOff val="50000"/>
                  </a:schemeClr>
                </a:solidFill>
                <a:latin typeface="Avenir Black"/>
                <a:cs typeface="Avenir Black"/>
              </a:rPr>
              <a:t>for </a:t>
            </a:r>
            <a:r>
              <a:rPr lang="en-US" sz="2000" dirty="0" smtClean="0">
                <a:solidFill>
                  <a:schemeClr val="tx1">
                    <a:lumMod val="50000"/>
                    <a:lumOff val="50000"/>
                  </a:schemeClr>
                </a:solidFill>
                <a:latin typeface="Avenir Black"/>
                <a:cs typeface="Avenir Black"/>
              </a:rPr>
              <a:t>synergy</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780456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005808" y="2989551"/>
            <a:ext cx="7256000"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Transportation &amp; storage issues</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684148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6529929" cy="584775"/>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Storage: without off-farm feedstock</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41549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Will an on-farm digester increase the need for storage?</a:t>
            </a:r>
          </a:p>
        </p:txBody>
      </p:sp>
      <p:sp>
        <p:nvSpPr>
          <p:cNvPr id="8" name="TextBox 7"/>
          <p:cNvSpPr txBox="1"/>
          <p:nvPr/>
        </p:nvSpPr>
        <p:spPr>
          <a:xfrm>
            <a:off x="443548" y="1132739"/>
            <a:ext cx="8262364" cy="415498"/>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It depends!</a:t>
            </a:r>
          </a:p>
        </p:txBody>
      </p:sp>
      <p:sp>
        <p:nvSpPr>
          <p:cNvPr id="13" name="TextBox 12"/>
          <p:cNvSpPr txBox="1"/>
          <p:nvPr/>
        </p:nvSpPr>
        <p:spPr>
          <a:xfrm>
            <a:off x="458489" y="1583966"/>
            <a:ext cx="8262364" cy="3185488"/>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For an </a:t>
            </a:r>
            <a:r>
              <a:rPr lang="en-US" dirty="0" smtClean="0">
                <a:solidFill>
                  <a:prstClr val="black"/>
                </a:solidFill>
                <a:latin typeface="Avenir Black"/>
                <a:cs typeface="Avenir Black"/>
              </a:rPr>
              <a:t>on-farm, manure-only digester</a:t>
            </a:r>
            <a:r>
              <a:rPr lang="en-US" dirty="0" smtClean="0">
                <a:solidFill>
                  <a:prstClr val="black"/>
                </a:solidFill>
                <a:latin typeface="Avenir Medium"/>
                <a:cs typeface="Avenir Medium"/>
              </a:rPr>
              <a:t>, effluent volume should fit into the farm’s existing manure pit.</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Separated solids may be used for bedding as quickly as they are produced by the digester.</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Black"/>
                <a:cs typeface="Avenir Black"/>
              </a:rPr>
              <a:t>Excess solids may need new storage</a:t>
            </a:r>
            <a:r>
              <a:rPr lang="en-US" dirty="0" smtClean="0">
                <a:solidFill>
                  <a:prstClr val="black"/>
                </a:solidFill>
                <a:latin typeface="Avenir Medium"/>
                <a:cs typeface="Avenir Medium"/>
              </a:rPr>
              <a:t>. Beware of the heat produced by piled fresh solids.</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Again, if </a:t>
            </a:r>
            <a:r>
              <a:rPr lang="en-US" dirty="0">
                <a:solidFill>
                  <a:prstClr val="black"/>
                </a:solidFill>
                <a:latin typeface="Avenir Medium"/>
                <a:cs typeface="Avenir Medium"/>
              </a:rPr>
              <a:t>s</a:t>
            </a:r>
            <a:r>
              <a:rPr lang="en-US" dirty="0" smtClean="0">
                <a:solidFill>
                  <a:prstClr val="black"/>
                </a:solidFill>
                <a:latin typeface="Avenir Medium"/>
                <a:cs typeface="Avenir Medium"/>
              </a:rPr>
              <a:t>olid manure is fed as quickly as it’s generated, it won’t have to be stored and moved twice.</a:t>
            </a:r>
          </a:p>
        </p:txBody>
      </p:sp>
      <p:sp>
        <p:nvSpPr>
          <p:cNvPr id="14" name="TextBox 13"/>
          <p:cNvSpPr txBox="1"/>
          <p:nvPr/>
        </p:nvSpPr>
        <p:spPr>
          <a:xfrm>
            <a:off x="484086" y="4921690"/>
            <a:ext cx="8262364" cy="757130"/>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If the farm’s existing manure pit is used to collect manure prior to pumping to the digester, a </a:t>
            </a:r>
            <a:r>
              <a:rPr lang="en-US" dirty="0" smtClean="0">
                <a:solidFill>
                  <a:prstClr val="black"/>
                </a:solidFill>
                <a:latin typeface="Avenir Black"/>
                <a:cs typeface="Avenir Black"/>
              </a:rPr>
              <a:t>new pit or pond </a:t>
            </a:r>
            <a:r>
              <a:rPr lang="en-US" dirty="0" smtClean="0">
                <a:solidFill>
                  <a:prstClr val="black"/>
                </a:solidFill>
                <a:latin typeface="Avenir Medium"/>
                <a:cs typeface="Avenir Medium"/>
              </a:rPr>
              <a:t>will be needed for AD effluent. </a:t>
            </a:r>
          </a:p>
        </p:txBody>
      </p:sp>
    </p:spTree>
    <p:extLst>
      <p:ext uri="{BB962C8B-B14F-4D97-AF65-F5344CB8AC3E}">
        <p14:creationId xmlns:p14="http://schemas.microsoft.com/office/powerpoint/2010/main" val="31612722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5459123" cy="584775"/>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Storage of off-farm feedstock</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8" name="TextBox 7"/>
          <p:cNvSpPr txBox="1"/>
          <p:nvPr/>
        </p:nvSpPr>
        <p:spPr>
          <a:xfrm>
            <a:off x="443548" y="742321"/>
            <a:ext cx="8262364" cy="757130"/>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Digesters accepting off-farm feedstock will almost certainly need </a:t>
            </a:r>
            <a:r>
              <a:rPr lang="en-US" dirty="0" smtClean="0">
                <a:solidFill>
                  <a:prstClr val="black"/>
                </a:solidFill>
                <a:latin typeface="Avenir Black"/>
                <a:cs typeface="Avenir Black"/>
              </a:rPr>
              <a:t>on-site storage </a:t>
            </a:r>
            <a:r>
              <a:rPr lang="en-US" dirty="0" smtClean="0">
                <a:solidFill>
                  <a:prstClr val="black"/>
                </a:solidFill>
                <a:latin typeface="Avenir Medium"/>
                <a:cs typeface="Avenir Medium"/>
              </a:rPr>
              <a:t>for those materials.</a:t>
            </a:r>
          </a:p>
        </p:txBody>
      </p:sp>
      <p:sp>
        <p:nvSpPr>
          <p:cNvPr id="13" name="TextBox 12"/>
          <p:cNvSpPr txBox="1"/>
          <p:nvPr/>
        </p:nvSpPr>
        <p:spPr>
          <a:xfrm>
            <a:off x="458488" y="1532024"/>
            <a:ext cx="8470621" cy="2077492"/>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Low-strength </a:t>
            </a:r>
            <a:r>
              <a:rPr lang="en-US" dirty="0" smtClean="0">
                <a:solidFill>
                  <a:prstClr val="black"/>
                </a:solidFill>
                <a:latin typeface="Avenir Medium"/>
                <a:cs typeface="Avenir Medium"/>
              </a:rPr>
              <a:t>off-farm feedstock can be fed directly to the digester if the volumes don’t exceed reasonable portions of the daily feed volume.</a:t>
            </a:r>
          </a:p>
          <a:p>
            <a:pPr>
              <a:lnSpc>
                <a:spcPct val="120000"/>
              </a:lnSpc>
            </a:pPr>
            <a:r>
              <a:rPr lang="en-US" dirty="0" smtClean="0">
                <a:solidFill>
                  <a:prstClr val="black"/>
                </a:solidFill>
                <a:latin typeface="Avenir Medium"/>
                <a:cs typeface="Avenir Medium"/>
              </a:rPr>
              <a:t>But, </a:t>
            </a:r>
            <a:r>
              <a:rPr lang="en-US" dirty="0" smtClean="0">
                <a:solidFill>
                  <a:prstClr val="black"/>
                </a:solidFill>
                <a:latin typeface="Avenir Black"/>
                <a:cs typeface="Avenir Black"/>
              </a:rPr>
              <a:t>high-strength </a:t>
            </a:r>
            <a:r>
              <a:rPr lang="en-US" dirty="0" smtClean="0">
                <a:solidFill>
                  <a:prstClr val="black"/>
                </a:solidFill>
                <a:latin typeface="Avenir Medium"/>
                <a:cs typeface="Avenir Medium"/>
              </a:rPr>
              <a:t>off-farm feedstock will have to be stored on-site if the volumes delivered exceed the amount appropriate for daily feeding.</a:t>
            </a:r>
          </a:p>
          <a:p>
            <a:pPr marL="285750" indent="-285750">
              <a:lnSpc>
                <a:spcPct val="120000"/>
              </a:lnSpc>
              <a:buFont typeface="Arial" panose="020B0604020202020204" pitchFamily="34" charset="0"/>
              <a:buChar char="•"/>
            </a:pPr>
            <a:r>
              <a:rPr lang="en-US" dirty="0" smtClean="0">
                <a:solidFill>
                  <a:prstClr val="black"/>
                </a:solidFill>
                <a:latin typeface="Avenir Black"/>
                <a:cs typeface="Avenir Black"/>
              </a:rPr>
              <a:t>Storage tanks </a:t>
            </a:r>
            <a:r>
              <a:rPr lang="en-US" dirty="0" smtClean="0">
                <a:solidFill>
                  <a:prstClr val="black"/>
                </a:solidFill>
                <a:latin typeface="Avenir Medium"/>
                <a:cs typeface="Avenir Medium"/>
              </a:rPr>
              <a:t>may be used for liquid materials.</a:t>
            </a:r>
          </a:p>
          <a:p>
            <a:pPr marL="285750" indent="-285750">
              <a:lnSpc>
                <a:spcPct val="120000"/>
              </a:lnSpc>
              <a:buFont typeface="Arial" panose="020B0604020202020204" pitchFamily="34" charset="0"/>
              <a:buChar char="•"/>
            </a:pPr>
            <a:r>
              <a:rPr lang="en-US" dirty="0" smtClean="0">
                <a:solidFill>
                  <a:prstClr val="black"/>
                </a:solidFill>
                <a:latin typeface="Avenir Medium"/>
                <a:cs typeface="Avenir Medium"/>
              </a:rPr>
              <a:t>Covered and enclosed </a:t>
            </a:r>
            <a:r>
              <a:rPr lang="en-US" dirty="0" smtClean="0">
                <a:solidFill>
                  <a:prstClr val="black"/>
                </a:solidFill>
                <a:latin typeface="Avenir Black"/>
                <a:cs typeface="Avenir Black"/>
              </a:rPr>
              <a:t>bunkers</a:t>
            </a:r>
            <a:r>
              <a:rPr lang="en-US" dirty="0" smtClean="0">
                <a:solidFill>
                  <a:prstClr val="black"/>
                </a:solidFill>
                <a:latin typeface="Avenir Medium"/>
                <a:cs typeface="Avenir Medium"/>
              </a:rPr>
              <a:t> or </a:t>
            </a:r>
            <a:r>
              <a:rPr lang="en-US" dirty="0" smtClean="0">
                <a:solidFill>
                  <a:prstClr val="black"/>
                </a:solidFill>
                <a:latin typeface="Avenir Black"/>
                <a:cs typeface="Avenir Black"/>
              </a:rPr>
              <a:t>bays</a:t>
            </a:r>
            <a:r>
              <a:rPr lang="en-US" dirty="0" smtClean="0">
                <a:solidFill>
                  <a:prstClr val="black"/>
                </a:solidFill>
                <a:latin typeface="Avenir Medium"/>
                <a:cs typeface="Avenir Medium"/>
              </a:rPr>
              <a:t> can be used to store solid feedstock.</a:t>
            </a:r>
          </a:p>
        </p:txBody>
      </p:sp>
      <p:sp>
        <p:nvSpPr>
          <p:cNvPr id="15" name="TextBox 14"/>
          <p:cNvSpPr txBox="1"/>
          <p:nvPr/>
        </p:nvSpPr>
        <p:spPr>
          <a:xfrm>
            <a:off x="430848" y="3690253"/>
            <a:ext cx="8262364" cy="1745093"/>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Tanks: </a:t>
            </a:r>
            <a:r>
              <a:rPr lang="en-US" dirty="0" smtClean="0">
                <a:solidFill>
                  <a:prstClr val="black"/>
                </a:solidFill>
                <a:latin typeface="Avenir Medium"/>
                <a:cs typeface="Avenir Medium"/>
              </a:rPr>
              <a:t>Pulped materials (those with some solids content) tend to settle during storage. </a:t>
            </a:r>
          </a:p>
          <a:p>
            <a:pPr marL="285750" indent="-285750">
              <a:lnSpc>
                <a:spcPct val="120000"/>
              </a:lnSpc>
              <a:buFont typeface="Arial"/>
              <a:buChar char="•"/>
            </a:pPr>
            <a:r>
              <a:rPr lang="en-US" dirty="0" smtClean="0">
                <a:solidFill>
                  <a:prstClr val="black"/>
                </a:solidFill>
                <a:latin typeface="Avenir Black"/>
                <a:cs typeface="Avenir Black"/>
              </a:rPr>
              <a:t>Robust mixing and pumping systems </a:t>
            </a:r>
            <a:r>
              <a:rPr lang="en-US" dirty="0" smtClean="0">
                <a:solidFill>
                  <a:prstClr val="black"/>
                </a:solidFill>
                <a:latin typeface="Avenir Medium"/>
                <a:cs typeface="Avenir Medium"/>
              </a:rPr>
              <a:t>will be need to mix settled feedstock and deliver it to preparation pits or tanks. </a:t>
            </a:r>
          </a:p>
          <a:p>
            <a:pPr marL="285750" indent="-285750">
              <a:lnSpc>
                <a:spcPct val="120000"/>
              </a:lnSpc>
              <a:buFont typeface="Arial"/>
              <a:buChar char="•"/>
            </a:pPr>
            <a:r>
              <a:rPr lang="en-US" dirty="0" smtClean="0">
                <a:solidFill>
                  <a:prstClr val="black"/>
                </a:solidFill>
                <a:latin typeface="Avenir Medium"/>
                <a:cs typeface="Avenir Medium"/>
              </a:rPr>
              <a:t>Tanks may need to be </a:t>
            </a:r>
            <a:r>
              <a:rPr lang="en-US" dirty="0" smtClean="0">
                <a:solidFill>
                  <a:prstClr val="black"/>
                </a:solidFill>
                <a:latin typeface="Avenir Black"/>
                <a:cs typeface="Avenir Black"/>
              </a:rPr>
              <a:t>heated</a:t>
            </a:r>
            <a:r>
              <a:rPr lang="en-US" dirty="0" smtClean="0">
                <a:solidFill>
                  <a:prstClr val="black"/>
                </a:solidFill>
                <a:latin typeface="Avenir Medium"/>
                <a:cs typeface="Avenir Medium"/>
              </a:rPr>
              <a:t> to prevent freezing</a:t>
            </a:r>
            <a:r>
              <a:rPr lang="en-US" dirty="0">
                <a:solidFill>
                  <a:prstClr val="black"/>
                </a:solidFill>
                <a:latin typeface="Avenir Medium"/>
                <a:cs typeface="Avenir Medium"/>
              </a:rPr>
              <a:t> </a:t>
            </a:r>
            <a:r>
              <a:rPr lang="en-US" dirty="0" smtClean="0">
                <a:solidFill>
                  <a:prstClr val="black"/>
                </a:solidFill>
                <a:latin typeface="Avenir Medium"/>
                <a:cs typeface="Avenir Medium"/>
              </a:rPr>
              <a:t>or gelling.</a:t>
            </a:r>
          </a:p>
        </p:txBody>
      </p:sp>
      <p:sp>
        <p:nvSpPr>
          <p:cNvPr id="16" name="TextBox 15"/>
          <p:cNvSpPr txBox="1"/>
          <p:nvPr/>
        </p:nvSpPr>
        <p:spPr>
          <a:xfrm>
            <a:off x="453822" y="5507349"/>
            <a:ext cx="8262364" cy="757130"/>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Ventilation</a:t>
            </a:r>
            <a:r>
              <a:rPr lang="en-US" dirty="0" smtClean="0">
                <a:solidFill>
                  <a:prstClr val="black"/>
                </a:solidFill>
                <a:latin typeface="Avenir Medium"/>
                <a:cs typeface="Avenir Medium"/>
              </a:rPr>
              <a:t>, with charcoal filters or other strategy, of tanks and solids bays is essential for odor control and for personnel safety!</a:t>
            </a:r>
          </a:p>
        </p:txBody>
      </p:sp>
    </p:spTree>
    <p:extLst>
      <p:ext uri="{BB962C8B-B14F-4D97-AF65-F5344CB8AC3E}">
        <p14:creationId xmlns:p14="http://schemas.microsoft.com/office/powerpoint/2010/main" val="2169904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6787436" cy="584775"/>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Co-digestion: storage of co-products</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8" name="TextBox 7"/>
          <p:cNvSpPr txBox="1"/>
          <p:nvPr/>
        </p:nvSpPr>
        <p:spPr>
          <a:xfrm>
            <a:off x="443548" y="742321"/>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Digesters </a:t>
            </a:r>
            <a:r>
              <a:rPr lang="en-US" dirty="0" smtClean="0">
                <a:solidFill>
                  <a:prstClr val="black"/>
                </a:solidFill>
                <a:latin typeface="Avenir Black"/>
                <a:cs typeface="Avenir Black"/>
              </a:rPr>
              <a:t>accepting off-farm feedstock </a:t>
            </a:r>
            <a:r>
              <a:rPr lang="en-US" dirty="0" smtClean="0">
                <a:solidFill>
                  <a:prstClr val="black"/>
                </a:solidFill>
                <a:latin typeface="Avenir Medium"/>
                <a:cs typeface="Avenir Medium"/>
              </a:rPr>
              <a:t>will almost certainly need to increase storage of effluents.</a:t>
            </a:r>
          </a:p>
        </p:txBody>
      </p:sp>
      <p:sp>
        <p:nvSpPr>
          <p:cNvPr id="13" name="TextBox 12"/>
          <p:cNvSpPr txBox="1"/>
          <p:nvPr/>
        </p:nvSpPr>
        <p:spPr>
          <a:xfrm>
            <a:off x="458489" y="1512046"/>
            <a:ext cx="8262364" cy="2409891"/>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Estimate</a:t>
            </a:r>
            <a:r>
              <a:rPr lang="en-US" dirty="0" smtClean="0">
                <a:solidFill>
                  <a:prstClr val="black"/>
                </a:solidFill>
                <a:latin typeface="Avenir Medium"/>
                <a:cs typeface="Avenir Medium"/>
              </a:rPr>
              <a:t> the increase in liquid effluent volume as the volume of added, non-manure feedstock.</a:t>
            </a:r>
          </a:p>
          <a:p>
            <a:pPr marL="285750" indent="-285750">
              <a:lnSpc>
                <a:spcPct val="120000"/>
              </a:lnSpc>
              <a:buFont typeface="Arial" panose="020B0604020202020204" pitchFamily="34" charset="0"/>
              <a:buChar char="•"/>
            </a:pPr>
            <a:r>
              <a:rPr lang="en-US" dirty="0" smtClean="0">
                <a:solidFill>
                  <a:prstClr val="black"/>
                </a:solidFill>
                <a:latin typeface="Avenir Black"/>
                <a:cs typeface="Avenir Black"/>
              </a:rPr>
              <a:t>New storage ponds </a:t>
            </a:r>
            <a:r>
              <a:rPr lang="en-US" dirty="0" smtClean="0">
                <a:solidFill>
                  <a:prstClr val="black"/>
                </a:solidFill>
                <a:latin typeface="Avenir Medium"/>
                <a:cs typeface="Avenir Medium"/>
              </a:rPr>
              <a:t>may needed for effluent.</a:t>
            </a:r>
          </a:p>
          <a:p>
            <a:pPr marL="285750" indent="-285750">
              <a:lnSpc>
                <a:spcPct val="120000"/>
              </a:lnSpc>
              <a:buFont typeface="Arial" panose="020B0604020202020204" pitchFamily="34" charset="0"/>
              <a:buChar char="•"/>
            </a:pPr>
            <a:r>
              <a:rPr lang="en-US" dirty="0" smtClean="0">
                <a:solidFill>
                  <a:prstClr val="black"/>
                </a:solidFill>
                <a:latin typeface="Avenir Medium"/>
                <a:cs typeface="Avenir Medium"/>
              </a:rPr>
              <a:t>If the new storage is sufficiently far from the digester to require trucking, then</a:t>
            </a:r>
          </a:p>
          <a:p>
            <a:pPr marL="742950" lvl="1" indent="-285750">
              <a:lnSpc>
                <a:spcPct val="120000"/>
              </a:lnSpc>
              <a:buFont typeface="Arial" panose="020B0604020202020204" pitchFamily="34" charset="0"/>
              <a:buChar char="•"/>
            </a:pPr>
            <a:r>
              <a:rPr lang="en-US" dirty="0" smtClean="0">
                <a:solidFill>
                  <a:prstClr val="black"/>
                </a:solidFill>
                <a:latin typeface="Avenir Medium"/>
                <a:cs typeface="Avenir Medium"/>
              </a:rPr>
              <a:t>…a </a:t>
            </a:r>
            <a:r>
              <a:rPr lang="en-US" dirty="0" smtClean="0">
                <a:solidFill>
                  <a:prstClr val="black"/>
                </a:solidFill>
                <a:latin typeface="Avenir Black"/>
                <a:cs typeface="Avenir Black"/>
              </a:rPr>
              <a:t>small effluent storage tank at the digester </a:t>
            </a:r>
            <a:r>
              <a:rPr lang="en-US" dirty="0" smtClean="0">
                <a:solidFill>
                  <a:prstClr val="black"/>
                </a:solidFill>
                <a:latin typeface="Avenir Medium"/>
                <a:cs typeface="Avenir Medium"/>
              </a:rPr>
              <a:t>is needed to hold effluent for transportation.</a:t>
            </a:r>
          </a:p>
        </p:txBody>
      </p:sp>
      <p:sp>
        <p:nvSpPr>
          <p:cNvPr id="12" name="TextBox 11"/>
          <p:cNvSpPr txBox="1"/>
          <p:nvPr/>
        </p:nvSpPr>
        <p:spPr>
          <a:xfrm>
            <a:off x="458489" y="4061942"/>
            <a:ext cx="8262364" cy="175432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A large, </a:t>
            </a:r>
            <a:r>
              <a:rPr lang="en-US" dirty="0" smtClean="0">
                <a:solidFill>
                  <a:prstClr val="black"/>
                </a:solidFill>
                <a:latin typeface="Avenir Black"/>
                <a:cs typeface="Avenir Black"/>
              </a:rPr>
              <a:t>covered storage area </a:t>
            </a:r>
            <a:r>
              <a:rPr lang="en-US" dirty="0" smtClean="0">
                <a:solidFill>
                  <a:prstClr val="black"/>
                </a:solidFill>
                <a:latin typeface="Avenir Medium"/>
                <a:cs typeface="Avenir Medium"/>
              </a:rPr>
              <a:t>will be needed if the digester produces more solids than the farm can use, and the solids are sold as a revenue producer.</a:t>
            </a:r>
          </a:p>
          <a:p>
            <a:pPr marL="285750" indent="-285750">
              <a:lnSpc>
                <a:spcPct val="120000"/>
              </a:lnSpc>
              <a:buFont typeface="Arial" panose="020B0604020202020204" pitchFamily="34" charset="0"/>
              <a:buChar char="•"/>
            </a:pPr>
            <a:r>
              <a:rPr lang="en-US" dirty="0" smtClean="0">
                <a:solidFill>
                  <a:prstClr val="black"/>
                </a:solidFill>
                <a:latin typeface="Avenir Medium"/>
                <a:cs typeface="Avenir Medium"/>
              </a:rPr>
              <a:t>Because of their </a:t>
            </a:r>
            <a:r>
              <a:rPr lang="en-US" dirty="0" smtClean="0">
                <a:solidFill>
                  <a:prstClr val="black"/>
                </a:solidFill>
                <a:latin typeface="Avenir Black"/>
                <a:cs typeface="Avenir Black"/>
              </a:rPr>
              <a:t>high phosphorous </a:t>
            </a:r>
            <a:r>
              <a:rPr lang="en-US" dirty="0" smtClean="0">
                <a:solidFill>
                  <a:prstClr val="black"/>
                </a:solidFill>
                <a:latin typeface="Avenir Medium"/>
                <a:cs typeface="Avenir Medium"/>
              </a:rPr>
              <a:t>content, solids should not be field stacked or exposed to water that can leach phosphorous and carry it to surface or groundwater.</a:t>
            </a:r>
          </a:p>
        </p:txBody>
      </p:sp>
    </p:spTree>
    <p:extLst>
      <p:ext uri="{BB962C8B-B14F-4D97-AF65-F5344CB8AC3E}">
        <p14:creationId xmlns:p14="http://schemas.microsoft.com/office/powerpoint/2010/main" val="9153243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559640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Transportation: manure-only</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Will operation of an on-site digester increase the use of (or need for) farm equipment for transportation?</a:t>
            </a:r>
          </a:p>
        </p:txBody>
      </p:sp>
      <p:sp>
        <p:nvSpPr>
          <p:cNvPr id="13" name="TextBox 12"/>
          <p:cNvSpPr txBox="1"/>
          <p:nvPr/>
        </p:nvSpPr>
        <p:spPr>
          <a:xfrm>
            <a:off x="449528" y="1659504"/>
            <a:ext cx="8262364" cy="373948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For </a:t>
            </a:r>
            <a:r>
              <a:rPr lang="en-US" dirty="0" smtClean="0">
                <a:solidFill>
                  <a:prstClr val="black"/>
                </a:solidFill>
                <a:latin typeface="Avenir Black"/>
                <a:cs typeface="Avenir Black"/>
              </a:rPr>
              <a:t>manure-only digesters </a:t>
            </a:r>
            <a:r>
              <a:rPr lang="en-US" dirty="0" smtClean="0">
                <a:solidFill>
                  <a:prstClr val="black"/>
                </a:solidFill>
                <a:latin typeface="Avenir Medium"/>
                <a:cs typeface="Avenir Medium"/>
              </a:rPr>
              <a:t>that pump manure directly from the barn, additional transportation will </a:t>
            </a:r>
            <a:r>
              <a:rPr lang="en-US" dirty="0" smtClean="0">
                <a:solidFill>
                  <a:prstClr val="black"/>
                </a:solidFill>
                <a:latin typeface="Avenir Black"/>
                <a:cs typeface="Avenir Black"/>
              </a:rPr>
              <a:t>only</a:t>
            </a:r>
            <a:r>
              <a:rPr lang="en-US" dirty="0" smtClean="0">
                <a:solidFill>
                  <a:prstClr val="black"/>
                </a:solidFill>
                <a:latin typeface="Avenir Medium"/>
                <a:cs typeface="Avenir Medium"/>
              </a:rPr>
              <a:t> be necessary if:</a:t>
            </a:r>
          </a:p>
          <a:p>
            <a:pPr>
              <a:lnSpc>
                <a:spcPct val="120000"/>
              </a:lnSpc>
            </a:pPr>
            <a:endParaRPr lang="en-US" dirty="0" smtClean="0">
              <a:solidFill>
                <a:prstClr val="black"/>
              </a:solidFill>
              <a:latin typeface="Avenir Medium"/>
              <a:cs typeface="Avenir Medium"/>
            </a:endParaRPr>
          </a:p>
          <a:p>
            <a:pPr marL="342900" indent="-342900">
              <a:lnSpc>
                <a:spcPct val="120000"/>
              </a:lnSpc>
              <a:buAutoNum type="arabicPeriod"/>
            </a:pPr>
            <a:r>
              <a:rPr lang="en-US" dirty="0" smtClean="0">
                <a:solidFill>
                  <a:prstClr val="black"/>
                </a:solidFill>
                <a:latin typeface="Avenir Medium"/>
                <a:cs typeface="Avenir Medium"/>
              </a:rPr>
              <a:t>Solid manure needs to be moved to the digester and mixed into liquid dairy manure. This requires powerful mixing by chopper pumps and or impellers.</a:t>
            </a:r>
          </a:p>
          <a:p>
            <a:pPr marL="742950" lvl="1" indent="-285750">
              <a:lnSpc>
                <a:spcPct val="120000"/>
              </a:lnSpc>
              <a:buFont typeface="Arial"/>
              <a:buChar char="•"/>
            </a:pPr>
            <a:r>
              <a:rPr lang="en-US" dirty="0" smtClean="0">
                <a:solidFill>
                  <a:prstClr val="black"/>
                </a:solidFill>
                <a:latin typeface="Avenir Medium"/>
                <a:cs typeface="Avenir Medium"/>
              </a:rPr>
              <a:t>Manure spreaders or small wagons/trailers can be used to move solid manure.</a:t>
            </a:r>
          </a:p>
          <a:p>
            <a:pPr>
              <a:lnSpc>
                <a:spcPct val="120000"/>
              </a:lnSpc>
            </a:pPr>
            <a:endParaRPr lang="en-US" dirty="0" smtClean="0">
              <a:solidFill>
                <a:prstClr val="black"/>
              </a:solidFill>
              <a:latin typeface="Avenir Medium"/>
              <a:cs typeface="Avenir Medium"/>
            </a:endParaRPr>
          </a:p>
          <a:p>
            <a:pPr marL="342900" indent="-342900">
              <a:lnSpc>
                <a:spcPct val="120000"/>
              </a:lnSpc>
              <a:buAutoNum type="arabicPeriod"/>
            </a:pPr>
            <a:r>
              <a:rPr lang="en-US" dirty="0" smtClean="0">
                <a:solidFill>
                  <a:prstClr val="black"/>
                </a:solidFill>
                <a:latin typeface="Avenir Medium"/>
                <a:cs typeface="Avenir Medium"/>
              </a:rPr>
              <a:t>The storage pond for liquid effluent is far from the digester facility.</a:t>
            </a:r>
          </a:p>
          <a:p>
            <a:pPr marL="742950" lvl="1" indent="-285750">
              <a:lnSpc>
                <a:spcPct val="120000"/>
              </a:lnSpc>
              <a:buFont typeface="Arial"/>
              <a:buChar char="•"/>
            </a:pPr>
            <a:r>
              <a:rPr lang="en-US" dirty="0" smtClean="0">
                <a:solidFill>
                  <a:prstClr val="black"/>
                </a:solidFill>
                <a:latin typeface="Avenir Medium"/>
                <a:cs typeface="Avenir Medium"/>
              </a:rPr>
              <a:t>Manure tanker / spreaders can move liquid effluent.</a:t>
            </a:r>
          </a:p>
        </p:txBody>
      </p:sp>
    </p:spTree>
    <p:extLst>
      <p:ext uri="{BB962C8B-B14F-4D97-AF65-F5344CB8AC3E}">
        <p14:creationId xmlns:p14="http://schemas.microsoft.com/office/powerpoint/2010/main" val="34090180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703234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Transportation with co-digestion (1)</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28607" y="681512"/>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On-farm </a:t>
            </a:r>
            <a:r>
              <a:rPr lang="en-US" dirty="0" smtClean="0">
                <a:solidFill>
                  <a:prstClr val="black"/>
                </a:solidFill>
                <a:latin typeface="Avenir Black"/>
                <a:cs typeface="Avenir Black"/>
              </a:rPr>
              <a:t>co-digestion is very likely to increase the use of farm equipment</a:t>
            </a:r>
            <a:r>
              <a:rPr lang="en-US" dirty="0" smtClean="0">
                <a:solidFill>
                  <a:prstClr val="black"/>
                </a:solidFill>
                <a:latin typeface="Avenir Medium"/>
                <a:cs typeface="Avenir Medium"/>
              </a:rPr>
              <a:t> and the need for regular transportation of feedstock and co-products.</a:t>
            </a:r>
          </a:p>
        </p:txBody>
      </p:sp>
      <p:sp>
        <p:nvSpPr>
          <p:cNvPr id="13" name="TextBox 12"/>
          <p:cNvSpPr txBox="1"/>
          <p:nvPr/>
        </p:nvSpPr>
        <p:spPr>
          <a:xfrm>
            <a:off x="464469" y="1719268"/>
            <a:ext cx="8262364" cy="4071885"/>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Feedstock:</a:t>
            </a:r>
          </a:p>
          <a:p>
            <a:pPr marL="285750" indent="-285750">
              <a:lnSpc>
                <a:spcPct val="120000"/>
              </a:lnSpc>
              <a:buFont typeface="Arial"/>
              <a:buChar char="•"/>
            </a:pPr>
            <a:r>
              <a:rPr lang="en-US" u="sng" dirty="0" smtClean="0">
                <a:solidFill>
                  <a:prstClr val="black"/>
                </a:solidFill>
                <a:latin typeface="Avenir Medium"/>
                <a:cs typeface="Avenir Medium"/>
              </a:rPr>
              <a:t>Liquid feedstock </a:t>
            </a:r>
            <a:r>
              <a:rPr lang="en-US" dirty="0" smtClean="0">
                <a:solidFill>
                  <a:prstClr val="black"/>
                </a:solidFill>
                <a:latin typeface="Avenir Medium"/>
                <a:cs typeface="Avenir Medium"/>
              </a:rPr>
              <a:t>will be delivered by generators or haulers and can be stored in on-site tanks, so no on-site transportation will be needed.</a:t>
            </a:r>
          </a:p>
          <a:p>
            <a:pPr>
              <a:lnSpc>
                <a:spcPct val="120000"/>
              </a:lnSpc>
            </a:pPr>
            <a:endParaRPr lang="en-US" sz="8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Solid </a:t>
            </a:r>
            <a:r>
              <a:rPr lang="en-US" u="sng" dirty="0" smtClean="0">
                <a:solidFill>
                  <a:prstClr val="black"/>
                </a:solidFill>
                <a:latin typeface="Avenir Medium"/>
                <a:cs typeface="Avenir Medium"/>
              </a:rPr>
              <a:t>feedstock</a:t>
            </a:r>
            <a:r>
              <a:rPr lang="en-US" dirty="0" smtClean="0">
                <a:solidFill>
                  <a:prstClr val="black"/>
                </a:solidFill>
                <a:latin typeface="Avenir Medium"/>
                <a:cs typeface="Avenir Medium"/>
              </a:rPr>
              <a:t> materials – like manure, spoiled feed, or energy crops – may be delivered by generators, or may need to be picked up by digester operators.</a:t>
            </a:r>
          </a:p>
          <a:p>
            <a:pPr>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Black"/>
                <a:cs typeface="Avenir Black"/>
              </a:rPr>
              <a:t>Loaders, skid steers, tractors, manure-spreaders, wagons or trailers </a:t>
            </a:r>
            <a:r>
              <a:rPr lang="en-US" dirty="0" smtClean="0">
                <a:solidFill>
                  <a:prstClr val="black"/>
                </a:solidFill>
                <a:latin typeface="Avenir Medium"/>
                <a:cs typeface="Avenir Medium"/>
              </a:rPr>
              <a:t>may be needed.</a:t>
            </a:r>
          </a:p>
          <a:p>
            <a:pPr lvl="1">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After transportation and storage on-site, solids will needed to be </a:t>
            </a:r>
            <a:r>
              <a:rPr lang="en-US" dirty="0" smtClean="0">
                <a:solidFill>
                  <a:prstClr val="black"/>
                </a:solidFill>
                <a:latin typeface="Avenir Black"/>
                <a:cs typeface="Avenir Black"/>
              </a:rPr>
              <a:t>moved again</a:t>
            </a:r>
            <a:r>
              <a:rPr lang="en-US" dirty="0" smtClean="0">
                <a:solidFill>
                  <a:prstClr val="black"/>
                </a:solidFill>
                <a:latin typeface="Avenir Medium"/>
                <a:cs typeface="Avenir Medium"/>
              </a:rPr>
              <a:t>, from the storage site into the digester.</a:t>
            </a:r>
          </a:p>
        </p:txBody>
      </p:sp>
    </p:spTree>
    <p:extLst>
      <p:ext uri="{BB962C8B-B14F-4D97-AF65-F5344CB8AC3E}">
        <p14:creationId xmlns:p14="http://schemas.microsoft.com/office/powerpoint/2010/main" val="1366155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703234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Transportation with co-digestion (2)</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3" name="TextBox 12"/>
          <p:cNvSpPr txBox="1"/>
          <p:nvPr/>
        </p:nvSpPr>
        <p:spPr>
          <a:xfrm>
            <a:off x="464469" y="957277"/>
            <a:ext cx="8262364" cy="4736683"/>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Co-products:</a:t>
            </a:r>
          </a:p>
          <a:p>
            <a:pPr>
              <a:lnSpc>
                <a:spcPct val="120000"/>
              </a:lnSpc>
            </a:pPr>
            <a:r>
              <a:rPr lang="en-US" dirty="0" smtClean="0">
                <a:solidFill>
                  <a:prstClr val="black"/>
                </a:solidFill>
                <a:latin typeface="Avenir Medium"/>
                <a:cs typeface="Avenir Medium"/>
              </a:rPr>
              <a:t>Liquid effluent volumes are </a:t>
            </a:r>
            <a:r>
              <a:rPr lang="en-US" dirty="0" smtClean="0">
                <a:solidFill>
                  <a:prstClr val="black"/>
                </a:solidFill>
                <a:latin typeface="Avenir Black"/>
                <a:cs typeface="Avenir Black"/>
              </a:rPr>
              <a:t>usually increased </a:t>
            </a:r>
            <a:r>
              <a:rPr lang="en-US" dirty="0" smtClean="0">
                <a:solidFill>
                  <a:prstClr val="black"/>
                </a:solidFill>
                <a:latin typeface="Avenir Medium"/>
                <a:cs typeface="Avenir Medium"/>
              </a:rPr>
              <a:t>by co-digestion.</a:t>
            </a:r>
            <a:endParaRPr lang="en-US" dirty="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Effluent may, or may not, need to be moved from the digester to a storage pond.</a:t>
            </a:r>
          </a:p>
          <a:p>
            <a:pPr marL="285750" indent="-285750">
              <a:lnSpc>
                <a:spcPct val="120000"/>
              </a:lnSpc>
              <a:buFont typeface="Arial"/>
              <a:buChar char="•"/>
            </a:pPr>
            <a:r>
              <a:rPr lang="en-US" dirty="0" smtClean="0">
                <a:solidFill>
                  <a:prstClr val="black"/>
                </a:solidFill>
                <a:latin typeface="Avenir Medium"/>
                <a:cs typeface="Avenir Medium"/>
              </a:rPr>
              <a:t>Increased volumes will require more transportation to, and spreading on fields.</a:t>
            </a:r>
          </a:p>
          <a:p>
            <a:pPr marL="742950" lvl="1" indent="-285750">
              <a:lnSpc>
                <a:spcPct val="120000"/>
              </a:lnSpc>
              <a:buFont typeface="Arial"/>
              <a:buChar char="•"/>
            </a:pPr>
            <a:r>
              <a:rPr lang="en-US" dirty="0" smtClean="0">
                <a:solidFill>
                  <a:prstClr val="black"/>
                </a:solidFill>
                <a:latin typeface="Avenir Black"/>
                <a:cs typeface="Avenir Black"/>
              </a:rPr>
              <a:t>Partner farms </a:t>
            </a:r>
            <a:r>
              <a:rPr lang="en-US" dirty="0" smtClean="0">
                <a:solidFill>
                  <a:prstClr val="black"/>
                </a:solidFill>
                <a:latin typeface="Avenir Medium"/>
                <a:cs typeface="Avenir Medium"/>
              </a:rPr>
              <a:t>may, or may not, pick up and spread their share of effluent. But the </a:t>
            </a:r>
            <a:r>
              <a:rPr lang="en-US" dirty="0" smtClean="0">
                <a:solidFill>
                  <a:prstClr val="black"/>
                </a:solidFill>
                <a:latin typeface="Avenir Black"/>
                <a:cs typeface="Avenir Black"/>
              </a:rPr>
              <a:t>AD operator </a:t>
            </a:r>
            <a:r>
              <a:rPr lang="en-US" dirty="0" smtClean="0">
                <a:solidFill>
                  <a:prstClr val="black"/>
                </a:solidFill>
                <a:latin typeface="Avenir Medium"/>
                <a:cs typeface="Avenir Medium"/>
              </a:rPr>
              <a:t>will likely have responsibility for the facility’s overall nutrient management plan and proper use of nutrients.</a:t>
            </a:r>
          </a:p>
          <a:p>
            <a:pPr lvl="1">
              <a:lnSpc>
                <a:spcPct val="120000"/>
              </a:lnSpc>
            </a:pPr>
            <a:endParaRPr lang="en-US"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Separated solid volumes are </a:t>
            </a:r>
            <a:r>
              <a:rPr lang="en-US" dirty="0" smtClean="0">
                <a:solidFill>
                  <a:prstClr val="black"/>
                </a:solidFill>
                <a:latin typeface="Avenir Black"/>
                <a:cs typeface="Avenir Black"/>
              </a:rPr>
              <a:t>also increased </a:t>
            </a:r>
            <a:r>
              <a:rPr lang="en-US" dirty="0" smtClean="0">
                <a:solidFill>
                  <a:prstClr val="black"/>
                </a:solidFill>
                <a:latin typeface="Avenir Medium"/>
                <a:cs typeface="Avenir Medium"/>
              </a:rPr>
              <a:t>by co-digestion.</a:t>
            </a:r>
          </a:p>
          <a:p>
            <a:pPr marL="285750" indent="-285750">
              <a:lnSpc>
                <a:spcPct val="120000"/>
              </a:lnSpc>
              <a:buFont typeface="Arial"/>
              <a:buChar char="•"/>
            </a:pPr>
            <a:r>
              <a:rPr lang="en-US" dirty="0" smtClean="0">
                <a:solidFill>
                  <a:prstClr val="black"/>
                </a:solidFill>
                <a:latin typeface="Avenir Medium"/>
                <a:cs typeface="Avenir Medium"/>
              </a:rPr>
              <a:t>Solids may, or may not, need to be transported to a covered on-site storage bunker or shed.</a:t>
            </a:r>
          </a:p>
          <a:p>
            <a:pPr marL="285750" indent="-285750">
              <a:lnSpc>
                <a:spcPct val="120000"/>
              </a:lnSpc>
              <a:buFont typeface="Arial"/>
              <a:buChar char="•"/>
            </a:pPr>
            <a:r>
              <a:rPr lang="en-US" dirty="0" smtClean="0">
                <a:solidFill>
                  <a:prstClr val="black"/>
                </a:solidFill>
                <a:latin typeface="Avenir Black"/>
                <a:cs typeface="Avenir Black"/>
              </a:rPr>
              <a:t>Partner farms</a:t>
            </a:r>
            <a:r>
              <a:rPr lang="en-US" dirty="0" smtClean="0">
                <a:solidFill>
                  <a:prstClr val="black"/>
                </a:solidFill>
                <a:latin typeface="Avenir Medium"/>
                <a:cs typeface="Avenir Medium"/>
              </a:rPr>
              <a:t>, or farm customers, may or may not pick up solids.</a:t>
            </a:r>
          </a:p>
        </p:txBody>
      </p:sp>
    </p:spTree>
    <p:extLst>
      <p:ext uri="{BB962C8B-B14F-4D97-AF65-F5344CB8AC3E}">
        <p14:creationId xmlns:p14="http://schemas.microsoft.com/office/powerpoint/2010/main" val="1985074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88612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Caveats and advice</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5" name="TextBox 14"/>
          <p:cNvSpPr txBox="1"/>
          <p:nvPr/>
        </p:nvSpPr>
        <p:spPr>
          <a:xfrm>
            <a:off x="445986" y="929493"/>
            <a:ext cx="8262364" cy="1080296"/>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It </a:t>
            </a:r>
            <a:r>
              <a:rPr lang="en-US" dirty="0">
                <a:solidFill>
                  <a:prstClr val="black"/>
                </a:solidFill>
                <a:latin typeface="Avenir Medium"/>
                <a:cs typeface="Avenir Medium"/>
              </a:rPr>
              <a:t>is critical to the success of any anaerobic digester system that </a:t>
            </a:r>
            <a:r>
              <a:rPr lang="en-US" dirty="0">
                <a:solidFill>
                  <a:prstClr val="black"/>
                </a:solidFill>
                <a:latin typeface="Avenir Black"/>
                <a:cs typeface="Avenir Black"/>
              </a:rPr>
              <a:t>one person have a significant passion</a:t>
            </a:r>
            <a:r>
              <a:rPr lang="en-US" dirty="0">
                <a:solidFill>
                  <a:prstClr val="black"/>
                </a:solidFill>
                <a:latin typeface="Avenir Medium"/>
                <a:cs typeface="Avenir Medium"/>
              </a:rPr>
              <a:t> to see the system function efficiently and profitability</a:t>
            </a:r>
            <a:r>
              <a:rPr lang="en-US" dirty="0" smtClean="0">
                <a:solidFill>
                  <a:prstClr val="black"/>
                </a:solidFill>
                <a:latin typeface="Avenir Medium"/>
                <a:cs typeface="Avenir Medium"/>
              </a:rPr>
              <a:t>.</a:t>
            </a:r>
          </a:p>
        </p:txBody>
      </p:sp>
      <p:sp>
        <p:nvSpPr>
          <p:cNvPr id="4" name="TextBox 3"/>
          <p:cNvSpPr txBox="1"/>
          <p:nvPr/>
        </p:nvSpPr>
        <p:spPr>
          <a:xfrm>
            <a:off x="1362988" y="6367414"/>
            <a:ext cx="4822955" cy="338554"/>
          </a:xfrm>
          <a:prstGeom prst="rect">
            <a:avLst/>
          </a:prstGeom>
          <a:noFill/>
        </p:spPr>
        <p:txBody>
          <a:bodyPr wrap="none" rtlCol="0">
            <a:spAutoFit/>
          </a:bodyPr>
          <a:lstStyle/>
          <a:p>
            <a:r>
              <a:rPr lang="en-US" sz="1600" dirty="0" err="1" smtClean="0"/>
              <a:t>www.hoards.com</a:t>
            </a:r>
            <a:r>
              <a:rPr lang="en-US" sz="1600" dirty="0"/>
              <a:t>/</a:t>
            </a:r>
            <a:r>
              <a:rPr lang="en-US" sz="1600" dirty="0" err="1"/>
              <a:t>IB_Anaerobic</a:t>
            </a:r>
            <a:r>
              <a:rPr lang="en-US" sz="1600" dirty="0"/>
              <a:t>-Digester-Meeting-Tour</a:t>
            </a:r>
          </a:p>
        </p:txBody>
      </p:sp>
      <p:sp>
        <p:nvSpPr>
          <p:cNvPr id="12" name="TextBox 11"/>
          <p:cNvSpPr txBox="1"/>
          <p:nvPr/>
        </p:nvSpPr>
        <p:spPr>
          <a:xfrm>
            <a:off x="445986" y="2085193"/>
            <a:ext cx="8262364" cy="415498"/>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Now </a:t>
            </a:r>
            <a:r>
              <a:rPr lang="en-US" dirty="0">
                <a:solidFill>
                  <a:prstClr val="black"/>
                </a:solidFill>
                <a:latin typeface="Avenir Medium"/>
                <a:cs typeface="Avenir Medium"/>
              </a:rPr>
              <a:t>is the time for potential owners to do </a:t>
            </a:r>
            <a:r>
              <a:rPr lang="en-US" dirty="0">
                <a:solidFill>
                  <a:prstClr val="black"/>
                </a:solidFill>
                <a:latin typeface="Avenir Black"/>
                <a:cs typeface="Avenir Black"/>
              </a:rPr>
              <a:t>research and discovery</a:t>
            </a:r>
            <a:r>
              <a:rPr lang="en-US" dirty="0" smtClean="0">
                <a:solidFill>
                  <a:prstClr val="black"/>
                </a:solidFill>
                <a:latin typeface="Avenir Medium"/>
                <a:cs typeface="Avenir Medium"/>
              </a:rPr>
              <a:t>.</a:t>
            </a:r>
            <a:endParaRPr lang="en-US" dirty="0">
              <a:solidFill>
                <a:prstClr val="black"/>
              </a:solidFill>
              <a:latin typeface="Avenir Medium"/>
              <a:cs typeface="Avenir Medium"/>
            </a:endParaRPr>
          </a:p>
        </p:txBody>
      </p:sp>
      <p:sp>
        <p:nvSpPr>
          <p:cNvPr id="13" name="TextBox 12"/>
          <p:cNvSpPr txBox="1"/>
          <p:nvPr/>
        </p:nvSpPr>
        <p:spPr>
          <a:xfrm>
            <a:off x="445986" y="2682093"/>
            <a:ext cx="8262364" cy="1080296"/>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Producers </a:t>
            </a:r>
            <a:r>
              <a:rPr lang="en-US" dirty="0">
                <a:solidFill>
                  <a:prstClr val="black"/>
                </a:solidFill>
                <a:latin typeface="Avenir Medium"/>
                <a:cs typeface="Avenir Medium"/>
              </a:rPr>
              <a:t>should develop a </a:t>
            </a:r>
            <a:r>
              <a:rPr lang="en-US" dirty="0">
                <a:solidFill>
                  <a:prstClr val="black"/>
                </a:solidFill>
                <a:latin typeface="Avenir Black"/>
                <a:cs typeface="Avenir Black"/>
              </a:rPr>
              <a:t>game plan </a:t>
            </a:r>
            <a:r>
              <a:rPr lang="en-US" dirty="0">
                <a:solidFill>
                  <a:prstClr val="black"/>
                </a:solidFill>
                <a:latin typeface="Avenir Medium"/>
                <a:cs typeface="Avenir Medium"/>
              </a:rPr>
              <a:t>now so they are ready if the </a:t>
            </a:r>
            <a:r>
              <a:rPr lang="en-US" dirty="0" smtClean="0">
                <a:solidFill>
                  <a:prstClr val="black"/>
                </a:solidFill>
                <a:latin typeface="Avenir Medium"/>
                <a:cs typeface="Avenir Medium"/>
              </a:rPr>
              <a:t>opportunity </a:t>
            </a:r>
            <a:r>
              <a:rPr lang="en-US" dirty="0">
                <a:solidFill>
                  <a:prstClr val="black"/>
                </a:solidFill>
                <a:latin typeface="Avenir Medium"/>
                <a:cs typeface="Avenir Medium"/>
              </a:rPr>
              <a:t>and circumstances (funding and permitting) present themselves</a:t>
            </a:r>
            <a:r>
              <a:rPr lang="en-US" dirty="0" smtClean="0">
                <a:solidFill>
                  <a:prstClr val="black"/>
                </a:solidFill>
                <a:latin typeface="Avenir Medium"/>
                <a:cs typeface="Avenir Medium"/>
              </a:rPr>
              <a:t>.</a:t>
            </a:r>
            <a:endParaRPr lang="en-US" dirty="0">
              <a:solidFill>
                <a:prstClr val="black"/>
              </a:solidFill>
              <a:latin typeface="Avenir Medium"/>
              <a:cs typeface="Avenir Medium"/>
            </a:endParaRPr>
          </a:p>
        </p:txBody>
      </p:sp>
      <p:sp>
        <p:nvSpPr>
          <p:cNvPr id="16" name="TextBox 15"/>
          <p:cNvSpPr txBox="1"/>
          <p:nvPr/>
        </p:nvSpPr>
        <p:spPr>
          <a:xfrm>
            <a:off x="445986" y="4003689"/>
            <a:ext cx="8262364" cy="74789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Research </a:t>
            </a:r>
            <a:r>
              <a:rPr lang="en-US" dirty="0">
                <a:solidFill>
                  <a:prstClr val="black"/>
                </a:solidFill>
                <a:latin typeface="Avenir Medium"/>
                <a:cs typeface="Avenir Medium"/>
              </a:rPr>
              <a:t>companies and vendors to determine which ones have a </a:t>
            </a:r>
            <a:r>
              <a:rPr lang="en-US" dirty="0">
                <a:solidFill>
                  <a:prstClr val="black"/>
                </a:solidFill>
                <a:latin typeface="Avenir Black"/>
                <a:cs typeface="Avenir Black"/>
              </a:rPr>
              <a:t>proven track record</a:t>
            </a:r>
            <a:r>
              <a:rPr lang="en-US" dirty="0" smtClean="0">
                <a:solidFill>
                  <a:prstClr val="black"/>
                </a:solidFill>
                <a:latin typeface="Avenir Medium"/>
                <a:cs typeface="Avenir Medium"/>
              </a:rPr>
              <a:t>.</a:t>
            </a:r>
            <a:endParaRPr lang="en-US" dirty="0">
              <a:solidFill>
                <a:prstClr val="black"/>
              </a:solidFill>
              <a:latin typeface="Avenir Medium"/>
              <a:cs typeface="Avenir Medium"/>
            </a:endParaRPr>
          </a:p>
        </p:txBody>
      </p:sp>
      <p:sp>
        <p:nvSpPr>
          <p:cNvPr id="17" name="TextBox 16"/>
          <p:cNvSpPr txBox="1"/>
          <p:nvPr/>
        </p:nvSpPr>
        <p:spPr>
          <a:xfrm>
            <a:off x="445986" y="4892689"/>
            <a:ext cx="8262364" cy="1080296"/>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rPr>
              <a:t>Producers </a:t>
            </a:r>
            <a:r>
              <a:rPr lang="en-US" dirty="0">
                <a:solidFill>
                  <a:prstClr val="black"/>
                </a:solidFill>
                <a:latin typeface="Avenir Medium"/>
                <a:cs typeface="Avenir Medium"/>
              </a:rPr>
              <a:t>establish a </a:t>
            </a:r>
            <a:r>
              <a:rPr lang="en-US" dirty="0">
                <a:solidFill>
                  <a:prstClr val="black"/>
                </a:solidFill>
                <a:latin typeface="Avenir Black"/>
                <a:cs typeface="Avenir Black"/>
              </a:rPr>
              <a:t>trusted team of advisors</a:t>
            </a:r>
            <a:r>
              <a:rPr lang="en-US" dirty="0">
                <a:solidFill>
                  <a:prstClr val="black"/>
                </a:solidFill>
                <a:latin typeface="Avenir Medium"/>
                <a:cs typeface="Avenir Medium"/>
              </a:rPr>
              <a:t> to assist in the planning and “what if” process of coming to a go or no-go decision regarding the implementation of an AD system.</a:t>
            </a:r>
            <a:endParaRPr lang="en-US" dirty="0" smtClean="0">
              <a:solidFill>
                <a:prstClr val="black"/>
              </a:solidFill>
              <a:latin typeface="Avenir Medium"/>
              <a:cs typeface="Avenir Medium"/>
            </a:endParaRPr>
          </a:p>
        </p:txBody>
      </p:sp>
    </p:spTree>
    <p:extLst>
      <p:ext uri="{BB962C8B-B14F-4D97-AF65-F5344CB8AC3E}">
        <p14:creationId xmlns:p14="http://schemas.microsoft.com/office/powerpoint/2010/main" val="2004159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7.7</a:t>
            </a:r>
            <a:r>
              <a:rPr lang="en-US" dirty="0" smtClean="0">
                <a:solidFill>
                  <a:srgbClr val="000000"/>
                </a:solidFill>
                <a:latin typeface="Avenir Medium"/>
                <a:cs typeface="Avenir Medium"/>
              </a:rPr>
              <a:t> of the Module 7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2006742" y="23363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139819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183434" cy="3570208"/>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.1: On-farm AD vs. partnering with AD</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.2: Manure only or co-digestion?</a:t>
            </a:r>
            <a:endParaRPr lang="en-US" sz="2000" dirty="0">
              <a:solidFill>
                <a:schemeClr val="bg1">
                  <a:lumMod val="50000"/>
                </a:schemeClr>
              </a:solidFill>
              <a:latin typeface="Avenir Medium"/>
              <a:cs typeface="Avenir Medium"/>
            </a:endParaRP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.3: Production of AD feedstock</a:t>
            </a: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.4: Clean collection of feedstock</a:t>
            </a:r>
          </a:p>
          <a:p>
            <a:pPr lvl="0" fontAlgn="t"/>
            <a:endParaRPr lang="en-US" sz="1000" dirty="0" smtClean="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.5: On-farm use of co-products</a:t>
            </a:r>
          </a:p>
          <a:p>
            <a:pPr fontAlgn="t"/>
            <a:endParaRPr lang="en-US" sz="800" dirty="0" smtClean="0">
              <a:solidFill>
                <a:schemeClr val="bg1">
                  <a:lumMod val="50000"/>
                </a:schemeClr>
              </a:solidFill>
              <a:latin typeface="Avenir Medium"/>
              <a:cs typeface="Avenir Medium"/>
            </a:endParaRPr>
          </a:p>
          <a:p>
            <a:pPr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.6: Effects </a:t>
            </a:r>
            <a:r>
              <a:rPr lang="en-US" sz="2000" dirty="0">
                <a:solidFill>
                  <a:schemeClr val="bg1">
                    <a:lumMod val="50000"/>
                  </a:schemeClr>
                </a:solidFill>
                <a:latin typeface="Avenir Medium"/>
                <a:cs typeface="Avenir Medium"/>
              </a:rPr>
              <a:t>of AD on nutrient </a:t>
            </a:r>
            <a:r>
              <a:rPr lang="en-US" sz="2000" dirty="0" smtClean="0">
                <a:solidFill>
                  <a:schemeClr val="bg1">
                    <a:lumMod val="50000"/>
                  </a:schemeClr>
                </a:solidFill>
                <a:latin typeface="Avenir Medium"/>
                <a:cs typeface="Avenir Medium"/>
              </a:rPr>
              <a:t>management</a:t>
            </a:r>
          </a:p>
          <a:p>
            <a:pPr fontAlgn="t"/>
            <a:endParaRPr lang="en-US" sz="1000" dirty="0" smtClean="0">
              <a:solidFill>
                <a:schemeClr val="bg1">
                  <a:lumMod val="50000"/>
                </a:schemeClr>
              </a:solidFill>
              <a:latin typeface="Avenir Medium"/>
              <a:cs typeface="Avenir Medium"/>
            </a:endParaRPr>
          </a:p>
          <a:p>
            <a:pPr fontAlgn="t"/>
            <a:r>
              <a:rPr lang="en-US" sz="2000" dirty="0" smtClean="0">
                <a:solidFill>
                  <a:schemeClr val="bg1">
                    <a:lumMod val="50000"/>
                  </a:schemeClr>
                </a:solidFill>
                <a:latin typeface="Avenir Medium"/>
                <a:cs typeface="Avenir Medium"/>
              </a:rPr>
              <a:t>7.7</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Transportation </a:t>
            </a:r>
            <a:r>
              <a:rPr lang="en-US" sz="2000" dirty="0">
                <a:solidFill>
                  <a:schemeClr val="bg1">
                    <a:lumMod val="50000"/>
                  </a:schemeClr>
                </a:solidFill>
                <a:latin typeface="Avenir Medium"/>
                <a:cs typeface="Avenir Medium"/>
              </a:rPr>
              <a:t>&amp; storage </a:t>
            </a:r>
            <a:r>
              <a:rPr lang="en-US" sz="2000" dirty="0" smtClean="0">
                <a:solidFill>
                  <a:schemeClr val="bg1">
                    <a:lumMod val="50000"/>
                  </a:schemeClr>
                </a:solidFill>
                <a:latin typeface="Avenir Medium"/>
                <a:cs typeface="Avenir Medium"/>
              </a:rPr>
              <a:t>issues</a:t>
            </a:r>
            <a:endParaRPr lang="en-US" sz="1000" dirty="0">
              <a:solidFill>
                <a:schemeClr val="bg1">
                  <a:lumMod val="50000"/>
                </a:schemeClr>
              </a:solidFill>
              <a:latin typeface="Avenir Medium"/>
              <a:cs typeface="Avenir Medium"/>
            </a:endParaRPr>
          </a:p>
          <a:p>
            <a:pPr fontAlgn="t"/>
            <a:endParaRPr lang="en-US" sz="800" dirty="0" smtClean="0">
              <a:latin typeface="Avenir Black"/>
              <a:cs typeface="Avenir Black"/>
            </a:endParaRPr>
          </a:p>
          <a:p>
            <a:pPr fontAlgn="t"/>
            <a:r>
              <a:rPr lang="en-US" sz="2000" dirty="0" smtClean="0">
                <a:latin typeface="Avenir Black"/>
                <a:cs typeface="Avenir Black"/>
              </a:rPr>
              <a:t>7.8: Opportunities </a:t>
            </a:r>
            <a:r>
              <a:rPr lang="en-US" sz="2000" dirty="0">
                <a:latin typeface="Avenir Black"/>
                <a:cs typeface="Avenir Black"/>
              </a:rPr>
              <a:t>for </a:t>
            </a:r>
            <a:r>
              <a:rPr lang="en-US" sz="2000" dirty="0" smtClean="0">
                <a:latin typeface="Avenir Black"/>
                <a:cs typeface="Avenir Black"/>
              </a:rPr>
              <a:t>synergy</a:t>
            </a:r>
            <a:endParaRPr lang="en-US" sz="2000" dirty="0">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780456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492898" y="2476273"/>
            <a:ext cx="6042775"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Opportunities for synergy</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608756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513473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Requirements for synergy</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3" name="TextBox 12"/>
          <p:cNvSpPr txBox="1"/>
          <p:nvPr/>
        </p:nvSpPr>
        <p:spPr>
          <a:xfrm>
            <a:off x="464469" y="893777"/>
            <a:ext cx="8262364" cy="923330"/>
          </a:xfrm>
          <a:prstGeom prst="rect">
            <a:avLst/>
          </a:prstGeom>
          <a:noFill/>
        </p:spPr>
        <p:txBody>
          <a:bodyPr wrap="square" rtlCol="0">
            <a:spAutoFit/>
          </a:bodyPr>
          <a:lstStyle/>
          <a:p>
            <a:r>
              <a:rPr lang="en-US" dirty="0" smtClean="0">
                <a:solidFill>
                  <a:prstClr val="black"/>
                </a:solidFill>
                <a:latin typeface="Avenir Black"/>
                <a:cs typeface="Avenir Black"/>
              </a:rPr>
              <a:t>Synergy</a:t>
            </a:r>
            <a:r>
              <a:rPr lang="en-US" dirty="0" smtClean="0">
                <a:solidFill>
                  <a:prstClr val="black"/>
                </a:solidFill>
                <a:latin typeface="Avenir Medium"/>
                <a:cs typeface="Avenir Medium"/>
              </a:rPr>
              <a:t> (n.) </a:t>
            </a:r>
            <a:r>
              <a:rPr lang="en-US" dirty="0">
                <a:solidFill>
                  <a:prstClr val="black"/>
                </a:solidFill>
                <a:latin typeface="Avenir Medium"/>
                <a:cs typeface="Avenir Medium"/>
              </a:rPr>
              <a:t>the interaction or cooperation of two or more organizations, substances, or other agents to produce a combined effect greater than the sum of their separate effects. </a:t>
            </a:r>
            <a:endParaRPr lang="en-US" dirty="0" smtClean="0">
              <a:solidFill>
                <a:prstClr val="black"/>
              </a:solidFill>
              <a:latin typeface="Avenir Medium"/>
              <a:cs typeface="Avenir Medium"/>
            </a:endParaRPr>
          </a:p>
        </p:txBody>
      </p:sp>
      <p:sp>
        <p:nvSpPr>
          <p:cNvPr id="8" name="TextBox 7"/>
          <p:cNvSpPr txBox="1"/>
          <p:nvPr/>
        </p:nvSpPr>
        <p:spPr>
          <a:xfrm>
            <a:off x="471386" y="1918875"/>
            <a:ext cx="8262364" cy="4090352"/>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Can synergy occur between farms and AD?</a:t>
            </a:r>
          </a:p>
          <a:p>
            <a:pPr>
              <a:lnSpc>
                <a:spcPct val="120000"/>
              </a:lnSpc>
            </a:pPr>
            <a:endParaRPr lang="en-US" sz="1000"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Farmers need to understand their own </a:t>
            </a:r>
            <a:r>
              <a:rPr lang="en-US" dirty="0" smtClean="0">
                <a:solidFill>
                  <a:prstClr val="black"/>
                </a:solidFill>
                <a:latin typeface="Avenir Black"/>
                <a:cs typeface="Avenir Black"/>
              </a:rPr>
              <a:t>farm operations </a:t>
            </a:r>
            <a:r>
              <a:rPr lang="en-US" dirty="0" smtClean="0">
                <a:solidFill>
                  <a:prstClr val="black"/>
                </a:solidFill>
                <a:latin typeface="Avenir Medium"/>
                <a:cs typeface="Avenir Medium"/>
              </a:rPr>
              <a:t>in terms of:</a:t>
            </a:r>
          </a:p>
          <a:p>
            <a:pPr marL="742950" lvl="1" indent="-285750">
              <a:lnSpc>
                <a:spcPct val="120000"/>
              </a:lnSpc>
              <a:buFont typeface="Arial"/>
              <a:buChar char="•"/>
            </a:pPr>
            <a:r>
              <a:rPr lang="en-US" dirty="0" smtClean="0">
                <a:solidFill>
                  <a:prstClr val="black"/>
                </a:solidFill>
                <a:latin typeface="Avenir Medium"/>
                <a:cs typeface="Avenir Medium"/>
              </a:rPr>
              <a:t>Economics;</a:t>
            </a:r>
          </a:p>
          <a:p>
            <a:pPr marL="742950" lvl="1" indent="-285750">
              <a:lnSpc>
                <a:spcPct val="120000"/>
              </a:lnSpc>
              <a:buFont typeface="Arial"/>
              <a:buChar char="•"/>
            </a:pPr>
            <a:r>
              <a:rPr lang="en-US" dirty="0" smtClean="0">
                <a:solidFill>
                  <a:prstClr val="black"/>
                </a:solidFill>
                <a:latin typeface="Avenir Medium"/>
                <a:cs typeface="Avenir Medium"/>
              </a:rPr>
              <a:t>Logistics;</a:t>
            </a:r>
          </a:p>
          <a:p>
            <a:pPr marL="742950" lvl="1" indent="-285750">
              <a:lnSpc>
                <a:spcPct val="120000"/>
              </a:lnSpc>
              <a:buFont typeface="Arial"/>
              <a:buChar char="•"/>
            </a:pPr>
            <a:r>
              <a:rPr lang="en-US" dirty="0" smtClean="0">
                <a:solidFill>
                  <a:prstClr val="black"/>
                </a:solidFill>
                <a:latin typeface="Avenir Medium"/>
                <a:cs typeface="Avenir Medium"/>
              </a:rPr>
              <a:t>Transportation;</a:t>
            </a:r>
          </a:p>
          <a:p>
            <a:pPr marL="742950" lvl="1" indent="-285750">
              <a:lnSpc>
                <a:spcPct val="120000"/>
              </a:lnSpc>
              <a:buFont typeface="Arial"/>
              <a:buChar char="•"/>
            </a:pPr>
            <a:r>
              <a:rPr lang="en-US" dirty="0" smtClean="0">
                <a:solidFill>
                  <a:prstClr val="black"/>
                </a:solidFill>
                <a:latin typeface="Avenir Medium"/>
                <a:cs typeface="Avenir Medium"/>
              </a:rPr>
              <a:t>Storage;</a:t>
            </a:r>
          </a:p>
          <a:p>
            <a:pPr marL="742950" lvl="1" indent="-285750">
              <a:lnSpc>
                <a:spcPct val="120000"/>
              </a:lnSpc>
              <a:buFont typeface="Arial"/>
              <a:buChar char="•"/>
            </a:pPr>
            <a:r>
              <a:rPr lang="en-US" dirty="0" smtClean="0">
                <a:solidFill>
                  <a:prstClr val="black"/>
                </a:solidFill>
                <a:latin typeface="Avenir Medium"/>
                <a:cs typeface="Avenir Medium"/>
              </a:rPr>
              <a:t>Equipment;</a:t>
            </a:r>
          </a:p>
          <a:p>
            <a:pPr marL="742950" lvl="1" indent="-285750">
              <a:lnSpc>
                <a:spcPct val="120000"/>
              </a:lnSpc>
              <a:buFont typeface="Arial"/>
              <a:buChar char="•"/>
            </a:pPr>
            <a:r>
              <a:rPr lang="en-US" dirty="0" smtClean="0">
                <a:solidFill>
                  <a:prstClr val="black"/>
                </a:solidFill>
                <a:latin typeface="Avenir Medium"/>
                <a:cs typeface="Avenir Medium"/>
              </a:rPr>
              <a:t>Nutrient management; and</a:t>
            </a:r>
          </a:p>
          <a:p>
            <a:pPr marL="742950" lvl="1" indent="-285750">
              <a:lnSpc>
                <a:spcPct val="120000"/>
              </a:lnSpc>
              <a:buFont typeface="Arial"/>
              <a:buChar char="•"/>
            </a:pPr>
            <a:r>
              <a:rPr lang="en-US" dirty="0" smtClean="0">
                <a:solidFill>
                  <a:prstClr val="black"/>
                </a:solidFill>
                <a:latin typeface="Avenir Medium"/>
                <a:cs typeface="Avenir Medium"/>
              </a:rPr>
              <a:t>Personnel.</a:t>
            </a:r>
          </a:p>
          <a:p>
            <a:pPr lvl="1">
              <a:lnSpc>
                <a:spcPct val="120000"/>
              </a:lnSpc>
            </a:pPr>
            <a:endParaRPr lang="en-US" sz="900"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Farmers need to understand the implications of installing and operating </a:t>
            </a:r>
            <a:r>
              <a:rPr lang="en-US" dirty="0" smtClean="0">
                <a:solidFill>
                  <a:prstClr val="black"/>
                </a:solidFill>
                <a:latin typeface="Avenir Black"/>
                <a:cs typeface="Avenir Black"/>
              </a:rPr>
              <a:t>on-farm AD</a:t>
            </a:r>
            <a:r>
              <a:rPr lang="en-US" dirty="0" smtClean="0">
                <a:solidFill>
                  <a:prstClr val="black"/>
                </a:solidFill>
                <a:latin typeface="Avenir Medium"/>
                <a:cs typeface="Avenir Medium"/>
              </a:rPr>
              <a:t> or of </a:t>
            </a:r>
            <a:r>
              <a:rPr lang="en-US" dirty="0" smtClean="0">
                <a:solidFill>
                  <a:prstClr val="black"/>
                </a:solidFill>
                <a:latin typeface="Avenir Black"/>
                <a:cs typeface="Avenir Black"/>
              </a:rPr>
              <a:t>partnering</a:t>
            </a:r>
            <a:r>
              <a:rPr lang="en-US" dirty="0" smtClean="0">
                <a:solidFill>
                  <a:prstClr val="black"/>
                </a:solidFill>
                <a:latin typeface="Avenir Medium"/>
                <a:cs typeface="Avenir Medium"/>
              </a:rPr>
              <a:t> with an AD facility.</a:t>
            </a:r>
          </a:p>
        </p:txBody>
      </p:sp>
    </p:spTree>
    <p:extLst>
      <p:ext uri="{BB962C8B-B14F-4D97-AF65-F5344CB8AC3E}">
        <p14:creationId xmlns:p14="http://schemas.microsoft.com/office/powerpoint/2010/main" val="3425197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64258"/>
            <a:ext cx="321600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Models for AD?</a:t>
            </a:r>
            <a:endParaRPr lang="en-US" sz="3200" dirty="0">
              <a:solidFill>
                <a:prstClr val="white"/>
              </a:solidFill>
              <a:latin typeface="Avenir Heavy"/>
              <a:cs typeface="Avenir Heavy"/>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3" name="TextBox 12"/>
          <p:cNvSpPr txBox="1"/>
          <p:nvPr/>
        </p:nvSpPr>
        <p:spPr>
          <a:xfrm>
            <a:off x="464469" y="957277"/>
            <a:ext cx="8262364" cy="1731243"/>
          </a:xfrm>
          <a:prstGeom prst="rect">
            <a:avLst/>
          </a:prstGeom>
          <a:noFill/>
        </p:spPr>
        <p:txBody>
          <a:bodyPr wrap="square" rtlCol="0">
            <a:spAutoFit/>
          </a:bodyPr>
          <a:lstStyle/>
          <a:p>
            <a:pPr>
              <a:lnSpc>
                <a:spcPct val="150000"/>
              </a:lnSpc>
            </a:pPr>
            <a:r>
              <a:rPr lang="en-US" dirty="0" smtClean="0">
                <a:solidFill>
                  <a:prstClr val="black"/>
                </a:solidFill>
                <a:latin typeface="Avenir Medium"/>
                <a:cs typeface="Avenir Medium"/>
              </a:rPr>
              <a:t>Farms can participate in, or use, AD in a number of </a:t>
            </a:r>
            <a:r>
              <a:rPr lang="en-US" dirty="0" smtClean="0">
                <a:solidFill>
                  <a:prstClr val="black"/>
                </a:solidFill>
                <a:latin typeface="Avenir Black"/>
                <a:cs typeface="Avenir Black"/>
              </a:rPr>
              <a:t>different models</a:t>
            </a:r>
            <a:r>
              <a:rPr lang="en-US" dirty="0" smtClean="0">
                <a:solidFill>
                  <a:prstClr val="black"/>
                </a:solidFill>
                <a:latin typeface="Avenir Medium"/>
                <a:cs typeface="Avenir Medium"/>
              </a:rPr>
              <a:t>:</a:t>
            </a:r>
          </a:p>
          <a:p>
            <a:pPr marL="342900" indent="-342900">
              <a:lnSpc>
                <a:spcPct val="150000"/>
              </a:lnSpc>
              <a:buAutoNum type="arabicPeriod"/>
            </a:pPr>
            <a:r>
              <a:rPr lang="en-US" dirty="0" smtClean="0">
                <a:solidFill>
                  <a:prstClr val="black"/>
                </a:solidFill>
                <a:latin typeface="Avenir Medium"/>
                <a:cs typeface="Avenir Medium"/>
              </a:rPr>
              <a:t>Stand-alone on-farm AD</a:t>
            </a:r>
          </a:p>
          <a:p>
            <a:pPr marL="342900" indent="-342900">
              <a:lnSpc>
                <a:spcPct val="150000"/>
              </a:lnSpc>
              <a:buAutoNum type="arabicPeriod"/>
            </a:pPr>
            <a:r>
              <a:rPr lang="en-US" dirty="0" smtClean="0">
                <a:solidFill>
                  <a:prstClr val="black"/>
                </a:solidFill>
                <a:latin typeface="Avenir Medium"/>
                <a:cs typeface="Avenir Medium"/>
              </a:rPr>
              <a:t>Membership in a cooperative AD</a:t>
            </a:r>
          </a:p>
          <a:p>
            <a:pPr marL="342900" indent="-342900">
              <a:lnSpc>
                <a:spcPct val="150000"/>
              </a:lnSpc>
              <a:buAutoNum type="arabicPeriod"/>
            </a:pPr>
            <a:r>
              <a:rPr lang="en-US" dirty="0" smtClean="0">
                <a:solidFill>
                  <a:prstClr val="black"/>
                </a:solidFill>
                <a:latin typeface="Avenir Medium"/>
                <a:cs typeface="Avenir Medium"/>
              </a:rPr>
              <a:t>Partnership with an existing on-farm (or biomass) AD plant</a:t>
            </a:r>
            <a:endParaRPr lang="en-US" dirty="0">
              <a:solidFill>
                <a:prstClr val="black"/>
              </a:solidFill>
              <a:latin typeface="Avenir Medium"/>
              <a:cs typeface="Avenir Medium"/>
            </a:endParaRPr>
          </a:p>
        </p:txBody>
      </p:sp>
      <p:sp>
        <p:nvSpPr>
          <p:cNvPr id="8" name="TextBox 7"/>
          <p:cNvSpPr txBox="1"/>
          <p:nvPr/>
        </p:nvSpPr>
        <p:spPr>
          <a:xfrm>
            <a:off x="464469" y="5211940"/>
            <a:ext cx="8262364" cy="747897"/>
          </a:xfrm>
          <a:prstGeom prst="rect">
            <a:avLst/>
          </a:prstGeom>
          <a:noFill/>
        </p:spPr>
        <p:txBody>
          <a:bodyPr wrap="square" rtlCol="0">
            <a:spAutoFit/>
          </a:bodyPr>
          <a:lstStyle/>
          <a:p>
            <a:pPr>
              <a:lnSpc>
                <a:spcPct val="120000"/>
              </a:lnSpc>
            </a:pPr>
            <a:r>
              <a:rPr lang="en-US" i="1" dirty="0" smtClean="0">
                <a:solidFill>
                  <a:prstClr val="black"/>
                </a:solidFill>
                <a:latin typeface="Avenir Medium"/>
                <a:cs typeface="Avenir Medium"/>
              </a:rPr>
              <a:t>These models will be discussed in more detail in the last two modules of this course.</a:t>
            </a:r>
            <a:endParaRPr lang="en-US" i="1" dirty="0">
              <a:solidFill>
                <a:prstClr val="black"/>
              </a:solidFill>
              <a:latin typeface="Avenir Medium"/>
              <a:cs typeface="Avenir Medium"/>
            </a:endParaRPr>
          </a:p>
        </p:txBody>
      </p:sp>
    </p:spTree>
    <p:extLst>
      <p:ext uri="{BB962C8B-B14F-4D97-AF65-F5344CB8AC3E}">
        <p14:creationId xmlns:p14="http://schemas.microsoft.com/office/powerpoint/2010/main" val="1054643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7.8</a:t>
            </a:r>
            <a:r>
              <a:rPr lang="en-US" dirty="0" smtClean="0">
                <a:solidFill>
                  <a:srgbClr val="000000"/>
                </a:solidFill>
                <a:latin typeface="Avenir Medium"/>
                <a:cs typeface="Avenir Medium"/>
              </a:rPr>
              <a:t> of the Module 7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2006742" y="23363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13981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03964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Stand-alone on-farm AD?</a:t>
            </a:r>
            <a:endParaRPr lang="en-US" sz="3200" dirty="0">
              <a:solidFill>
                <a:prstClr val="white"/>
              </a:solidFill>
              <a:latin typeface="Avenir Heavy"/>
              <a:cs typeface="Avenir Heavy"/>
            </a:endParaRPr>
          </a:p>
        </p:txBody>
      </p:sp>
      <p:sp>
        <p:nvSpPr>
          <p:cNvPr id="6" name="TextBox 5"/>
          <p:cNvSpPr txBox="1"/>
          <p:nvPr/>
        </p:nvSpPr>
        <p:spPr>
          <a:xfrm>
            <a:off x="425619" y="787471"/>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Construction and operation of digesters requires </a:t>
            </a:r>
            <a:r>
              <a:rPr lang="en-US" dirty="0" smtClean="0">
                <a:solidFill>
                  <a:prstClr val="black"/>
                </a:solidFill>
                <a:latin typeface="Avenir Black"/>
                <a:cs typeface="Avenir Black"/>
              </a:rPr>
              <a:t>capital </a:t>
            </a:r>
            <a:r>
              <a:rPr lang="en-US" dirty="0" smtClean="0">
                <a:solidFill>
                  <a:prstClr val="black"/>
                </a:solidFill>
                <a:latin typeface="Avenir Medium"/>
                <a:cs typeface="Avenir Medium"/>
              </a:rPr>
              <a:t>(funding) and increased </a:t>
            </a:r>
            <a:r>
              <a:rPr lang="en-US" dirty="0" smtClean="0">
                <a:solidFill>
                  <a:prstClr val="black"/>
                </a:solidFill>
                <a:latin typeface="Avenir Black"/>
                <a:cs typeface="Avenir Black"/>
              </a:rPr>
              <a:t>personnel time</a:t>
            </a:r>
            <a:r>
              <a:rPr lang="en-US" dirty="0" smtClean="0">
                <a:solidFill>
                  <a:prstClr val="black"/>
                </a:solidFill>
                <a:latin typeface="Avenir Medium"/>
                <a:cs typeface="Avenir Medium"/>
              </a:rPr>
              <a:t>.</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84086" y="1889094"/>
            <a:ext cx="8262364" cy="2077492"/>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These costs may be too steep for a farm of less than 1000 head of dairy cattle. </a:t>
            </a:r>
          </a:p>
          <a:p>
            <a:pPr>
              <a:lnSpc>
                <a:spcPct val="120000"/>
              </a:lnSpc>
            </a:pPr>
            <a:r>
              <a:rPr lang="en-US" dirty="0" smtClean="0">
                <a:solidFill>
                  <a:prstClr val="black"/>
                </a:solidFill>
                <a:latin typeface="Avenir Medium"/>
                <a:cs typeface="Avenir Medium"/>
              </a:rPr>
              <a:t>In 2004, </a:t>
            </a:r>
            <a:r>
              <a:rPr lang="en-US" dirty="0" err="1" smtClean="0">
                <a:solidFill>
                  <a:prstClr val="black"/>
                </a:solidFill>
                <a:latin typeface="Avenir Medium"/>
                <a:cs typeface="Avenir Medium"/>
              </a:rPr>
              <a:t>AgSTAR</a:t>
            </a:r>
            <a:r>
              <a:rPr lang="en-US" dirty="0" smtClean="0">
                <a:solidFill>
                  <a:prstClr val="black"/>
                </a:solidFill>
                <a:latin typeface="Avenir Medium"/>
                <a:cs typeface="Avenir Medium"/>
              </a:rPr>
              <a:t> provided cost estimates:</a:t>
            </a:r>
          </a:p>
          <a:p>
            <a:pPr marL="285750" indent="-285750">
              <a:lnSpc>
                <a:spcPct val="120000"/>
              </a:lnSpc>
              <a:buFont typeface="Arial"/>
              <a:buChar char="•"/>
            </a:pPr>
            <a:r>
              <a:rPr lang="en-US" dirty="0">
                <a:solidFill>
                  <a:prstClr val="black"/>
                </a:solidFill>
                <a:latin typeface="Avenir Black"/>
                <a:cs typeface="Avenir Black"/>
              </a:rPr>
              <a:t>C</a:t>
            </a:r>
            <a:r>
              <a:rPr lang="en-US" dirty="0" smtClean="0">
                <a:solidFill>
                  <a:prstClr val="black"/>
                </a:solidFill>
                <a:latin typeface="Avenir Black"/>
                <a:cs typeface="Avenir Black"/>
              </a:rPr>
              <a:t>apital costs </a:t>
            </a:r>
            <a:r>
              <a:rPr lang="en-US" dirty="0" smtClean="0">
                <a:solidFill>
                  <a:prstClr val="black"/>
                </a:solidFill>
                <a:latin typeface="Avenir Medium"/>
                <a:cs typeface="Avenir Medium"/>
              </a:rPr>
              <a:t>at $150 - $500 / cow; and</a:t>
            </a:r>
          </a:p>
          <a:p>
            <a:pPr marL="285750" indent="-285750">
              <a:lnSpc>
                <a:spcPct val="120000"/>
              </a:lnSpc>
              <a:buFont typeface="Arial"/>
              <a:buChar char="•"/>
            </a:pPr>
            <a:r>
              <a:rPr lang="en-US" dirty="0" smtClean="0">
                <a:solidFill>
                  <a:prstClr val="black"/>
                </a:solidFill>
                <a:latin typeface="Avenir Black"/>
                <a:cs typeface="Avenir Black"/>
              </a:rPr>
              <a:t>Annual operating costs </a:t>
            </a:r>
            <a:r>
              <a:rPr lang="en-US" dirty="0" smtClean="0">
                <a:solidFill>
                  <a:prstClr val="black"/>
                </a:solidFill>
                <a:latin typeface="Avenir Medium"/>
                <a:cs typeface="Avenir Medium"/>
              </a:rPr>
              <a:t>of $11,000 - &gt;$50,000 for labor and / or an AD operator. </a:t>
            </a:r>
          </a:p>
        </p:txBody>
      </p:sp>
      <p:sp>
        <p:nvSpPr>
          <p:cNvPr id="13" name="TextBox 12"/>
          <p:cNvSpPr txBox="1"/>
          <p:nvPr/>
        </p:nvSpPr>
        <p:spPr>
          <a:xfrm>
            <a:off x="542553" y="4229917"/>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Co-digestion </a:t>
            </a:r>
            <a:r>
              <a:rPr lang="en-US" dirty="0" smtClean="0">
                <a:solidFill>
                  <a:prstClr val="black"/>
                </a:solidFill>
                <a:latin typeface="Avenir Medium"/>
                <a:cs typeface="Avenir Medium"/>
              </a:rPr>
              <a:t>will increase revenue (essentially increase herd size) </a:t>
            </a:r>
            <a:r>
              <a:rPr lang="en-US" u="sng" dirty="0" smtClean="0">
                <a:solidFill>
                  <a:prstClr val="black"/>
                </a:solidFill>
                <a:latin typeface="Avenir Black"/>
                <a:cs typeface="Avenir Black"/>
              </a:rPr>
              <a:t>but</a:t>
            </a:r>
            <a:r>
              <a:rPr lang="en-US" dirty="0" smtClean="0">
                <a:solidFill>
                  <a:prstClr val="black"/>
                </a:solidFill>
                <a:latin typeface="Avenir Medium"/>
                <a:cs typeface="Avenir Medium"/>
              </a:rPr>
              <a:t> will also increase capital costs, project complexity and operational requirements. </a:t>
            </a:r>
          </a:p>
        </p:txBody>
      </p:sp>
    </p:spTree>
    <p:extLst>
      <p:ext uri="{BB962C8B-B14F-4D97-AF65-F5344CB8AC3E}">
        <p14:creationId xmlns:p14="http://schemas.microsoft.com/office/powerpoint/2010/main" val="27883174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01881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Participating in an AD cooperative?</a:t>
            </a:r>
            <a:endParaRPr lang="en-US" sz="3200" dirty="0">
              <a:solidFill>
                <a:prstClr val="white"/>
              </a:solidFill>
              <a:latin typeface="Avenir Heavy"/>
              <a:cs typeface="Avenir Heavy"/>
            </a:endParaRPr>
          </a:p>
        </p:txBody>
      </p:sp>
      <p:sp>
        <p:nvSpPr>
          <p:cNvPr id="6" name="TextBox 5"/>
          <p:cNvSpPr txBox="1"/>
          <p:nvPr/>
        </p:nvSpPr>
        <p:spPr>
          <a:xfrm>
            <a:off x="425619" y="787471"/>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Small farms might reap some of the benefits of AD by becoming </a:t>
            </a:r>
            <a:r>
              <a:rPr lang="en-US" dirty="0" smtClean="0">
                <a:solidFill>
                  <a:prstClr val="black"/>
                </a:solidFill>
                <a:latin typeface="Avenir Black"/>
                <a:cs typeface="Avenir Black"/>
              </a:rPr>
              <a:t>partners</a:t>
            </a:r>
            <a:r>
              <a:rPr lang="en-US" dirty="0" smtClean="0">
                <a:solidFill>
                  <a:prstClr val="black"/>
                </a:solidFill>
                <a:latin typeface="Avenir Medium"/>
                <a:cs typeface="Avenir Medium"/>
              </a:rPr>
              <a:t> in an </a:t>
            </a:r>
            <a:r>
              <a:rPr lang="en-US" dirty="0" smtClean="0">
                <a:solidFill>
                  <a:prstClr val="black"/>
                </a:solidFill>
                <a:latin typeface="Avenir Black"/>
                <a:cs typeface="Avenir Black"/>
              </a:rPr>
              <a:t>cooperative AD project</a:t>
            </a:r>
            <a:r>
              <a:rPr lang="en-US" dirty="0" smtClean="0">
                <a:solidFill>
                  <a:prstClr val="black"/>
                </a:solidFill>
                <a:latin typeface="Avenir Medium"/>
                <a:cs typeface="Avenir Medium"/>
              </a:rPr>
              <a:t>.</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2" name="TextBox 11"/>
          <p:cNvSpPr txBox="1"/>
          <p:nvPr/>
        </p:nvSpPr>
        <p:spPr>
          <a:xfrm>
            <a:off x="484086" y="1691998"/>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Farms would </a:t>
            </a:r>
            <a:r>
              <a:rPr lang="en-US" dirty="0" smtClean="0">
                <a:solidFill>
                  <a:prstClr val="black"/>
                </a:solidFill>
                <a:latin typeface="Avenir Black"/>
                <a:cs typeface="Avenir Black"/>
              </a:rPr>
              <a:t>contribute</a:t>
            </a:r>
            <a:r>
              <a:rPr lang="en-US" dirty="0" smtClean="0">
                <a:solidFill>
                  <a:prstClr val="black"/>
                </a:solidFill>
                <a:latin typeface="Avenir Medium"/>
                <a:cs typeface="Avenir Medium"/>
              </a:rPr>
              <a:t> manure, and possibly other on-farm feedstock materials like extra crops or spoiled feed.</a:t>
            </a:r>
          </a:p>
        </p:txBody>
      </p:sp>
      <p:sp>
        <p:nvSpPr>
          <p:cNvPr id="13" name="TextBox 12"/>
          <p:cNvSpPr txBox="1"/>
          <p:nvPr/>
        </p:nvSpPr>
        <p:spPr>
          <a:xfrm>
            <a:off x="542553" y="2595427"/>
            <a:ext cx="8262364" cy="1745093"/>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nutrients from those contributions would be </a:t>
            </a:r>
            <a:r>
              <a:rPr lang="en-US" dirty="0" smtClean="0">
                <a:solidFill>
                  <a:prstClr val="black"/>
                </a:solidFill>
                <a:latin typeface="Avenir Black"/>
                <a:cs typeface="Avenir Black"/>
              </a:rPr>
              <a:t>returned</a:t>
            </a:r>
            <a:r>
              <a:rPr lang="en-US" dirty="0" smtClean="0">
                <a:solidFill>
                  <a:prstClr val="black"/>
                </a:solidFill>
                <a:latin typeface="Avenir Medium"/>
                <a:cs typeface="Avenir Medium"/>
              </a:rPr>
              <a:t> to farmers.</a:t>
            </a:r>
          </a:p>
          <a:p>
            <a:pPr marL="285750" indent="-285750">
              <a:lnSpc>
                <a:spcPct val="120000"/>
              </a:lnSpc>
              <a:buFont typeface="Arial"/>
              <a:buChar char="•"/>
            </a:pPr>
            <a:r>
              <a:rPr lang="en-US" dirty="0" smtClean="0">
                <a:solidFill>
                  <a:prstClr val="black"/>
                </a:solidFill>
                <a:latin typeface="Avenir Medium"/>
                <a:cs typeface="Avenir Medium"/>
              </a:rPr>
              <a:t>Fertilizer</a:t>
            </a:r>
          </a:p>
          <a:p>
            <a:pPr marL="285750" indent="-285750">
              <a:lnSpc>
                <a:spcPct val="120000"/>
              </a:lnSpc>
              <a:buFont typeface="Arial"/>
              <a:buChar char="•"/>
            </a:pPr>
            <a:r>
              <a:rPr lang="en-US" dirty="0" smtClean="0">
                <a:solidFill>
                  <a:prstClr val="black"/>
                </a:solidFill>
                <a:latin typeface="Avenir Medium"/>
                <a:cs typeface="Avenir Medium"/>
              </a:rPr>
              <a:t>Bedding</a:t>
            </a:r>
          </a:p>
          <a:p>
            <a:pPr marL="285750" indent="-285750">
              <a:lnSpc>
                <a:spcPct val="120000"/>
              </a:lnSpc>
              <a:buFont typeface="Arial"/>
              <a:buChar char="•"/>
            </a:pPr>
            <a:r>
              <a:rPr lang="en-US" dirty="0" smtClean="0">
                <a:solidFill>
                  <a:prstClr val="black"/>
                </a:solidFill>
                <a:latin typeface="Avenir Medium"/>
                <a:cs typeface="Avenir Medium"/>
              </a:rPr>
              <a:t>Nutrient management planning assistance</a:t>
            </a:r>
          </a:p>
          <a:p>
            <a:pPr marL="285750" indent="-285750">
              <a:lnSpc>
                <a:spcPct val="120000"/>
              </a:lnSpc>
              <a:buFont typeface="Arial"/>
              <a:buChar char="•"/>
            </a:pPr>
            <a:r>
              <a:rPr lang="en-US" i="1" dirty="0" smtClean="0">
                <a:solidFill>
                  <a:prstClr val="black"/>
                </a:solidFill>
                <a:latin typeface="Avenir Medium"/>
                <a:cs typeface="Avenir Medium"/>
              </a:rPr>
              <a:t>(Some $ for electricity?)</a:t>
            </a:r>
          </a:p>
        </p:txBody>
      </p:sp>
      <p:sp>
        <p:nvSpPr>
          <p:cNvPr id="14" name="TextBox 13"/>
          <p:cNvSpPr txBox="1"/>
          <p:nvPr/>
        </p:nvSpPr>
        <p:spPr>
          <a:xfrm>
            <a:off x="562159" y="4486058"/>
            <a:ext cx="8262364"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partnership could be cooperative, or strictly by contract for goods &amp; services.</a:t>
            </a:r>
            <a:endParaRPr lang="en-US" i="1" dirty="0" smtClean="0">
              <a:solidFill>
                <a:prstClr val="black"/>
              </a:solidFill>
              <a:latin typeface="Avenir Medium"/>
              <a:cs typeface="Avenir Medium"/>
            </a:endParaRPr>
          </a:p>
        </p:txBody>
      </p:sp>
      <p:sp>
        <p:nvSpPr>
          <p:cNvPr id="15" name="TextBox 14"/>
          <p:cNvSpPr txBox="1"/>
          <p:nvPr/>
        </p:nvSpPr>
        <p:spPr>
          <a:xfrm>
            <a:off x="628646" y="5344245"/>
            <a:ext cx="8262364" cy="747897"/>
          </a:xfrm>
          <a:prstGeom prst="rect">
            <a:avLst/>
          </a:prstGeom>
          <a:noFill/>
        </p:spPr>
        <p:txBody>
          <a:bodyPr wrap="square" rtlCol="0">
            <a:spAutoFit/>
          </a:bodyPr>
          <a:lstStyle/>
          <a:p>
            <a:pPr>
              <a:lnSpc>
                <a:spcPct val="120000"/>
              </a:lnSpc>
            </a:pPr>
            <a:r>
              <a:rPr lang="en-US" i="1" dirty="0" smtClean="0">
                <a:solidFill>
                  <a:prstClr val="black"/>
                </a:solidFill>
                <a:latin typeface="Avenir Medium"/>
                <a:cs typeface="Avenir Medium"/>
              </a:rPr>
              <a:t>Participation in cooperative AD and other partnership models is covered in more detail in the last module of this course. </a:t>
            </a:r>
          </a:p>
        </p:txBody>
      </p:sp>
    </p:spTree>
    <p:extLst>
      <p:ext uri="{BB962C8B-B14F-4D97-AF65-F5344CB8AC3E}">
        <p14:creationId xmlns:p14="http://schemas.microsoft.com/office/powerpoint/2010/main" val="426964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7.1</a:t>
            </a:r>
            <a:r>
              <a:rPr lang="en-US" dirty="0" smtClean="0">
                <a:solidFill>
                  <a:srgbClr val="000000"/>
                </a:solidFill>
                <a:latin typeface="Avenir Medium"/>
                <a:cs typeface="Avenir Medium"/>
              </a:rPr>
              <a:t> of the Module 7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2006742" y="23363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584593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4236" y="942868"/>
            <a:ext cx="8552214"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7: </a:t>
            </a:r>
            <a:br>
              <a:rPr lang="en-US" sz="3600" dirty="0" smtClean="0">
                <a:solidFill>
                  <a:prstClr val="black"/>
                </a:solidFill>
                <a:latin typeface="Avenir Black"/>
                <a:cs typeface="Avenir Black"/>
              </a:rPr>
            </a:br>
            <a:r>
              <a:rPr lang="en-US" sz="3600" dirty="0" smtClean="0">
                <a:solidFill>
                  <a:prstClr val="black"/>
                </a:solidFill>
                <a:latin typeface="Avenir Black"/>
                <a:cs typeface="Avenir Black"/>
              </a:rPr>
              <a:t>Integration of AD &amp; farming</a:t>
            </a:r>
            <a:endParaRPr lang="en-US" sz="3600" dirty="0">
              <a:solidFill>
                <a:prstClr val="black"/>
              </a:solidFill>
              <a:latin typeface="Avenir Black"/>
              <a:cs typeface="Avenir Black"/>
            </a:endParaRPr>
          </a:p>
        </p:txBody>
      </p:sp>
      <p:sp>
        <p:nvSpPr>
          <p:cNvPr id="5" name="TextBox 4"/>
          <p:cNvSpPr txBox="1"/>
          <p:nvPr/>
        </p:nvSpPr>
        <p:spPr>
          <a:xfrm>
            <a:off x="1767539" y="2200507"/>
            <a:ext cx="5421399" cy="3570208"/>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7</a:t>
            </a:r>
            <a:r>
              <a:rPr lang="en-US" sz="2000" dirty="0" smtClean="0">
                <a:solidFill>
                  <a:schemeClr val="bg1">
                    <a:lumMod val="50000"/>
                  </a:schemeClr>
                </a:solidFill>
                <a:latin typeface="Avenir Medium"/>
                <a:cs typeface="Avenir Medium"/>
              </a:rPr>
              <a:t>.1: On-farm AD vs. partnering with AD</a:t>
            </a:r>
          </a:p>
          <a:p>
            <a:pPr lvl="0" fontAlgn="t"/>
            <a:endParaRPr lang="en-US" sz="1000" dirty="0" smtClean="0">
              <a:latin typeface="Avenir Black"/>
              <a:cs typeface="Avenir Black"/>
            </a:endParaRPr>
          </a:p>
          <a:p>
            <a:pPr lvl="0" fontAlgn="t"/>
            <a:r>
              <a:rPr lang="en-US" sz="2000" dirty="0">
                <a:latin typeface="Avenir Black"/>
                <a:cs typeface="Avenir Black"/>
              </a:rPr>
              <a:t>7</a:t>
            </a:r>
            <a:r>
              <a:rPr lang="en-US" sz="2000" dirty="0" smtClean="0">
                <a:latin typeface="Avenir Black"/>
                <a:cs typeface="Avenir Black"/>
              </a:rPr>
              <a:t>.2: Manure only or co-digestion?</a:t>
            </a:r>
            <a:endParaRPr lang="en-US" sz="2000" dirty="0">
              <a:latin typeface="Avenir Black"/>
              <a:cs typeface="Avenir Black"/>
            </a:endParaRPr>
          </a:p>
          <a:p>
            <a:pPr lvl="0" fontAlgn="t"/>
            <a:endParaRPr lang="en-US" sz="1000" dirty="0">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.3: Production of AD feedstock</a:t>
            </a: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.4: Clean collection of feedstock</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.5: On-farm use of co-products</a:t>
            </a:r>
          </a:p>
          <a:p>
            <a:pPr fontAlgn="t"/>
            <a:endParaRPr lang="en-US" sz="800" dirty="0" smtClean="0">
              <a:solidFill>
                <a:schemeClr val="tx1">
                  <a:lumMod val="50000"/>
                  <a:lumOff val="50000"/>
                </a:schemeClr>
              </a:solidFill>
              <a:latin typeface="Avenir Black"/>
              <a:cs typeface="Avenir Black"/>
            </a:endParaRPr>
          </a:p>
          <a:p>
            <a:pPr fontAlgn="t"/>
            <a:r>
              <a:rPr lang="en-US" sz="2000" dirty="0">
                <a:solidFill>
                  <a:schemeClr val="tx1">
                    <a:lumMod val="50000"/>
                    <a:lumOff val="50000"/>
                  </a:schemeClr>
                </a:solidFill>
                <a:latin typeface="Avenir Black"/>
                <a:cs typeface="Avenir Black"/>
              </a:rPr>
              <a:t>7</a:t>
            </a:r>
            <a:r>
              <a:rPr lang="en-US" sz="2000" dirty="0" smtClean="0">
                <a:solidFill>
                  <a:schemeClr val="tx1">
                    <a:lumMod val="50000"/>
                    <a:lumOff val="50000"/>
                  </a:schemeClr>
                </a:solidFill>
                <a:latin typeface="Avenir Black"/>
                <a:cs typeface="Avenir Black"/>
              </a:rPr>
              <a:t>.6: Effects </a:t>
            </a:r>
            <a:r>
              <a:rPr lang="en-US" sz="2000" dirty="0">
                <a:solidFill>
                  <a:schemeClr val="tx1">
                    <a:lumMod val="50000"/>
                    <a:lumOff val="50000"/>
                  </a:schemeClr>
                </a:solidFill>
                <a:latin typeface="Avenir Black"/>
                <a:cs typeface="Avenir Black"/>
              </a:rPr>
              <a:t>of AD on nutrient </a:t>
            </a:r>
            <a:r>
              <a:rPr lang="en-US" sz="2000" dirty="0" smtClean="0">
                <a:solidFill>
                  <a:schemeClr val="tx1">
                    <a:lumMod val="50000"/>
                    <a:lumOff val="50000"/>
                  </a:schemeClr>
                </a:solidFill>
                <a:latin typeface="Avenir Black"/>
                <a:cs typeface="Avenir Black"/>
              </a:rPr>
              <a:t>management</a:t>
            </a:r>
          </a:p>
          <a:p>
            <a:pPr fontAlgn="t"/>
            <a:endParaRPr lang="en-US" sz="10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7.7</a:t>
            </a:r>
            <a:r>
              <a:rPr lang="en-US" sz="2000" dirty="0">
                <a:solidFill>
                  <a:schemeClr val="tx1">
                    <a:lumMod val="50000"/>
                    <a:lumOff val="50000"/>
                  </a:schemeClr>
                </a:solidFill>
                <a:latin typeface="Avenir Black"/>
                <a:cs typeface="Avenir Black"/>
              </a:rPr>
              <a:t>: </a:t>
            </a:r>
            <a:r>
              <a:rPr lang="en-US" sz="2000" dirty="0" smtClean="0">
                <a:solidFill>
                  <a:schemeClr val="tx1">
                    <a:lumMod val="50000"/>
                    <a:lumOff val="50000"/>
                  </a:schemeClr>
                </a:solidFill>
                <a:latin typeface="Avenir Black"/>
                <a:cs typeface="Avenir Black"/>
              </a:rPr>
              <a:t>Transportation </a:t>
            </a:r>
            <a:r>
              <a:rPr lang="en-US" sz="2000" dirty="0">
                <a:solidFill>
                  <a:schemeClr val="tx1">
                    <a:lumMod val="50000"/>
                    <a:lumOff val="50000"/>
                  </a:schemeClr>
                </a:solidFill>
                <a:latin typeface="Avenir Black"/>
                <a:cs typeface="Avenir Black"/>
              </a:rPr>
              <a:t>&amp; storage </a:t>
            </a:r>
            <a:r>
              <a:rPr lang="en-US" sz="2000" dirty="0" smtClean="0">
                <a:solidFill>
                  <a:schemeClr val="tx1">
                    <a:lumMod val="50000"/>
                    <a:lumOff val="50000"/>
                  </a:schemeClr>
                </a:solidFill>
                <a:latin typeface="Avenir Black"/>
                <a:cs typeface="Avenir Black"/>
              </a:rPr>
              <a:t>issues</a:t>
            </a:r>
            <a:endParaRPr lang="en-US" sz="1000" dirty="0">
              <a:solidFill>
                <a:schemeClr val="tx1">
                  <a:lumMod val="50000"/>
                  <a:lumOff val="50000"/>
                </a:schemeClr>
              </a:solidFill>
              <a:latin typeface="Avenir Black"/>
              <a:cs typeface="Avenir Black"/>
            </a:endParaRPr>
          </a:p>
          <a:p>
            <a:pPr fontAlgn="t"/>
            <a:endParaRPr lang="en-US" sz="800" dirty="0" smtClean="0">
              <a:solidFill>
                <a:schemeClr val="tx1">
                  <a:lumMod val="50000"/>
                  <a:lumOff val="50000"/>
                </a:schemeClr>
              </a:solidFill>
              <a:latin typeface="Avenir Black"/>
              <a:cs typeface="Avenir Black"/>
            </a:endParaRPr>
          </a:p>
          <a:p>
            <a:pPr fontAlgn="t"/>
            <a:r>
              <a:rPr lang="en-US" sz="2000" dirty="0" smtClean="0">
                <a:solidFill>
                  <a:schemeClr val="tx1">
                    <a:lumMod val="50000"/>
                    <a:lumOff val="50000"/>
                  </a:schemeClr>
                </a:solidFill>
                <a:latin typeface="Avenir Black"/>
                <a:cs typeface="Avenir Black"/>
              </a:rPr>
              <a:t>7.8: Opportunities </a:t>
            </a:r>
            <a:r>
              <a:rPr lang="en-US" sz="2000" dirty="0">
                <a:solidFill>
                  <a:schemeClr val="tx1">
                    <a:lumMod val="50000"/>
                    <a:lumOff val="50000"/>
                  </a:schemeClr>
                </a:solidFill>
                <a:latin typeface="Avenir Black"/>
                <a:cs typeface="Avenir Black"/>
              </a:rPr>
              <a:t>for </a:t>
            </a:r>
            <a:r>
              <a:rPr lang="en-US" sz="2000" dirty="0" smtClean="0">
                <a:solidFill>
                  <a:schemeClr val="tx1">
                    <a:lumMod val="50000"/>
                    <a:lumOff val="50000"/>
                  </a:schemeClr>
                </a:solidFill>
                <a:latin typeface="Avenir Black"/>
                <a:cs typeface="Avenir Black"/>
              </a:rPr>
              <a:t>synergy</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78045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68596</TotalTime>
  <Words>9217</Words>
  <Application>Microsoft Macintosh PowerPoint</Application>
  <PresentationFormat>On-screen Show (4:3)</PresentationFormat>
  <Paragraphs>564</Paragraphs>
  <Slides>55</Slides>
  <Notes>41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759</cp:revision>
  <cp:lastPrinted>2016-03-21T14:39:01Z</cp:lastPrinted>
  <dcterms:created xsi:type="dcterms:W3CDTF">2014-02-24T00:05:29Z</dcterms:created>
  <dcterms:modified xsi:type="dcterms:W3CDTF">2016-03-22T17:35:56Z</dcterms:modified>
</cp:coreProperties>
</file>