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8" r:id="rId2"/>
    <p:sldId id="339" r:id="rId3"/>
    <p:sldId id="356" r:id="rId4"/>
    <p:sldId id="259" r:id="rId5"/>
    <p:sldId id="359" r:id="rId6"/>
    <p:sldId id="358" r:id="rId7"/>
    <p:sldId id="260" r:id="rId8"/>
    <p:sldId id="261" r:id="rId9"/>
    <p:sldId id="360" r:id="rId10"/>
    <p:sldId id="262" r:id="rId11"/>
    <p:sldId id="265" r:id="rId12"/>
    <p:sldId id="396" r:id="rId13"/>
    <p:sldId id="325" r:id="rId14"/>
    <p:sldId id="334" r:id="rId15"/>
    <p:sldId id="361" r:id="rId16"/>
    <p:sldId id="362" r:id="rId17"/>
    <p:sldId id="363" r:id="rId18"/>
    <p:sldId id="364" r:id="rId19"/>
    <p:sldId id="338" r:id="rId20"/>
    <p:sldId id="365" r:id="rId21"/>
    <p:sldId id="397" r:id="rId22"/>
    <p:sldId id="366" r:id="rId23"/>
    <p:sldId id="367" r:id="rId24"/>
    <p:sldId id="382" r:id="rId25"/>
    <p:sldId id="383" r:id="rId26"/>
    <p:sldId id="380" r:id="rId27"/>
    <p:sldId id="381" r:id="rId28"/>
    <p:sldId id="369" r:id="rId29"/>
    <p:sldId id="370" r:id="rId30"/>
    <p:sldId id="371" r:id="rId31"/>
    <p:sldId id="274" r:id="rId32"/>
    <p:sldId id="372" r:id="rId33"/>
    <p:sldId id="384" r:id="rId34"/>
    <p:sldId id="385" r:id="rId35"/>
    <p:sldId id="386" r:id="rId36"/>
    <p:sldId id="387" r:id="rId37"/>
    <p:sldId id="275" r:id="rId38"/>
    <p:sldId id="373" r:id="rId39"/>
    <p:sldId id="399" r:id="rId40"/>
    <p:sldId id="374" r:id="rId41"/>
    <p:sldId id="375" r:id="rId42"/>
    <p:sldId id="376" r:id="rId43"/>
    <p:sldId id="377" r:id="rId44"/>
    <p:sldId id="388" r:id="rId45"/>
    <p:sldId id="389" r:id="rId46"/>
    <p:sldId id="390" r:id="rId47"/>
    <p:sldId id="391" r:id="rId48"/>
    <p:sldId id="283" r:id="rId49"/>
    <p:sldId id="284" r:id="rId50"/>
    <p:sldId id="285" r:id="rId51"/>
    <p:sldId id="286" r:id="rId52"/>
    <p:sldId id="287" r:id="rId53"/>
    <p:sldId id="288" r:id="rId54"/>
    <p:sldId id="403" r:id="rId55"/>
    <p:sldId id="404" r:id="rId56"/>
    <p:sldId id="392" r:id="rId57"/>
    <p:sldId id="393" r:id="rId58"/>
    <p:sldId id="394" r:id="rId59"/>
    <p:sldId id="395" r:id="rId60"/>
    <p:sldId id="379" r:id="rId61"/>
    <p:sldId id="378" r:id="rId62"/>
    <p:sldId id="400" r:id="rId63"/>
    <p:sldId id="401" r:id="rId64"/>
    <p:sldId id="402" r:id="rId6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3"/>
    <p:restoredTop sz="94663"/>
  </p:normalViewPr>
  <p:slideViewPr>
    <p:cSldViewPr snapToGrid="0" snapToObjects="1">
      <p:cViewPr varScale="1">
        <p:scale>
          <a:sx n="116" d="100"/>
          <a:sy n="116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25935-F393-9641-A77B-57ACEA7FA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310E5-F245-5240-98F1-EA667297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89FEC-6943-4446-9BD1-A7C600E5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72BD-633D-6C4A-BDA0-35F965EA924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249BC-A398-6945-B573-706196F5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85BFC-17C1-9247-BE65-B8EA8599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D5E-A369-6B45-8990-C52AA61C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1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909A-7EBD-604D-8016-F2C93540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23F9B-F7B7-7048-AA0C-9082F2B39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0CCE9-BE87-2F45-897B-88B2866D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72BD-633D-6C4A-BDA0-35F965EA924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5054D-E8EB-EE47-930C-43AEBCDE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EA786-6549-D246-B24D-E14F8B08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D5E-A369-6B45-8990-C52AA61C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E7BCE-7A61-E24C-BB63-56D430D0C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0913A-733C-8C4B-BF70-896DD6263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EAFEA-4540-7145-91A1-2208A4A6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72BD-633D-6C4A-BDA0-35F965EA924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D2CE-846C-7141-B1E9-B8E36ACC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D763E-1FA4-E247-BA88-41709F50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D5E-A369-6B45-8990-C52AA61C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9317-FAC9-A944-913D-F39B2679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562C6-DB80-9A4A-80E6-8C0EF5E5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61833-1852-CB4A-9BFB-9F017E10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72BD-633D-6C4A-BDA0-35F965EA924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6FADA-88FB-6C48-B473-11AC6A19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6DB1C-A835-9549-937E-C8808981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D5E-A369-6B45-8990-C52AA61C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7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FE88-E1A8-CF4F-BF2B-E8DCE1A6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A7CBD-50FD-C443-9DFD-E34DA89FC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CE4B8-04BE-834B-B520-6C6A9F2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72BD-633D-6C4A-BDA0-35F965EA924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91D19-39CC-7245-ACD3-1CA141AA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841D2-655F-A149-9FC8-65F1892F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D5E-A369-6B45-8990-C52AA61C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0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D300-FBDF-9049-9B67-FE103D99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3333-7112-3D45-BFB0-B5ADAB0FD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92A46-8234-5145-9458-8CA66FFDA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B3BF4-6CD5-4E48-A227-669F12F4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72BD-633D-6C4A-BDA0-35F965EA924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169D6-BD2F-8345-8812-C3031DB6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815D-B7D0-DD40-B141-E744FB15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D5E-A369-6B45-8990-C52AA61C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0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FD3D7-3C7E-3042-8392-54A88023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F1B12-099B-E04B-8413-8A775FBE2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F113D-16E2-3949-BD12-645510CFF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54A73-BFCD-1849-8F1A-A9B52EAF5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2556A5-4883-C447-BE14-6C5D2FEF9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11178-AEFE-4E45-B073-20F46100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72BD-633D-6C4A-BDA0-35F965EA924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E8C17-8E64-0449-B17C-97F4E3C2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56613-3B0B-7A49-9E16-8D3DF0C5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D5E-A369-6B45-8990-C52AA61C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4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425C-78D3-244B-AF7E-5AFB044C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E28F0-D706-A74C-8BE7-4B541FE0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72BD-633D-6C4A-BDA0-35F965EA924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2797E-8D4E-A840-9287-93601E3F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4085A-4B19-174F-B0D8-4299229C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D5E-A369-6B45-8990-C52AA61C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4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E0A24-8B6C-DC47-AAFE-FF6720BF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72BD-633D-6C4A-BDA0-35F965EA924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3B366F-D9AB-3644-B40F-CED00F38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D435D-7A7B-B640-A3AF-57CBC299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D5E-A369-6B45-8990-C52AA61C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D468-D068-FE4F-B00F-3FF46891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38DD4-7330-DB4E-A9EB-E05D9C8E5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E3B35-C119-9241-AABB-2824EB73F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57590-4C90-2946-A287-78A3D206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72BD-633D-6C4A-BDA0-35F965EA924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FA739-4D9F-B14E-965B-60C88BC5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BAADA-AF25-A44F-A6E6-C71E51BE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D5E-A369-6B45-8990-C52AA61C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0B64-ED70-D94E-84C7-7544D8BC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84844-A63B-A04C-BA00-AEA4359D2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D8931-54CE-9447-96DC-DC73C351D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40634-BE3C-9449-A4AE-7177018E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72BD-633D-6C4A-BDA0-35F965EA924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22E60-CCEC-A44A-AB74-8BD4BB23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840C7-69A9-5340-B6C5-6C1B1A73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D5E-A369-6B45-8990-C52AA61C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8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14DDD6-96FB-8C4D-B057-A8C0F7C4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EBB9D-90C7-564C-8B11-488785293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77334-DC15-104C-8665-DD0B70055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072BD-633D-6C4A-BDA0-35F965EA924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64267-E1E1-7049-94E5-1355A4FCB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2DC5B-03E9-E646-92BA-C38D4DD06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BD5E-A369-6B45-8990-C52AA61C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Uus48MnoI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_B735turDoM" TargetMode="External"/><Relationship Id="rId5" Type="http://schemas.openxmlformats.org/officeDocument/2006/relationships/hyperlink" Target="https://www.youtube.com/watch?v=eNsVaUCzvLA" TargetMode="External"/><Relationship Id="rId4" Type="http://schemas.openxmlformats.org/officeDocument/2006/relationships/hyperlink" Target="https://www.khanacademy.org/science/chemistry/chemical-reactions-stoichiome/balancing-chemical-equations/v/balancing-chemical-equations-introductio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source.com/archive/Sugar-Dissolving-SS2870020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dedxfhcpWo?feature=oembed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xdedxfhcpW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dedxfhcpW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KVZ_KS45rVg" TargetMode="External"/><Relationship Id="rId4" Type="http://schemas.openxmlformats.org/officeDocument/2006/relationships/hyperlink" Target="https://www.youtube.com/watch?v=0cPFx0wFuV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vERNlUdB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Uus48MnoI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Uus48MnoI4?feature=oembed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RMFTgGmN5c?feature=oembed" TargetMode="External"/><Relationship Id="rId4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MFTgGmN5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HdmCagtasY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rtJdjas-m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zpCy7KwqDO8" TargetMode="External"/><Relationship Id="rId5" Type="http://schemas.openxmlformats.org/officeDocument/2006/relationships/hyperlink" Target="https://www.youtube.com/watch?v=-a2ckxhfDjQ" TargetMode="External"/><Relationship Id="rId4" Type="http://schemas.openxmlformats.org/officeDocument/2006/relationships/hyperlink" Target="https://www.youtube.com/watch?v=RX6rh-eeflM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U1RaRulS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79" y="16327"/>
            <a:ext cx="723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1020: Introduction to 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9870" y="856565"/>
            <a:ext cx="10113666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ndara"/>
                <a:cs typeface="Candara"/>
              </a:rPr>
              <a:t>Module 7: Introduction to chemical reactions</a:t>
            </a: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2800" b="1" dirty="0">
                <a:latin typeface="Candara"/>
                <a:cs typeface="Candara"/>
              </a:rPr>
              <a:t>7.1:  </a:t>
            </a:r>
            <a:r>
              <a:rPr lang="en-US" sz="2800" dirty="0">
                <a:latin typeface="Candara"/>
                <a:cs typeface="Candara"/>
              </a:rPr>
              <a:t>Chemical equations must be balanced</a:t>
            </a:r>
          </a:p>
          <a:p>
            <a:pPr lvl="1"/>
            <a:endParaRPr lang="en-US" sz="1200" b="1" dirty="0">
              <a:latin typeface="Candara"/>
              <a:cs typeface="Candara"/>
            </a:endParaRPr>
          </a:p>
          <a:p>
            <a:pPr lvl="1"/>
            <a:r>
              <a:rPr lang="en-US" sz="2800" b="1" dirty="0">
                <a:latin typeface="Candara"/>
                <a:cs typeface="Candara"/>
              </a:rPr>
              <a:t>7.2:  </a:t>
            </a:r>
            <a:r>
              <a:rPr lang="en-US" sz="2800" dirty="0">
                <a:latin typeface="Candara"/>
                <a:cs typeface="Candara"/>
              </a:rPr>
              <a:t>Aqueous solutions and solubility</a:t>
            </a:r>
            <a:endParaRPr lang="en-US" sz="2800" i="1" dirty="0">
              <a:latin typeface="Candara"/>
              <a:cs typeface="Candara"/>
            </a:endParaRPr>
          </a:p>
          <a:p>
            <a:pPr lvl="1"/>
            <a:endParaRPr lang="en-US" sz="1200" b="1" dirty="0">
              <a:latin typeface="Candara"/>
              <a:cs typeface="Candara"/>
            </a:endParaRPr>
          </a:p>
          <a:p>
            <a:pPr lvl="1"/>
            <a:r>
              <a:rPr lang="en-US" sz="2800" b="1" dirty="0">
                <a:latin typeface="Candara"/>
                <a:cs typeface="Candara"/>
              </a:rPr>
              <a:t>7.3:  </a:t>
            </a:r>
            <a:r>
              <a:rPr lang="en-US" sz="2800" dirty="0">
                <a:latin typeface="Candara"/>
                <a:cs typeface="Candara"/>
              </a:rPr>
              <a:t>Precipitation reactions form solids; complete and net ionic</a:t>
            </a:r>
            <a:endParaRPr lang="en-US" sz="2400" b="1" dirty="0">
              <a:latin typeface="Candara"/>
              <a:cs typeface="Candara"/>
            </a:endParaRPr>
          </a:p>
          <a:p>
            <a:pPr lvl="1"/>
            <a:endParaRPr lang="en-US" sz="1200" b="1" dirty="0">
              <a:latin typeface="Candara"/>
              <a:cs typeface="Candara"/>
            </a:endParaRPr>
          </a:p>
          <a:p>
            <a:pPr lvl="1"/>
            <a:r>
              <a:rPr lang="en-US" sz="2800" b="1" dirty="0">
                <a:latin typeface="Candara"/>
                <a:cs typeface="Candara"/>
              </a:rPr>
              <a:t>7.4:  </a:t>
            </a:r>
            <a:r>
              <a:rPr lang="en-US" sz="2800" dirty="0">
                <a:latin typeface="Candara"/>
                <a:cs typeface="Candara"/>
              </a:rPr>
              <a:t>Acid-base reactions neutralize pH</a:t>
            </a: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lvl="1"/>
            <a:r>
              <a:rPr lang="en-US" sz="2800" b="1" dirty="0">
                <a:latin typeface="Candara"/>
                <a:cs typeface="Candara"/>
              </a:rPr>
              <a:t>7.5:  </a:t>
            </a:r>
            <a:r>
              <a:rPr lang="en-US" sz="2800" dirty="0">
                <a:latin typeface="Candara"/>
                <a:cs typeface="Candara"/>
              </a:rPr>
              <a:t>Reduction-oxidation (redox) reactions transfer electrons</a:t>
            </a:r>
          </a:p>
          <a:p>
            <a:pPr lvl="1"/>
            <a:endParaRPr lang="en-US" sz="1000" dirty="0">
              <a:latin typeface="Candara"/>
              <a:cs typeface="Candara"/>
            </a:endParaRPr>
          </a:p>
          <a:p>
            <a:pPr lvl="1"/>
            <a:r>
              <a:rPr lang="en-US" sz="2800" b="1" dirty="0">
                <a:latin typeface="Candara"/>
                <a:cs typeface="Candara"/>
              </a:rPr>
              <a:t>7.6: </a:t>
            </a:r>
            <a:r>
              <a:rPr lang="en-US" sz="2800" dirty="0">
                <a:latin typeface="Candara"/>
                <a:cs typeface="Candara"/>
              </a:rPr>
              <a:t>Combustion reactions are type of redox reaction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903768" y="1480756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2714D-E9BC-5C4D-BC58-0EDA7F7143C7}"/>
              </a:ext>
            </a:extLst>
          </p:cNvPr>
          <p:cNvSpPr txBox="1"/>
          <p:nvPr/>
        </p:nvSpPr>
        <p:spPr>
          <a:xfrm>
            <a:off x="7816437" y="5201878"/>
            <a:ext cx="4155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Resources on Canvas: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Periodic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Solubility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Quick summary of Module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628D4-1B70-D142-95AE-3B239554FD2E}"/>
              </a:ext>
            </a:extLst>
          </p:cNvPr>
          <p:cNvSpPr txBox="1"/>
          <p:nvPr/>
        </p:nvSpPr>
        <p:spPr>
          <a:xfrm>
            <a:off x="125563" y="6370441"/>
            <a:ext cx="5852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 Atoms First 2/e p.10 – 14; 29 - 51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6C78F-589B-9749-A289-BB27DEC533BA}"/>
              </a:ext>
            </a:extLst>
          </p:cNvPr>
          <p:cNvCxnSpPr/>
          <p:nvPr/>
        </p:nvCxnSpPr>
        <p:spPr>
          <a:xfrm>
            <a:off x="7790311" y="5328540"/>
            <a:ext cx="0" cy="1389759"/>
          </a:xfrm>
          <a:prstGeom prst="line">
            <a:avLst/>
          </a:prstGeom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34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8" y="0"/>
            <a:ext cx="11790266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53" y="-169"/>
            <a:ext cx="4009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balancing these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29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838" y="734256"/>
            <a:ext cx="86241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Nitrogen and oxygen gas combine to form </a:t>
            </a:r>
            <a:r>
              <a:rPr lang="en-US" sz="2400" dirty="0" err="1">
                <a:latin typeface="Candara"/>
                <a:cs typeface="Candara"/>
              </a:rPr>
              <a:t>dinitrogen</a:t>
            </a:r>
            <a:r>
              <a:rPr lang="en-US" sz="2400" dirty="0">
                <a:latin typeface="Candara"/>
                <a:cs typeface="Candara"/>
              </a:rPr>
              <a:t> </a:t>
            </a:r>
            <a:r>
              <a:rPr lang="en-US" sz="2400" dirty="0" err="1">
                <a:latin typeface="Candara"/>
                <a:cs typeface="Candara"/>
              </a:rPr>
              <a:t>pentoxide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Use formulas to create a chemical equation.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Add coefficients to balance the equation.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0094" y="3090180"/>
            <a:ext cx="1112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Ammonium nitrate decomposes to form nitrogen and oxygen gases and water.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Use formulas to create a chemical equation.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Add coefficients to balance the equation.</a:t>
            </a:r>
          </a:p>
        </p:txBody>
      </p:sp>
      <p:sp>
        <p:nvSpPr>
          <p:cNvPr id="28" name="TextBox 27"/>
          <p:cNvSpPr txBox="1"/>
          <p:nvPr/>
        </p:nvSpPr>
        <p:spPr>
          <a:xfrm rot="20334436">
            <a:off x="9418011" y="1561152"/>
            <a:ext cx="1749198" cy="1015663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synthesis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(combination)</a:t>
            </a:r>
            <a:b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29" name="TextBox 28"/>
          <p:cNvSpPr txBox="1"/>
          <p:nvPr/>
        </p:nvSpPr>
        <p:spPr>
          <a:xfrm rot="20334436">
            <a:off x="9598580" y="4828275"/>
            <a:ext cx="1827494" cy="707886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decomposition</a:t>
            </a:r>
            <a:b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343FCE-396F-E74D-A5BB-5F911C7EE06D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5551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" y="0"/>
            <a:ext cx="11790234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84" y="-169"/>
            <a:ext cx="6088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Add notation of physical state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58" y="-2506"/>
            <a:ext cx="697500" cy="697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4845" y="821245"/>
            <a:ext cx="11621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Chemical reactions often include notation of the physical states or reactants or products:</a:t>
            </a:r>
          </a:p>
          <a:p>
            <a:r>
              <a:rPr lang="en-US" sz="2400" i="1" dirty="0">
                <a:latin typeface="Candara"/>
                <a:cs typeface="Candara"/>
              </a:rPr>
              <a:t>	(s) 		solid</a:t>
            </a:r>
          </a:p>
          <a:p>
            <a:r>
              <a:rPr lang="en-US" sz="2400" i="1" dirty="0">
                <a:latin typeface="Candara"/>
                <a:cs typeface="Candara"/>
              </a:rPr>
              <a:t>	(l) 		liquid   (water, Hg)</a:t>
            </a:r>
          </a:p>
          <a:p>
            <a:r>
              <a:rPr lang="en-US" sz="2400" i="1" dirty="0">
                <a:latin typeface="Candara"/>
                <a:cs typeface="Candara"/>
              </a:rPr>
              <a:t>	(g)		gas</a:t>
            </a:r>
          </a:p>
          <a:p>
            <a:r>
              <a:rPr lang="en-US" sz="2400" i="1" dirty="0">
                <a:latin typeface="Candara"/>
                <a:cs typeface="Candara"/>
              </a:rPr>
              <a:t>	(</a:t>
            </a:r>
            <a:r>
              <a:rPr lang="en-US" sz="2400" i="1" dirty="0" err="1">
                <a:latin typeface="Candara"/>
                <a:cs typeface="Candara"/>
              </a:rPr>
              <a:t>aq</a:t>
            </a:r>
            <a:r>
              <a:rPr lang="en-US" sz="2400" i="1" dirty="0">
                <a:latin typeface="Candara"/>
                <a:cs typeface="Candara"/>
              </a:rPr>
              <a:t>)		aqueous solution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7679" y="3219521"/>
            <a:ext cx="689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2Na(s)   +   2H2O(l) 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 2NaOH(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latin typeface="Candara"/>
                <a:cs typeface="Candara"/>
                <a:sym typeface="Wingdings"/>
              </a:rPr>
              <a:t>)  +  H2(g)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679" y="4374886"/>
            <a:ext cx="689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CaCO3(s)    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   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CaO</a:t>
            </a:r>
            <a:r>
              <a:rPr lang="en-US" sz="2400" dirty="0">
                <a:latin typeface="Candara"/>
                <a:cs typeface="Candara"/>
                <a:sym typeface="Wingdings"/>
              </a:rPr>
              <a:t>(s)  +  CO2(g)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2895" y="4693923"/>
            <a:ext cx="418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ndara"/>
                <a:cs typeface="Candara"/>
              </a:rPr>
              <a:t>Δ</a:t>
            </a:r>
            <a:endParaRPr lang="en-US" sz="2400" dirty="0">
              <a:latin typeface="Candara"/>
              <a:cs typeface="Candara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681225" y="5155588"/>
            <a:ext cx="635030" cy="2263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16255" y="5157084"/>
            <a:ext cx="192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ndara"/>
                <a:cs typeface="Candara"/>
              </a:rPr>
              <a:t>heat added</a:t>
            </a:r>
          </a:p>
        </p:txBody>
      </p:sp>
      <p:sp>
        <p:nvSpPr>
          <p:cNvPr id="13" name="TextBox 12"/>
          <p:cNvSpPr txBox="1"/>
          <p:nvPr/>
        </p:nvSpPr>
        <p:spPr>
          <a:xfrm rot="20334436">
            <a:off x="9478166" y="2730196"/>
            <a:ext cx="1954382" cy="1200329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displacement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redox</a:t>
            </a:r>
            <a:b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14" name="TextBox 13"/>
          <p:cNvSpPr txBox="1"/>
          <p:nvPr/>
        </p:nvSpPr>
        <p:spPr>
          <a:xfrm rot="20334436">
            <a:off x="9366478" y="4459666"/>
            <a:ext cx="2157963" cy="830997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decomposition</a:t>
            </a:r>
            <a:b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A13D9F-A28C-CE4D-8DFC-6ECCB0352187}"/>
              </a:ext>
            </a:extLst>
          </p:cNvPr>
          <p:cNvSpPr txBox="1"/>
          <p:nvPr/>
        </p:nvSpPr>
        <p:spPr>
          <a:xfrm>
            <a:off x="436007" y="5940448"/>
            <a:ext cx="1097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ndara"/>
                <a:cs typeface="Candara"/>
              </a:rPr>
              <a:t>Can you see the patterns for displacement and decomposition reactions?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ED428E-08EF-7143-8692-3EFFD52BD9C8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4910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1" grpId="0"/>
      <p:bldP spid="12" grpId="0"/>
      <p:bldP spid="16" grpId="0"/>
      <p:bldP spid="13" grpId="0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" y="0"/>
            <a:ext cx="11637824" cy="684298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4" y="-169"/>
            <a:ext cx="6181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Classifying chemical reactions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12" y="-2506"/>
            <a:ext cx="697500" cy="697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4855" y="782057"/>
            <a:ext cx="1083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This summary of the general form of different types of chemical equations can is a useful reference guide when classifying reactions: identifying their type.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A4C271-4BDD-3F45-96AB-36546B2A0423}"/>
              </a:ext>
            </a:extLst>
          </p:cNvPr>
          <p:cNvSpPr txBox="1"/>
          <p:nvPr/>
        </p:nvSpPr>
        <p:spPr>
          <a:xfrm>
            <a:off x="8285220" y="6491904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Medium"/>
                <a:cs typeface="Avenir Medium"/>
              </a:rPr>
              <a:t>Chemistry OpenStax; </a:t>
            </a:r>
            <a:r>
              <a:rPr lang="en-US" sz="1400" dirty="0" err="1">
                <a:latin typeface="Avenir Medium"/>
                <a:cs typeface="Avenir Medium"/>
              </a:rPr>
              <a:t>ScienceSource</a:t>
            </a:r>
            <a:endParaRPr lang="en-US" sz="1400" dirty="0">
              <a:latin typeface="Avenir Medium"/>
              <a:cs typeface="Avenir Medium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053AF4-D904-784B-90FD-14A6F3258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542543"/>
              </p:ext>
            </p:extLst>
          </p:nvPr>
        </p:nvGraphicFramePr>
        <p:xfrm>
          <a:off x="1227909" y="2018005"/>
          <a:ext cx="9810205" cy="387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723">
                  <a:extLst>
                    <a:ext uri="{9D8B030D-6E8A-4147-A177-3AD203B41FA5}">
                      <a16:colId xmlns:a16="http://schemas.microsoft.com/office/drawing/2014/main" val="59414552"/>
                    </a:ext>
                  </a:extLst>
                </a:gridCol>
                <a:gridCol w="5657482">
                  <a:extLst>
                    <a:ext uri="{9D8B030D-6E8A-4147-A177-3AD203B41FA5}">
                      <a16:colId xmlns:a16="http://schemas.microsoft.com/office/drawing/2014/main" val="2931410604"/>
                    </a:ext>
                  </a:extLst>
                </a:gridCol>
              </a:tblGrid>
              <a:tr h="4703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reaction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general 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71217"/>
                  </a:ext>
                </a:extLst>
              </a:tr>
              <a:tr h="4376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combination (synthesis)</a:t>
                      </a:r>
                      <a:endParaRPr lang="en-US" sz="24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A + B  </a:t>
                      </a:r>
                      <a:r>
                        <a:rPr lang="en-US" sz="2400" dirty="0">
                          <a:latin typeface="Candara" panose="020E0502030303020204" pitchFamily="34" charset="0"/>
                          <a:sym typeface="Wingdings" pitchFamily="2" charset="2"/>
                        </a:rPr>
                        <a:t>  C</a:t>
                      </a:r>
                      <a:endParaRPr lang="en-US" sz="24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079466"/>
                  </a:ext>
                </a:extLst>
              </a:tr>
              <a:tr h="470397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Candara" panose="020E0502030303020204" pitchFamily="34" charset="0"/>
                        </a:rPr>
                        <a:t>decomposition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A  </a:t>
                      </a:r>
                      <a:r>
                        <a:rPr lang="en-US" sz="2400" dirty="0">
                          <a:latin typeface="Candara" panose="020E0502030303020204" pitchFamily="34" charset="0"/>
                          <a:sym typeface="Wingdings" pitchFamily="2" charset="2"/>
                        </a:rPr>
                        <a:t>  B + C</a:t>
                      </a:r>
                      <a:endParaRPr lang="en-US" sz="24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746240"/>
                  </a:ext>
                </a:extLst>
              </a:tr>
              <a:tr h="48171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combustion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andara" panose="020E0502030303020204" pitchFamily="34" charset="0"/>
                        </a:rPr>
                        <a:t>CxHy</a:t>
                      </a:r>
                      <a:r>
                        <a:rPr lang="en-US" sz="2400" dirty="0">
                          <a:latin typeface="Candara" panose="020E0502030303020204" pitchFamily="34" charset="0"/>
                        </a:rPr>
                        <a:t> + O2  </a:t>
                      </a:r>
                      <a:r>
                        <a:rPr lang="en-US" sz="2400" dirty="0">
                          <a:latin typeface="Candara" panose="020E0502030303020204" pitchFamily="34" charset="0"/>
                          <a:sym typeface="Wingdings" pitchFamily="2" charset="2"/>
                        </a:rPr>
                        <a:t>  XCO2 + y/2H2O</a:t>
                      </a:r>
                      <a:endParaRPr lang="en-US" sz="24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511960"/>
                  </a:ext>
                </a:extLst>
              </a:tr>
              <a:tr h="4703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displacement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A + BX  </a:t>
                      </a:r>
                      <a:r>
                        <a:rPr lang="en-US" sz="2400" dirty="0">
                          <a:latin typeface="Candara" panose="020E0502030303020204" pitchFamily="34" charset="0"/>
                          <a:sym typeface="Wingdings" pitchFamily="2" charset="2"/>
                        </a:rPr>
                        <a:t>  AX + B</a:t>
                      </a:r>
                      <a:endParaRPr lang="en-US" sz="24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449040"/>
                  </a:ext>
                </a:extLst>
              </a:tr>
              <a:tr h="4703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exchange</a:t>
                      </a:r>
                      <a:endParaRPr lang="en-US" sz="24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AB + CD  </a:t>
                      </a:r>
                      <a:r>
                        <a:rPr lang="en-US" sz="2400" dirty="0">
                          <a:latin typeface="Candara" panose="020E0502030303020204" pitchFamily="34" charset="0"/>
                          <a:sym typeface="Wingdings" pitchFamily="2" charset="2"/>
                        </a:rPr>
                        <a:t>  AD + CB</a:t>
                      </a:r>
                      <a:endParaRPr lang="en-US" sz="24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603448"/>
                  </a:ext>
                </a:extLst>
              </a:tr>
              <a:tr h="49114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    precipitation</a:t>
                      </a:r>
                      <a:endParaRPr lang="en-US" sz="24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Candara" panose="020E0502030303020204" pitchFamily="34" charset="0"/>
                        </a:rPr>
                        <a:t>CaCl2 + Na2(CO3)  </a:t>
                      </a:r>
                      <a:r>
                        <a:rPr lang="en-US" sz="2400" baseline="0" dirty="0">
                          <a:latin typeface="Candara" panose="020E0502030303020204" pitchFamily="34" charset="0"/>
                          <a:sym typeface="Wingdings" pitchFamily="2" charset="2"/>
                        </a:rPr>
                        <a:t>  2NaCl + Ca(CO3)↓</a:t>
                      </a:r>
                      <a:endParaRPr lang="en-US" sz="2400" baseline="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381698"/>
                  </a:ext>
                </a:extLst>
              </a:tr>
              <a:tr h="56170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    acid-base (neutralization)</a:t>
                      </a:r>
                      <a:endParaRPr lang="en-US" sz="24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Candara" panose="020E0502030303020204" pitchFamily="34" charset="0"/>
                        </a:rPr>
                        <a:t>HCl + Na(OH)  </a:t>
                      </a:r>
                      <a:r>
                        <a:rPr lang="en-US" sz="2400" baseline="0" dirty="0">
                          <a:latin typeface="Candara" panose="020E0502030303020204" pitchFamily="34" charset="0"/>
                          <a:sym typeface="Wingdings" pitchFamily="2" charset="2"/>
                        </a:rPr>
                        <a:t>  H2O + NaCl</a:t>
                      </a:r>
                      <a:endParaRPr lang="en-US" sz="2400" baseline="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02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86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" y="13855"/>
            <a:ext cx="11464568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54" y="13686"/>
            <a:ext cx="261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7.1: 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21" y="11349"/>
            <a:ext cx="697500" cy="69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FC8D4E-752B-7B46-A763-ABE1ACB94DED}"/>
              </a:ext>
            </a:extLst>
          </p:cNvPr>
          <p:cNvSpPr txBox="1"/>
          <p:nvPr/>
        </p:nvSpPr>
        <p:spPr>
          <a:xfrm>
            <a:off x="348708" y="750851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Recognize whether a chemical equation is balanced? 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3488B-2288-6C42-8ABA-51622EB15B2B}"/>
              </a:ext>
            </a:extLst>
          </p:cNvPr>
          <p:cNvSpPr txBox="1"/>
          <p:nvPr/>
        </p:nvSpPr>
        <p:spPr>
          <a:xfrm>
            <a:off x="348708" y="1616915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Balance an unbalanced chemical equation? 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19532-99C9-A346-B007-D2DF15569C9E}"/>
              </a:ext>
            </a:extLst>
          </p:cNvPr>
          <p:cNvSpPr txBox="1"/>
          <p:nvPr/>
        </p:nvSpPr>
        <p:spPr>
          <a:xfrm>
            <a:off x="348708" y="2482979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Write a chemical equation from a ‘narrative’ that uses the names of chemicals?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4B4E2E-7ADF-E54D-B818-5971A2B4ECB5}"/>
              </a:ext>
            </a:extLst>
          </p:cNvPr>
          <p:cNvSpPr txBox="1"/>
          <p:nvPr/>
        </p:nvSpPr>
        <p:spPr>
          <a:xfrm>
            <a:off x="348708" y="3393327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(4) Add notations to show the physical states of reactants and products?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F2A4EE-4CD7-7744-8FD9-179AA66450FF}"/>
              </a:ext>
            </a:extLst>
          </p:cNvPr>
          <p:cNvSpPr txBox="1"/>
          <p:nvPr/>
        </p:nvSpPr>
        <p:spPr>
          <a:xfrm>
            <a:off x="334873" y="4303675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(5) Begin to see that each type of chemical equation has a pattern?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6620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36" y="-2506"/>
            <a:ext cx="697500" cy="697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FA57D3-E415-E640-AC1B-A762E7621A0B}"/>
              </a:ext>
            </a:extLst>
          </p:cNvPr>
          <p:cNvSpPr txBox="1"/>
          <p:nvPr/>
        </p:nvSpPr>
        <p:spPr>
          <a:xfrm>
            <a:off x="122776" y="17348"/>
            <a:ext cx="90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7.1: Assignments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78D0D-E5EE-2646-ADEE-D7C88082699F}"/>
              </a:ext>
            </a:extLst>
          </p:cNvPr>
          <p:cNvSpPr txBox="1"/>
          <p:nvPr/>
        </p:nvSpPr>
        <p:spPr>
          <a:xfrm>
            <a:off x="329560" y="904135"/>
            <a:ext cx="1117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Quick review questions quiz 7.1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55BAD-5412-D644-A97D-F4F7499BD416}"/>
              </a:ext>
            </a:extLst>
          </p:cNvPr>
          <p:cNvSpPr txBox="1"/>
          <p:nvPr/>
        </p:nvSpPr>
        <p:spPr>
          <a:xfrm>
            <a:off x="323698" y="1544040"/>
            <a:ext cx="111718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HW set 7, problems 1 - 5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62E82-5A73-974A-8910-15FB02E8AF59}"/>
              </a:ext>
            </a:extLst>
          </p:cNvPr>
          <p:cNvSpPr txBox="1"/>
          <p:nvPr/>
        </p:nvSpPr>
        <p:spPr>
          <a:xfrm>
            <a:off x="323696" y="2249427"/>
            <a:ext cx="1187523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Optional extras – great videos on this topic:</a:t>
            </a:r>
          </a:p>
          <a:p>
            <a:pPr marL="463550" indent="-452438"/>
            <a:endParaRPr lang="en-US" sz="1200" b="1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‘Signs of chemical reactions’ (Mireille </a:t>
            </a:r>
            <a:r>
              <a:rPr lang="en-US" sz="2400" dirty="0" err="1">
                <a:latin typeface="Candara" panose="020E0502030303020204" pitchFamily="34" charset="0"/>
              </a:rPr>
              <a:t>Tannous</a:t>
            </a:r>
            <a:r>
              <a:rPr lang="en-US" sz="2400" dirty="0">
                <a:latin typeface="Candara" panose="020E0502030303020204" pitchFamily="34" charset="0"/>
              </a:rPr>
              <a:t>)</a:t>
            </a:r>
            <a:br>
              <a:rPr lang="en-US" sz="2400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3"/>
              </a:rPr>
              <a:t>https://www.youtube.com/watch?v=hUus48MnoI4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marL="11112"/>
            <a:endParaRPr lang="en-US" sz="1000" dirty="0">
              <a:latin typeface="Candara" panose="020E0502030303020204" pitchFamily="34" charset="0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'Balancing chemical equations' (Khan Academy)</a:t>
            </a:r>
            <a:br>
              <a:rPr lang="en-US" sz="2400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4"/>
              </a:rPr>
              <a:t>https://www.khanacademy.org/science/chemistry/chemical-reactions-stoichiome/balancing-chemical-equations/v/balancing-chemical-equations-introduction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marL="11112"/>
            <a:endParaRPr lang="en-US" sz="1000" dirty="0">
              <a:latin typeface="Candara" panose="020E0502030303020204" pitchFamily="34" charset="0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'Balancing chemical equations practice problems' (DeWitt)</a:t>
            </a:r>
            <a:br>
              <a:rPr lang="en-US" sz="2400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5"/>
              </a:rPr>
              <a:t>https://www.youtube.com/watch?v=eNsVaUCzvLA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br>
              <a:rPr lang="en-US" sz="1000" dirty="0">
                <a:latin typeface="Candara" panose="020E0502030303020204" pitchFamily="34" charset="0"/>
              </a:rPr>
            </a:br>
            <a:endParaRPr lang="en-US" sz="1000" dirty="0">
              <a:latin typeface="Candara" panose="020E0502030303020204" pitchFamily="34" charset="0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'A beginner's guide to balancing equations' (Bozeman)</a:t>
            </a:r>
            <a:br>
              <a:rPr lang="en-US" sz="2400" b="1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6"/>
              </a:rPr>
              <a:t>https://www.youtube.com/watch?v=_B735turDoM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57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" y="-12357"/>
            <a:ext cx="11473181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0" y="3972"/>
            <a:ext cx="895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Module 7: Introduction to chemical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821" y="1193796"/>
            <a:ext cx="1047583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3200" b="1" dirty="0">
                <a:latin typeface="Candara"/>
                <a:cs typeface="Candara"/>
              </a:rPr>
              <a:t>7.2:  Aqueous solutions and solubility</a:t>
            </a: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Molecular compounds (with covalent bonds) dissolve</a:t>
            </a:r>
          </a:p>
          <a:p>
            <a:pPr lvl="3" indent="-457200">
              <a:buFont typeface="Arial"/>
              <a:buChar char="•"/>
            </a:pPr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Ionic compounds dissociate</a:t>
            </a:r>
          </a:p>
          <a:p>
            <a:pPr lvl="3" indent="-457200">
              <a:buFont typeface="Arial"/>
              <a:buChar char="•"/>
            </a:pPr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Water forms shells of hydration around ions</a:t>
            </a:r>
          </a:p>
          <a:p>
            <a:pPr lvl="3" indent="-457200">
              <a:buFont typeface="Arial"/>
              <a:buChar char="•"/>
            </a:pPr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Ionic solutions are electrolytes: conduct electricity</a:t>
            </a:r>
          </a:p>
          <a:p>
            <a:pPr lvl="3" indent="-457200">
              <a:buFont typeface="Arial"/>
              <a:buChar char="•"/>
            </a:pPr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Soluble or not? Consult the solubility chart!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51" y="-14863"/>
            <a:ext cx="697500" cy="69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A3377-AD15-A941-A8F5-838051D80D6C}"/>
              </a:ext>
            </a:extLst>
          </p:cNvPr>
          <p:cNvSpPr txBox="1"/>
          <p:nvPr/>
        </p:nvSpPr>
        <p:spPr>
          <a:xfrm>
            <a:off x="6874478" y="6383672"/>
            <a:ext cx="524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 2/e p.600  -  607; 346 - 351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BA2C31A-5530-8045-B875-63F4FA993370}"/>
              </a:ext>
            </a:extLst>
          </p:cNvPr>
          <p:cNvSpPr/>
          <p:nvPr/>
        </p:nvSpPr>
        <p:spPr>
          <a:xfrm>
            <a:off x="903768" y="1480756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0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870" y="856565"/>
            <a:ext cx="105817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r>
              <a:rPr lang="en-US" sz="2800" b="1" dirty="0">
                <a:latin typeface="Candara"/>
                <a:cs typeface="Candara"/>
              </a:rPr>
              <a:t>Big ideas?</a:t>
            </a:r>
            <a:endParaRPr lang="en-US" sz="2000" b="1" dirty="0">
              <a:latin typeface="Candara"/>
              <a:cs typeface="Candara"/>
            </a:endParaRPr>
          </a:p>
          <a:p>
            <a:endParaRPr lang="en-US" sz="2000" b="1" i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Balanced chemical equations </a:t>
            </a:r>
            <a:r>
              <a:rPr lang="en-US" sz="2800" i="1" dirty="0">
                <a:latin typeface="Candara"/>
                <a:cs typeface="Candara"/>
              </a:rPr>
              <a:t>obey the law of conservation of mass.</a:t>
            </a:r>
          </a:p>
          <a:p>
            <a:pPr marL="457200" indent="-457200">
              <a:buAutoNum type="arabicPeriod"/>
            </a:pPr>
            <a:endParaRPr lang="en-US" sz="2000" i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i="1" dirty="0">
                <a:latin typeface="Candara"/>
                <a:cs typeface="Candara"/>
              </a:rPr>
              <a:t>Chemical reactions can be classified by </a:t>
            </a:r>
            <a:r>
              <a:rPr lang="en-US" sz="2800" b="1" i="1" dirty="0">
                <a:latin typeface="Candara"/>
                <a:cs typeface="Candara"/>
              </a:rPr>
              <a:t>type</a:t>
            </a:r>
            <a:r>
              <a:rPr lang="en-US" sz="2800" i="1" dirty="0">
                <a:latin typeface="Candara"/>
                <a:cs typeface="Candara"/>
              </a:rPr>
              <a:t>.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486345" y="3102677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BC66-462B-C04A-8C89-9797CC14A6D4}"/>
              </a:ext>
            </a:extLst>
          </p:cNvPr>
          <p:cNvSpPr txBox="1"/>
          <p:nvPr/>
        </p:nvSpPr>
        <p:spPr>
          <a:xfrm>
            <a:off x="242773" y="16327"/>
            <a:ext cx="740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7. Introduction to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1391020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" y="0"/>
            <a:ext cx="11596257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53" y="-169"/>
            <a:ext cx="950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Molecular compounds usually dissolve in water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61" y="-2506"/>
            <a:ext cx="697500" cy="697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8714" y="716742"/>
            <a:ext cx="11402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Sucrose, a molecular compound (C12H22O11), </a:t>
            </a:r>
            <a:r>
              <a:rPr lang="en-US" sz="2400" b="1" dirty="0">
                <a:latin typeface="Candara"/>
                <a:cs typeface="Candara"/>
              </a:rPr>
              <a:t>dissolves</a:t>
            </a:r>
            <a:r>
              <a:rPr lang="en-US" sz="2400" dirty="0">
                <a:latin typeface="Candara"/>
                <a:cs typeface="Candara"/>
              </a:rPr>
              <a:t> when stirred into water.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B2BF6A-846B-AE45-B1E1-F8131B36EB48}"/>
              </a:ext>
            </a:extLst>
          </p:cNvPr>
          <p:cNvSpPr txBox="1"/>
          <p:nvPr/>
        </p:nvSpPr>
        <p:spPr>
          <a:xfrm>
            <a:off x="46811" y="6532081"/>
            <a:ext cx="8626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OpenStax; </a:t>
            </a:r>
            <a:r>
              <a:rPr lang="en-US" sz="1400" dirty="0">
                <a:latin typeface="Avenir Medium"/>
                <a:cs typeface="Avenir Medium"/>
                <a:hlinkClick r:id="rId3"/>
              </a:rPr>
              <a:t>https://www.sciencesource.com/archive/Sugar-Dissolving-SS2870020.html</a:t>
            </a:r>
            <a:r>
              <a:rPr lang="en-US" sz="1400" dirty="0">
                <a:latin typeface="Avenir Medium"/>
                <a:cs typeface="Avenir Medium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225F2A-E834-FC41-91FB-7BDF5C3CC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14" y="2552374"/>
            <a:ext cx="7876710" cy="39580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C1365A-C8B8-6141-B060-8C23C5F13FB7}"/>
              </a:ext>
            </a:extLst>
          </p:cNvPr>
          <p:cNvSpPr txBox="1"/>
          <p:nvPr/>
        </p:nvSpPr>
        <p:spPr>
          <a:xfrm>
            <a:off x="348714" y="1200068"/>
            <a:ext cx="11402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Dissolution: </a:t>
            </a:r>
            <a:r>
              <a:rPr lang="en-US" sz="2400" i="1" dirty="0">
                <a:latin typeface="Candara"/>
                <a:cs typeface="Candara"/>
              </a:rPr>
              <a:t>process in which the molecules of a solid form intermolecular interactions with a solvent and become equally distributed throughout that solvent.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B26C43-797E-614D-AC07-C15F573F68E2}"/>
              </a:ext>
            </a:extLst>
          </p:cNvPr>
          <p:cNvGrpSpPr/>
          <p:nvPr/>
        </p:nvGrpSpPr>
        <p:grpSpPr>
          <a:xfrm>
            <a:off x="8586865" y="2508072"/>
            <a:ext cx="3187122" cy="4308565"/>
            <a:chOff x="8586865" y="2508072"/>
            <a:chExt cx="3187122" cy="43085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FA438D-C7A8-3F4C-BCD9-A5BB5CDB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2410" y="5959156"/>
              <a:ext cx="1511855" cy="697195"/>
            </a:xfrm>
            <a:prstGeom prst="rect">
              <a:avLst/>
            </a:prstGeom>
          </p:spPr>
        </p:pic>
        <p:sp>
          <p:nvSpPr>
            <p:cNvPr id="6" name="Can 5">
              <a:extLst>
                <a:ext uri="{FF2B5EF4-FFF2-40B4-BE49-F238E27FC236}">
                  <a16:creationId xmlns:a16="http://schemas.microsoft.com/office/drawing/2014/main" id="{7B409E9B-E60F-4A42-BEF8-040D7299654B}"/>
                </a:ext>
              </a:extLst>
            </p:cNvPr>
            <p:cNvSpPr/>
            <p:nvPr/>
          </p:nvSpPr>
          <p:spPr>
            <a:xfrm>
              <a:off x="8586865" y="2508072"/>
              <a:ext cx="3187122" cy="4308565"/>
            </a:xfrm>
            <a:prstGeom prst="can">
              <a:avLst>
                <a:gd name="adj" fmla="val 1352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B1E3FF-8380-914F-8EE7-636D1EC8D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802517">
              <a:off x="10215558" y="5336162"/>
              <a:ext cx="1511855" cy="6971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9C0F0C9-F86C-144B-9738-1344F30B8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366663">
              <a:off x="8569931" y="3466398"/>
              <a:ext cx="1351590" cy="77986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48A67A-915A-E040-9299-C7265CF9C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48423">
              <a:off x="8816343" y="4795329"/>
              <a:ext cx="1511855" cy="6971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58DD6C-E167-9A4D-80FD-2CD75CBF6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03308">
              <a:off x="10129933" y="3070473"/>
              <a:ext cx="1511855" cy="6971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2ED87F9-E1F8-0647-A5F2-F16E6F495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51490">
              <a:off x="10174643" y="4113357"/>
              <a:ext cx="1511855" cy="697195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9D586C4-BF7F-5941-8F49-87D059B46963}"/>
              </a:ext>
            </a:extLst>
          </p:cNvPr>
          <p:cNvSpPr txBox="1"/>
          <p:nvPr/>
        </p:nvSpPr>
        <p:spPr>
          <a:xfrm>
            <a:off x="649162" y="1980310"/>
            <a:ext cx="879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Molecules and bonds remain </a:t>
            </a:r>
            <a:r>
              <a:rPr lang="en-US" sz="2400" b="1" dirty="0">
                <a:latin typeface="Candara"/>
                <a:cs typeface="Candara"/>
              </a:rPr>
              <a:t>intact</a:t>
            </a:r>
            <a:r>
              <a:rPr lang="en-US" sz="2400" dirty="0">
                <a:latin typeface="Candara"/>
                <a:cs typeface="Candara"/>
              </a:rPr>
              <a:t> when a substance dissolves.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2090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" y="0"/>
            <a:ext cx="11596257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53" y="-169"/>
            <a:ext cx="814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But ionic compounds dissociate in water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61" y="-2506"/>
            <a:ext cx="697500" cy="697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8714" y="716742"/>
            <a:ext cx="11402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NaCl, an ionic compound </a:t>
            </a:r>
            <a:r>
              <a:rPr lang="en-US" sz="2400" b="1" dirty="0">
                <a:latin typeface="Candara"/>
                <a:cs typeface="Candara"/>
              </a:rPr>
              <a:t>dissociates</a:t>
            </a:r>
            <a:r>
              <a:rPr lang="en-US" sz="2400" dirty="0">
                <a:latin typeface="Candara"/>
                <a:cs typeface="Candara"/>
              </a:rPr>
              <a:t> when stirred into water.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B2BF6A-846B-AE45-B1E1-F8131B36EB48}"/>
              </a:ext>
            </a:extLst>
          </p:cNvPr>
          <p:cNvSpPr txBox="1"/>
          <p:nvPr/>
        </p:nvSpPr>
        <p:spPr>
          <a:xfrm>
            <a:off x="109946" y="5975834"/>
            <a:ext cx="2567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OpenStax; </a:t>
            </a:r>
            <a:r>
              <a:rPr lang="en-US" sz="1400" dirty="0">
                <a:latin typeface="Avenir Medium"/>
                <a:cs typeface="Avenir Medium"/>
                <a:hlinkClick r:id="rId4"/>
              </a:rPr>
              <a:t>https://www.youtube.com/watch?v=xdedxfhcpWo</a:t>
            </a:r>
            <a:r>
              <a:rPr lang="en-US" sz="1400" dirty="0">
                <a:latin typeface="Avenir Medium"/>
                <a:cs typeface="Avenir Medium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C1365A-C8B8-6141-B060-8C23C5F13FB7}"/>
              </a:ext>
            </a:extLst>
          </p:cNvPr>
          <p:cNvSpPr txBox="1"/>
          <p:nvPr/>
        </p:nvSpPr>
        <p:spPr>
          <a:xfrm>
            <a:off x="348715" y="1304572"/>
            <a:ext cx="37922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Dissociation: </a:t>
            </a:r>
            <a:r>
              <a:rPr lang="en-US" sz="2400" i="1" dirty="0">
                <a:latin typeface="Candara"/>
                <a:cs typeface="Candara"/>
              </a:rPr>
              <a:t>process in which the molecules of a dipolar solvent create intermolecular interactions with an ionic compound, pulling ions off of the crystal and into the solvent;</a:t>
            </a:r>
          </a:p>
          <a:p>
            <a:endParaRPr lang="en-US" sz="1000" i="1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Dipole-ion interactions</a:t>
            </a:r>
          </a:p>
        </p:txBody>
      </p:sp>
      <p:pic>
        <p:nvPicPr>
          <p:cNvPr id="7" name="Online Media 6" descr="How Water Dissolves Salt">
            <a:hlinkClick r:id="" action="ppaction://media"/>
            <a:extLst>
              <a:ext uri="{FF2B5EF4-FFF2-40B4-BE49-F238E27FC236}">
                <a16:creationId xmlns:a16="http://schemas.microsoft.com/office/drawing/2014/main" id="{E6228930-BA75-C940-B47B-9AFE20F1C9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19301" y="1253934"/>
            <a:ext cx="7287986" cy="54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" y="0"/>
            <a:ext cx="11637824" cy="684298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4" y="-169"/>
            <a:ext cx="9057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 look at why water causes ionic dissociation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12" y="-2506"/>
            <a:ext cx="697500" cy="697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4855" y="821246"/>
            <a:ext cx="7583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Dissociation: </a:t>
            </a:r>
            <a:r>
              <a:rPr lang="en-US" sz="2400" i="1" dirty="0">
                <a:latin typeface="Candara"/>
                <a:cs typeface="Candara"/>
              </a:rPr>
              <a:t>ionic compounds fall apart into ions when water is added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Ion stoichiometry depends on the salt’s formula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2415D7-6B02-2545-ADAB-0F22EA9C3C91}"/>
              </a:ext>
            </a:extLst>
          </p:cNvPr>
          <p:cNvSpPr/>
          <p:nvPr/>
        </p:nvSpPr>
        <p:spPr>
          <a:xfrm>
            <a:off x="1482431" y="3394366"/>
            <a:ext cx="1981200" cy="1842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</a:t>
            </a:r>
            <a:r>
              <a:rPr lang="en-US" sz="3200" b="1" baseline="30000" dirty="0"/>
              <a:t>+3</a:t>
            </a:r>
            <a:endParaRPr lang="en-US" sz="2400" b="1" baseline="30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666DD6-F4D5-A744-B98A-FA95C74CA61E}"/>
              </a:ext>
            </a:extLst>
          </p:cNvPr>
          <p:cNvSpPr/>
          <p:nvPr/>
        </p:nvSpPr>
        <p:spPr>
          <a:xfrm>
            <a:off x="581883" y="4499172"/>
            <a:ext cx="1483832" cy="14756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Cl</a:t>
            </a:r>
            <a:r>
              <a:rPr lang="en-US" sz="3200" b="1" baseline="30000" dirty="0"/>
              <a:t>-1</a:t>
            </a:r>
            <a:endParaRPr lang="en-US" sz="2400" b="1" baseline="30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5A5E5D3-409D-A347-A6EF-13C382583E79}"/>
              </a:ext>
            </a:extLst>
          </p:cNvPr>
          <p:cNvSpPr/>
          <p:nvPr/>
        </p:nvSpPr>
        <p:spPr>
          <a:xfrm>
            <a:off x="2790987" y="4457607"/>
            <a:ext cx="1483832" cy="14756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Cl</a:t>
            </a:r>
            <a:r>
              <a:rPr lang="en-US" sz="3200" b="1" baseline="30000" dirty="0"/>
              <a:t>-1</a:t>
            </a:r>
            <a:endParaRPr lang="en-US" sz="2400" b="1" baseline="30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445BCD-A023-F245-9D34-39613BE355E4}"/>
              </a:ext>
            </a:extLst>
          </p:cNvPr>
          <p:cNvSpPr/>
          <p:nvPr/>
        </p:nvSpPr>
        <p:spPr>
          <a:xfrm>
            <a:off x="1731115" y="2285625"/>
            <a:ext cx="1483832" cy="14756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Cl</a:t>
            </a:r>
            <a:r>
              <a:rPr lang="en-US" sz="2800" b="1" baseline="30000" dirty="0"/>
              <a:t>-1</a:t>
            </a:r>
            <a:endParaRPr lang="en-US" sz="2400" b="1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C1348-D39F-A94B-A5E3-B5418009BAAC}"/>
              </a:ext>
            </a:extLst>
          </p:cNvPr>
          <p:cNvSpPr txBox="1"/>
          <p:nvPr/>
        </p:nvSpPr>
        <p:spPr>
          <a:xfrm>
            <a:off x="378631" y="6116066"/>
            <a:ext cx="832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Shells of hydration: </a:t>
            </a:r>
            <a:r>
              <a:rPr lang="en-US" sz="2400" i="1" dirty="0">
                <a:latin typeface="Candara" panose="020E0502030303020204" pitchFamily="34" charset="0"/>
              </a:rPr>
              <a:t>water surrounds ions via ion-dipole bonding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FFA09B-22E4-1641-A3B9-AB6874AEA675}"/>
              </a:ext>
            </a:extLst>
          </p:cNvPr>
          <p:cNvCxnSpPr>
            <a:cxnSpLocks/>
          </p:cNvCxnSpPr>
          <p:nvPr/>
        </p:nvCxnSpPr>
        <p:spPr>
          <a:xfrm>
            <a:off x="4033008" y="3996399"/>
            <a:ext cx="1928740" cy="0"/>
          </a:xfrm>
          <a:prstGeom prst="straightConnector1">
            <a:avLst/>
          </a:prstGeom>
          <a:ln>
            <a:solidFill>
              <a:srgbClr val="6666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807B0AD-79E3-A54D-B12B-09248E9FF304}"/>
              </a:ext>
            </a:extLst>
          </p:cNvPr>
          <p:cNvSpPr/>
          <p:nvPr/>
        </p:nvSpPr>
        <p:spPr>
          <a:xfrm>
            <a:off x="6373592" y="3775275"/>
            <a:ext cx="1483832" cy="14756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Cl</a:t>
            </a:r>
            <a:r>
              <a:rPr lang="en-US" sz="3200" b="1" baseline="30000" dirty="0"/>
              <a:t>-1</a:t>
            </a:r>
            <a:endParaRPr lang="en-US" sz="2400" b="1" baseline="300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3EF0FC-35B0-D143-B3E8-BA1B846A5055}"/>
              </a:ext>
            </a:extLst>
          </p:cNvPr>
          <p:cNvSpPr/>
          <p:nvPr/>
        </p:nvSpPr>
        <p:spPr>
          <a:xfrm>
            <a:off x="9401955" y="4518149"/>
            <a:ext cx="1483832" cy="14756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Cl</a:t>
            </a:r>
            <a:r>
              <a:rPr lang="en-US" sz="3200" b="1" baseline="30000" dirty="0"/>
              <a:t>-1</a:t>
            </a:r>
            <a:endParaRPr lang="en-US" sz="2400" b="1" baseline="30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217343-98D9-6A49-9438-6AD1FA95D4B8}"/>
              </a:ext>
            </a:extLst>
          </p:cNvPr>
          <p:cNvSpPr/>
          <p:nvPr/>
        </p:nvSpPr>
        <p:spPr>
          <a:xfrm>
            <a:off x="10473346" y="3958833"/>
            <a:ext cx="1483832" cy="14756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Cl</a:t>
            </a:r>
            <a:r>
              <a:rPr lang="en-US" sz="3200" b="1" baseline="30000" dirty="0"/>
              <a:t>-1</a:t>
            </a:r>
            <a:endParaRPr lang="en-US" sz="2400" b="1" baseline="300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5F4523-EA2A-F548-B9DB-B2FF61882E66}"/>
              </a:ext>
            </a:extLst>
          </p:cNvPr>
          <p:cNvSpPr/>
          <p:nvPr/>
        </p:nvSpPr>
        <p:spPr>
          <a:xfrm>
            <a:off x="8493542" y="1612276"/>
            <a:ext cx="1981200" cy="1842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</a:t>
            </a:r>
            <a:r>
              <a:rPr lang="en-US" sz="3200" b="1" baseline="30000" dirty="0"/>
              <a:t>+3</a:t>
            </a:r>
            <a:endParaRPr lang="en-US" sz="2400" b="1" baseline="30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124AE9F-1B70-F04C-9D2E-ADEC2823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9136">
            <a:off x="6321194" y="3078991"/>
            <a:ext cx="1361666" cy="9246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01514D-2177-5643-A6BA-757BEA04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57076">
            <a:off x="5441159" y="4326348"/>
            <a:ext cx="1361666" cy="9246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9C0D07-C04F-2343-8445-D64E73B10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33542">
            <a:off x="6590712" y="5043115"/>
            <a:ext cx="1361666" cy="9246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630AD3-B462-C545-B547-D05CAC715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38229">
            <a:off x="7442925" y="3885708"/>
            <a:ext cx="1361666" cy="9246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ED4C5DD-BED4-524C-BAFD-8D80E9A6C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47583">
            <a:off x="7396359" y="2117748"/>
            <a:ext cx="1361666" cy="9246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3FD828C-62D6-0044-912B-D79CE1A90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63714">
            <a:off x="8001677" y="995801"/>
            <a:ext cx="1361666" cy="9246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99D4AF2-2780-394C-BC88-179F5F1E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80999">
            <a:off x="9424042" y="871058"/>
            <a:ext cx="1361666" cy="9246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059607C-F2CC-2D49-8109-AFDF8D304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77885">
            <a:off x="10195967" y="1971126"/>
            <a:ext cx="1361666" cy="9246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B923D2-4216-9941-A1D0-9E4175ACF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0733">
            <a:off x="9671224" y="3104516"/>
            <a:ext cx="1361666" cy="9246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51C98FF-E6CE-3841-BCF4-E236FFC63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6579">
            <a:off x="8329430" y="3321850"/>
            <a:ext cx="1361666" cy="9246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00E53F-7227-5E4A-A5FB-5DD59E240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302" y="2497741"/>
            <a:ext cx="1868551" cy="12689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E2981D2-B31A-5F4E-9954-B1B925B35C2A}"/>
              </a:ext>
            </a:extLst>
          </p:cNvPr>
          <p:cNvSpPr txBox="1"/>
          <p:nvPr/>
        </p:nvSpPr>
        <p:spPr>
          <a:xfrm>
            <a:off x="671416" y="3341223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AlCl3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8AF561-61C2-4A4A-BC30-5F63DD71483E}"/>
              </a:ext>
            </a:extLst>
          </p:cNvPr>
          <p:cNvSpPr txBox="1"/>
          <p:nvPr/>
        </p:nvSpPr>
        <p:spPr>
          <a:xfrm>
            <a:off x="3656778" y="314527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6666FF"/>
                </a:solidFill>
                <a:latin typeface="Candara" panose="020E0502030303020204" pitchFamily="34" charset="0"/>
              </a:rPr>
              <a:t>δ+</a:t>
            </a:r>
            <a:endParaRPr lang="en-US" sz="2400" b="1" dirty="0">
              <a:solidFill>
                <a:srgbClr val="6666FF"/>
              </a:solidFill>
              <a:latin typeface="Candara" panose="020E0502030303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6062A4-837E-034B-898F-320BAD3B2CD8}"/>
              </a:ext>
            </a:extLst>
          </p:cNvPr>
          <p:cNvSpPr txBox="1"/>
          <p:nvPr/>
        </p:nvSpPr>
        <p:spPr>
          <a:xfrm>
            <a:off x="4732614" y="217873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6666FF"/>
                </a:solidFill>
                <a:latin typeface="Candara" panose="020E0502030303020204" pitchFamily="34" charset="0"/>
              </a:rPr>
              <a:t>δ-</a:t>
            </a:r>
            <a:endParaRPr lang="en-US" sz="2400" b="1" dirty="0">
              <a:solidFill>
                <a:srgbClr val="6666FF"/>
              </a:solidFill>
              <a:latin typeface="Candara" panose="020E0502030303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A7D959-2825-344F-908F-2FA38A096F68}"/>
              </a:ext>
            </a:extLst>
          </p:cNvPr>
          <p:cNvSpPr txBox="1"/>
          <p:nvPr/>
        </p:nvSpPr>
        <p:spPr>
          <a:xfrm>
            <a:off x="5733532" y="305577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6666FF"/>
                </a:solidFill>
                <a:latin typeface="Candara" panose="020E0502030303020204" pitchFamily="34" charset="0"/>
              </a:rPr>
              <a:t>δ+</a:t>
            </a:r>
            <a:endParaRPr lang="en-US" sz="2400" b="1" dirty="0">
              <a:solidFill>
                <a:srgbClr val="6666FF"/>
              </a:solidFill>
              <a:latin typeface="Candara" panose="020E0502030303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A4C271-4BDD-3F45-96AB-36546B2A0423}"/>
              </a:ext>
            </a:extLst>
          </p:cNvPr>
          <p:cNvSpPr txBox="1"/>
          <p:nvPr/>
        </p:nvSpPr>
        <p:spPr>
          <a:xfrm>
            <a:off x="8285220" y="6452715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286778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0" grpId="0" animBg="1"/>
      <p:bldP spid="21" grpId="0" animBg="1"/>
      <p:bldP spid="23" grpId="0" animBg="1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" y="-12357"/>
            <a:ext cx="11473181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0" y="3972"/>
            <a:ext cx="895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Module 7: Introduction to chemical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821" y="1193796"/>
            <a:ext cx="1047583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3200" b="1" dirty="0">
                <a:latin typeface="Candara"/>
                <a:cs typeface="Candara"/>
              </a:rPr>
              <a:t>7.1:  Chemical reactions must be balanced</a:t>
            </a: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Derive chemical equations from narrative descriptions of chemical reactions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Write and balance chemical equations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Understand the units of balanced chemical equations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51" y="-14863"/>
            <a:ext cx="697500" cy="69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A3377-AD15-A941-A8F5-838051D80D6C}"/>
              </a:ext>
            </a:extLst>
          </p:cNvPr>
          <p:cNvSpPr txBox="1"/>
          <p:nvPr/>
        </p:nvSpPr>
        <p:spPr>
          <a:xfrm>
            <a:off x="8081764" y="6370609"/>
            <a:ext cx="399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 2/e p.341 - 346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BA2C31A-5530-8045-B875-63F4FA993370}"/>
              </a:ext>
            </a:extLst>
          </p:cNvPr>
          <p:cNvSpPr/>
          <p:nvPr/>
        </p:nvSpPr>
        <p:spPr>
          <a:xfrm>
            <a:off x="903768" y="1480756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9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" y="0"/>
            <a:ext cx="11637824" cy="684298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4" y="-169"/>
            <a:ext cx="6630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Dissociated salts are electrolytes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12" y="-2506"/>
            <a:ext cx="697500" cy="697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4855" y="782057"/>
            <a:ext cx="11302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Electrolytes: </a:t>
            </a:r>
            <a:r>
              <a:rPr lang="en-US" sz="2400" i="1" dirty="0">
                <a:latin typeface="Candara"/>
                <a:cs typeface="Candara"/>
              </a:rPr>
              <a:t>an aqueous solution of ions that can conduct electricity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Salts in water are electrolytic.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A4C271-4BDD-3F45-96AB-36546B2A0423}"/>
              </a:ext>
            </a:extLst>
          </p:cNvPr>
          <p:cNvSpPr txBox="1"/>
          <p:nvPr/>
        </p:nvSpPr>
        <p:spPr>
          <a:xfrm>
            <a:off x="8285220" y="6491904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7F5334-A9B7-F14E-9B5F-0C3414019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7" y="1684247"/>
            <a:ext cx="9496697" cy="472643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9560903-D0C0-7247-AD39-6716F11910EB}"/>
              </a:ext>
            </a:extLst>
          </p:cNvPr>
          <p:cNvSpPr txBox="1"/>
          <p:nvPr/>
        </p:nvSpPr>
        <p:spPr>
          <a:xfrm>
            <a:off x="9888353" y="4121333"/>
            <a:ext cx="2277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Conductivity increases with ionic strength; </a:t>
            </a:r>
            <a:r>
              <a:rPr lang="en-US" sz="2400" b="1" dirty="0">
                <a:latin typeface="Candara"/>
                <a:cs typeface="Candara"/>
              </a:rPr>
              <a:t>concentration</a:t>
            </a:r>
            <a:r>
              <a:rPr lang="en-US" sz="2400" dirty="0">
                <a:latin typeface="Candara"/>
                <a:cs typeface="Candara"/>
              </a:rPr>
              <a:t> of ions in solution.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E611DD-571F-3948-A290-D1DB5B0742A5}"/>
              </a:ext>
            </a:extLst>
          </p:cNvPr>
          <p:cNvSpPr txBox="1"/>
          <p:nvPr/>
        </p:nvSpPr>
        <p:spPr>
          <a:xfrm>
            <a:off x="9888353" y="976987"/>
            <a:ext cx="22770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Electrons</a:t>
            </a:r>
            <a:r>
              <a:rPr lang="en-US" sz="2400" dirty="0">
                <a:latin typeface="Candara"/>
                <a:cs typeface="Candara"/>
              </a:rPr>
              <a:t> added by electricity can </a:t>
            </a:r>
            <a:r>
              <a:rPr lang="en-US" sz="2400" b="1" dirty="0">
                <a:latin typeface="Candara"/>
                <a:cs typeface="Candara"/>
              </a:rPr>
              <a:t>jump</a:t>
            </a:r>
            <a:r>
              <a:rPr lang="en-US" sz="2400" dirty="0">
                <a:latin typeface="Candara"/>
                <a:cs typeface="Candara"/>
              </a:rPr>
              <a:t> from ion to ion through the solution.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/>
                <a:cs typeface="Candara"/>
              </a:rPr>
              <a:t>bucket brigade</a:t>
            </a:r>
          </a:p>
        </p:txBody>
      </p:sp>
    </p:spTree>
    <p:extLst>
      <p:ext uri="{BB962C8B-B14F-4D97-AF65-F5344CB8AC3E}">
        <p14:creationId xmlns:p14="http://schemas.microsoft.com/office/powerpoint/2010/main" val="355049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" y="0"/>
            <a:ext cx="11637824" cy="684298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4" y="-169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12" y="-2506"/>
            <a:ext cx="697500" cy="697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4855" y="782057"/>
            <a:ext cx="11302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Complete the table. Consider whether each compound is linked by ionic or covalent bonds.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A4C271-4BDD-3F45-96AB-36546B2A0423}"/>
              </a:ext>
            </a:extLst>
          </p:cNvPr>
          <p:cNvSpPr txBox="1"/>
          <p:nvPr/>
        </p:nvSpPr>
        <p:spPr>
          <a:xfrm>
            <a:off x="8285220" y="6491904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FA8696-ED2B-344A-B76A-496200D8F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94306"/>
              </p:ext>
            </p:extLst>
          </p:nvPr>
        </p:nvGraphicFramePr>
        <p:xfrm>
          <a:off x="1998617" y="1694812"/>
          <a:ext cx="7383883" cy="346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737">
                  <a:extLst>
                    <a:ext uri="{9D8B030D-6E8A-4147-A177-3AD203B41FA5}">
                      <a16:colId xmlns:a16="http://schemas.microsoft.com/office/drawing/2014/main" val="638743968"/>
                    </a:ext>
                  </a:extLst>
                </a:gridCol>
                <a:gridCol w="3265715">
                  <a:extLst>
                    <a:ext uri="{9D8B030D-6E8A-4147-A177-3AD203B41FA5}">
                      <a16:colId xmlns:a16="http://schemas.microsoft.com/office/drawing/2014/main" val="3878331253"/>
                    </a:ext>
                  </a:extLst>
                </a:gridCol>
                <a:gridCol w="2302431">
                  <a:extLst>
                    <a:ext uri="{9D8B030D-6E8A-4147-A177-3AD203B41FA5}">
                      <a16:colId xmlns:a16="http://schemas.microsoft.com/office/drawing/2014/main" val="1781333441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compound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dissolve or dissociate?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electrolyte?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05281"/>
                  </a:ext>
                </a:extLst>
              </a:tr>
              <a:tr h="50945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CH3CH2OH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dissolve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no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433219"/>
                  </a:ext>
                </a:extLst>
              </a:tr>
              <a:tr h="48728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KBr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dissociate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yes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72484"/>
                  </a:ext>
                </a:extLst>
              </a:tr>
              <a:tr h="48728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C6H12O6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dissolve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no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890828"/>
                  </a:ext>
                </a:extLst>
              </a:tr>
              <a:tr h="48728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HCl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dissociate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yes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155705"/>
                  </a:ext>
                </a:extLst>
              </a:tr>
              <a:tr h="48728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Na(OH)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dissociate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yes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443420"/>
                  </a:ext>
                </a:extLst>
              </a:tr>
              <a:tr h="48728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H2O2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dissolve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no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1646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D25086-8815-8C46-B82D-21BD5ACB3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89268"/>
              </p:ext>
            </p:extLst>
          </p:nvPr>
        </p:nvGraphicFramePr>
        <p:xfrm>
          <a:off x="2007324" y="1690456"/>
          <a:ext cx="7383883" cy="346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737">
                  <a:extLst>
                    <a:ext uri="{9D8B030D-6E8A-4147-A177-3AD203B41FA5}">
                      <a16:colId xmlns:a16="http://schemas.microsoft.com/office/drawing/2014/main" val="638743968"/>
                    </a:ext>
                  </a:extLst>
                </a:gridCol>
                <a:gridCol w="3265715">
                  <a:extLst>
                    <a:ext uri="{9D8B030D-6E8A-4147-A177-3AD203B41FA5}">
                      <a16:colId xmlns:a16="http://schemas.microsoft.com/office/drawing/2014/main" val="3878331253"/>
                    </a:ext>
                  </a:extLst>
                </a:gridCol>
                <a:gridCol w="2302431">
                  <a:extLst>
                    <a:ext uri="{9D8B030D-6E8A-4147-A177-3AD203B41FA5}">
                      <a16:colId xmlns:a16="http://schemas.microsoft.com/office/drawing/2014/main" val="1781333441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compound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dissolve or dissociate?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electrolyte?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05281"/>
                  </a:ext>
                </a:extLst>
              </a:tr>
              <a:tr h="50945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CH3CH2OH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433219"/>
                  </a:ext>
                </a:extLst>
              </a:tr>
              <a:tr h="48728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KBr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72484"/>
                  </a:ext>
                </a:extLst>
              </a:tr>
              <a:tr h="48728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C6H12O6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890828"/>
                  </a:ext>
                </a:extLst>
              </a:tr>
              <a:tr h="48728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HCl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55705"/>
                  </a:ext>
                </a:extLst>
              </a:tr>
              <a:tr h="48728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Na(OH)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443420"/>
                  </a:ext>
                </a:extLst>
              </a:tr>
              <a:tr h="48728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H2O2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6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" y="0"/>
            <a:ext cx="11637824" cy="684298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4" y="-169"/>
            <a:ext cx="3129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Solubility rules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12" y="-2506"/>
            <a:ext cx="697500" cy="697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4855" y="782057"/>
            <a:ext cx="11302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While most ionic compounds dissociate readily in water, some are less water soluble.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Insoluble compounds form solids when the form and </a:t>
            </a:r>
            <a:r>
              <a:rPr lang="en-US" sz="2400" b="1" dirty="0">
                <a:latin typeface="Candara"/>
                <a:cs typeface="Candara"/>
              </a:rPr>
              <a:t>precipitate</a:t>
            </a:r>
            <a:r>
              <a:rPr lang="en-US" sz="2400" dirty="0">
                <a:latin typeface="Candara"/>
                <a:cs typeface="Candara"/>
              </a:rPr>
              <a:t> (fall out) of aqueous solutions, settling on the bottom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A4C271-4BDD-3F45-96AB-36546B2A0423}"/>
              </a:ext>
            </a:extLst>
          </p:cNvPr>
          <p:cNvSpPr txBox="1"/>
          <p:nvPr/>
        </p:nvSpPr>
        <p:spPr>
          <a:xfrm>
            <a:off x="8285220" y="6491904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OpenStax; </a:t>
            </a:r>
            <a:r>
              <a:rPr lang="en-US" sz="1400" dirty="0" err="1">
                <a:latin typeface="Avenir Medium"/>
                <a:cs typeface="Avenir Medium"/>
              </a:rPr>
              <a:t>ScienceSource</a:t>
            </a:r>
            <a:endParaRPr lang="en-US" sz="1400" dirty="0">
              <a:latin typeface="Avenir Medium"/>
              <a:cs typeface="Avenir Medium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053AF4-D904-784B-90FD-14A6F3258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27596"/>
              </p:ext>
            </p:extLst>
          </p:nvPr>
        </p:nvGraphicFramePr>
        <p:xfrm>
          <a:off x="522515" y="2582458"/>
          <a:ext cx="8455038" cy="38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9">
                  <a:extLst>
                    <a:ext uri="{9D8B030D-6E8A-4147-A177-3AD203B41FA5}">
                      <a16:colId xmlns:a16="http://schemas.microsoft.com/office/drawing/2014/main" val="59414552"/>
                    </a:ext>
                  </a:extLst>
                </a:gridCol>
                <a:gridCol w="4227519">
                  <a:extLst>
                    <a:ext uri="{9D8B030D-6E8A-4147-A177-3AD203B41FA5}">
                      <a16:colId xmlns:a16="http://schemas.microsoft.com/office/drawing/2014/main" val="2931410604"/>
                    </a:ext>
                  </a:extLst>
                </a:gridCol>
              </a:tblGrid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soluble in water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exceptions (form precipitates)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71217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(NO3)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r>
                        <a:rPr lang="en-US" sz="2000" dirty="0">
                          <a:latin typeface="Candara" panose="020E0502030303020204" pitchFamily="34" charset="0"/>
                        </a:rPr>
                        <a:t>, (ClO3)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r>
                        <a:rPr lang="en-US" sz="2000" dirty="0">
                          <a:latin typeface="Candara" panose="020E0502030303020204" pitchFamily="34" charset="0"/>
                        </a:rPr>
                        <a:t>, (ClO4)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r>
                        <a:rPr lang="en-US" sz="2000" dirty="0">
                          <a:latin typeface="Candara" panose="020E0502030303020204" pitchFamily="34" charset="0"/>
                        </a:rPr>
                        <a:t>, (C2H3O2)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746240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(SO4)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-2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Ca, Ba, Sr, Pb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291357"/>
                  </a:ext>
                </a:extLst>
              </a:tr>
              <a:tr h="456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C</a:t>
                      </a:r>
                      <a:r>
                        <a:rPr lang="en-US" sz="2000" baseline="0" dirty="0">
                          <a:latin typeface="Candara" panose="020E0502030303020204" pitchFamily="34" charset="0"/>
                        </a:rPr>
                        <a:t>l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r>
                        <a:rPr lang="en-US" sz="2000" dirty="0">
                          <a:latin typeface="Candara" panose="020E0502030303020204" pitchFamily="34" charset="0"/>
                        </a:rPr>
                        <a:t>, Br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r>
                        <a:rPr lang="en-US" sz="2000" dirty="0">
                          <a:latin typeface="Candara" panose="020E0502030303020204" pitchFamily="34" charset="0"/>
                        </a:rPr>
                        <a:t>, </a:t>
                      </a:r>
                      <a:r>
                        <a:rPr lang="en-US" sz="2000" baseline="0" dirty="0">
                          <a:latin typeface="Candara" panose="020E0502030303020204" pitchFamily="34" charset="0"/>
                        </a:rPr>
                        <a:t>I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Ag, Hg, Pb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51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8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449040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barely soluble in water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exceptions (soluble in water)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84636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(CO3)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-2</a:t>
                      </a:r>
                      <a:r>
                        <a:rPr lang="en-US" sz="2000" dirty="0">
                          <a:latin typeface="Candara" panose="020E0502030303020204" pitchFamily="34" charset="0"/>
                        </a:rPr>
                        <a:t>, (PO4</a:t>
                      </a:r>
                      <a:r>
                        <a:rPr lang="en-US" sz="2000" baseline="0" dirty="0">
                          <a:latin typeface="Candara" panose="020E0502030303020204" pitchFamily="34" charset="0"/>
                        </a:rPr>
                        <a:t>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-3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alkali metals, NH4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+1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603448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(OH)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dara" panose="020E0502030303020204" pitchFamily="34" charset="0"/>
                        </a:rPr>
                        <a:t>alkali metals, NH4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+1</a:t>
                      </a:r>
                      <a:r>
                        <a:rPr lang="en-US" sz="2000" baseline="0" dirty="0">
                          <a:latin typeface="Candara" panose="020E0502030303020204" pitchFamily="34" charset="0"/>
                        </a:rPr>
                        <a:t>, Ca, Ba, Sr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381698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S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-2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dara" panose="020E0502030303020204" pitchFamily="34" charset="0"/>
                        </a:rPr>
                        <a:t>alkali, alkali earth metals, NH4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+1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020990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(C2O4</a:t>
                      </a:r>
                      <a:r>
                        <a:rPr lang="en-US" sz="2000" baseline="0" dirty="0">
                          <a:latin typeface="Candara" panose="020E0502030303020204" pitchFamily="34" charset="0"/>
                        </a:rPr>
                        <a:t>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-2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dara" panose="020E0502030303020204" pitchFamily="34" charset="0"/>
                        </a:rPr>
                        <a:t>alkali metals, NH4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+1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66501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9C7BA90-5E2F-1A4E-B672-BA2146913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082" y="2373450"/>
            <a:ext cx="2714233" cy="40926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14E529-9DB6-E14C-B33D-E55BDF7C701C}"/>
              </a:ext>
            </a:extLst>
          </p:cNvPr>
          <p:cNvSpPr txBox="1"/>
          <p:nvPr/>
        </p:nvSpPr>
        <p:spPr>
          <a:xfrm>
            <a:off x="664353" y="1947086"/>
            <a:ext cx="354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Organized by </a:t>
            </a:r>
            <a:r>
              <a:rPr lang="en-US" sz="2400" b="1" dirty="0">
                <a:latin typeface="Candara"/>
                <a:cs typeface="Candara"/>
              </a:rPr>
              <a:t>anion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8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" y="0"/>
            <a:ext cx="11637824" cy="684298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4" y="-169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12" y="-2506"/>
            <a:ext cx="697500" cy="697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4855" y="782057"/>
            <a:ext cx="6588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Classify each compound as soluble or insoluble</a:t>
            </a:r>
          </a:p>
          <a:p>
            <a:r>
              <a:rPr lang="en-US" sz="2400" dirty="0">
                <a:latin typeface="Candara"/>
                <a:cs typeface="Candara"/>
              </a:rPr>
              <a:t>(a) Zn(NO3)2</a:t>
            </a:r>
          </a:p>
          <a:p>
            <a:r>
              <a:rPr lang="en-US" sz="2400" dirty="0">
                <a:latin typeface="Candara"/>
                <a:cs typeface="Candara"/>
              </a:rPr>
              <a:t>(b) PbBr2</a:t>
            </a:r>
          </a:p>
          <a:p>
            <a:r>
              <a:rPr lang="en-US" sz="2400" dirty="0">
                <a:latin typeface="Candara"/>
                <a:cs typeface="Candara"/>
              </a:rPr>
              <a:t>(c) Sr3(PO4)2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A4C271-4BDD-3F45-96AB-36546B2A0423}"/>
              </a:ext>
            </a:extLst>
          </p:cNvPr>
          <p:cNvSpPr txBox="1"/>
          <p:nvPr/>
        </p:nvSpPr>
        <p:spPr>
          <a:xfrm>
            <a:off x="8285220" y="6491904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Medium"/>
                <a:cs typeface="Avenir Medium"/>
              </a:rPr>
              <a:t>Chemistry OpenStax; </a:t>
            </a:r>
            <a:r>
              <a:rPr lang="en-US" sz="1400" dirty="0" err="1">
                <a:latin typeface="Avenir Medium"/>
                <a:cs typeface="Avenir Medium"/>
              </a:rPr>
              <a:t>ScienceSource</a:t>
            </a:r>
            <a:endParaRPr lang="en-US" sz="1400" dirty="0">
              <a:latin typeface="Avenir Medium"/>
              <a:cs typeface="Avenir Medium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053AF4-D904-784B-90FD-14A6F3258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208786"/>
              </p:ext>
            </p:extLst>
          </p:nvPr>
        </p:nvGraphicFramePr>
        <p:xfrm>
          <a:off x="1591387" y="2449476"/>
          <a:ext cx="8455038" cy="423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9">
                  <a:extLst>
                    <a:ext uri="{9D8B030D-6E8A-4147-A177-3AD203B41FA5}">
                      <a16:colId xmlns:a16="http://schemas.microsoft.com/office/drawing/2014/main" val="59414552"/>
                    </a:ext>
                  </a:extLst>
                </a:gridCol>
                <a:gridCol w="4227519">
                  <a:extLst>
                    <a:ext uri="{9D8B030D-6E8A-4147-A177-3AD203B41FA5}">
                      <a16:colId xmlns:a16="http://schemas.microsoft.com/office/drawing/2014/main" val="2931410604"/>
                    </a:ext>
                  </a:extLst>
                </a:gridCol>
              </a:tblGrid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soluble in water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exceptions (form precipitates)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71217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alkali metals, NH4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+1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079466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(NO3)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r>
                        <a:rPr lang="en-US" sz="2000" dirty="0">
                          <a:latin typeface="Candara" panose="020E0502030303020204" pitchFamily="34" charset="0"/>
                        </a:rPr>
                        <a:t>, (ClO3)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r>
                        <a:rPr lang="en-US" sz="2000" dirty="0">
                          <a:latin typeface="Candara" panose="020E0502030303020204" pitchFamily="34" charset="0"/>
                        </a:rPr>
                        <a:t>, (ClO4)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r>
                        <a:rPr lang="en-US" sz="2000" dirty="0">
                          <a:latin typeface="Candara" panose="020E0502030303020204" pitchFamily="34" charset="0"/>
                        </a:rPr>
                        <a:t>, (C2H3O2)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746240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(SO4)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-2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Ca, Ba, Sr, Pb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291357"/>
                  </a:ext>
                </a:extLst>
              </a:tr>
              <a:tr h="456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C</a:t>
                      </a:r>
                      <a:r>
                        <a:rPr lang="en-US" sz="2000" baseline="0" dirty="0">
                          <a:latin typeface="Candara" panose="020E0502030303020204" pitchFamily="34" charset="0"/>
                        </a:rPr>
                        <a:t>l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r>
                        <a:rPr lang="en-US" sz="2000" dirty="0">
                          <a:latin typeface="Candara" panose="020E0502030303020204" pitchFamily="34" charset="0"/>
                        </a:rPr>
                        <a:t>, Br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r>
                        <a:rPr lang="en-US" sz="2000" dirty="0">
                          <a:latin typeface="Candara" panose="020E0502030303020204" pitchFamily="34" charset="0"/>
                        </a:rPr>
                        <a:t>, </a:t>
                      </a:r>
                      <a:r>
                        <a:rPr lang="en-US" sz="2000" baseline="0" dirty="0">
                          <a:latin typeface="Candara" panose="020E0502030303020204" pitchFamily="34" charset="0"/>
                        </a:rPr>
                        <a:t>I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Ag, Hg, Pb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51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8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449040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barely soluble in water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exceptions (soluble in water)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84636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(CO3)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-2</a:t>
                      </a:r>
                      <a:r>
                        <a:rPr lang="en-US" sz="2000" dirty="0">
                          <a:latin typeface="Candara" panose="020E0502030303020204" pitchFamily="34" charset="0"/>
                        </a:rPr>
                        <a:t>, (PO4</a:t>
                      </a:r>
                      <a:r>
                        <a:rPr lang="en-US" sz="2000" baseline="0" dirty="0">
                          <a:latin typeface="Candara" panose="020E0502030303020204" pitchFamily="34" charset="0"/>
                        </a:rPr>
                        <a:t>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-3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alkali metals, NH4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+1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603448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(OH)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-1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dara" panose="020E0502030303020204" pitchFamily="34" charset="0"/>
                        </a:rPr>
                        <a:t>alkali metals, NH4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+1</a:t>
                      </a:r>
                      <a:r>
                        <a:rPr lang="en-US" sz="2000" baseline="0" dirty="0">
                          <a:latin typeface="Candara" panose="020E0502030303020204" pitchFamily="34" charset="0"/>
                        </a:rPr>
                        <a:t>, Ca, Ba, Sr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381698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S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-2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dara" panose="020E0502030303020204" pitchFamily="34" charset="0"/>
                        </a:rPr>
                        <a:t>alkali, alkali earth metals, NH4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+1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020990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(C2O4</a:t>
                      </a:r>
                      <a:r>
                        <a:rPr lang="en-US" sz="2000" baseline="0" dirty="0">
                          <a:latin typeface="Candara" panose="020E0502030303020204" pitchFamily="34" charset="0"/>
                        </a:rPr>
                        <a:t>)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-2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dara" panose="020E0502030303020204" pitchFamily="34" charset="0"/>
                        </a:rPr>
                        <a:t>alkali metals, NH4</a:t>
                      </a:r>
                      <a:r>
                        <a:rPr lang="en-US" sz="2800" baseline="30000" dirty="0">
                          <a:latin typeface="Candara" panose="020E0502030303020204" pitchFamily="34" charset="0"/>
                        </a:rPr>
                        <a:t>+1</a:t>
                      </a:r>
                      <a:endParaRPr lang="en-US" sz="2000" baseline="300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665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9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" y="13855"/>
            <a:ext cx="11464568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54" y="13686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7.2: 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21" y="11349"/>
            <a:ext cx="697500" cy="69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FC8D4E-752B-7B46-A763-ABE1ACB94DED}"/>
              </a:ext>
            </a:extLst>
          </p:cNvPr>
          <p:cNvSpPr txBox="1"/>
          <p:nvPr/>
        </p:nvSpPr>
        <p:spPr>
          <a:xfrm>
            <a:off x="335645" y="829229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Explain the difference between dissolution and dissociation?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3488B-2288-6C42-8ABA-51622EB15B2B}"/>
              </a:ext>
            </a:extLst>
          </p:cNvPr>
          <p:cNvSpPr txBox="1"/>
          <p:nvPr/>
        </p:nvSpPr>
        <p:spPr>
          <a:xfrm>
            <a:off x="308558" y="2581101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Use a compound’s formula to determine whether it dissolves or dissociates?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19532-99C9-A346-B007-D2DF15569C9E}"/>
              </a:ext>
            </a:extLst>
          </p:cNvPr>
          <p:cNvSpPr txBox="1"/>
          <p:nvPr/>
        </p:nvSpPr>
        <p:spPr>
          <a:xfrm>
            <a:off x="335645" y="1717435"/>
            <a:ext cx="917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Explain how and why ‘shells’ of water surround dissociated ions?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4B4E2E-7ADF-E54D-B818-5971A2B4ECB5}"/>
              </a:ext>
            </a:extLst>
          </p:cNvPr>
          <p:cNvSpPr txBox="1"/>
          <p:nvPr/>
        </p:nvSpPr>
        <p:spPr>
          <a:xfrm>
            <a:off x="335645" y="3471705"/>
            <a:ext cx="11143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2438"/>
            <a:r>
              <a:rPr lang="en-US" sz="2400" dirty="0">
                <a:latin typeface="Candara"/>
                <a:cs typeface="Candara"/>
              </a:rPr>
              <a:t>(4) Define the term electrolyte and explain what types of compounds can act as electrolytes when in solution?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77E84-8509-D140-84DE-36CB8845EF8C}"/>
              </a:ext>
            </a:extLst>
          </p:cNvPr>
          <p:cNvSpPr txBox="1"/>
          <p:nvPr/>
        </p:nvSpPr>
        <p:spPr>
          <a:xfrm>
            <a:off x="335645" y="4499519"/>
            <a:ext cx="11143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2438"/>
            <a:r>
              <a:rPr lang="en-US" sz="2400" dirty="0">
                <a:latin typeface="Candara"/>
                <a:cs typeface="Candara"/>
              </a:rPr>
              <a:t>(5) Use the solubility chart to determine whether ionic compounds are soluble in water or precipitate from water as solids?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86549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36" y="-2506"/>
            <a:ext cx="697500" cy="697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FA57D3-E415-E640-AC1B-A762E7621A0B}"/>
              </a:ext>
            </a:extLst>
          </p:cNvPr>
          <p:cNvSpPr txBox="1"/>
          <p:nvPr/>
        </p:nvSpPr>
        <p:spPr>
          <a:xfrm>
            <a:off x="122776" y="17348"/>
            <a:ext cx="90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7.2: Assignments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78D0D-E5EE-2646-ADEE-D7C88082699F}"/>
              </a:ext>
            </a:extLst>
          </p:cNvPr>
          <p:cNvSpPr txBox="1"/>
          <p:nvPr/>
        </p:nvSpPr>
        <p:spPr>
          <a:xfrm>
            <a:off x="329560" y="904135"/>
            <a:ext cx="1117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Quick review questions quiz 7.2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55BAD-5412-D644-A97D-F4F7499BD416}"/>
              </a:ext>
            </a:extLst>
          </p:cNvPr>
          <p:cNvSpPr txBox="1"/>
          <p:nvPr/>
        </p:nvSpPr>
        <p:spPr>
          <a:xfrm>
            <a:off x="323698" y="1544040"/>
            <a:ext cx="1117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HW set 7, problems 6 - 8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62E82-5A73-974A-8910-15FB02E8AF59}"/>
              </a:ext>
            </a:extLst>
          </p:cNvPr>
          <p:cNvSpPr txBox="1"/>
          <p:nvPr/>
        </p:nvSpPr>
        <p:spPr>
          <a:xfrm>
            <a:off x="323696" y="2249427"/>
            <a:ext cx="118752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Optional extras – great videos on this topic:</a:t>
            </a:r>
          </a:p>
          <a:p>
            <a:pPr marL="463550" indent="-452438"/>
            <a:endParaRPr lang="en-US" sz="1200" b="1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‘How water dissolves salt’  (Canadian Museum of Nature)</a:t>
            </a:r>
            <a:br>
              <a:rPr lang="en-US" sz="2400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3"/>
              </a:rPr>
              <a:t>https://www.youtube.com/watch?v=xdedxfhcpWo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marL="11112"/>
            <a:endParaRPr lang="en-US" sz="1000" dirty="0">
              <a:latin typeface="Candara" panose="020E0502030303020204" pitchFamily="34" charset="0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‘What happens when stuff dissolves’ (Tyler DeWitt)</a:t>
            </a:r>
            <a:br>
              <a:rPr lang="en-US" sz="2400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4"/>
              </a:rPr>
              <a:t>https://www.youtube.com/watch?v=0cPFx0wFuVs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marL="11112"/>
            <a:endParaRPr lang="en-US" sz="1000" dirty="0">
              <a:latin typeface="Candara" panose="020E0502030303020204" pitchFamily="34" charset="0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‘Solubility’ (Bozeman Science)</a:t>
            </a:r>
            <a:br>
              <a:rPr lang="en-US" sz="2400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5"/>
              </a:rPr>
              <a:t>https://www.youtube.com/watch?v=KVZ_KS45rVg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1028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" y="-12357"/>
            <a:ext cx="11473181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0" y="3972"/>
            <a:ext cx="895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Module 7: Introduction to chemical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821" y="1193796"/>
            <a:ext cx="1047583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3200" b="1" dirty="0">
                <a:latin typeface="Candara"/>
                <a:cs typeface="Candara"/>
              </a:rPr>
              <a:t>7.3:  Precipitation and complete and net ionic equations</a:t>
            </a: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Exchange reactions swap cation and anion partners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Aqueous compounds dissociate into ions in complete and net net ionic equations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Precipitation reactions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51" y="-14863"/>
            <a:ext cx="697500" cy="69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A3377-AD15-A941-A8F5-838051D80D6C}"/>
              </a:ext>
            </a:extLst>
          </p:cNvPr>
          <p:cNvSpPr txBox="1"/>
          <p:nvPr/>
        </p:nvSpPr>
        <p:spPr>
          <a:xfrm>
            <a:off x="8016449" y="6370609"/>
            <a:ext cx="403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 2/e p. 346 - 351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BA2C31A-5530-8045-B875-63F4FA993370}"/>
              </a:ext>
            </a:extLst>
          </p:cNvPr>
          <p:cNvSpPr/>
          <p:nvPr/>
        </p:nvSpPr>
        <p:spPr>
          <a:xfrm>
            <a:off x="903768" y="1480756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18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870" y="856565"/>
            <a:ext cx="105817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r>
              <a:rPr lang="en-US" sz="2800" b="1" dirty="0">
                <a:latin typeface="Candara"/>
                <a:cs typeface="Candara"/>
              </a:rPr>
              <a:t>Big ideas?</a:t>
            </a:r>
            <a:endParaRPr lang="en-US" sz="2000" b="1" dirty="0">
              <a:latin typeface="Candara"/>
              <a:cs typeface="Candara"/>
            </a:endParaRPr>
          </a:p>
          <a:p>
            <a:endParaRPr lang="en-US" sz="2000" b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Balanced chemical equations </a:t>
            </a:r>
            <a:r>
              <a:rPr lang="en-US" sz="2800" i="1" dirty="0">
                <a:latin typeface="Candara"/>
                <a:cs typeface="Candara"/>
              </a:rPr>
              <a:t>obey the law of conservation of mass.</a:t>
            </a:r>
          </a:p>
          <a:p>
            <a:pPr marL="457200" indent="-457200">
              <a:buAutoNum type="arabicPeriod"/>
            </a:pPr>
            <a:endParaRPr lang="en-US" sz="2000" i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i="1" dirty="0">
                <a:latin typeface="Candara"/>
                <a:cs typeface="Candara"/>
              </a:rPr>
              <a:t>Chemical reactions can be classified by </a:t>
            </a:r>
            <a:r>
              <a:rPr lang="en-US" sz="2800" b="1" i="1" dirty="0">
                <a:latin typeface="Candara"/>
                <a:cs typeface="Candara"/>
              </a:rPr>
              <a:t>type</a:t>
            </a:r>
            <a:r>
              <a:rPr lang="en-US" sz="2800" i="1" dirty="0">
                <a:latin typeface="Candara"/>
                <a:cs typeface="Candara"/>
              </a:rPr>
              <a:t>.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486345" y="3768885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BC66-462B-C04A-8C89-9797CC14A6D4}"/>
              </a:ext>
            </a:extLst>
          </p:cNvPr>
          <p:cNvSpPr txBox="1"/>
          <p:nvPr/>
        </p:nvSpPr>
        <p:spPr>
          <a:xfrm>
            <a:off x="242773" y="16327"/>
            <a:ext cx="740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7. Introduction to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3548839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80" y="0"/>
            <a:ext cx="11506130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20" y="-169"/>
            <a:ext cx="4028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Exchange reactions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50" y="-2506"/>
            <a:ext cx="697500" cy="697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0981" y="821246"/>
            <a:ext cx="1152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When two ionic compounds react an exchange reaction switches the ionic partnerships.</a:t>
            </a:r>
          </a:p>
          <a:p>
            <a:r>
              <a:rPr lang="en-US" sz="1000" dirty="0">
                <a:latin typeface="Candara"/>
                <a:cs typeface="Candara"/>
              </a:rPr>
              <a:t>	</a:t>
            </a:r>
            <a:r>
              <a:rPr lang="en-US" sz="2400" dirty="0">
                <a:latin typeface="Candara"/>
                <a:cs typeface="Candara"/>
              </a:rPr>
              <a:t>K2S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+  Mg3N2(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2" name="Right Bracket 1"/>
          <p:cNvSpPr/>
          <p:nvPr/>
        </p:nvSpPr>
        <p:spPr>
          <a:xfrm rot="5400000">
            <a:off x="2108930" y="967089"/>
            <a:ext cx="158120" cy="1528432"/>
          </a:xfrm>
          <a:prstGeom prst="rightBracket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ket 13"/>
          <p:cNvSpPr/>
          <p:nvPr/>
        </p:nvSpPr>
        <p:spPr>
          <a:xfrm rot="5400000">
            <a:off x="2406973" y="854448"/>
            <a:ext cx="362383" cy="1825361"/>
          </a:xfrm>
          <a:prstGeom prst="rightBracket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20334436">
            <a:off x="8640587" y="2377120"/>
            <a:ext cx="3156633" cy="830997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exchange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  <a:endParaRPr lang="en-US" sz="2400" b="1" dirty="0">
              <a:solidFill>
                <a:srgbClr val="0000FF"/>
              </a:solidFill>
              <a:latin typeface="Candara"/>
              <a:cs typeface="Candara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(double displacement)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FCFA10-B564-5447-88C8-5B1CDB606785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371108-3FA4-BB4B-BE88-FA35BBE73AE9}"/>
              </a:ext>
            </a:extLst>
          </p:cNvPr>
          <p:cNvSpPr txBox="1"/>
          <p:nvPr/>
        </p:nvSpPr>
        <p:spPr>
          <a:xfrm>
            <a:off x="334854" y="2061946"/>
            <a:ext cx="11302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Steps for an exchange reaction:</a:t>
            </a:r>
          </a:p>
          <a:p>
            <a:pPr marL="342900" indent="-342900">
              <a:buFont typeface="Arial"/>
              <a:buChar char="•"/>
            </a:pPr>
            <a:r>
              <a:rPr lang="en-US" sz="2400" u="sng" dirty="0">
                <a:latin typeface="Candara"/>
                <a:cs typeface="Candara"/>
              </a:rPr>
              <a:t>Predict</a:t>
            </a:r>
            <a:r>
              <a:rPr lang="en-US" sz="2400" dirty="0">
                <a:latin typeface="Candara"/>
                <a:cs typeface="Candara"/>
              </a:rPr>
              <a:t> new products (inner-inner, outer-outer).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Metal first in new formulas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Balance compounds for net charges of zero with subscripts.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Add coefficients to balance the equation.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348563-C6B5-3C4C-B5F2-9D910E11A898}"/>
              </a:ext>
            </a:extLst>
          </p:cNvPr>
          <p:cNvSpPr txBox="1"/>
          <p:nvPr/>
        </p:nvSpPr>
        <p:spPr>
          <a:xfrm>
            <a:off x="4855348" y="1535036"/>
            <a:ext cx="3562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432FF"/>
                </a:solidFill>
                <a:latin typeface="Candara"/>
                <a:cs typeface="Candara"/>
              </a:rPr>
              <a:t>‘inner-inner, outer-outer’</a:t>
            </a:r>
          </a:p>
        </p:txBody>
      </p:sp>
    </p:spTree>
    <p:extLst>
      <p:ext uri="{BB962C8B-B14F-4D97-AF65-F5344CB8AC3E}">
        <p14:creationId xmlns:p14="http://schemas.microsoft.com/office/powerpoint/2010/main" val="10484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21" grpId="0"/>
      <p:bldP spid="22" grpId="0"/>
      <p:bldP spid="2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80" y="0"/>
            <a:ext cx="11506130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20" y="-169"/>
            <a:ext cx="2000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these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50" y="-2506"/>
            <a:ext cx="697500" cy="697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0981" y="821246"/>
            <a:ext cx="1152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Write a balanced chemical equation for this reaction of ionic compounds.</a:t>
            </a:r>
          </a:p>
          <a:p>
            <a:r>
              <a:rPr lang="en-US" sz="1000" dirty="0">
                <a:latin typeface="Candara"/>
                <a:cs typeface="Candara"/>
              </a:rPr>
              <a:t>	</a:t>
            </a:r>
            <a:r>
              <a:rPr lang="en-US" sz="2400" dirty="0">
                <a:latin typeface="Candara"/>
                <a:cs typeface="Candara"/>
              </a:rPr>
              <a:t>Rb3N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+  (NH4)2S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</a:t>
            </a:r>
          </a:p>
        </p:txBody>
      </p:sp>
      <p:sp>
        <p:nvSpPr>
          <p:cNvPr id="15" name="TextBox 14"/>
          <p:cNvSpPr txBox="1"/>
          <p:nvPr/>
        </p:nvSpPr>
        <p:spPr>
          <a:xfrm rot="20334436">
            <a:off x="8670606" y="1776906"/>
            <a:ext cx="3156633" cy="830997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exchange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  <a:endParaRPr lang="en-US" sz="2400" b="1" dirty="0">
              <a:solidFill>
                <a:srgbClr val="0000FF"/>
              </a:solidFill>
              <a:latin typeface="Candara"/>
              <a:cs typeface="Candara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(double displacement)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FCFA10-B564-5447-88C8-5B1CDB606785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1944FA-9A95-1B47-9DA3-EF97010CD1DF}"/>
              </a:ext>
            </a:extLst>
          </p:cNvPr>
          <p:cNvSpPr txBox="1"/>
          <p:nvPr/>
        </p:nvSpPr>
        <p:spPr>
          <a:xfrm>
            <a:off x="315656" y="3799499"/>
            <a:ext cx="1152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Write a balanced chemical equation for this reaction of ionic compounds.</a:t>
            </a:r>
          </a:p>
          <a:p>
            <a:r>
              <a:rPr lang="en-US" sz="1000" dirty="0">
                <a:latin typeface="Candara"/>
                <a:cs typeface="Candara"/>
              </a:rPr>
              <a:t>	</a:t>
            </a:r>
            <a:r>
              <a:rPr lang="en-US" sz="2400" dirty="0">
                <a:latin typeface="Candara"/>
                <a:cs typeface="Candara"/>
              </a:rPr>
              <a:t>AlCl3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+  BaBr2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022B51-44AE-434D-B582-EED3230DC9D0}"/>
              </a:ext>
            </a:extLst>
          </p:cNvPr>
          <p:cNvSpPr txBox="1"/>
          <p:nvPr/>
        </p:nvSpPr>
        <p:spPr>
          <a:xfrm rot="20334436">
            <a:off x="8635263" y="4546296"/>
            <a:ext cx="3156633" cy="830997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exchange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  <a:endParaRPr lang="en-US" sz="2400" b="1" dirty="0">
              <a:solidFill>
                <a:srgbClr val="0000FF"/>
              </a:solidFill>
              <a:latin typeface="Candara"/>
              <a:cs typeface="Candara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(double displacement)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9872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870" y="856565"/>
            <a:ext cx="1089753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r>
              <a:rPr lang="en-US" sz="2800" b="1" dirty="0">
                <a:latin typeface="Candara"/>
                <a:cs typeface="Candara"/>
              </a:rPr>
              <a:t>Big ideas?</a:t>
            </a:r>
            <a:endParaRPr lang="en-US" sz="2000" b="1" dirty="0">
              <a:latin typeface="Candara"/>
              <a:cs typeface="Candara"/>
            </a:endParaRPr>
          </a:p>
          <a:p>
            <a:endParaRPr lang="en-US" sz="2000" b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Balanced chemical equations </a:t>
            </a:r>
            <a:r>
              <a:rPr lang="en-US" sz="2800" i="1" dirty="0">
                <a:latin typeface="Candara"/>
                <a:cs typeface="Candara"/>
              </a:rPr>
              <a:t>obey the law of conservation of mass.</a:t>
            </a:r>
          </a:p>
          <a:p>
            <a:pPr marL="457200" indent="-457200">
              <a:buAutoNum type="arabicPeriod"/>
            </a:pPr>
            <a:endParaRPr lang="en-US" sz="2000" i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i="1" dirty="0">
                <a:latin typeface="Candara"/>
                <a:cs typeface="Candara"/>
              </a:rPr>
              <a:t>Chemical reactions can be classified by </a:t>
            </a:r>
            <a:r>
              <a:rPr lang="en-US" sz="2800" b="1" i="1" dirty="0">
                <a:latin typeface="Candara"/>
                <a:cs typeface="Candara"/>
              </a:rPr>
              <a:t>type</a:t>
            </a:r>
            <a:r>
              <a:rPr lang="en-US" sz="2800" i="1" dirty="0">
                <a:latin typeface="Candara"/>
                <a:cs typeface="Candara"/>
              </a:rPr>
              <a:t>.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486345" y="3102677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BC66-462B-C04A-8C89-9797CC14A6D4}"/>
              </a:ext>
            </a:extLst>
          </p:cNvPr>
          <p:cNvSpPr txBox="1"/>
          <p:nvPr/>
        </p:nvSpPr>
        <p:spPr>
          <a:xfrm>
            <a:off x="242773" y="16327"/>
            <a:ext cx="740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7. Introduction to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2220283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80" y="0"/>
            <a:ext cx="11506130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20" y="-169"/>
            <a:ext cx="6792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Complete and net ionic equations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50" y="-2506"/>
            <a:ext cx="697500" cy="697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0981" y="821246"/>
            <a:ext cx="11520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Since aqueous compounds dissociate in water it’s more accurate to show then as ions in solution.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/>
                <a:cs typeface="Candara"/>
              </a:rPr>
              <a:t>Complete ionic equations: </a:t>
            </a:r>
            <a:r>
              <a:rPr lang="en-US" sz="2400" i="1" dirty="0">
                <a:latin typeface="Candara"/>
                <a:cs typeface="Candara"/>
              </a:rPr>
              <a:t>all aqueous compounds dissociate into ions</a:t>
            </a:r>
          </a:p>
        </p:txBody>
      </p:sp>
      <p:sp>
        <p:nvSpPr>
          <p:cNvPr id="15" name="TextBox 14"/>
          <p:cNvSpPr txBox="1"/>
          <p:nvPr/>
        </p:nvSpPr>
        <p:spPr>
          <a:xfrm rot="20334436">
            <a:off x="8891456" y="1694086"/>
            <a:ext cx="2654894" cy="707886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exchange 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  <a:endParaRPr lang="en-US" sz="2000" b="1" dirty="0">
              <a:solidFill>
                <a:srgbClr val="0000FF"/>
              </a:solidFill>
              <a:latin typeface="Candara"/>
              <a:cs typeface="Candara"/>
            </a:endParaRP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(double displacement)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FCFA10-B564-5447-88C8-5B1CDB606785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AB576-282F-CD42-A6A2-5E6F5585E2EE}"/>
              </a:ext>
            </a:extLst>
          </p:cNvPr>
          <p:cNvSpPr txBox="1"/>
          <p:nvPr/>
        </p:nvSpPr>
        <p:spPr>
          <a:xfrm>
            <a:off x="1306284" y="2960825"/>
            <a:ext cx="6920484" cy="41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3K2S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+  Ca3N2(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2K3N (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latin typeface="Candara"/>
                <a:cs typeface="Candara"/>
                <a:sym typeface="Wingdings"/>
              </a:rPr>
              <a:t>)  +  3CaS (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latin typeface="Candara"/>
                <a:cs typeface="Candara"/>
                <a:sym typeface="Wingdings"/>
              </a:rPr>
              <a:t>)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967595-D5EC-874C-90C9-3F8A7C28B63E}"/>
              </a:ext>
            </a:extLst>
          </p:cNvPr>
          <p:cNvSpPr txBox="1"/>
          <p:nvPr/>
        </p:nvSpPr>
        <p:spPr>
          <a:xfrm>
            <a:off x="684987" y="2005231"/>
            <a:ext cx="5271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Coefficients multiply through…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…subscripts become coefficients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823E76-620B-8349-8664-F490DF13AAAB}"/>
              </a:ext>
            </a:extLst>
          </p:cNvPr>
          <p:cNvSpPr txBox="1"/>
          <p:nvPr/>
        </p:nvSpPr>
        <p:spPr>
          <a:xfrm>
            <a:off x="320980" y="4146465"/>
            <a:ext cx="1152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Because all of the compounds are aqueous and mass is conserved, all of the ions are </a:t>
            </a:r>
            <a:r>
              <a:rPr lang="en-US" sz="2400" b="1" dirty="0">
                <a:latin typeface="Candara"/>
                <a:cs typeface="Candara"/>
              </a:rPr>
              <a:t>spectator ions: </a:t>
            </a:r>
            <a:r>
              <a:rPr lang="en-US" sz="2400" i="1" dirty="0">
                <a:latin typeface="Candara"/>
                <a:cs typeface="Candara"/>
              </a:rPr>
              <a:t>in the same form on both sides of the equation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034412-B49A-6143-95FD-B825D9776AD4}"/>
              </a:ext>
            </a:extLst>
          </p:cNvPr>
          <p:cNvSpPr txBox="1"/>
          <p:nvPr/>
        </p:nvSpPr>
        <p:spPr>
          <a:xfrm>
            <a:off x="320980" y="5459349"/>
            <a:ext cx="1152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Net ionic equation: </a:t>
            </a:r>
            <a:r>
              <a:rPr lang="en-US" sz="2400" i="1" dirty="0">
                <a:latin typeface="Candara"/>
                <a:cs typeface="Candara"/>
              </a:rPr>
              <a:t>show the actual chemical changes happening in the reaction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7AC378-CFC7-B749-9A5D-C88B67194F21}"/>
              </a:ext>
            </a:extLst>
          </p:cNvPr>
          <p:cNvSpPr txBox="1"/>
          <p:nvPr/>
        </p:nvSpPr>
        <p:spPr>
          <a:xfrm>
            <a:off x="737236" y="4915004"/>
            <a:ext cx="5219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Spectator ions simplify and cancel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728D2F-0975-FC42-A5E8-246EA3F350BC}"/>
              </a:ext>
            </a:extLst>
          </p:cNvPr>
          <p:cNvCxnSpPr>
            <a:cxnSpLocks/>
          </p:cNvCxnSpPr>
          <p:nvPr/>
        </p:nvCxnSpPr>
        <p:spPr>
          <a:xfrm flipV="1">
            <a:off x="4764748" y="4994425"/>
            <a:ext cx="650632" cy="3080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D746306-2969-6841-8419-1BA2D0E17F80}"/>
              </a:ext>
            </a:extLst>
          </p:cNvPr>
          <p:cNvSpPr txBox="1"/>
          <p:nvPr/>
        </p:nvSpPr>
        <p:spPr>
          <a:xfrm>
            <a:off x="711113" y="5858556"/>
            <a:ext cx="78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Net ionic is what’s left after spectator ions cancel out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E3A0231E-3220-734C-9E78-BABA4D68657F}"/>
              </a:ext>
            </a:extLst>
          </p:cNvPr>
          <p:cNvSpPr/>
          <p:nvPr/>
        </p:nvSpPr>
        <p:spPr>
          <a:xfrm>
            <a:off x="8548287" y="2894229"/>
            <a:ext cx="3192160" cy="522858"/>
          </a:xfrm>
          <a:prstGeom prst="wedgeRoundRectCallout">
            <a:avLst>
              <a:gd name="adj1" fmla="val -66748"/>
              <a:gd name="adj2" fmla="val 10696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balanced (molecular)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B1680F50-6000-4E4E-9C35-AE8CB6396306}"/>
              </a:ext>
            </a:extLst>
          </p:cNvPr>
          <p:cNvSpPr/>
          <p:nvPr/>
        </p:nvSpPr>
        <p:spPr>
          <a:xfrm>
            <a:off x="9095196" y="3504162"/>
            <a:ext cx="2180288" cy="522858"/>
          </a:xfrm>
          <a:prstGeom prst="wedgeRoundRectCallout">
            <a:avLst>
              <a:gd name="adj1" fmla="val -66748"/>
              <a:gd name="adj2" fmla="val 10696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complete ionic</a:t>
            </a: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8F9E52E9-FCAC-E34A-BE6F-708A9BD2E765}"/>
              </a:ext>
            </a:extLst>
          </p:cNvPr>
          <p:cNvSpPr/>
          <p:nvPr/>
        </p:nvSpPr>
        <p:spPr>
          <a:xfrm>
            <a:off x="10022795" y="6003694"/>
            <a:ext cx="1353787" cy="522858"/>
          </a:xfrm>
          <a:prstGeom prst="wedgeRoundRectCallout">
            <a:avLst>
              <a:gd name="adj1" fmla="val -66748"/>
              <a:gd name="adj2" fmla="val 10696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net ionic</a:t>
            </a:r>
          </a:p>
        </p:txBody>
      </p:sp>
    </p:spTree>
    <p:extLst>
      <p:ext uri="{BB962C8B-B14F-4D97-AF65-F5344CB8AC3E}">
        <p14:creationId xmlns:p14="http://schemas.microsoft.com/office/powerpoint/2010/main" val="8143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20" grpId="0"/>
      <p:bldP spid="23" grpId="0"/>
      <p:bldP spid="31" grpId="0"/>
      <p:bldP spid="32" grpId="0"/>
      <p:bldP spid="35" grpId="0"/>
      <p:bldP spid="36" grpId="0" animBg="1"/>
      <p:bldP spid="37" grpId="0" animBg="1"/>
      <p:bldP spid="3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71" y="0"/>
            <a:ext cx="11506122" cy="657388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29" y="-169"/>
            <a:ext cx="164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51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989" y="750850"/>
            <a:ext cx="11171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What makes this bright yellow precipitate when aqueous solutions of potassium iodide and lead (II) nitrate are mixed?</a:t>
            </a:r>
          </a:p>
          <a:p>
            <a:pPr marL="457200" indent="-457200">
              <a:buAutoNum type="alphaLcParenBoth"/>
            </a:pPr>
            <a:r>
              <a:rPr lang="en-US" sz="2400" i="1" dirty="0">
                <a:latin typeface="Candara"/>
                <a:cs typeface="Candara"/>
              </a:rPr>
              <a:t>Write a balanced chemical equation.</a:t>
            </a:r>
          </a:p>
          <a:p>
            <a:pPr marL="457200" indent="-457200">
              <a:buAutoNum type="alphaLcParenBoth"/>
            </a:pPr>
            <a:r>
              <a:rPr lang="en-US" sz="2400" i="1" dirty="0">
                <a:latin typeface="Candara"/>
                <a:cs typeface="Candara"/>
              </a:rPr>
              <a:t>Write complete and net ionic equations.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230" y="2597517"/>
            <a:ext cx="840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KI(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)  + 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Pb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(NO3)2(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)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15029" y="4668473"/>
            <a:ext cx="687950" cy="461665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80750" y="4668473"/>
            <a:ext cx="687950" cy="461665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197" r="15013" b="6624"/>
          <a:stretch/>
        </p:blipFill>
        <p:spPr>
          <a:xfrm>
            <a:off x="8752549" y="2181386"/>
            <a:ext cx="3307041" cy="44630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560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7188" y="3639677"/>
            <a:ext cx="840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Candara"/>
                <a:cs typeface="Candara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KI(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)  +  Pb(NO3)2(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)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Candara"/>
                <a:cs typeface="Candara"/>
                <a:sym typeface="Wingdings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K(NO3)(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  +  PbI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Candara"/>
                <a:cs typeface="Candara"/>
                <a:sym typeface="Wingdings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(s; ppt)</a:t>
            </a:r>
            <a:r>
              <a:rPr lang="en-US" sz="2400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030" y="4635049"/>
            <a:ext cx="840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Candara"/>
                <a:cs typeface="Candara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K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+1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+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Candara"/>
                <a:cs typeface="Candara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I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-1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+  Pb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+2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+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Candara"/>
                <a:cs typeface="Candara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(NO3)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-1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2K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+1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+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Candara"/>
                <a:cs typeface="Candara"/>
                <a:sym typeface="Wingdings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(NO3)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-1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+ PbI2(s; ppt)</a:t>
            </a:r>
            <a:r>
              <a:rPr lang="en-US" sz="2400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597504" y="4635048"/>
            <a:ext cx="687950" cy="461665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62291" y="4635049"/>
            <a:ext cx="687950" cy="461665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" y="0"/>
            <a:ext cx="1149227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89" y="-169"/>
            <a:ext cx="435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Do these precipitate?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66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589" y="738257"/>
            <a:ext cx="11157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Which of these reactions will produce a precipitate?</a:t>
            </a:r>
          </a:p>
          <a:p>
            <a:r>
              <a:rPr lang="en-US" sz="2400" i="1" dirty="0">
                <a:latin typeface="Candara"/>
                <a:cs typeface="Candara"/>
              </a:rPr>
              <a:t>Write complete ionic equations for those that do form ppt.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306" y="1590465"/>
            <a:ext cx="8406073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potassium sulfate  +  barium nitrate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</a:t>
            </a:r>
          </a:p>
          <a:p>
            <a:pPr marL="457200" indent="-457200">
              <a:lnSpc>
                <a:spcPct val="120000"/>
              </a:lnSpc>
              <a:buAutoNum type="alphaLcParenBoth"/>
            </a:pPr>
            <a:r>
              <a:rPr lang="en-US" sz="2400" dirty="0">
                <a:latin typeface="Candara"/>
                <a:cs typeface="Candara"/>
                <a:sym typeface="Wingdings"/>
              </a:rPr>
              <a:t>lithium chloride + silver (I) acetate  </a:t>
            </a:r>
          </a:p>
          <a:p>
            <a:pPr marL="457200" indent="-457200">
              <a:lnSpc>
                <a:spcPct val="120000"/>
              </a:lnSpc>
              <a:buAutoNum type="alphaLcParenBoth"/>
            </a:pPr>
            <a:r>
              <a:rPr lang="en-US" sz="2400" dirty="0">
                <a:latin typeface="Candara"/>
                <a:cs typeface="Candara"/>
                <a:sym typeface="Wingdings"/>
              </a:rPr>
              <a:t>lead (II) nitrate + ammonium carbonate 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455" y="17215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735" y="215996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183" y="25866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A1C5B2-B27A-8641-8CAB-516415130CD3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9966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" y="13855"/>
            <a:ext cx="11464568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54" y="13686"/>
            <a:ext cx="268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7.3: 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21" y="11349"/>
            <a:ext cx="697500" cy="69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FC8D4E-752B-7B46-A763-ABE1ACB94DED}"/>
              </a:ext>
            </a:extLst>
          </p:cNvPr>
          <p:cNvSpPr txBox="1"/>
          <p:nvPr/>
        </p:nvSpPr>
        <p:spPr>
          <a:xfrm>
            <a:off x="348708" y="1639128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Define a precipitation reaction?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3488B-2288-6C42-8ABA-51622EB15B2B}"/>
              </a:ext>
            </a:extLst>
          </p:cNvPr>
          <p:cNvSpPr txBox="1"/>
          <p:nvPr/>
        </p:nvSpPr>
        <p:spPr>
          <a:xfrm>
            <a:off x="348708" y="2505192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Explain how to determine if a product precipitates?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19532-99C9-A346-B007-D2DF15569C9E}"/>
              </a:ext>
            </a:extLst>
          </p:cNvPr>
          <p:cNvSpPr txBox="1"/>
          <p:nvPr/>
        </p:nvSpPr>
        <p:spPr>
          <a:xfrm>
            <a:off x="348708" y="3371256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(4) Define and write a complete ionic equation?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4B4E2E-7ADF-E54D-B818-5971A2B4ECB5}"/>
              </a:ext>
            </a:extLst>
          </p:cNvPr>
          <p:cNvSpPr txBox="1"/>
          <p:nvPr/>
        </p:nvSpPr>
        <p:spPr>
          <a:xfrm>
            <a:off x="348708" y="4281604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(5) Define and write a net ionic equation?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9929D9-D04A-C04F-8079-07A151BD7F5B}"/>
              </a:ext>
            </a:extLst>
          </p:cNvPr>
          <p:cNvSpPr txBox="1"/>
          <p:nvPr/>
        </p:nvSpPr>
        <p:spPr>
          <a:xfrm>
            <a:off x="348708" y="844633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Define and execute an exchange reaction?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968345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36" y="-2506"/>
            <a:ext cx="697500" cy="697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FA57D3-E415-E640-AC1B-A762E7621A0B}"/>
              </a:ext>
            </a:extLst>
          </p:cNvPr>
          <p:cNvSpPr txBox="1"/>
          <p:nvPr/>
        </p:nvSpPr>
        <p:spPr>
          <a:xfrm>
            <a:off x="122776" y="17348"/>
            <a:ext cx="90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7.3: Assignments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78D0D-E5EE-2646-ADEE-D7C88082699F}"/>
              </a:ext>
            </a:extLst>
          </p:cNvPr>
          <p:cNvSpPr txBox="1"/>
          <p:nvPr/>
        </p:nvSpPr>
        <p:spPr>
          <a:xfrm>
            <a:off x="329560" y="904135"/>
            <a:ext cx="1117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Quick review questions quiz 7.2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55BAD-5412-D644-A97D-F4F7499BD416}"/>
              </a:ext>
            </a:extLst>
          </p:cNvPr>
          <p:cNvSpPr txBox="1"/>
          <p:nvPr/>
        </p:nvSpPr>
        <p:spPr>
          <a:xfrm>
            <a:off x="323698" y="1870614"/>
            <a:ext cx="111718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HW set 7, problems 9 - 11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62E82-5A73-974A-8910-15FB02E8AF59}"/>
              </a:ext>
            </a:extLst>
          </p:cNvPr>
          <p:cNvSpPr txBox="1"/>
          <p:nvPr/>
        </p:nvSpPr>
        <p:spPr>
          <a:xfrm>
            <a:off x="323698" y="2946366"/>
            <a:ext cx="118752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Optional extras – great videos on this topic:</a:t>
            </a:r>
          </a:p>
          <a:p>
            <a:pPr marL="463550" indent="-452438"/>
            <a:endParaRPr lang="en-US" sz="1200" b="1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‘Molecular, ionic, and net ionic equations’ (Bozeman Science)</a:t>
            </a:r>
            <a:br>
              <a:rPr lang="en-US" sz="2400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3"/>
              </a:rPr>
              <a:t>https://www.youtube.com/watch?v=wxvERNlUdBQ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marL="11112"/>
            <a:endParaRPr lang="en-US" sz="1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2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" y="-12357"/>
            <a:ext cx="11473181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0" y="3972"/>
            <a:ext cx="895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Module 7: Introduction to chemical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821" y="1193796"/>
            <a:ext cx="1047583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3200" b="1" dirty="0">
                <a:latin typeface="Candara"/>
                <a:cs typeface="Candara"/>
              </a:rPr>
              <a:t>7.4:  Acid-base reactions neutralize pH</a:t>
            </a: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Acids and bases can be recognized by their formulas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pH and acids and bases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Acid-base reactions generally produce water and a salt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Some neutralization reactions ‘evolve’ a gas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51" y="-14863"/>
            <a:ext cx="697500" cy="69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A3377-AD15-A941-A8F5-838051D80D6C}"/>
              </a:ext>
            </a:extLst>
          </p:cNvPr>
          <p:cNvSpPr txBox="1"/>
          <p:nvPr/>
        </p:nvSpPr>
        <p:spPr>
          <a:xfrm>
            <a:off x="8081764" y="6370609"/>
            <a:ext cx="4020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 2/e p.351  - 356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BA2C31A-5530-8045-B875-63F4FA993370}"/>
              </a:ext>
            </a:extLst>
          </p:cNvPr>
          <p:cNvSpPr/>
          <p:nvPr/>
        </p:nvSpPr>
        <p:spPr>
          <a:xfrm>
            <a:off x="903768" y="1480756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4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870" y="856565"/>
            <a:ext cx="105817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r>
              <a:rPr lang="en-US" sz="2800" b="1" dirty="0">
                <a:latin typeface="Candara"/>
                <a:cs typeface="Candara"/>
              </a:rPr>
              <a:t>Big ideas?</a:t>
            </a:r>
            <a:endParaRPr lang="en-US" sz="2000" b="1" dirty="0">
              <a:latin typeface="Candara"/>
              <a:cs typeface="Candara"/>
            </a:endParaRPr>
          </a:p>
          <a:p>
            <a:endParaRPr lang="en-US" sz="2000" b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Balanced chemical equations </a:t>
            </a:r>
            <a:r>
              <a:rPr lang="en-US" sz="2800" i="1" dirty="0">
                <a:latin typeface="Candara"/>
                <a:cs typeface="Candara"/>
              </a:rPr>
              <a:t>obey the law of conservation of mass.</a:t>
            </a:r>
          </a:p>
          <a:p>
            <a:pPr marL="457200" indent="-457200">
              <a:buAutoNum type="arabicPeriod"/>
            </a:pPr>
            <a:endParaRPr lang="en-US" sz="2000" i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i="1" dirty="0">
                <a:latin typeface="Candara"/>
                <a:cs typeface="Candara"/>
              </a:rPr>
              <a:t>Chemical reactions can be classified by </a:t>
            </a:r>
            <a:r>
              <a:rPr lang="en-US" sz="2800" b="1" i="1" dirty="0">
                <a:latin typeface="Candara"/>
                <a:cs typeface="Candara"/>
              </a:rPr>
              <a:t>type</a:t>
            </a:r>
            <a:r>
              <a:rPr lang="en-US" sz="2800" i="1" dirty="0">
                <a:latin typeface="Candara"/>
                <a:cs typeface="Candara"/>
              </a:rPr>
              <a:t>.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486345" y="3821134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BC66-462B-C04A-8C89-9797CC14A6D4}"/>
              </a:ext>
            </a:extLst>
          </p:cNvPr>
          <p:cNvSpPr txBox="1"/>
          <p:nvPr/>
        </p:nvSpPr>
        <p:spPr>
          <a:xfrm>
            <a:off x="242773" y="16327"/>
            <a:ext cx="740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7. Introduction to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1012879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" y="0"/>
            <a:ext cx="1149227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89" y="-169"/>
            <a:ext cx="10809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Acid-base reactions are called neutralization reactions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66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588" y="738257"/>
            <a:ext cx="1126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Acids and bases react to form water and a ‘salt’. And ‘salt’ means any ionic compound.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A1C5B2-B27A-8641-8CAB-516415130CD3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C34390-8BB8-7746-9562-35AE71B3E62A}"/>
              </a:ext>
            </a:extLst>
          </p:cNvPr>
          <p:cNvSpPr txBox="1"/>
          <p:nvPr/>
        </p:nvSpPr>
        <p:spPr>
          <a:xfrm>
            <a:off x="2778021" y="1264173"/>
            <a:ext cx="6426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HCl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+  Na(OH)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  H2O (l)  +  NaCl (</a:t>
            </a:r>
            <a:r>
              <a:rPr lang="en-US" sz="2400" dirty="0" err="1">
                <a:latin typeface="Candara"/>
                <a:cs typeface="Candara"/>
                <a:sym typeface="Wingdings" pitchFamily="2" charset="2"/>
              </a:rPr>
              <a:t>aq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)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F3A405-B69A-654E-BD0E-15027A998F36}"/>
              </a:ext>
            </a:extLst>
          </p:cNvPr>
          <p:cNvSpPr txBox="1"/>
          <p:nvPr/>
        </p:nvSpPr>
        <p:spPr>
          <a:xfrm>
            <a:off x="228588" y="2543646"/>
            <a:ext cx="11263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pH</a:t>
            </a:r>
            <a:r>
              <a:rPr lang="en-US" sz="2400" dirty="0">
                <a:latin typeface="Candara"/>
                <a:cs typeface="Candara"/>
              </a:rPr>
              <a:t> is a measure of the </a:t>
            </a:r>
            <a:r>
              <a:rPr lang="en-US" sz="2400" b="1" dirty="0">
                <a:latin typeface="Candara"/>
                <a:cs typeface="Candara"/>
              </a:rPr>
              <a:t>acidity</a:t>
            </a:r>
            <a:r>
              <a:rPr lang="en-US" sz="2400" dirty="0">
                <a:latin typeface="Candara"/>
                <a:cs typeface="Candara"/>
              </a:rPr>
              <a:t> of a solution and depends on the concentration of hydrogen ions, [H</a:t>
            </a:r>
            <a:r>
              <a:rPr lang="en-US" sz="3200" baseline="30000" dirty="0">
                <a:latin typeface="Candara"/>
                <a:cs typeface="Candara"/>
              </a:rPr>
              <a:t>+1</a:t>
            </a:r>
            <a:r>
              <a:rPr lang="en-US" sz="2400" dirty="0">
                <a:latin typeface="Candara"/>
                <a:cs typeface="Candara"/>
              </a:rPr>
              <a:t>].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DAD2C7-7EBD-524F-B476-045CF609F251}"/>
              </a:ext>
            </a:extLst>
          </p:cNvPr>
          <p:cNvSpPr txBox="1"/>
          <p:nvPr/>
        </p:nvSpPr>
        <p:spPr>
          <a:xfrm>
            <a:off x="228588" y="4913806"/>
            <a:ext cx="111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pH is a log scale, meaning that a pH change of one unit is a ten-fold change in </a:t>
            </a:r>
            <a:r>
              <a:rPr lang="en-US" sz="2400" dirty="0" err="1">
                <a:latin typeface="Candara"/>
                <a:cs typeface="Candara"/>
              </a:rPr>
              <a:t>pH.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D2F799-4E69-D94F-A960-EF0DFD22D8EE}"/>
              </a:ext>
            </a:extLst>
          </p:cNvPr>
          <p:cNvSpPr txBox="1"/>
          <p:nvPr/>
        </p:nvSpPr>
        <p:spPr>
          <a:xfrm>
            <a:off x="555163" y="3429000"/>
            <a:ext cx="596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Acidic  solutions have a pH of 0 –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Neutral 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(water) is pH = 7</a:t>
            </a:r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Basic solutions have a pH of 7 - 14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A2DBF0-18E3-B640-9039-ED85040DFF33}"/>
              </a:ext>
            </a:extLst>
          </p:cNvPr>
          <p:cNvSpPr txBox="1"/>
          <p:nvPr/>
        </p:nvSpPr>
        <p:spPr>
          <a:xfrm>
            <a:off x="1105353" y="5429115"/>
            <a:ext cx="235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pH = - log [H</a:t>
            </a:r>
            <a:r>
              <a:rPr lang="en-US" sz="3200" baseline="30000" dirty="0">
                <a:latin typeface="Candara"/>
                <a:cs typeface="Candara"/>
              </a:rPr>
              <a:t>+1</a:t>
            </a:r>
            <a:r>
              <a:rPr lang="en-US" sz="2400" dirty="0">
                <a:latin typeface="Candara"/>
                <a:cs typeface="Candara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4030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" y="0"/>
            <a:ext cx="1149227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89" y="-169"/>
            <a:ext cx="2000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these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66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588" y="738257"/>
            <a:ext cx="11263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Write a balanced chemical equation for the reaction of nitric acid (H(NO3) with the base calcium hydroxide (Ca(OH)2).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A1C5B2-B27A-8641-8CAB-516415130CD3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FE09AD-71B1-1647-8EBA-99C361379ACA}"/>
              </a:ext>
            </a:extLst>
          </p:cNvPr>
          <p:cNvSpPr txBox="1"/>
          <p:nvPr/>
        </p:nvSpPr>
        <p:spPr>
          <a:xfrm>
            <a:off x="228588" y="3081052"/>
            <a:ext cx="11263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Write a balanced chemical equation for the reaction of sulfuric acid (H2(SO4) with the base aluminum hydroxide (Al(OH)3).</a:t>
            </a:r>
          </a:p>
        </p:txBody>
      </p:sp>
    </p:spTree>
    <p:extLst>
      <p:ext uri="{BB962C8B-B14F-4D97-AF65-F5344CB8AC3E}">
        <p14:creationId xmlns:p14="http://schemas.microsoft.com/office/powerpoint/2010/main" val="2054353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" y="0"/>
            <a:ext cx="1149227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89" y="-169"/>
            <a:ext cx="2000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these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66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588" y="738257"/>
            <a:ext cx="1126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Given the concentrations of hydrogen ions shown here, calculate pH values.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A1C5B2-B27A-8641-8CAB-516415130CD3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C34390-8BB8-7746-9562-35AE71B3E62A}"/>
              </a:ext>
            </a:extLst>
          </p:cNvPr>
          <p:cNvSpPr txBox="1"/>
          <p:nvPr/>
        </p:nvSpPr>
        <p:spPr>
          <a:xfrm>
            <a:off x="1960881" y="1661349"/>
            <a:ext cx="806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2H(NO3)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+  Ca(OH)2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  2H2O (l)  +  Ca(NO3)2 (</a:t>
            </a:r>
            <a:r>
              <a:rPr lang="en-US" sz="2400" dirty="0" err="1">
                <a:latin typeface="Candara"/>
                <a:cs typeface="Candara"/>
                <a:sym typeface="Wingdings" pitchFamily="2" charset="2"/>
              </a:rPr>
              <a:t>aq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)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F7211-0069-EA4F-9DB6-7CBDF2582173}"/>
              </a:ext>
            </a:extLst>
          </p:cNvPr>
          <p:cNvSpPr txBox="1"/>
          <p:nvPr/>
        </p:nvSpPr>
        <p:spPr>
          <a:xfrm>
            <a:off x="940520" y="2389030"/>
            <a:ext cx="806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[H</a:t>
            </a:r>
            <a:r>
              <a:rPr lang="en-US" sz="3200" baseline="30000" dirty="0">
                <a:latin typeface="Candara"/>
                <a:cs typeface="Candara"/>
              </a:rPr>
              <a:t>+1</a:t>
            </a:r>
            <a:r>
              <a:rPr lang="en-US" sz="2400" dirty="0">
                <a:latin typeface="Candara"/>
                <a:cs typeface="Candara"/>
              </a:rPr>
              <a:t>]:	     2.3 E-3				1 E-7 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2619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9" y="0"/>
            <a:ext cx="11722447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5" y="-169"/>
            <a:ext cx="693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Visual signs of chemical reactions?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360" y="806831"/>
            <a:ext cx="11438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Not all chemical reactions produce visual change, but when they do, it’s spectacular.</a:t>
            </a:r>
            <a:endParaRPr lang="en-US" sz="2400" b="1" i="1" dirty="0">
              <a:latin typeface="Candara"/>
              <a:cs typeface="Candar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206" y="6490461"/>
            <a:ext cx="3925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https://www.youtube.com/watch?v=hUus48MnoI4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08" y="-2506"/>
            <a:ext cx="697500" cy="697500"/>
          </a:xfrm>
          <a:prstGeom prst="rect">
            <a:avLst/>
          </a:prstGeom>
        </p:spPr>
      </p:pic>
      <p:pic>
        <p:nvPicPr>
          <p:cNvPr id="6" name="Online Media 5" descr="Signs of chemical reactions">
            <a:hlinkClick r:id="" action="ppaction://media"/>
            <a:extLst>
              <a:ext uri="{FF2B5EF4-FFF2-40B4-BE49-F238E27FC236}">
                <a16:creationId xmlns:a16="http://schemas.microsoft.com/office/drawing/2014/main" id="{9E34537F-15C6-004B-9BFD-13DAAB3B11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50983" y="1268496"/>
            <a:ext cx="9233988" cy="51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" y="0"/>
            <a:ext cx="1149227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89" y="-169"/>
            <a:ext cx="855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Neutralization reactions as ionic equations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66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588" y="738257"/>
            <a:ext cx="1126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Like precipitates, </a:t>
            </a:r>
            <a:r>
              <a:rPr lang="en-US" sz="2400" b="1" dirty="0">
                <a:latin typeface="Candara"/>
                <a:cs typeface="Candara"/>
              </a:rPr>
              <a:t>water doesn’t dissociate in water</a:t>
            </a:r>
            <a:r>
              <a:rPr lang="en-US" sz="2400" dirty="0">
                <a:latin typeface="Candara"/>
                <a:cs typeface="Candara"/>
              </a:rPr>
              <a:t>. That just wouldn’t make sense!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A1C5B2-B27A-8641-8CAB-516415130CD3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C34390-8BB8-7746-9562-35AE71B3E62A}"/>
              </a:ext>
            </a:extLst>
          </p:cNvPr>
          <p:cNvSpPr txBox="1"/>
          <p:nvPr/>
        </p:nvSpPr>
        <p:spPr>
          <a:xfrm>
            <a:off x="975346" y="1943443"/>
            <a:ext cx="6426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HCl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+  Na(OH)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  H2O (l)  +  NaCl (</a:t>
            </a:r>
            <a:r>
              <a:rPr lang="en-US" sz="2400" dirty="0" err="1">
                <a:latin typeface="Candara"/>
                <a:cs typeface="Candara"/>
                <a:sym typeface="Wingdings" pitchFamily="2" charset="2"/>
              </a:rPr>
              <a:t>aq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)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DAD2C7-7EBD-524F-B476-045CF609F251}"/>
              </a:ext>
            </a:extLst>
          </p:cNvPr>
          <p:cNvSpPr txBox="1"/>
          <p:nvPr/>
        </p:nvSpPr>
        <p:spPr>
          <a:xfrm>
            <a:off x="228588" y="4913806"/>
            <a:ext cx="111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For most </a:t>
            </a:r>
            <a:r>
              <a:rPr lang="en-US" sz="2400" b="1" dirty="0">
                <a:latin typeface="Candara"/>
                <a:cs typeface="Candara"/>
              </a:rPr>
              <a:t>neutralization</a:t>
            </a:r>
            <a:r>
              <a:rPr lang="en-US" sz="2400" dirty="0">
                <a:latin typeface="Candara"/>
                <a:cs typeface="Candara"/>
              </a:rPr>
              <a:t> reactions, the net ionic equation produces water.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9C767-1436-2F43-8750-ECA1DDB8E664}"/>
              </a:ext>
            </a:extLst>
          </p:cNvPr>
          <p:cNvSpPr txBox="1"/>
          <p:nvPr/>
        </p:nvSpPr>
        <p:spPr>
          <a:xfrm>
            <a:off x="228588" y="1199922"/>
            <a:ext cx="1126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And the chemical bonds of water are </a:t>
            </a:r>
            <a:r>
              <a:rPr lang="en-US" sz="2400" b="1" dirty="0">
                <a:latin typeface="Candara"/>
                <a:cs typeface="Candara"/>
              </a:rPr>
              <a:t>covalent</a:t>
            </a:r>
            <a:r>
              <a:rPr lang="en-US" sz="2400" dirty="0">
                <a:latin typeface="Candara"/>
                <a:cs typeface="Candara"/>
              </a:rPr>
              <a:t>, not ionic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FE7C2F-C389-BE47-9185-A4494789683F}"/>
              </a:ext>
            </a:extLst>
          </p:cNvPr>
          <p:cNvSpPr txBox="1"/>
          <p:nvPr/>
        </p:nvSpPr>
        <p:spPr>
          <a:xfrm>
            <a:off x="557332" y="2778405"/>
            <a:ext cx="722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</a:t>
            </a:r>
            <a:r>
              <a:rPr lang="en-US" sz="3200" baseline="30000" dirty="0">
                <a:latin typeface="Candara"/>
                <a:cs typeface="Candara"/>
              </a:rPr>
              <a:t>+1</a:t>
            </a:r>
            <a:r>
              <a:rPr lang="en-US" sz="2400" dirty="0">
                <a:latin typeface="Candara"/>
                <a:cs typeface="Candara"/>
              </a:rPr>
              <a:t>  +  Cl</a:t>
            </a:r>
            <a:r>
              <a:rPr lang="en-US" sz="32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  +  Na</a:t>
            </a:r>
            <a:r>
              <a:rPr lang="en-US" sz="3200" baseline="30000" dirty="0">
                <a:latin typeface="Candara"/>
                <a:cs typeface="Candara"/>
              </a:rPr>
              <a:t>+1</a:t>
            </a:r>
            <a:r>
              <a:rPr lang="en-US" sz="2400" dirty="0">
                <a:latin typeface="Candara"/>
                <a:cs typeface="Candara"/>
              </a:rPr>
              <a:t>  +  (OH)</a:t>
            </a:r>
            <a:r>
              <a:rPr lang="en-US" sz="3200" baseline="30000" dirty="0">
                <a:latin typeface="Candara"/>
                <a:cs typeface="Candara"/>
              </a:rPr>
              <a:t>-1  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  H2O (l)  +  Na</a:t>
            </a:r>
            <a:r>
              <a:rPr lang="en-US" sz="3200" baseline="30000" dirty="0">
                <a:latin typeface="Candara"/>
                <a:cs typeface="Candara"/>
                <a:sym typeface="Wingdings" pitchFamily="2" charset="2"/>
              </a:rPr>
              <a:t>+1  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+  Cl</a:t>
            </a:r>
            <a:r>
              <a:rPr lang="en-US" sz="3200" baseline="30000" dirty="0">
                <a:latin typeface="Candara"/>
                <a:cs typeface="Candara"/>
                <a:sym typeface="Wingdings" pitchFamily="2" charset="2"/>
              </a:rPr>
              <a:t>-1</a:t>
            </a:r>
            <a:endParaRPr lang="en-US" sz="2400" i="1" baseline="30000" dirty="0">
              <a:latin typeface="Candara"/>
              <a:cs typeface="Candara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79075A-1E43-7842-823B-CF866484C666}"/>
              </a:ext>
            </a:extLst>
          </p:cNvPr>
          <p:cNvCxnSpPr/>
          <p:nvPr/>
        </p:nvCxnSpPr>
        <p:spPr>
          <a:xfrm flipV="1">
            <a:off x="1316561" y="2754563"/>
            <a:ext cx="687950" cy="461665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978B6B-9577-564E-9C08-C32397CFF903}"/>
              </a:ext>
            </a:extLst>
          </p:cNvPr>
          <p:cNvCxnSpPr/>
          <p:nvPr/>
        </p:nvCxnSpPr>
        <p:spPr>
          <a:xfrm flipV="1">
            <a:off x="2287804" y="2746974"/>
            <a:ext cx="687950" cy="461665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B0974A-E603-1143-8374-CB483AC6F5AB}"/>
              </a:ext>
            </a:extLst>
          </p:cNvPr>
          <p:cNvCxnSpPr/>
          <p:nvPr/>
        </p:nvCxnSpPr>
        <p:spPr>
          <a:xfrm flipV="1">
            <a:off x="5894191" y="2754562"/>
            <a:ext cx="687950" cy="461665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4004B0-B8E9-6740-8B0C-43FCA82477FD}"/>
              </a:ext>
            </a:extLst>
          </p:cNvPr>
          <p:cNvCxnSpPr/>
          <p:nvPr/>
        </p:nvCxnSpPr>
        <p:spPr>
          <a:xfrm flipV="1">
            <a:off x="6839825" y="2754562"/>
            <a:ext cx="687950" cy="461665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18766E57-930F-054E-A12B-A76BC44FF0A2}"/>
              </a:ext>
            </a:extLst>
          </p:cNvPr>
          <p:cNvSpPr/>
          <p:nvPr/>
        </p:nvSpPr>
        <p:spPr>
          <a:xfrm>
            <a:off x="8007529" y="1885589"/>
            <a:ext cx="3043648" cy="475325"/>
          </a:xfrm>
          <a:prstGeom prst="wedgeRoundRectCallout">
            <a:avLst>
              <a:gd name="adj1" fmla="val -62447"/>
              <a:gd name="adj2" fmla="val 16442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balanced (molecular)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7DF56BA5-0742-B345-88EC-9B2BA92A8C38}"/>
              </a:ext>
            </a:extLst>
          </p:cNvPr>
          <p:cNvSpPr/>
          <p:nvPr/>
        </p:nvSpPr>
        <p:spPr>
          <a:xfrm>
            <a:off x="8059409" y="2681062"/>
            <a:ext cx="2286738" cy="475325"/>
          </a:xfrm>
          <a:prstGeom prst="wedgeRoundRectCallout">
            <a:avLst>
              <a:gd name="adj1" fmla="val -69302"/>
              <a:gd name="adj2" fmla="val 21938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complete ionic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A2A3DC-5A0B-4C4E-B713-85CC76BCB7B2}"/>
              </a:ext>
            </a:extLst>
          </p:cNvPr>
          <p:cNvSpPr txBox="1"/>
          <p:nvPr/>
        </p:nvSpPr>
        <p:spPr>
          <a:xfrm>
            <a:off x="2449840" y="3613367"/>
            <a:ext cx="3788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</a:t>
            </a:r>
            <a:r>
              <a:rPr lang="en-US" sz="3200" baseline="30000" dirty="0">
                <a:latin typeface="Candara"/>
                <a:cs typeface="Candara"/>
              </a:rPr>
              <a:t>+1</a:t>
            </a:r>
            <a:r>
              <a:rPr lang="en-US" sz="2400" dirty="0">
                <a:latin typeface="Candara"/>
                <a:cs typeface="Candara"/>
              </a:rPr>
              <a:t>  + (OH)</a:t>
            </a:r>
            <a:r>
              <a:rPr lang="en-US" sz="3200" baseline="30000" dirty="0">
                <a:latin typeface="Candara"/>
                <a:cs typeface="Candara"/>
              </a:rPr>
              <a:t>-1  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  H2O (l)</a:t>
            </a:r>
            <a:endParaRPr lang="en-US" sz="2400" i="1" baseline="30000" dirty="0">
              <a:latin typeface="Candara"/>
              <a:cs typeface="Candara"/>
            </a:endParaRP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FC0571AD-2647-074B-879B-5BA0A8E082FF}"/>
              </a:ext>
            </a:extLst>
          </p:cNvPr>
          <p:cNvSpPr/>
          <p:nvPr/>
        </p:nvSpPr>
        <p:spPr>
          <a:xfrm>
            <a:off x="6509266" y="3541277"/>
            <a:ext cx="1419885" cy="475325"/>
          </a:xfrm>
          <a:prstGeom prst="wedgeRoundRectCallout">
            <a:avLst>
              <a:gd name="adj1" fmla="val -71647"/>
              <a:gd name="adj2" fmla="val 21938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net ionic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BCACE7-F9A8-5449-B6DC-34DE9806B382}"/>
              </a:ext>
            </a:extLst>
          </p:cNvPr>
          <p:cNvSpPr txBox="1"/>
          <p:nvPr/>
        </p:nvSpPr>
        <p:spPr>
          <a:xfrm>
            <a:off x="557332" y="5370786"/>
            <a:ext cx="111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Easy to remember, since water is </a:t>
            </a:r>
            <a:r>
              <a:rPr lang="en-US" sz="2400" b="1" dirty="0">
                <a:latin typeface="Candara"/>
                <a:cs typeface="Candara"/>
              </a:rPr>
              <a:t>neutral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614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14" grpId="0"/>
      <p:bldP spid="16" grpId="0"/>
      <p:bldP spid="21" grpId="0" animBg="1"/>
      <p:bldP spid="22" grpId="0" animBg="1"/>
      <p:bldP spid="23" grpId="0"/>
      <p:bldP spid="24" grpId="0" animBg="1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" y="0"/>
            <a:ext cx="1149227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66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588" y="738257"/>
            <a:ext cx="1126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When the base has a carbonate (CO3</a:t>
            </a:r>
            <a:r>
              <a:rPr lang="en-US" sz="3200" baseline="30000" dirty="0">
                <a:latin typeface="Candara"/>
                <a:cs typeface="Candara"/>
              </a:rPr>
              <a:t>-2</a:t>
            </a:r>
            <a:r>
              <a:rPr lang="en-US" sz="2400" dirty="0">
                <a:latin typeface="Candara"/>
                <a:cs typeface="Candara"/>
              </a:rPr>
              <a:t>), reaction with acid will make a gas not water.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A1C5B2-B27A-8641-8CAB-516415130CD3}"/>
              </a:ext>
            </a:extLst>
          </p:cNvPr>
          <p:cNvSpPr txBox="1"/>
          <p:nvPr/>
        </p:nvSpPr>
        <p:spPr>
          <a:xfrm>
            <a:off x="46811" y="6323073"/>
            <a:ext cx="587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OpenStax; https://</a:t>
            </a:r>
            <a:r>
              <a:rPr lang="en-US" sz="1400" dirty="0" err="1">
                <a:latin typeface="Avenir Medium"/>
                <a:cs typeface="Avenir Medium"/>
              </a:rPr>
              <a:t>www.youtube.com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watch?v</a:t>
            </a:r>
            <a:r>
              <a:rPr lang="en-US" sz="1400" dirty="0">
                <a:latin typeface="Avenir Medium"/>
                <a:cs typeface="Avenir Medium"/>
              </a:rPr>
              <a:t>=GRMFTgGmN5c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C34390-8BB8-7746-9562-35AE71B3E62A}"/>
              </a:ext>
            </a:extLst>
          </p:cNvPr>
          <p:cNvSpPr txBox="1"/>
          <p:nvPr/>
        </p:nvSpPr>
        <p:spPr>
          <a:xfrm>
            <a:off x="975345" y="1329482"/>
            <a:ext cx="1051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H(C2H3O2)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+  Na(HCO3)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  H2(CO3) (</a:t>
            </a:r>
            <a:r>
              <a:rPr lang="en-US" sz="2400" dirty="0" err="1">
                <a:latin typeface="Candara"/>
                <a:cs typeface="Candara"/>
                <a:sym typeface="Wingdings" pitchFamily="2" charset="2"/>
              </a:rPr>
              <a:t>aq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)  +  Na(C2H3O2) (</a:t>
            </a:r>
            <a:r>
              <a:rPr lang="en-US" sz="2400" dirty="0" err="1">
                <a:latin typeface="Candara"/>
                <a:cs typeface="Candara"/>
                <a:sym typeface="Wingdings" pitchFamily="2" charset="2"/>
              </a:rPr>
              <a:t>aq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)</a:t>
            </a:r>
            <a:endParaRPr lang="en-US" sz="2400" i="1" dirty="0">
              <a:latin typeface="Candara"/>
              <a:cs typeface="Candara"/>
            </a:endParaRPr>
          </a:p>
        </p:txBody>
      </p:sp>
      <p:pic>
        <p:nvPicPr>
          <p:cNvPr id="2" name="Online Media 1" descr="Simple experiment: A foaming volcano from baking soda and vinegar">
            <a:hlinkClick r:id="" action="ppaction://media"/>
            <a:extLst>
              <a:ext uri="{FF2B5EF4-FFF2-40B4-BE49-F238E27FC236}">
                <a16:creationId xmlns:a16="http://schemas.microsoft.com/office/drawing/2014/main" id="{40833383-509D-0F46-AA50-A3AA56FB4F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68490" y="2405109"/>
            <a:ext cx="5829299" cy="436879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13DF2E-C335-2843-9AAF-748D5B1B1FF7}"/>
              </a:ext>
            </a:extLst>
          </p:cNvPr>
          <p:cNvSpPr txBox="1"/>
          <p:nvPr/>
        </p:nvSpPr>
        <p:spPr>
          <a:xfrm>
            <a:off x="228589" y="-169"/>
            <a:ext cx="8515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Some neutralization reactions ‘evolve’ gas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034491-8469-2A46-BBE0-368E0F5867FA}"/>
              </a:ext>
            </a:extLst>
          </p:cNvPr>
          <p:cNvSpPr txBox="1"/>
          <p:nvPr/>
        </p:nvSpPr>
        <p:spPr>
          <a:xfrm>
            <a:off x="541454" y="5267258"/>
            <a:ext cx="5027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net ionic:</a:t>
            </a:r>
          </a:p>
          <a:p>
            <a:r>
              <a:rPr lang="en-US" sz="2400" dirty="0">
                <a:latin typeface="Candara"/>
                <a:cs typeface="Candara"/>
              </a:rPr>
              <a:t>H</a:t>
            </a:r>
            <a:r>
              <a:rPr lang="en-US" sz="3200" baseline="30000" dirty="0">
                <a:latin typeface="Candara"/>
                <a:cs typeface="Candara"/>
              </a:rPr>
              <a:t>+1</a:t>
            </a:r>
            <a:r>
              <a:rPr lang="en-US" sz="2400" dirty="0">
                <a:latin typeface="Candara"/>
                <a:cs typeface="Candara"/>
              </a:rPr>
              <a:t> + H(CO3)</a:t>
            </a:r>
            <a:r>
              <a:rPr lang="en-US" sz="32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  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  H2O (l)  +  CO2 (g)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0EEB85-C82E-2C41-8F43-6F0A3A76E5E5}"/>
              </a:ext>
            </a:extLst>
          </p:cNvPr>
          <p:cNvSpPr txBox="1"/>
          <p:nvPr/>
        </p:nvSpPr>
        <p:spPr>
          <a:xfrm>
            <a:off x="541454" y="3913087"/>
            <a:ext cx="502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Like precipitates and water, gases don’t dissociate.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Candara"/>
                <a:cs typeface="Candara"/>
              </a:rPr>
              <a:t>Gases have molecular bonds</a:t>
            </a:r>
          </a:p>
        </p:txBody>
      </p:sp>
    </p:spTree>
    <p:extLst>
      <p:ext uri="{BB962C8B-B14F-4D97-AF65-F5344CB8AC3E}">
        <p14:creationId xmlns:p14="http://schemas.microsoft.com/office/powerpoint/2010/main" val="38756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6" grpId="0"/>
      <p:bldP spid="27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" y="0"/>
            <a:ext cx="1149227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66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588" y="738257"/>
            <a:ext cx="1126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When the base has a carbonate (CO3</a:t>
            </a:r>
            <a:r>
              <a:rPr lang="en-US" sz="3200" baseline="30000" dirty="0">
                <a:latin typeface="Candara"/>
                <a:cs typeface="Candara"/>
              </a:rPr>
              <a:t>-2</a:t>
            </a:r>
            <a:r>
              <a:rPr lang="en-US" sz="2400" dirty="0">
                <a:latin typeface="Candara"/>
                <a:cs typeface="Candara"/>
              </a:rPr>
              <a:t>), reaction with acid will make a gas not water.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A1C5B2-B27A-8641-8CAB-516415130CD3}"/>
              </a:ext>
            </a:extLst>
          </p:cNvPr>
          <p:cNvSpPr txBox="1"/>
          <p:nvPr/>
        </p:nvSpPr>
        <p:spPr>
          <a:xfrm>
            <a:off x="46811" y="6323073"/>
            <a:ext cx="587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OpenStax; https://</a:t>
            </a:r>
            <a:r>
              <a:rPr lang="en-US" sz="1400" dirty="0" err="1">
                <a:latin typeface="Avenir Medium"/>
                <a:cs typeface="Avenir Medium"/>
              </a:rPr>
              <a:t>www.youtube.com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watch?v</a:t>
            </a:r>
            <a:r>
              <a:rPr lang="en-US" sz="1400" dirty="0">
                <a:latin typeface="Avenir Medium"/>
                <a:cs typeface="Avenir Medium"/>
              </a:rPr>
              <a:t>=GRMFTgGmN5c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C34390-8BB8-7746-9562-35AE71B3E62A}"/>
              </a:ext>
            </a:extLst>
          </p:cNvPr>
          <p:cNvSpPr txBox="1"/>
          <p:nvPr/>
        </p:nvSpPr>
        <p:spPr>
          <a:xfrm>
            <a:off x="975345" y="1316420"/>
            <a:ext cx="1051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H(C2H3O2)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+  Na(HCO3)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  H2(CO3) (</a:t>
            </a:r>
            <a:r>
              <a:rPr lang="en-US" sz="2400" dirty="0" err="1">
                <a:latin typeface="Candara"/>
                <a:cs typeface="Candara"/>
                <a:sym typeface="Wingdings" pitchFamily="2" charset="2"/>
              </a:rPr>
              <a:t>aq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)  +  Na(C2H3O2) (</a:t>
            </a:r>
            <a:r>
              <a:rPr lang="en-US" sz="2400" dirty="0" err="1">
                <a:latin typeface="Candara"/>
                <a:cs typeface="Candara"/>
                <a:sym typeface="Wingdings" pitchFamily="2" charset="2"/>
              </a:rPr>
              <a:t>aq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)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13DF2E-C335-2843-9AAF-748D5B1B1FF7}"/>
              </a:ext>
            </a:extLst>
          </p:cNvPr>
          <p:cNvSpPr txBox="1"/>
          <p:nvPr/>
        </p:nvSpPr>
        <p:spPr>
          <a:xfrm>
            <a:off x="228589" y="-169"/>
            <a:ext cx="10982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Base anions that produce gases when reacted with acid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84951D-337A-644C-8323-19001727C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58572"/>
              </p:ext>
            </p:extLst>
          </p:nvPr>
        </p:nvGraphicFramePr>
        <p:xfrm>
          <a:off x="2376847" y="2687019"/>
          <a:ext cx="7783286" cy="3636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461">
                  <a:extLst>
                    <a:ext uri="{9D8B030D-6E8A-4147-A177-3AD203B41FA5}">
                      <a16:colId xmlns:a16="http://schemas.microsoft.com/office/drawing/2014/main" val="2680694478"/>
                    </a:ext>
                  </a:extLst>
                </a:gridCol>
                <a:gridCol w="2129246">
                  <a:extLst>
                    <a:ext uri="{9D8B030D-6E8A-4147-A177-3AD203B41FA5}">
                      <a16:colId xmlns:a16="http://schemas.microsoft.com/office/drawing/2014/main" val="2145246845"/>
                    </a:ext>
                  </a:extLst>
                </a:gridCol>
                <a:gridCol w="2440579">
                  <a:extLst>
                    <a:ext uri="{9D8B030D-6E8A-4147-A177-3AD203B41FA5}">
                      <a16:colId xmlns:a16="http://schemas.microsoft.com/office/drawing/2014/main" val="2107472378"/>
                    </a:ext>
                  </a:extLst>
                </a:gridCol>
              </a:tblGrid>
              <a:tr h="509451">
                <a:tc>
                  <a:txBody>
                    <a:bodyPr/>
                    <a:lstStyle/>
                    <a:p>
                      <a:endParaRPr lang="en-US" sz="2400" dirty="0">
                        <a:latin typeface="Candara" panose="020E0502030303020204" pitchFamily="34" charset="0"/>
                      </a:endParaRPr>
                    </a:p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base anion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intermediate product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final product (g)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294256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sulfide (S</a:t>
                      </a:r>
                      <a:r>
                        <a:rPr lang="en-US" sz="3200" baseline="30000" dirty="0">
                          <a:latin typeface="Candara" panose="020E0502030303020204" pitchFamily="34" charset="0"/>
                        </a:rPr>
                        <a:t>-2</a:t>
                      </a:r>
                      <a:r>
                        <a:rPr lang="en-US" sz="2400" dirty="0">
                          <a:latin typeface="Candara" panose="020E0502030303020204" pitchFamily="34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none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H2S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669437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carbonate (CO3</a:t>
                      </a:r>
                      <a:r>
                        <a:rPr lang="en-US" sz="3200" baseline="30000" dirty="0">
                          <a:latin typeface="Candara" panose="020E0502030303020204" pitchFamily="34" charset="0"/>
                        </a:rPr>
                        <a:t>-2</a:t>
                      </a:r>
                      <a:r>
                        <a:rPr lang="en-US" sz="2400" dirty="0">
                          <a:latin typeface="Candara" panose="020E0502030303020204" pitchFamily="34" charset="0"/>
                        </a:rPr>
                        <a:t>)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H2(CO3)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CO2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41439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bicarbonate (HCO3</a:t>
                      </a:r>
                      <a:r>
                        <a:rPr lang="en-US" sz="3200" baseline="30000" dirty="0">
                          <a:latin typeface="Candara" panose="020E0502030303020204" pitchFamily="34" charset="0"/>
                        </a:rPr>
                        <a:t>-1</a:t>
                      </a:r>
                      <a:r>
                        <a:rPr lang="en-US" sz="2400" dirty="0">
                          <a:latin typeface="Candara" panose="020E0502030303020204" pitchFamily="34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H2(CO3)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CO2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870812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sulfite (SO3</a:t>
                      </a:r>
                      <a:r>
                        <a:rPr lang="en-US" sz="3200" baseline="30000" dirty="0">
                          <a:latin typeface="Candara" panose="020E0502030303020204" pitchFamily="34" charset="0"/>
                        </a:rPr>
                        <a:t>-2</a:t>
                      </a:r>
                      <a:r>
                        <a:rPr lang="en-US" sz="2400" dirty="0">
                          <a:latin typeface="Candara" panose="020E0502030303020204" pitchFamily="34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H2(SO3)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SO2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24412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bisulfite (HSO3</a:t>
                      </a:r>
                      <a:r>
                        <a:rPr lang="en-US" sz="3200" baseline="30000" dirty="0">
                          <a:latin typeface="Candara" panose="020E0502030303020204" pitchFamily="34" charset="0"/>
                        </a:rPr>
                        <a:t>-1</a:t>
                      </a:r>
                      <a:r>
                        <a:rPr lang="en-US" sz="2400" dirty="0">
                          <a:latin typeface="Candara" panose="020E0502030303020204" pitchFamily="34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H2(SO3)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SO2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389643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ammonia (NH3)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(NH4)(OH)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NH3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009806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4642C-808A-B742-A6C1-E20F46E4C88B}"/>
              </a:ext>
            </a:extLst>
          </p:cNvPr>
          <p:cNvCxnSpPr>
            <a:cxnSpLocks/>
          </p:cNvCxnSpPr>
          <p:nvPr/>
        </p:nvCxnSpPr>
        <p:spPr>
          <a:xfrm>
            <a:off x="5995246" y="1746490"/>
            <a:ext cx="973510" cy="0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731998-08B0-0649-9149-780E6A7762AA}"/>
              </a:ext>
            </a:extLst>
          </p:cNvPr>
          <p:cNvSpPr txBox="1"/>
          <p:nvPr/>
        </p:nvSpPr>
        <p:spPr>
          <a:xfrm>
            <a:off x="5860426" y="1878023"/>
            <a:ext cx="489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H2(CO3) (</a:t>
            </a:r>
            <a:r>
              <a:rPr lang="en-US" sz="2400" dirty="0" err="1">
                <a:latin typeface="Candara"/>
                <a:cs typeface="Candara"/>
                <a:sym typeface="Wingdings" pitchFamily="2" charset="2"/>
              </a:rPr>
              <a:t>aq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)     H2O (l)  +  CO2 (g)</a:t>
            </a:r>
            <a:endParaRPr lang="en-US" sz="2400" i="1" dirty="0">
              <a:latin typeface="Candara"/>
              <a:cs typeface="Candara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B12149-6FEF-AB4B-95BF-BDAE436CA3A3}"/>
              </a:ext>
            </a:extLst>
          </p:cNvPr>
          <p:cNvCxnSpPr>
            <a:cxnSpLocks/>
          </p:cNvCxnSpPr>
          <p:nvPr/>
        </p:nvCxnSpPr>
        <p:spPr>
          <a:xfrm>
            <a:off x="5966278" y="2318338"/>
            <a:ext cx="1070861" cy="0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9A84E1-7303-7C46-990F-91B38BDDBADA}"/>
              </a:ext>
            </a:extLst>
          </p:cNvPr>
          <p:cNvCxnSpPr>
            <a:cxnSpLocks/>
          </p:cNvCxnSpPr>
          <p:nvPr/>
        </p:nvCxnSpPr>
        <p:spPr>
          <a:xfrm>
            <a:off x="9600999" y="2279149"/>
            <a:ext cx="412864" cy="0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8E9188F1-A033-B943-B322-9D6823749B73}"/>
              </a:ext>
            </a:extLst>
          </p:cNvPr>
          <p:cNvSpPr/>
          <p:nvPr/>
        </p:nvSpPr>
        <p:spPr>
          <a:xfrm>
            <a:off x="302463" y="2138729"/>
            <a:ext cx="5027182" cy="847055"/>
          </a:xfrm>
          <a:prstGeom prst="wedgeRoundRectCallout">
            <a:avLst>
              <a:gd name="adj1" fmla="val 57120"/>
              <a:gd name="adj2" fmla="val 41467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Intermediate products are unstable in water and decompose to gases.</a:t>
            </a:r>
          </a:p>
        </p:txBody>
      </p:sp>
    </p:spTree>
    <p:extLst>
      <p:ext uri="{BB962C8B-B14F-4D97-AF65-F5344CB8AC3E}">
        <p14:creationId xmlns:p14="http://schemas.microsoft.com/office/powerpoint/2010/main" val="32913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" y="0"/>
            <a:ext cx="1149227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66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588" y="738257"/>
            <a:ext cx="11263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Sodium bisulfate (Na(HSO3) reacts with nitric acid (H(NO3)) to make a gas rather than water. Write balanced, complete and net ionic equations and identify the gas.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A1C5B2-B27A-8641-8CAB-516415130CD3}"/>
              </a:ext>
            </a:extLst>
          </p:cNvPr>
          <p:cNvSpPr txBox="1"/>
          <p:nvPr/>
        </p:nvSpPr>
        <p:spPr>
          <a:xfrm>
            <a:off x="86000" y="6492892"/>
            <a:ext cx="5876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13DF2E-C335-2843-9AAF-748D5B1B1FF7}"/>
              </a:ext>
            </a:extLst>
          </p:cNvPr>
          <p:cNvSpPr txBox="1"/>
          <p:nvPr/>
        </p:nvSpPr>
        <p:spPr>
          <a:xfrm>
            <a:off x="228589" y="-169"/>
            <a:ext cx="2000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these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3BE879-F2B2-D447-8572-B811628A3AE5}"/>
              </a:ext>
            </a:extLst>
          </p:cNvPr>
          <p:cNvSpPr txBox="1"/>
          <p:nvPr/>
        </p:nvSpPr>
        <p:spPr>
          <a:xfrm>
            <a:off x="228588" y="3389925"/>
            <a:ext cx="11263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Sodium sulfate (</a:t>
            </a:r>
            <a:r>
              <a:rPr lang="en-US" sz="2400" dirty="0" err="1">
                <a:latin typeface="Candara"/>
                <a:cs typeface="Candara"/>
              </a:rPr>
              <a:t>NaS</a:t>
            </a:r>
            <a:r>
              <a:rPr lang="en-US" sz="2400" dirty="0">
                <a:latin typeface="Candara"/>
                <a:cs typeface="Candara"/>
              </a:rPr>
              <a:t>) reacts with sulfuric acid (H2(SO4)) to make a gas rather than water. Write balanced, complete and net ionic equations and identify the gas.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02199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" y="13855"/>
            <a:ext cx="11464568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54" y="13686"/>
            <a:ext cx="2712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7.4: 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21" y="11349"/>
            <a:ext cx="697500" cy="69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FC8D4E-752B-7B46-A763-ABE1ACB94DED}"/>
              </a:ext>
            </a:extLst>
          </p:cNvPr>
          <p:cNvSpPr txBox="1"/>
          <p:nvPr/>
        </p:nvSpPr>
        <p:spPr>
          <a:xfrm>
            <a:off x="348708" y="750851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Recognize acids and bases by their formulas?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3488B-2288-6C42-8ABA-51622EB15B2B}"/>
              </a:ext>
            </a:extLst>
          </p:cNvPr>
          <p:cNvSpPr txBox="1"/>
          <p:nvPr/>
        </p:nvSpPr>
        <p:spPr>
          <a:xfrm>
            <a:off x="348708" y="1616915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Understand the function of the pH scale and calculation of pH values? 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19532-99C9-A346-B007-D2DF15569C9E}"/>
              </a:ext>
            </a:extLst>
          </p:cNvPr>
          <p:cNvSpPr txBox="1"/>
          <p:nvPr/>
        </p:nvSpPr>
        <p:spPr>
          <a:xfrm>
            <a:off x="348708" y="2482979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Understand that most neutralization reactions have the same net ionic equation?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4B4E2E-7ADF-E54D-B818-5971A2B4ECB5}"/>
              </a:ext>
            </a:extLst>
          </p:cNvPr>
          <p:cNvSpPr txBox="1"/>
          <p:nvPr/>
        </p:nvSpPr>
        <p:spPr>
          <a:xfrm>
            <a:off x="348708" y="3393327"/>
            <a:ext cx="11143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2438"/>
            <a:r>
              <a:rPr lang="en-US" sz="2400" dirty="0">
                <a:latin typeface="Candara"/>
                <a:cs typeface="Candara"/>
              </a:rPr>
              <a:t>(4) Understand that some neutralization reactions produce a gas after forming an unstable intermediate product?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708222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36" y="-2506"/>
            <a:ext cx="697500" cy="697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FA57D3-E415-E640-AC1B-A762E7621A0B}"/>
              </a:ext>
            </a:extLst>
          </p:cNvPr>
          <p:cNvSpPr txBox="1"/>
          <p:nvPr/>
        </p:nvSpPr>
        <p:spPr>
          <a:xfrm>
            <a:off x="122776" y="17348"/>
            <a:ext cx="90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7.4: Assignments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78D0D-E5EE-2646-ADEE-D7C88082699F}"/>
              </a:ext>
            </a:extLst>
          </p:cNvPr>
          <p:cNvSpPr txBox="1"/>
          <p:nvPr/>
        </p:nvSpPr>
        <p:spPr>
          <a:xfrm>
            <a:off x="329560" y="904135"/>
            <a:ext cx="1117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Quick review questions quiz 7.4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55BAD-5412-D644-A97D-F4F7499BD416}"/>
              </a:ext>
            </a:extLst>
          </p:cNvPr>
          <p:cNvSpPr txBox="1"/>
          <p:nvPr/>
        </p:nvSpPr>
        <p:spPr>
          <a:xfrm>
            <a:off x="323698" y="1962053"/>
            <a:ext cx="111718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HW set 7, problems 12 - 14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62E82-5A73-974A-8910-15FB02E8AF59}"/>
              </a:ext>
            </a:extLst>
          </p:cNvPr>
          <p:cNvSpPr txBox="1"/>
          <p:nvPr/>
        </p:nvSpPr>
        <p:spPr>
          <a:xfrm>
            <a:off x="323696" y="3085450"/>
            <a:ext cx="118752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Optional extras – great videos on this topic:</a:t>
            </a:r>
          </a:p>
          <a:p>
            <a:pPr marL="463550" indent="-452438"/>
            <a:endParaRPr lang="en-US" sz="1200" b="1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‘Simple experiment: A foaming volcano from baking soda and vinegar’ (MEL Science)</a:t>
            </a:r>
            <a:br>
              <a:rPr lang="en-US" sz="2400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3"/>
              </a:rPr>
              <a:t>https://www.youtube.com/watch?v=GRMFTgGmN5c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marL="11112"/>
            <a:endParaRPr lang="en-US" sz="1000" dirty="0">
              <a:latin typeface="Candara" panose="020E0502030303020204" pitchFamily="34" charset="0"/>
            </a:endParaRPr>
          </a:p>
          <a:p>
            <a:pPr marL="11112"/>
            <a:endParaRPr lang="en-US" sz="1000" dirty="0">
              <a:latin typeface="Candara" panose="020E0502030303020204" pitchFamily="34" charset="0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‘Neutralization reaction’ (Bozeman Science)</a:t>
            </a:r>
            <a:br>
              <a:rPr lang="en-US" sz="2400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4"/>
              </a:rPr>
              <a:t>https://www.youtube.com/watch?v=HdmCagtasYg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marL="11112"/>
            <a:endParaRPr lang="en-US" sz="1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89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" y="-12357"/>
            <a:ext cx="11473181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0" y="3972"/>
            <a:ext cx="895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Module 7: Introduction to chemical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821" y="1193796"/>
            <a:ext cx="1047583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3200" b="1" dirty="0">
                <a:latin typeface="Candara"/>
                <a:cs typeface="Candara"/>
              </a:rPr>
              <a:t>7.5:  Reduction-oxidation reactions transfer electrons</a:t>
            </a: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Redox reactions transfer electrons and can be understood as half-equations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Definitions of oxidation vs. reduction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Assigning oxidation numbers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51" y="-14863"/>
            <a:ext cx="697500" cy="69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A3377-AD15-A941-A8F5-838051D80D6C}"/>
              </a:ext>
            </a:extLst>
          </p:cNvPr>
          <p:cNvSpPr txBox="1"/>
          <p:nvPr/>
        </p:nvSpPr>
        <p:spPr>
          <a:xfrm>
            <a:off x="8029512" y="6370609"/>
            <a:ext cx="408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 2/e p.356  - 360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BA2C31A-5530-8045-B875-63F4FA993370}"/>
              </a:ext>
            </a:extLst>
          </p:cNvPr>
          <p:cNvSpPr/>
          <p:nvPr/>
        </p:nvSpPr>
        <p:spPr>
          <a:xfrm>
            <a:off x="903768" y="1480756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13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870" y="856565"/>
            <a:ext cx="105817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r>
              <a:rPr lang="en-US" sz="2800" b="1" dirty="0">
                <a:latin typeface="Candara"/>
                <a:cs typeface="Candara"/>
              </a:rPr>
              <a:t>Big ideas?</a:t>
            </a:r>
            <a:endParaRPr lang="en-US" sz="2000" b="1" dirty="0">
              <a:latin typeface="Candara"/>
              <a:cs typeface="Candara"/>
            </a:endParaRPr>
          </a:p>
          <a:p>
            <a:endParaRPr lang="en-US" sz="2000" b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Balanced chemical equations </a:t>
            </a:r>
            <a:r>
              <a:rPr lang="en-US" sz="2800" i="1" dirty="0">
                <a:latin typeface="Candara"/>
                <a:cs typeface="Candara"/>
              </a:rPr>
              <a:t>obey the law of conservation of mass.</a:t>
            </a:r>
          </a:p>
          <a:p>
            <a:pPr marL="457200" indent="-457200">
              <a:buAutoNum type="arabicPeriod"/>
            </a:pPr>
            <a:endParaRPr lang="en-US" sz="2000" i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i="1" dirty="0">
                <a:latin typeface="Candara"/>
                <a:cs typeface="Candara"/>
              </a:rPr>
              <a:t>Chemical reactions can be classified by </a:t>
            </a:r>
            <a:r>
              <a:rPr lang="en-US" sz="2800" b="1" i="1" dirty="0">
                <a:latin typeface="Candara"/>
                <a:cs typeface="Candara"/>
              </a:rPr>
              <a:t>type</a:t>
            </a:r>
            <a:r>
              <a:rPr lang="en-US" sz="2800" i="1" dirty="0">
                <a:latin typeface="Candara"/>
                <a:cs typeface="Candara"/>
              </a:rPr>
              <a:t>.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486345" y="3808071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BC66-462B-C04A-8C89-9797CC14A6D4}"/>
              </a:ext>
            </a:extLst>
          </p:cNvPr>
          <p:cNvSpPr txBox="1"/>
          <p:nvPr/>
        </p:nvSpPr>
        <p:spPr>
          <a:xfrm>
            <a:off x="242773" y="16327"/>
            <a:ext cx="740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7. Introduction to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27730012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7" y="0"/>
            <a:ext cx="11610112" cy="657387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43" y="-2506"/>
            <a:ext cx="7723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Reduction-oxidation (redox) reactions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70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4743" y="692670"/>
            <a:ext cx="116101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Earth’s atmosphere is </a:t>
            </a:r>
            <a:r>
              <a:rPr lang="en-US" sz="2400" u="sng" dirty="0">
                <a:latin typeface="Candara"/>
                <a:cs typeface="Candara"/>
              </a:rPr>
              <a:t>21% oxygen gas </a:t>
            </a:r>
            <a:r>
              <a:rPr lang="en-US" sz="2400" dirty="0">
                <a:latin typeface="Candara"/>
                <a:cs typeface="Candara"/>
              </a:rPr>
              <a:t>(O2) and this gas is vital for life on earth. Many reactions involve O2, and the term oxidation was originally used to describe these reactions.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2663" y="2606078"/>
            <a:ext cx="3182226" cy="110286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i="1" dirty="0">
                <a:latin typeface="Candara"/>
                <a:cs typeface="Candara"/>
              </a:rPr>
              <a:t>Notice both elements go from uncharged (elemental) to charged 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85235" y="2953329"/>
            <a:ext cx="384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2Na(s) +  Cl2(g)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2NaCl(s)</a:t>
            </a:r>
            <a:endParaRPr lang="en-US" sz="2800" baseline="30000" dirty="0">
              <a:latin typeface="Candara"/>
              <a:cs typeface="Candar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839" y="1928281"/>
            <a:ext cx="11360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Oxidation and reduction: </a:t>
            </a:r>
            <a:r>
              <a:rPr lang="en-US" sz="2400" i="1" dirty="0">
                <a:latin typeface="Candara"/>
                <a:cs typeface="Candara"/>
              </a:rPr>
              <a:t>now are used to describe chemical reactions involving the </a:t>
            </a:r>
            <a:r>
              <a:rPr lang="en-US" sz="2400" i="1" u="sng" dirty="0">
                <a:latin typeface="Candara"/>
                <a:cs typeface="Candara"/>
              </a:rPr>
              <a:t>transfer of electrons</a:t>
            </a:r>
            <a:r>
              <a:rPr lang="en-US" sz="2400" i="1" dirty="0">
                <a:latin typeface="Candara"/>
                <a:cs typeface="Candara"/>
              </a:rPr>
              <a:t>.</a:t>
            </a:r>
            <a:endParaRPr lang="en-US" sz="2400" b="1" dirty="0">
              <a:latin typeface="Candara"/>
              <a:cs typeface="Candar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461" y="3868600"/>
            <a:ext cx="875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Half-reactions </a:t>
            </a:r>
            <a:r>
              <a:rPr lang="en-US" sz="2400" dirty="0">
                <a:latin typeface="Candara"/>
                <a:cs typeface="Candara"/>
              </a:rPr>
              <a:t>show us what’s happening to each reactant.</a:t>
            </a:r>
            <a:endParaRPr lang="en-US" sz="2400" b="1" dirty="0">
              <a:latin typeface="Candara"/>
              <a:cs typeface="Candar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2613" y="4404708"/>
            <a:ext cx="301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2Na(s)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2Na</a:t>
            </a:r>
            <a:r>
              <a:rPr lang="en-US" sz="2800" baseline="30000" dirty="0">
                <a:latin typeface="Candara"/>
                <a:cs typeface="Candara"/>
                <a:sym typeface="Wingdings"/>
              </a:rPr>
              <a:t>+1 </a:t>
            </a:r>
            <a:r>
              <a:rPr lang="en-US" sz="2400" dirty="0">
                <a:latin typeface="Candara"/>
                <a:cs typeface="Candara"/>
                <a:sym typeface="Wingdings"/>
              </a:rPr>
              <a:t>+ 2e-</a:t>
            </a:r>
            <a:endParaRPr lang="en-US" sz="2800" baseline="30000" dirty="0">
              <a:latin typeface="Candara"/>
              <a:cs typeface="Candar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2613" y="4953801"/>
            <a:ext cx="301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Cl2(g)  + 2e-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2Cl</a:t>
            </a:r>
            <a:r>
              <a:rPr lang="en-US" sz="2800" baseline="30000" dirty="0">
                <a:latin typeface="Candara"/>
                <a:cs typeface="Candara"/>
                <a:sym typeface="Wingdings"/>
              </a:rPr>
              <a:t>-1</a:t>
            </a:r>
            <a:endParaRPr lang="en-US" sz="2800" baseline="30000" dirty="0">
              <a:latin typeface="Candara"/>
              <a:cs typeface="Candara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98545" y="4421304"/>
            <a:ext cx="566264" cy="518114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" idx="3"/>
          </p:cNvCxnSpPr>
          <p:nvPr/>
        </p:nvCxnSpPr>
        <p:spPr>
          <a:xfrm flipH="1">
            <a:off x="2685034" y="4863542"/>
            <a:ext cx="796439" cy="28767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83084" y="4468796"/>
            <a:ext cx="345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Candara"/>
                <a:cs typeface="Candara"/>
              </a:rPr>
              <a:t>Each Na(s) loses one e-.</a:t>
            </a:r>
            <a:endParaRPr lang="en-US" sz="2800" i="1" baseline="30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83084" y="4958373"/>
            <a:ext cx="418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Candara"/>
                <a:cs typeface="Candara"/>
              </a:rPr>
              <a:t>Each atom in Cl2(g) gains one e-.</a:t>
            </a:r>
            <a:endParaRPr lang="en-US" sz="2800" i="1" baseline="30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7B20BC-292F-244A-83A4-06C67E6E655B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385287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18" grpId="0"/>
      <p:bldP spid="21" grpId="0"/>
      <p:bldP spid="25" grpId="0"/>
      <p:bldP spid="26" grpId="0"/>
      <p:bldP spid="2" grpId="0" animBg="1"/>
      <p:bldP spid="30" grpId="0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0" y="0"/>
            <a:ext cx="11637868" cy="643825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50" y="-2506"/>
            <a:ext cx="4948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Oxidation vs. reduction?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23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550" y="1257183"/>
            <a:ext cx="875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Oxidation: </a:t>
            </a:r>
            <a:r>
              <a:rPr lang="en-US" sz="2400" i="1" dirty="0">
                <a:latin typeface="Candara"/>
                <a:cs typeface="Candara"/>
              </a:rPr>
              <a:t>loss of electron(s)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5268" y="3702924"/>
            <a:ext cx="875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Reduction: </a:t>
            </a:r>
            <a:r>
              <a:rPr lang="en-US" sz="2400" i="1" dirty="0">
                <a:latin typeface="Candara"/>
                <a:cs typeface="Candara"/>
              </a:rPr>
              <a:t>gain of electron(s)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268" y="743880"/>
            <a:ext cx="1090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Oxidation and reduction are linked and </a:t>
            </a:r>
            <a:r>
              <a:rPr lang="en-US" sz="2400" b="1" dirty="0">
                <a:latin typeface="Candara"/>
                <a:cs typeface="Candara"/>
              </a:rPr>
              <a:t>must occur simultaneously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547" y="1668707"/>
            <a:ext cx="875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u="sng" dirty="0">
                <a:latin typeface="Candara"/>
                <a:cs typeface="Candara"/>
              </a:rPr>
              <a:t>Metals</a:t>
            </a:r>
            <a:r>
              <a:rPr lang="en-US" sz="2400" dirty="0">
                <a:latin typeface="Candara"/>
                <a:cs typeface="Candara"/>
              </a:rPr>
              <a:t> are oxidized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547" y="4111666"/>
            <a:ext cx="875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u="sng" dirty="0">
                <a:latin typeface="Candara"/>
                <a:cs typeface="Candara"/>
              </a:rPr>
              <a:t>Nonmetals</a:t>
            </a:r>
            <a:r>
              <a:rPr lang="en-US" sz="2400" dirty="0">
                <a:latin typeface="Candara"/>
                <a:cs typeface="Candara"/>
              </a:rPr>
              <a:t> are reduced.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9187" y="2051939"/>
            <a:ext cx="875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Become positively charged </a:t>
            </a:r>
            <a:r>
              <a:rPr lang="en-US" sz="2400" b="1" dirty="0" err="1">
                <a:latin typeface="Candara"/>
                <a:cs typeface="Candara"/>
              </a:rPr>
              <a:t>ca</a:t>
            </a:r>
            <a:r>
              <a:rPr lang="en-US" sz="2400" b="1" u="sng" dirty="0" err="1">
                <a:solidFill>
                  <a:srgbClr val="0000FF"/>
                </a:solidFill>
                <a:latin typeface="Candara"/>
                <a:cs typeface="Candara"/>
              </a:rPr>
              <a:t>t</a:t>
            </a:r>
            <a:r>
              <a:rPr lang="en-US" sz="2400" b="1" dirty="0" err="1">
                <a:latin typeface="Candara"/>
                <a:cs typeface="Candara"/>
              </a:rPr>
              <a:t>ions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b="1" i="1" dirty="0">
              <a:latin typeface="Candara"/>
              <a:cs typeface="Candar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5547" y="4536549"/>
            <a:ext cx="875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Become negatively charged </a:t>
            </a:r>
            <a:r>
              <a:rPr lang="en-US" sz="2400" b="1" u="sng" dirty="0">
                <a:solidFill>
                  <a:srgbClr val="0000FF"/>
                </a:solidFill>
                <a:latin typeface="Candara"/>
                <a:cs typeface="Candara"/>
              </a:rPr>
              <a:t>an</a:t>
            </a:r>
            <a:r>
              <a:rPr lang="en-US" sz="2400" b="1" dirty="0">
                <a:latin typeface="Candara"/>
                <a:cs typeface="Candara"/>
              </a:rPr>
              <a:t>ions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b="1" i="1" dirty="0">
              <a:latin typeface="Candara"/>
              <a:cs typeface="Candar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3924" y="2489594"/>
            <a:ext cx="875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Oxidation numbers </a:t>
            </a:r>
            <a:r>
              <a:rPr lang="en-US" sz="2400" u="sng" dirty="0">
                <a:latin typeface="Candara"/>
                <a:cs typeface="Candara"/>
              </a:rPr>
              <a:t>increase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b="1" i="1" dirty="0">
              <a:latin typeface="Candara"/>
              <a:cs typeface="Candar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5547" y="4979387"/>
            <a:ext cx="875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Oxidation numbers </a:t>
            </a:r>
            <a:r>
              <a:rPr lang="en-US" sz="2400" u="sng" dirty="0">
                <a:latin typeface="Candara"/>
                <a:cs typeface="Candara"/>
              </a:rPr>
              <a:t>are reduced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b="1" i="1" dirty="0">
              <a:latin typeface="Candara"/>
              <a:cs typeface="Candar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3924" y="2943390"/>
            <a:ext cx="875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Oxidized elements are the </a:t>
            </a:r>
            <a:r>
              <a:rPr lang="en-US" sz="2400" b="1" dirty="0">
                <a:latin typeface="Candara"/>
                <a:cs typeface="Candara"/>
              </a:rPr>
              <a:t>reducing agent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b="1" i="1" dirty="0">
              <a:latin typeface="Candara"/>
              <a:cs typeface="Candar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5547" y="5468776"/>
            <a:ext cx="875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Reduced elements are the </a:t>
            </a:r>
            <a:r>
              <a:rPr lang="en-US" sz="2400" b="1" dirty="0">
                <a:latin typeface="Candara"/>
                <a:cs typeface="Candara"/>
              </a:rPr>
              <a:t>oxidizing agent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b="1" i="1" dirty="0">
              <a:latin typeface="Candara"/>
              <a:cs typeface="Candar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8624" y="1751491"/>
            <a:ext cx="2241319" cy="461665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‘t’ mimics + sign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02768" y="5137441"/>
            <a:ext cx="2502608" cy="461665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an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egative ion</a:t>
            </a:r>
          </a:p>
        </p:txBody>
      </p:sp>
      <p:sp>
        <p:nvSpPr>
          <p:cNvPr id="2" name="Right Bracket 1">
            <a:extLst>
              <a:ext uri="{FF2B5EF4-FFF2-40B4-BE49-F238E27FC236}">
                <a16:creationId xmlns:a16="http://schemas.microsoft.com/office/drawing/2014/main" id="{1C9313AB-9AA2-984B-8389-529A657C6183}"/>
              </a:ext>
            </a:extLst>
          </p:cNvPr>
          <p:cNvSpPr/>
          <p:nvPr/>
        </p:nvSpPr>
        <p:spPr>
          <a:xfrm>
            <a:off x="4211783" y="1416948"/>
            <a:ext cx="2909454" cy="2587016"/>
          </a:xfrm>
          <a:prstGeom prst="rightBracket">
            <a:avLst/>
          </a:prstGeom>
          <a:ln>
            <a:solidFill>
              <a:srgbClr val="66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1D9E5-6B7A-6B4A-818E-44E03E42E2A6}"/>
              </a:ext>
            </a:extLst>
          </p:cNvPr>
          <p:cNvSpPr txBox="1"/>
          <p:nvPr/>
        </p:nvSpPr>
        <p:spPr>
          <a:xfrm rot="5120753">
            <a:off x="4145066" y="3773132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666FF"/>
                </a:solidFill>
              </a:rPr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1A52EF-E577-7B4D-91E1-3880DBA50446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891B6D-15A3-DB42-BCF8-BCE8D75264BA}"/>
              </a:ext>
            </a:extLst>
          </p:cNvPr>
          <p:cNvSpPr txBox="1"/>
          <p:nvPr/>
        </p:nvSpPr>
        <p:spPr>
          <a:xfrm>
            <a:off x="9930829" y="3003521"/>
            <a:ext cx="1162498" cy="461665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OIL RIG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307F145-02F8-2E4F-9177-C9D6E9B2C5B0}"/>
              </a:ext>
            </a:extLst>
          </p:cNvPr>
          <p:cNvSpPr/>
          <p:nvPr/>
        </p:nvSpPr>
        <p:spPr>
          <a:xfrm>
            <a:off x="7571413" y="3684447"/>
            <a:ext cx="2666091" cy="551775"/>
          </a:xfrm>
          <a:prstGeom prst="wedgeRoundRectCallout">
            <a:avLst>
              <a:gd name="adj1" fmla="val 41882"/>
              <a:gd name="adj2" fmla="val -103220"/>
              <a:gd name="adj3" fmla="val 16667"/>
            </a:avLst>
          </a:prstGeom>
          <a:solidFill>
            <a:schemeClr val="bg1"/>
          </a:solidFill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‘oxidation is loss’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79F10D7-2993-E748-BD12-C7F4B18444DE}"/>
              </a:ext>
            </a:extLst>
          </p:cNvPr>
          <p:cNvSpPr/>
          <p:nvPr/>
        </p:nvSpPr>
        <p:spPr>
          <a:xfrm>
            <a:off x="9023270" y="4303816"/>
            <a:ext cx="2666091" cy="551775"/>
          </a:xfrm>
          <a:prstGeom prst="wedgeRoundRectCallout">
            <a:avLst>
              <a:gd name="adj1" fmla="val 16404"/>
              <a:gd name="adj2" fmla="val -212122"/>
              <a:gd name="adj3" fmla="val 16667"/>
            </a:avLst>
          </a:prstGeom>
          <a:solidFill>
            <a:schemeClr val="bg1"/>
          </a:solidFill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‘reduction is gain’</a:t>
            </a:r>
          </a:p>
        </p:txBody>
      </p:sp>
    </p:spTree>
    <p:extLst>
      <p:ext uri="{BB962C8B-B14F-4D97-AF65-F5344CB8AC3E}">
        <p14:creationId xmlns:p14="http://schemas.microsoft.com/office/powerpoint/2010/main" val="22542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31" grpId="0"/>
      <p:bldP spid="33" grpId="0"/>
      <p:bldP spid="34" grpId="0"/>
      <p:bldP spid="35" grpId="0"/>
      <p:bldP spid="3" grpId="0" animBg="1"/>
      <p:bldP spid="36" grpId="0" animBg="1"/>
      <p:bldP spid="25" grpId="0" animBg="1"/>
      <p:bldP spid="7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1" y="0"/>
            <a:ext cx="11509933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1" y="-169"/>
            <a:ext cx="5553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Chemical reactions we love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266" y="734256"/>
            <a:ext cx="11313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If we think about baking chocolate chip cookies, our </a:t>
            </a:r>
            <a:r>
              <a:rPr lang="en-US" sz="2400" b="1" dirty="0">
                <a:latin typeface="Candara"/>
                <a:cs typeface="Candara"/>
              </a:rPr>
              <a:t>reactants</a:t>
            </a:r>
            <a:r>
              <a:rPr lang="en-US" sz="2400" dirty="0">
                <a:latin typeface="Candara"/>
                <a:cs typeface="Candara"/>
              </a:rPr>
              <a:t> would be flour, butter, sugar, vanilla, some baking soda, salt, egg, and chocolate chips. What would be the products? </a:t>
            </a:r>
            <a:r>
              <a:rPr lang="en-US" sz="2400" b="1" dirty="0">
                <a:latin typeface="Candara"/>
                <a:cs typeface="Candara"/>
              </a:rPr>
              <a:t>Cookies! </a:t>
            </a:r>
            <a:r>
              <a:rPr lang="en-US" sz="2400" dirty="0">
                <a:latin typeface="Candara"/>
                <a:cs typeface="Candara"/>
              </a:rPr>
              <a:t>The reaction vessels would be our mixing bowl and oven.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313" y="-2506"/>
            <a:ext cx="697500" cy="69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7A57D-F84D-8D43-8B1F-EA13DA877693}"/>
              </a:ext>
            </a:extLst>
          </p:cNvPr>
          <p:cNvSpPr txBox="1"/>
          <p:nvPr/>
        </p:nvSpPr>
        <p:spPr>
          <a:xfrm>
            <a:off x="485274" y="2371770"/>
            <a:ext cx="1122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flour + butter + sugar + vanilla + baking soda + eggs + chocolate chips  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</a:t>
            </a:r>
            <a:r>
              <a:rPr lang="en-US" sz="2400" dirty="0">
                <a:latin typeface="Candara"/>
                <a:cs typeface="Candara"/>
              </a:rPr>
              <a:t>  c.c. cookies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D6611E-E0AB-E349-9C99-57F689AD09C7}"/>
              </a:ext>
            </a:extLst>
          </p:cNvPr>
          <p:cNvSpPr txBox="1"/>
          <p:nvPr/>
        </p:nvSpPr>
        <p:spPr>
          <a:xfrm rot="20334436">
            <a:off x="820528" y="4876049"/>
            <a:ext cx="1152880" cy="707886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delicious</a:t>
            </a:r>
            <a:b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</p:spTree>
    <p:extLst>
      <p:ext uri="{BB962C8B-B14F-4D97-AF65-F5344CB8AC3E}">
        <p14:creationId xmlns:p14="http://schemas.microsoft.com/office/powerpoint/2010/main" val="38568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-1"/>
            <a:ext cx="11492280" cy="692243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-2506"/>
            <a:ext cx="6784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How to assign oxidation numbers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78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3878" y="1257182"/>
            <a:ext cx="112636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Oxidation numbers</a:t>
            </a:r>
            <a:r>
              <a:rPr lang="en-US" sz="2400" dirty="0">
                <a:latin typeface="Candara"/>
                <a:cs typeface="Candara"/>
              </a:rPr>
              <a:t> (aka oxidation state)</a:t>
            </a:r>
            <a:r>
              <a:rPr lang="en-US" sz="2400" b="1" dirty="0">
                <a:latin typeface="Candara"/>
                <a:cs typeface="Candara"/>
              </a:rPr>
              <a:t>: </a:t>
            </a:r>
            <a:r>
              <a:rPr lang="en-US" sz="2400" i="1" dirty="0">
                <a:latin typeface="Candara"/>
                <a:cs typeface="Candara"/>
              </a:rPr>
              <a:t>the charge an atom would possess if the compound were ionic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assigned on a </a:t>
            </a:r>
            <a:r>
              <a:rPr lang="en-US" sz="2400" u="sng" dirty="0">
                <a:latin typeface="Candara"/>
                <a:cs typeface="Candara"/>
              </a:rPr>
              <a:t>per atom </a:t>
            </a:r>
            <a:r>
              <a:rPr lang="en-US" sz="2400" dirty="0">
                <a:latin typeface="Candara"/>
                <a:cs typeface="Candara"/>
              </a:rPr>
              <a:t>basis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599" y="2679740"/>
            <a:ext cx="11263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Guidelines: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ndara"/>
                <a:cs typeface="Candara"/>
              </a:rPr>
              <a:t>Elemental atoms or molecules = 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316" y="743880"/>
            <a:ext cx="1126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So, how do you know which is oxidized and which is reduced?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599" y="3522150"/>
            <a:ext cx="1126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latin typeface="Candara"/>
                <a:cs typeface="Candara"/>
              </a:rPr>
              <a:t>Monoatomic ions = ionic charge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599" y="4047021"/>
            <a:ext cx="11263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>
                <a:latin typeface="Candara"/>
                <a:cs typeface="Candara"/>
              </a:rPr>
              <a:t>Common nonmetals: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H = +1 with nonmetals or = -1 with metals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O = -2 (except -1 in peroxide; + when with F)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halogens = -1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599" y="5623520"/>
            <a:ext cx="11263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>
                <a:latin typeface="Candara"/>
                <a:cs typeface="Candara"/>
              </a:rPr>
              <a:t>Oxidation numbers of ions </a:t>
            </a:r>
            <a:r>
              <a:rPr lang="en-US" sz="2400" u="sng" dirty="0">
                <a:latin typeface="Candara"/>
                <a:cs typeface="Candara"/>
              </a:rPr>
              <a:t>sum to ionic charge </a:t>
            </a:r>
            <a:r>
              <a:rPr lang="en-US" sz="2400" dirty="0">
                <a:latin typeface="Candara"/>
                <a:cs typeface="Candara"/>
              </a:rPr>
              <a:t>and oxidation numbers of molecules </a:t>
            </a:r>
            <a:r>
              <a:rPr lang="en-US" sz="2400" u="sng" dirty="0">
                <a:latin typeface="Candara"/>
                <a:cs typeface="Candara"/>
              </a:rPr>
              <a:t>sum to zero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7FB78-12F9-1F48-A4B7-588CAF10670E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31360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" grpId="0"/>
      <p:bldP spid="20" grpId="0"/>
      <p:bldP spid="21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" y="-1"/>
            <a:ext cx="11492268" cy="683507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83" y="-2506"/>
            <a:ext cx="579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Applying oxidation numbers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50" y="-2506"/>
            <a:ext cx="697500" cy="697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5300" y="743879"/>
            <a:ext cx="8750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Assign oxidation numbers to all elements in these: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H2S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SO3</a:t>
            </a:r>
            <a:r>
              <a:rPr lang="en-US" sz="2800" baseline="30000" dirty="0">
                <a:latin typeface="Candara"/>
                <a:cs typeface="Candara"/>
              </a:rPr>
              <a:t>-2</a:t>
            </a:r>
            <a:endParaRPr lang="en-US" sz="2400" baseline="30000" dirty="0">
              <a:latin typeface="Candara"/>
              <a:cs typeface="Candara"/>
            </a:endParaRP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Na2(SO4)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99128" y="1261780"/>
            <a:ext cx="4204965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ndara"/>
                <a:cs typeface="Candara"/>
              </a:rPr>
              <a:t>Note that S and N have to most variable oxidation numbers.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7EDDA8-FC43-B445-A11D-6574A80436AF}"/>
              </a:ext>
            </a:extLst>
          </p:cNvPr>
          <p:cNvSpPr txBox="1"/>
          <p:nvPr/>
        </p:nvSpPr>
        <p:spPr>
          <a:xfrm>
            <a:off x="8319372" y="6497617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993139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88" y="-1"/>
            <a:ext cx="11519980" cy="708597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13" y="-2506"/>
            <a:ext cx="2001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these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092" y="-2506"/>
            <a:ext cx="697500" cy="697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1430" y="743879"/>
            <a:ext cx="87500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Assign oxidation numbers to all elements: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K(NO3)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AlH3</a:t>
            </a:r>
            <a:endParaRPr lang="en-US" sz="2400" baseline="30000" dirty="0">
              <a:latin typeface="Candara"/>
              <a:cs typeface="Candara"/>
            </a:endParaRP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NH4</a:t>
            </a:r>
            <a:r>
              <a:rPr lang="en-US" sz="2800" baseline="30000" dirty="0">
                <a:latin typeface="Candara"/>
                <a:cs typeface="Candara"/>
              </a:rPr>
              <a:t>+1</a:t>
            </a:r>
            <a:endParaRPr lang="en-US" sz="2400" baseline="30000" dirty="0">
              <a:latin typeface="Candara"/>
              <a:cs typeface="Candara"/>
            </a:endParaRP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H2(PO4)</a:t>
            </a:r>
            <a:r>
              <a:rPr lang="en-US" sz="2800" baseline="30000" dirty="0">
                <a:latin typeface="Candara"/>
                <a:cs typeface="Candara"/>
              </a:rPr>
              <a:t>-1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63431" y="838696"/>
            <a:ext cx="4167618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ndara"/>
                <a:cs typeface="Candara"/>
              </a:rPr>
              <a:t>Note that S and N have to most variable oxidation numbers.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8B1CD6-51AE-D54E-8131-C880ED5EAFE9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2888702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6" y="0"/>
            <a:ext cx="11506128" cy="68255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44" y="-2506"/>
            <a:ext cx="874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Redox reactions change oxidation numbers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72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4744" y="692671"/>
            <a:ext cx="11506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If a chemical reaction is a redox reaction, the </a:t>
            </a:r>
            <a:r>
              <a:rPr lang="en-US" sz="2400" b="1" dirty="0">
                <a:latin typeface="Candara"/>
                <a:cs typeface="Candara"/>
              </a:rPr>
              <a:t>oxidation numbers </a:t>
            </a:r>
            <a:r>
              <a:rPr lang="en-US" sz="2400" dirty="0">
                <a:latin typeface="Candara"/>
                <a:cs typeface="Candara"/>
              </a:rPr>
              <a:t>of at least two elements </a:t>
            </a:r>
            <a:r>
              <a:rPr lang="en-US" sz="2400" b="1" dirty="0">
                <a:latin typeface="Candara"/>
                <a:cs typeface="Candara"/>
              </a:rPr>
              <a:t>change</a:t>
            </a:r>
            <a:r>
              <a:rPr lang="en-US" sz="2400" dirty="0">
                <a:latin typeface="Candara"/>
                <a:cs typeface="Candara"/>
              </a:rPr>
              <a:t> from reactants to products.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6105" y="1577320"/>
            <a:ext cx="384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2Na(s) +  Cl2(g)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2NaCl(s)</a:t>
            </a:r>
            <a:endParaRPr lang="en-US" sz="2800" baseline="30000" dirty="0">
              <a:latin typeface="Candara"/>
              <a:cs typeface="Candar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462" y="3675186"/>
            <a:ext cx="11055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Solid rocket fuel is combusted by this reaction.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Assign oxidation numbers to see which element is oxidized and which reduced?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59664" y="2674554"/>
            <a:ext cx="114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000" i="1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so ox</a:t>
            </a:r>
            <a:endParaRPr lang="en-US" sz="2400" i="1" baseline="30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9065" y="1965932"/>
            <a:ext cx="384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0              0                +1/-1</a:t>
            </a:r>
            <a:endParaRPr lang="en-US" sz="2800" baseline="30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3" name="Right Bracket 2"/>
          <p:cNvSpPr/>
          <p:nvPr/>
        </p:nvSpPr>
        <p:spPr>
          <a:xfrm rot="5400000">
            <a:off x="3751871" y="1345340"/>
            <a:ext cx="246957" cy="2411470"/>
          </a:xfrm>
          <a:prstGeom prst="rightBracket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ket 18"/>
          <p:cNvSpPr/>
          <p:nvPr/>
        </p:nvSpPr>
        <p:spPr>
          <a:xfrm rot="5400000">
            <a:off x="4392133" y="1910817"/>
            <a:ext cx="515817" cy="1549383"/>
          </a:xfrm>
          <a:prstGeom prst="rightBracket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13852" y="2928245"/>
            <a:ext cx="114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000" i="1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so red</a:t>
            </a:r>
            <a:endParaRPr lang="en-US" sz="2400" i="1" baseline="30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E06FFD-11AB-E54B-AC35-70F30FE143A9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646CE1-9B89-354F-9B22-08629355BE00}"/>
              </a:ext>
            </a:extLst>
          </p:cNvPr>
          <p:cNvSpPr txBox="1"/>
          <p:nvPr/>
        </p:nvSpPr>
        <p:spPr>
          <a:xfrm>
            <a:off x="515576" y="4705523"/>
            <a:ext cx="1093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10Al(s) + 6(NH4)(ClO4)(s)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4Al2O3(s) + 2AlCl3(s) + 12H2O(g) + 3N2(g) </a:t>
            </a:r>
            <a:endParaRPr lang="en-US" sz="2800" baseline="30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63169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16" grpId="0"/>
      <p:bldP spid="3" grpId="0" animBg="1"/>
      <p:bldP spid="19" grpId="0" animBg="1"/>
      <p:bldP spid="22" grpId="0"/>
      <p:bldP spid="3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6" y="0"/>
            <a:ext cx="11506128" cy="68255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44" y="-2506"/>
            <a:ext cx="857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The activity series shows easy of oxidation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72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4744" y="692671"/>
            <a:ext cx="1150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The ‘activity series’ is a chart that shows how easily metals are oxidized.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E06FFD-11AB-E54B-AC35-70F30FE143A9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5885E3-DFA8-904B-BEF3-1ECAE3FF0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26817"/>
              </p:ext>
            </p:extLst>
          </p:nvPr>
        </p:nvGraphicFramePr>
        <p:xfrm>
          <a:off x="2629544" y="1154336"/>
          <a:ext cx="2713165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867">
                  <a:extLst>
                    <a:ext uri="{9D8B030D-6E8A-4147-A177-3AD203B41FA5}">
                      <a16:colId xmlns:a16="http://schemas.microsoft.com/office/drawing/2014/main" val="720337862"/>
                    </a:ext>
                  </a:extLst>
                </a:gridCol>
                <a:gridCol w="1830298">
                  <a:extLst>
                    <a:ext uri="{9D8B030D-6E8A-4147-A177-3AD203B41FA5}">
                      <a16:colId xmlns:a16="http://schemas.microsoft.com/office/drawing/2014/main" val="2781760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metal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oxidized by...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76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Li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cold water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11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4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Ba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53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Sr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136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Ca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97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Na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7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Mg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steam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1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Zn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Cr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42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Fe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16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Cd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561309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B006340-927F-3A43-BF8C-30FEC069E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634296"/>
              </p:ext>
            </p:extLst>
          </p:nvPr>
        </p:nvGraphicFramePr>
        <p:xfrm>
          <a:off x="5843713" y="1804537"/>
          <a:ext cx="2869214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008">
                  <a:extLst>
                    <a:ext uri="{9D8B030D-6E8A-4147-A177-3AD203B41FA5}">
                      <a16:colId xmlns:a16="http://schemas.microsoft.com/office/drawing/2014/main" val="720337862"/>
                    </a:ext>
                  </a:extLst>
                </a:gridCol>
                <a:gridCol w="1809206">
                  <a:extLst>
                    <a:ext uri="{9D8B030D-6E8A-4147-A177-3AD203B41FA5}">
                      <a16:colId xmlns:a16="http://schemas.microsoft.com/office/drawing/2014/main" val="2781760591"/>
                    </a:ext>
                  </a:extLst>
                </a:gridCol>
              </a:tblGrid>
              <a:tr h="36223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metal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oxidized by…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764083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Co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acids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96102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Ni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348325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Sn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797898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Pb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000542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H2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------ ACID----------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158195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Cu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not oxidized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042535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Hg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768862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11263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Pt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95249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Au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704784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3FBA0D-19B8-4B42-9FC1-960A2D2A1C96}"/>
              </a:ext>
            </a:extLst>
          </p:cNvPr>
          <p:cNvCxnSpPr>
            <a:cxnSpLocks/>
          </p:cNvCxnSpPr>
          <p:nvPr/>
        </p:nvCxnSpPr>
        <p:spPr>
          <a:xfrm flipV="1">
            <a:off x="5381895" y="2416631"/>
            <a:ext cx="0" cy="3681185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676D66A-53B4-7143-914A-56E099231BB5}"/>
              </a:ext>
            </a:extLst>
          </p:cNvPr>
          <p:cNvCxnSpPr>
            <a:cxnSpLocks/>
          </p:cNvCxnSpPr>
          <p:nvPr/>
        </p:nvCxnSpPr>
        <p:spPr>
          <a:xfrm>
            <a:off x="5381895" y="2416631"/>
            <a:ext cx="429157" cy="0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C189A62-36BB-4240-855E-2A2450928370}"/>
              </a:ext>
            </a:extLst>
          </p:cNvPr>
          <p:cNvCxnSpPr>
            <a:cxnSpLocks/>
          </p:cNvCxnSpPr>
          <p:nvPr/>
        </p:nvCxnSpPr>
        <p:spPr>
          <a:xfrm>
            <a:off x="3200400" y="6069876"/>
            <a:ext cx="2181495" cy="0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4A8AEB51-F56A-0C43-B2A6-7CBE0322BC21}"/>
              </a:ext>
            </a:extLst>
          </p:cNvPr>
          <p:cNvSpPr/>
          <p:nvPr/>
        </p:nvSpPr>
        <p:spPr>
          <a:xfrm>
            <a:off x="899340" y="1367028"/>
            <a:ext cx="1349468" cy="629316"/>
          </a:xfrm>
          <a:prstGeom prst="wedgeRoundRectCallout">
            <a:avLst>
              <a:gd name="adj1" fmla="val 70159"/>
              <a:gd name="adj2" fmla="val -1847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most easily oxidized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46A6DC3A-C4D9-E344-8E45-455D29D62F5D}"/>
              </a:ext>
            </a:extLst>
          </p:cNvPr>
          <p:cNvSpPr/>
          <p:nvPr/>
        </p:nvSpPr>
        <p:spPr>
          <a:xfrm>
            <a:off x="9174744" y="5953023"/>
            <a:ext cx="1349468" cy="629316"/>
          </a:xfrm>
          <a:prstGeom prst="wedgeRoundRectCallout">
            <a:avLst>
              <a:gd name="adj1" fmla="val -76009"/>
              <a:gd name="adj2" fmla="val -12225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least easily oxidized</a:t>
            </a:r>
          </a:p>
        </p:txBody>
      </p:sp>
      <p:sp>
        <p:nvSpPr>
          <p:cNvPr id="48" name="Rounded Rectangular Callout 47">
            <a:extLst>
              <a:ext uri="{FF2B5EF4-FFF2-40B4-BE49-F238E27FC236}">
                <a16:creationId xmlns:a16="http://schemas.microsoft.com/office/drawing/2014/main" id="{050F7E6A-FC63-1E42-BA54-C2EA0C4D9067}"/>
              </a:ext>
            </a:extLst>
          </p:cNvPr>
          <p:cNvSpPr/>
          <p:nvPr/>
        </p:nvSpPr>
        <p:spPr>
          <a:xfrm>
            <a:off x="312008" y="2099009"/>
            <a:ext cx="2090495" cy="2082749"/>
          </a:xfrm>
          <a:prstGeom prst="wedgeRoundRectCallout">
            <a:avLst>
              <a:gd name="adj1" fmla="val 63214"/>
              <a:gd name="adj2" fmla="val -64676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Li</a:t>
            </a:r>
            <a:r>
              <a:rPr lang="en-US" sz="2800" b="1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+1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batteries: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Light (7 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amu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Easy to oxidize;</a:t>
            </a:r>
            <a:b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gives up e-s</a:t>
            </a:r>
          </a:p>
        </p:txBody>
      </p:sp>
      <p:sp>
        <p:nvSpPr>
          <p:cNvPr id="49" name="Rounded Rectangular Callout 48">
            <a:extLst>
              <a:ext uri="{FF2B5EF4-FFF2-40B4-BE49-F238E27FC236}">
                <a16:creationId xmlns:a16="http://schemas.microsoft.com/office/drawing/2014/main" id="{A2672CD3-79E8-1040-93A0-F3B27E6BB2DD}"/>
              </a:ext>
            </a:extLst>
          </p:cNvPr>
          <p:cNvSpPr/>
          <p:nvPr/>
        </p:nvSpPr>
        <p:spPr>
          <a:xfrm>
            <a:off x="9251557" y="4119990"/>
            <a:ext cx="2731179" cy="1721280"/>
          </a:xfrm>
          <a:prstGeom prst="wedgeRoundRectCallout">
            <a:avLst>
              <a:gd name="adj1" fmla="val -65879"/>
              <a:gd name="adj2" fmla="val -22837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‘precious metals’: </a:t>
            </a:r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not because they are rare, but because they endure time, weather and change generally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1D8DC7-3FEF-FD43-BD25-6057FDC230C6}"/>
              </a:ext>
            </a:extLst>
          </p:cNvPr>
          <p:cNvCxnSpPr>
            <a:cxnSpLocks/>
          </p:cNvCxnSpPr>
          <p:nvPr/>
        </p:nvCxnSpPr>
        <p:spPr>
          <a:xfrm flipV="1">
            <a:off x="8768902" y="4297680"/>
            <a:ext cx="0" cy="1800137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own Arrow 51">
            <a:extLst>
              <a:ext uri="{FF2B5EF4-FFF2-40B4-BE49-F238E27FC236}">
                <a16:creationId xmlns:a16="http://schemas.microsoft.com/office/drawing/2014/main" id="{3F41A5C3-93AE-FB4B-910B-391ACA0A8D66}"/>
              </a:ext>
            </a:extLst>
          </p:cNvPr>
          <p:cNvSpPr/>
          <p:nvPr/>
        </p:nvSpPr>
        <p:spPr>
          <a:xfrm>
            <a:off x="3809637" y="1996344"/>
            <a:ext cx="448854" cy="1883325"/>
          </a:xfrm>
          <a:prstGeom prst="downArrow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>
            <a:extLst>
              <a:ext uri="{FF2B5EF4-FFF2-40B4-BE49-F238E27FC236}">
                <a16:creationId xmlns:a16="http://schemas.microsoft.com/office/drawing/2014/main" id="{9DEC1503-5E86-E940-9AFD-568F6C850E44}"/>
              </a:ext>
            </a:extLst>
          </p:cNvPr>
          <p:cNvSpPr/>
          <p:nvPr/>
        </p:nvSpPr>
        <p:spPr>
          <a:xfrm>
            <a:off x="3809637" y="4317970"/>
            <a:ext cx="448854" cy="1712114"/>
          </a:xfrm>
          <a:prstGeom prst="downArrow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>
            <a:extLst>
              <a:ext uri="{FF2B5EF4-FFF2-40B4-BE49-F238E27FC236}">
                <a16:creationId xmlns:a16="http://schemas.microsoft.com/office/drawing/2014/main" id="{02B31BF7-9AC7-9841-8BF4-9BFAD64758F9}"/>
              </a:ext>
            </a:extLst>
          </p:cNvPr>
          <p:cNvSpPr/>
          <p:nvPr/>
        </p:nvSpPr>
        <p:spPr>
          <a:xfrm>
            <a:off x="7053893" y="2595300"/>
            <a:ext cx="448854" cy="1063087"/>
          </a:xfrm>
          <a:prstGeom prst="downArrow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A9A46966-AACB-EE4B-9D81-264221AF6CC2}"/>
              </a:ext>
            </a:extLst>
          </p:cNvPr>
          <p:cNvSpPr/>
          <p:nvPr/>
        </p:nvSpPr>
        <p:spPr>
          <a:xfrm>
            <a:off x="7034299" y="4557863"/>
            <a:ext cx="448854" cy="1556467"/>
          </a:xfrm>
          <a:prstGeom prst="downArrow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DEC7F5-E004-3A41-87D5-A17F61CC5FE1}"/>
              </a:ext>
            </a:extLst>
          </p:cNvPr>
          <p:cNvSpPr txBox="1"/>
          <p:nvPr/>
        </p:nvSpPr>
        <p:spPr>
          <a:xfrm>
            <a:off x="9109842" y="1266089"/>
            <a:ext cx="2731180" cy="13234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Metals can be oxidized by the ions of the any metal </a:t>
            </a:r>
            <a:r>
              <a:rPr lang="en-US" sz="2000" b="1" dirty="0">
                <a:latin typeface="Candara" panose="020E0502030303020204" pitchFamily="34" charset="0"/>
              </a:rPr>
              <a:t>below</a:t>
            </a:r>
            <a:r>
              <a:rPr lang="en-US" sz="2000" dirty="0">
                <a:latin typeface="Candara" panose="020E0502030303020204" pitchFamily="34" charset="0"/>
              </a:rPr>
              <a:t> them on the activity series.</a:t>
            </a:r>
          </a:p>
        </p:txBody>
      </p:sp>
    </p:spTree>
    <p:extLst>
      <p:ext uri="{BB962C8B-B14F-4D97-AF65-F5344CB8AC3E}">
        <p14:creationId xmlns:p14="http://schemas.microsoft.com/office/powerpoint/2010/main" val="8337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7" grpId="0" animBg="1"/>
      <p:bldP spid="48" grpId="0" animBg="1"/>
      <p:bldP spid="4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6" y="0"/>
            <a:ext cx="11506128" cy="68255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44" y="-2506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72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4744" y="692671"/>
            <a:ext cx="11506128" cy="2618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Which of these chemical reactions will occur (or ‘go forward’)?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ndara"/>
                <a:cs typeface="Candara"/>
              </a:rPr>
              <a:t>(a) Al (s) + Zn(NO3)2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→ 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ndara"/>
                <a:cs typeface="Candara"/>
              </a:rPr>
              <a:t>(b) Ag (s) + HCl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→ 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ndara"/>
                <a:cs typeface="Candara"/>
              </a:rPr>
              <a:t>(c) FeCl2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+ Zn (s) → 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ndara"/>
                <a:cs typeface="Candara"/>
              </a:rPr>
              <a:t>(d) H(NO3)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+ Au (s) → 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E06FFD-11AB-E54B-AC35-70F30FE143A9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16273005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" y="13855"/>
            <a:ext cx="11464568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54" y="13686"/>
            <a:ext cx="268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7.5: 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21" y="11349"/>
            <a:ext cx="697500" cy="69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FC8D4E-752B-7B46-A763-ABE1ACB94DED}"/>
              </a:ext>
            </a:extLst>
          </p:cNvPr>
          <p:cNvSpPr txBox="1"/>
          <p:nvPr/>
        </p:nvSpPr>
        <p:spPr>
          <a:xfrm>
            <a:off x="348708" y="842292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Understand that redox reactions require the transfer of electrons?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3488B-2288-6C42-8ABA-51622EB15B2B}"/>
              </a:ext>
            </a:extLst>
          </p:cNvPr>
          <p:cNvSpPr txBox="1"/>
          <p:nvPr/>
        </p:nvSpPr>
        <p:spPr>
          <a:xfrm>
            <a:off x="348708" y="1708356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Define the terms oxidation and reduction and distinguish between them?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19532-99C9-A346-B007-D2DF15569C9E}"/>
              </a:ext>
            </a:extLst>
          </p:cNvPr>
          <p:cNvSpPr txBox="1"/>
          <p:nvPr/>
        </p:nvSpPr>
        <p:spPr>
          <a:xfrm>
            <a:off x="348708" y="2574420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Assign oxidation numbers to every atom in a chemical reactions?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4B4E2E-7ADF-E54D-B818-5971A2B4ECB5}"/>
              </a:ext>
            </a:extLst>
          </p:cNvPr>
          <p:cNvSpPr txBox="1"/>
          <p:nvPr/>
        </p:nvSpPr>
        <p:spPr>
          <a:xfrm>
            <a:off x="348708" y="3484768"/>
            <a:ext cx="11143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2438"/>
            <a:r>
              <a:rPr lang="en-US" sz="2400" dirty="0">
                <a:latin typeface="Candara"/>
                <a:cs typeface="Candara"/>
              </a:rPr>
              <a:t>(4) Use oxidation numbers to determine which elements are oxidized and which are reduced in a chemical reaction?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ADFF8-28B9-CB40-B115-FB24920BBF14}"/>
              </a:ext>
            </a:extLst>
          </p:cNvPr>
          <p:cNvSpPr txBox="1"/>
          <p:nvPr/>
        </p:nvSpPr>
        <p:spPr>
          <a:xfrm>
            <a:off x="348708" y="4590757"/>
            <a:ext cx="11143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2438"/>
            <a:r>
              <a:rPr lang="en-US" sz="2400" dirty="0">
                <a:latin typeface="Candara"/>
                <a:cs typeface="Candara"/>
              </a:rPr>
              <a:t>(5) Use the activity series to determine whether a proposed redox reaction will occur or ‘go forward’?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95327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36" y="-2506"/>
            <a:ext cx="697500" cy="697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FA57D3-E415-E640-AC1B-A762E7621A0B}"/>
              </a:ext>
            </a:extLst>
          </p:cNvPr>
          <p:cNvSpPr txBox="1"/>
          <p:nvPr/>
        </p:nvSpPr>
        <p:spPr>
          <a:xfrm>
            <a:off x="122776" y="17348"/>
            <a:ext cx="90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7.5: Assignments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78D0D-E5EE-2646-ADEE-D7C88082699F}"/>
              </a:ext>
            </a:extLst>
          </p:cNvPr>
          <p:cNvSpPr txBox="1"/>
          <p:nvPr/>
        </p:nvSpPr>
        <p:spPr>
          <a:xfrm>
            <a:off x="329560" y="904135"/>
            <a:ext cx="1117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Quick review questions quiz 7.5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55BAD-5412-D644-A97D-F4F7499BD416}"/>
              </a:ext>
            </a:extLst>
          </p:cNvPr>
          <p:cNvSpPr txBox="1"/>
          <p:nvPr/>
        </p:nvSpPr>
        <p:spPr>
          <a:xfrm>
            <a:off x="323698" y="1544040"/>
            <a:ext cx="111718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HW set 7, problems 15 - 16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62E82-5A73-974A-8910-15FB02E8AF59}"/>
              </a:ext>
            </a:extLst>
          </p:cNvPr>
          <p:cNvSpPr txBox="1"/>
          <p:nvPr/>
        </p:nvSpPr>
        <p:spPr>
          <a:xfrm>
            <a:off x="323696" y="2249427"/>
            <a:ext cx="1187523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Optional extras – great videos on this topic:</a:t>
            </a:r>
          </a:p>
          <a:p>
            <a:pPr marL="463550" indent="-452438"/>
            <a:endParaRPr lang="en-US" sz="1200" b="1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'Introduction to oxidation-reduction (redox) reactions' (DeWitt)</a:t>
            </a:r>
            <a:br>
              <a:rPr lang="en-US" sz="2400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3"/>
              </a:rPr>
              <a:t>https://www.youtube.com/watch?v=5rtJdjas-mY</a:t>
            </a:r>
            <a:r>
              <a:rPr lang="en-US" sz="2400" dirty="0">
                <a:latin typeface="Candara" panose="020E0502030303020204" pitchFamily="34" charset="0"/>
              </a:rPr>
              <a:t>   </a:t>
            </a:r>
          </a:p>
          <a:p>
            <a:pPr marL="11112"/>
            <a:endParaRPr lang="en-US" sz="1000" dirty="0">
              <a:latin typeface="Candara" panose="020E0502030303020204" pitchFamily="34" charset="0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'Redox reactions' (Bozeman)</a:t>
            </a:r>
            <a:br>
              <a:rPr lang="en-US" sz="2400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4"/>
              </a:rPr>
              <a:t>https://www.youtube.com/watch?v=RX6rh-eeflM</a:t>
            </a:r>
            <a:r>
              <a:rPr lang="en-US" sz="2400" dirty="0">
                <a:latin typeface="Candara" panose="020E0502030303020204" pitchFamily="34" charset="0"/>
              </a:rPr>
              <a:t>  </a:t>
            </a:r>
          </a:p>
          <a:p>
            <a:pPr marL="11112"/>
            <a:endParaRPr lang="en-US" sz="1000" dirty="0">
              <a:latin typeface="Candara" panose="020E0502030303020204" pitchFamily="34" charset="0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'How to calculate oxidation numbers introduction' (DeWitt)</a:t>
            </a:r>
            <a:br>
              <a:rPr lang="en-US" sz="2400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5"/>
              </a:rPr>
              <a:t>https://www.youtube.com/watch?v=-a2ckxhfDjQ</a:t>
            </a:r>
            <a:r>
              <a:rPr lang="en-US" sz="2400" dirty="0">
                <a:latin typeface="Candara" panose="020E0502030303020204" pitchFamily="34" charset="0"/>
              </a:rPr>
              <a:t>  </a:t>
            </a:r>
          </a:p>
          <a:p>
            <a:pPr marL="11112"/>
            <a:endParaRPr lang="en-US" sz="1000" dirty="0">
              <a:latin typeface="Candara" panose="020E0502030303020204" pitchFamily="34" charset="0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'How to calculate oxidation numbers practice problems' (DeWitt)</a:t>
            </a:r>
            <a:br>
              <a:rPr lang="en-US" sz="2400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6"/>
              </a:rPr>
              <a:t>https://www.youtube.com/watch?v=zpCy7KwqDO8</a:t>
            </a:r>
            <a:r>
              <a:rPr lang="en-US" sz="2400" dirty="0">
                <a:latin typeface="Candara" panose="020E0502030303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962369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" y="-12357"/>
            <a:ext cx="11473181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0" y="3972"/>
            <a:ext cx="895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Module 7: Introduction to chemical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821" y="1193796"/>
            <a:ext cx="1047583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3200" b="1" dirty="0">
                <a:latin typeface="Candara"/>
                <a:cs typeface="Candara"/>
              </a:rPr>
              <a:t>7.6:  Combustion reactions are a type of redox reaction</a:t>
            </a: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Combustion fuels are carbon based (hydrocarbons)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Combustion of fuels in oxygen produces carbon dioxide and water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Oxygen can have fractional coefficients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51" y="-14863"/>
            <a:ext cx="697500" cy="69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A3377-AD15-A941-A8F5-838051D80D6C}"/>
              </a:ext>
            </a:extLst>
          </p:cNvPr>
          <p:cNvSpPr txBox="1"/>
          <p:nvPr/>
        </p:nvSpPr>
        <p:spPr>
          <a:xfrm>
            <a:off x="8147079" y="6370609"/>
            <a:ext cx="4033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 2/e p.359  - 361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BA2C31A-5530-8045-B875-63F4FA993370}"/>
              </a:ext>
            </a:extLst>
          </p:cNvPr>
          <p:cNvSpPr/>
          <p:nvPr/>
        </p:nvSpPr>
        <p:spPr>
          <a:xfrm>
            <a:off x="903768" y="1480756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51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870" y="856565"/>
            <a:ext cx="105817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r>
              <a:rPr lang="en-US" sz="2800" b="1" dirty="0">
                <a:latin typeface="Candara"/>
                <a:cs typeface="Candara"/>
              </a:rPr>
              <a:t>Big ideas?</a:t>
            </a:r>
            <a:endParaRPr lang="en-US" sz="2000" b="1" dirty="0">
              <a:latin typeface="Candara"/>
              <a:cs typeface="Candara"/>
            </a:endParaRPr>
          </a:p>
          <a:p>
            <a:endParaRPr lang="en-US" sz="2000" b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Balanced chemical equations </a:t>
            </a:r>
            <a:r>
              <a:rPr lang="en-US" sz="2800" i="1" dirty="0">
                <a:latin typeface="Candara"/>
                <a:cs typeface="Candara"/>
              </a:rPr>
              <a:t>obey the law of conservation of mass.</a:t>
            </a:r>
          </a:p>
          <a:p>
            <a:pPr marL="457200" indent="-457200">
              <a:buAutoNum type="arabicPeriod"/>
            </a:pPr>
            <a:endParaRPr lang="en-US" sz="2000" i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i="1" dirty="0">
                <a:latin typeface="Candara"/>
                <a:cs typeface="Candara"/>
              </a:rPr>
              <a:t>Chemical reactions can be classified by </a:t>
            </a:r>
            <a:r>
              <a:rPr lang="en-US" sz="2800" b="1" i="1" dirty="0">
                <a:latin typeface="Candara"/>
                <a:cs typeface="Candara"/>
              </a:rPr>
              <a:t>type</a:t>
            </a:r>
            <a:r>
              <a:rPr lang="en-US" sz="2800" i="1" dirty="0">
                <a:latin typeface="Candara"/>
                <a:cs typeface="Candara"/>
              </a:rPr>
              <a:t>.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486345" y="3102677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BC66-462B-C04A-8C89-9797CC14A6D4}"/>
              </a:ext>
            </a:extLst>
          </p:cNvPr>
          <p:cNvSpPr txBox="1"/>
          <p:nvPr/>
        </p:nvSpPr>
        <p:spPr>
          <a:xfrm>
            <a:off x="242773" y="16327"/>
            <a:ext cx="740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7. Introduction to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150023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81" y="2771799"/>
            <a:ext cx="8518005" cy="3878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7621" y="0"/>
            <a:ext cx="11509933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1" y="-169"/>
            <a:ext cx="9575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Chemical equations quantitate chemical change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266" y="734256"/>
            <a:ext cx="11313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Reaction: </a:t>
            </a:r>
            <a:r>
              <a:rPr lang="en-US" sz="2400" dirty="0">
                <a:latin typeface="Candara"/>
                <a:cs typeface="Candara"/>
              </a:rPr>
              <a:t>one methane molecule reacts with two oxygen gas molecules to yield one carbon dioxide molecules and two water molecules.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313" y="-2506"/>
            <a:ext cx="697500" cy="69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2902" y="3729282"/>
            <a:ext cx="974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change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975" y="1673915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Or 1 </a:t>
            </a:r>
            <a:r>
              <a:rPr lang="en-US" sz="2400" u="sng" dirty="0">
                <a:latin typeface="Candara"/>
                <a:cs typeface="Candara"/>
              </a:rPr>
              <a:t>mole</a:t>
            </a:r>
            <a:r>
              <a:rPr lang="en-US" sz="2400" dirty="0">
                <a:latin typeface="Candara"/>
                <a:cs typeface="Candara"/>
              </a:rPr>
              <a:t> + 2 </a:t>
            </a:r>
            <a:r>
              <a:rPr lang="en-US" sz="2400" u="sng" dirty="0">
                <a:latin typeface="Candara"/>
                <a:cs typeface="Candara"/>
              </a:rPr>
              <a:t>moles</a:t>
            </a:r>
            <a:r>
              <a:rPr lang="en-US" sz="2400" dirty="0">
                <a:latin typeface="Candara"/>
                <a:cs typeface="Candara"/>
              </a:rPr>
              <a:t> becomes 1 </a:t>
            </a:r>
            <a:r>
              <a:rPr lang="en-US" sz="2400" u="sng" dirty="0">
                <a:latin typeface="Candara"/>
                <a:cs typeface="Candara"/>
              </a:rPr>
              <a:t>mole</a:t>
            </a:r>
            <a:r>
              <a:rPr lang="en-US" sz="2400" dirty="0">
                <a:latin typeface="Candara"/>
                <a:cs typeface="Candara"/>
              </a:rPr>
              <a:t> + 2 </a:t>
            </a:r>
            <a:r>
              <a:rPr lang="en-US" sz="2400" u="sng" dirty="0">
                <a:latin typeface="Candara"/>
                <a:cs typeface="Candara"/>
              </a:rPr>
              <a:t>moles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975" y="2242273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Candara"/>
                <a:cs typeface="Candara"/>
              </a:rPr>
              <a:t>Note that mass is conserved.</a:t>
            </a:r>
          </a:p>
        </p:txBody>
      </p:sp>
      <p:sp>
        <p:nvSpPr>
          <p:cNvPr id="12" name="TextBox 11"/>
          <p:cNvSpPr txBox="1"/>
          <p:nvPr/>
        </p:nvSpPr>
        <p:spPr>
          <a:xfrm rot="20334436">
            <a:off x="10137989" y="3694722"/>
            <a:ext cx="1485227" cy="707886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combustion</a:t>
            </a:r>
            <a:b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</p:spTree>
    <p:extLst>
      <p:ext uri="{BB962C8B-B14F-4D97-AF65-F5344CB8AC3E}">
        <p14:creationId xmlns:p14="http://schemas.microsoft.com/office/powerpoint/2010/main" val="12950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" y="0"/>
            <a:ext cx="11596257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53" y="-169"/>
            <a:ext cx="11255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Combustion reactions: fuels ‘burn’ in the presence of O2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61" y="-2506"/>
            <a:ext cx="697500" cy="697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98181" y="2822878"/>
            <a:ext cx="11143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We combust propane (C3H8) to heat houses.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Write a balanced chemical equation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 rot="20334436">
            <a:off x="9878880" y="3235178"/>
            <a:ext cx="1485227" cy="707886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combustion</a:t>
            </a:r>
            <a:b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B2BF6A-846B-AE45-B1E1-F8131B36EB48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924D33-A83C-6848-B4E4-AAA98C38323F}"/>
              </a:ext>
            </a:extLst>
          </p:cNvPr>
          <p:cNvSpPr txBox="1"/>
          <p:nvPr/>
        </p:nvSpPr>
        <p:spPr>
          <a:xfrm>
            <a:off x="242453" y="749094"/>
            <a:ext cx="11353801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In combustion reactions, </a:t>
            </a:r>
            <a:r>
              <a:rPr lang="en-US" sz="2400" b="1" dirty="0">
                <a:latin typeface="Candara"/>
                <a:cs typeface="Candara"/>
              </a:rPr>
              <a:t>carbon-based fuels </a:t>
            </a:r>
            <a:r>
              <a:rPr lang="en-US" sz="2400" dirty="0">
                <a:latin typeface="Candara"/>
                <a:cs typeface="Candara"/>
              </a:rPr>
              <a:t>react with </a:t>
            </a:r>
            <a:r>
              <a:rPr lang="en-US" sz="2400" b="1" dirty="0">
                <a:latin typeface="Candara"/>
                <a:cs typeface="Candara"/>
              </a:rPr>
              <a:t>oxygen gas </a:t>
            </a:r>
            <a:r>
              <a:rPr lang="en-US" sz="2400" dirty="0">
                <a:latin typeface="Candara"/>
                <a:cs typeface="Candara"/>
              </a:rPr>
              <a:t>to produce two products, </a:t>
            </a:r>
            <a:r>
              <a:rPr lang="en-US" sz="2400" b="1" dirty="0">
                <a:latin typeface="Candara"/>
                <a:cs typeface="Candara"/>
              </a:rPr>
              <a:t>carbon dioxide</a:t>
            </a:r>
            <a:r>
              <a:rPr lang="en-US" sz="2400" dirty="0">
                <a:latin typeface="Candara"/>
                <a:cs typeface="Candara"/>
              </a:rPr>
              <a:t> and </a:t>
            </a:r>
            <a:r>
              <a:rPr lang="en-US" sz="2400" b="1" dirty="0">
                <a:latin typeface="Candara"/>
                <a:cs typeface="Candara"/>
              </a:rPr>
              <a:t>water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EB84CD-528A-1846-A229-C4BAE2613D6B}"/>
              </a:ext>
            </a:extLst>
          </p:cNvPr>
          <p:cNvSpPr txBox="1"/>
          <p:nvPr/>
        </p:nvSpPr>
        <p:spPr>
          <a:xfrm>
            <a:off x="242452" y="1567113"/>
            <a:ext cx="11353801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The fuel is often a </a:t>
            </a:r>
            <a:r>
              <a:rPr lang="en-US" sz="2400" b="1" dirty="0">
                <a:latin typeface="Candara"/>
                <a:cs typeface="Candara"/>
              </a:rPr>
              <a:t>hydrocarbon</a:t>
            </a:r>
            <a:r>
              <a:rPr lang="en-US" sz="2400" dirty="0">
                <a:latin typeface="Candara"/>
                <a:cs typeface="Candara"/>
              </a:rPr>
              <a:t>: </a:t>
            </a:r>
            <a:r>
              <a:rPr lang="en-US" sz="2400" i="1" dirty="0">
                <a:latin typeface="Candara"/>
                <a:cs typeface="Candara"/>
              </a:rPr>
              <a:t>a molecule made of carbon and hydrogen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EC01EC-2EFA-204E-99CB-0929311C9210}"/>
              </a:ext>
            </a:extLst>
          </p:cNvPr>
          <p:cNvSpPr txBox="1"/>
          <p:nvPr/>
        </p:nvSpPr>
        <p:spPr>
          <a:xfrm>
            <a:off x="2994967" y="3851698"/>
            <a:ext cx="689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C3H8    +       O2  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       CO2  +     H2O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F4ED34-19CA-5F46-83E3-CB77B2AD16C4}"/>
              </a:ext>
            </a:extLst>
          </p:cNvPr>
          <p:cNvSpPr txBox="1"/>
          <p:nvPr/>
        </p:nvSpPr>
        <p:spPr>
          <a:xfrm>
            <a:off x="3013923" y="4471391"/>
            <a:ext cx="689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C3H8    +     </a:t>
            </a:r>
            <a:r>
              <a:rPr lang="en-US" sz="2400" dirty="0">
                <a:highlight>
                  <a:srgbClr val="FFFF00"/>
                </a:highlight>
                <a:latin typeface="Candara"/>
                <a:cs typeface="Candara"/>
              </a:rPr>
              <a:t>5</a:t>
            </a:r>
            <a:r>
              <a:rPr lang="en-US" sz="2400" dirty="0">
                <a:latin typeface="Candara"/>
                <a:cs typeface="Candara"/>
              </a:rPr>
              <a:t>O2  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     </a:t>
            </a:r>
            <a:r>
              <a:rPr lang="en-US" sz="2400" dirty="0">
                <a:highlight>
                  <a:srgbClr val="FFFF00"/>
                </a:highlight>
                <a:latin typeface="Candara"/>
                <a:cs typeface="Candara"/>
                <a:sym typeface="Wingdings"/>
              </a:rPr>
              <a:t>3</a:t>
            </a:r>
            <a:r>
              <a:rPr lang="en-US" sz="2400" dirty="0">
                <a:latin typeface="Candara"/>
                <a:cs typeface="Candara"/>
                <a:sym typeface="Wingdings"/>
              </a:rPr>
              <a:t>CO2  +  </a:t>
            </a:r>
            <a:r>
              <a:rPr lang="en-US" sz="2400" dirty="0">
                <a:highlight>
                  <a:srgbClr val="FFFF00"/>
                </a:highlight>
                <a:latin typeface="Candara"/>
                <a:cs typeface="Candara"/>
                <a:sym typeface="Wingdings"/>
              </a:rPr>
              <a:t>4</a:t>
            </a:r>
            <a:r>
              <a:rPr lang="en-US" sz="2400" dirty="0">
                <a:latin typeface="Candara"/>
                <a:cs typeface="Candara"/>
                <a:sym typeface="Wingdings"/>
              </a:rPr>
              <a:t>H2O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7ADAA0-06EF-9343-9025-A56AAF623E59}"/>
              </a:ext>
            </a:extLst>
          </p:cNvPr>
          <p:cNvSpPr txBox="1"/>
          <p:nvPr/>
        </p:nvSpPr>
        <p:spPr>
          <a:xfrm>
            <a:off x="298181" y="2231493"/>
            <a:ext cx="10643863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When balancing combustion reactions start with C, then H and save O for last.</a:t>
            </a:r>
          </a:p>
        </p:txBody>
      </p:sp>
    </p:spTree>
    <p:extLst>
      <p:ext uri="{BB962C8B-B14F-4D97-AF65-F5344CB8AC3E}">
        <p14:creationId xmlns:p14="http://schemas.microsoft.com/office/powerpoint/2010/main" val="80976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" grpId="1" animBg="1"/>
      <p:bldP spid="16" grpId="0"/>
      <p:bldP spid="17" grpId="0"/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" y="0"/>
            <a:ext cx="11637827" cy="626323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1" y="-169"/>
            <a:ext cx="10285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Fractional coefficients may be used for combustion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59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142" y="734257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Ethane (C2H6) is combusted. Write a balanced chemical equation.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537" y="1458148"/>
            <a:ext cx="489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C2H6   +      O2  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     CO2    +    H2O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4900" y="1431830"/>
            <a:ext cx="6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  <a:highlight>
                  <a:srgbClr val="FFFF00"/>
                </a:highlight>
                <a:latin typeface="Candara"/>
                <a:cs typeface="Candara"/>
              </a:rPr>
              <a:t>7/2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16939" y="1945651"/>
            <a:ext cx="170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Candara"/>
                <a:cs typeface="Candara"/>
              </a:rPr>
              <a:t>7 O atoms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86206" y="1447362"/>
            <a:ext cx="337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  <a:highlight>
                  <a:srgbClr val="FFFF00"/>
                </a:highlight>
                <a:latin typeface="Candara"/>
                <a:cs typeface="Candara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78816" y="1409986"/>
            <a:ext cx="337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  <a:highlight>
                  <a:srgbClr val="FFFF00"/>
                </a:highlight>
                <a:latin typeface="Candara"/>
                <a:cs typeface="Candara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6883" y="1956923"/>
            <a:ext cx="170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Candara"/>
                <a:cs typeface="Candara"/>
              </a:rPr>
              <a:t>7 O atoms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860194" y="1609739"/>
            <a:ext cx="306349" cy="230832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7146" y="1615629"/>
            <a:ext cx="306349" cy="230832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3737" y="3072777"/>
            <a:ext cx="489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Candara"/>
                <a:cs typeface="Candara"/>
              </a:rPr>
              <a:t>2</a:t>
            </a:r>
            <a:r>
              <a:rPr lang="en-US" sz="2400" dirty="0">
                <a:latin typeface="Candara"/>
                <a:cs typeface="Candara"/>
              </a:rPr>
              <a:t>C2H6  +   </a:t>
            </a:r>
            <a:r>
              <a:rPr lang="en-US" sz="2400" dirty="0">
                <a:highlight>
                  <a:srgbClr val="FFFF00"/>
                </a:highlight>
                <a:latin typeface="Candara"/>
                <a:cs typeface="Candara"/>
              </a:rPr>
              <a:t>7</a:t>
            </a:r>
            <a:r>
              <a:rPr lang="en-US" sz="2400" dirty="0">
                <a:latin typeface="Candara"/>
                <a:cs typeface="Candara"/>
              </a:rPr>
              <a:t>O2  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  </a:t>
            </a:r>
            <a:r>
              <a:rPr lang="en-US" sz="2400" dirty="0">
                <a:highlight>
                  <a:srgbClr val="FFFF00"/>
                </a:highlight>
                <a:latin typeface="Candara"/>
                <a:cs typeface="Candara"/>
                <a:sym typeface="Wingdings"/>
              </a:rPr>
              <a:t>4</a:t>
            </a:r>
            <a:r>
              <a:rPr lang="en-US" sz="2400" dirty="0">
                <a:latin typeface="Candara"/>
                <a:cs typeface="Candara"/>
                <a:sym typeface="Wingdings"/>
              </a:rPr>
              <a:t>CO2  +  </a:t>
            </a:r>
            <a:r>
              <a:rPr lang="en-US" sz="2400" dirty="0">
                <a:highlight>
                  <a:srgbClr val="FFFF00"/>
                </a:highlight>
                <a:latin typeface="Candara"/>
                <a:cs typeface="Candara"/>
                <a:sym typeface="Wingdings"/>
              </a:rPr>
              <a:t>6</a:t>
            </a:r>
            <a:r>
              <a:rPr lang="en-US" sz="2400" dirty="0">
                <a:latin typeface="Candara"/>
                <a:cs typeface="Candara"/>
                <a:sym typeface="Wingdings"/>
              </a:rPr>
              <a:t>H2O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6506" y="2507543"/>
            <a:ext cx="10643862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Multiply through by 2 to remove the fraction.</a:t>
            </a:r>
          </a:p>
        </p:txBody>
      </p:sp>
      <p:sp>
        <p:nvSpPr>
          <p:cNvPr id="17" name="TextBox 16"/>
          <p:cNvSpPr txBox="1"/>
          <p:nvPr/>
        </p:nvSpPr>
        <p:spPr>
          <a:xfrm rot="20334436">
            <a:off x="9860763" y="1346437"/>
            <a:ext cx="1485227" cy="707886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combustion</a:t>
            </a:r>
            <a:b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7AB9E8-0B40-3F40-A5E7-32738AD1F633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512BED-68E9-284C-9081-28E265CE2934}"/>
              </a:ext>
            </a:extLst>
          </p:cNvPr>
          <p:cNvSpPr txBox="1"/>
          <p:nvPr/>
        </p:nvSpPr>
        <p:spPr>
          <a:xfrm>
            <a:off x="304142" y="3819388"/>
            <a:ext cx="1095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Hexane (C6H14) is combusted. Write a balanced chemical equation.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14205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7" grpId="0"/>
      <p:bldP spid="28" grpId="0"/>
      <p:bldP spid="30" grpId="0"/>
      <p:bldP spid="31" grpId="0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" y="0"/>
            <a:ext cx="11637827" cy="626323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1" y="-169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59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142" y="734257"/>
            <a:ext cx="1095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Combust ethanol, C2H5OH, and write a balanced chemical equation.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 rot="20334436">
            <a:off x="9860763" y="1346437"/>
            <a:ext cx="1485227" cy="707886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combustion</a:t>
            </a:r>
            <a:b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7AB9E8-0B40-3F40-A5E7-32738AD1F633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FE4824-9FC1-A542-9959-85FE07619640}"/>
              </a:ext>
            </a:extLst>
          </p:cNvPr>
          <p:cNvSpPr txBox="1"/>
          <p:nvPr/>
        </p:nvSpPr>
        <p:spPr>
          <a:xfrm>
            <a:off x="304142" y="3358289"/>
            <a:ext cx="1095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Combust </a:t>
            </a:r>
            <a:r>
              <a:rPr lang="en-US" sz="2400" dirty="0" err="1">
                <a:latin typeface="Candara"/>
                <a:cs typeface="Candara"/>
              </a:rPr>
              <a:t>diethylether</a:t>
            </a:r>
            <a:r>
              <a:rPr lang="en-US" sz="2400" dirty="0">
                <a:latin typeface="Candara"/>
                <a:cs typeface="Candara"/>
              </a:rPr>
              <a:t>, C4H10O, and write a balanced chemical equation.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290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" y="13855"/>
            <a:ext cx="11464568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54" y="13686"/>
            <a:ext cx="270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7.6: 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21" y="11349"/>
            <a:ext cx="697500" cy="69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FC8D4E-752B-7B46-A763-ABE1ACB94DED}"/>
              </a:ext>
            </a:extLst>
          </p:cNvPr>
          <p:cNvSpPr txBox="1"/>
          <p:nvPr/>
        </p:nvSpPr>
        <p:spPr>
          <a:xfrm>
            <a:off x="348708" y="842292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Explain the pattern of combustion reactions?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3488B-2288-6C42-8ABA-51622EB15B2B}"/>
              </a:ext>
            </a:extLst>
          </p:cNvPr>
          <p:cNvSpPr txBox="1"/>
          <p:nvPr/>
        </p:nvSpPr>
        <p:spPr>
          <a:xfrm>
            <a:off x="348708" y="1708356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Use oxidation numbers to show that combustion reactions are redox reactions?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19532-99C9-A346-B007-D2DF15569C9E}"/>
              </a:ext>
            </a:extLst>
          </p:cNvPr>
          <p:cNvSpPr txBox="1"/>
          <p:nvPr/>
        </p:nvSpPr>
        <p:spPr>
          <a:xfrm>
            <a:off x="348708" y="2574420"/>
            <a:ext cx="111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Use fractional coefficients to balance combustion reactions?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152092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36" y="-2506"/>
            <a:ext cx="697500" cy="697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FA57D3-E415-E640-AC1B-A762E7621A0B}"/>
              </a:ext>
            </a:extLst>
          </p:cNvPr>
          <p:cNvSpPr txBox="1"/>
          <p:nvPr/>
        </p:nvSpPr>
        <p:spPr>
          <a:xfrm>
            <a:off x="122776" y="17348"/>
            <a:ext cx="90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7.6: Assignments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78D0D-E5EE-2646-ADEE-D7C88082699F}"/>
              </a:ext>
            </a:extLst>
          </p:cNvPr>
          <p:cNvSpPr txBox="1"/>
          <p:nvPr/>
        </p:nvSpPr>
        <p:spPr>
          <a:xfrm>
            <a:off x="329560" y="904135"/>
            <a:ext cx="1117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Quick review questions quiz 7.6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55BAD-5412-D644-A97D-F4F7499BD416}"/>
              </a:ext>
            </a:extLst>
          </p:cNvPr>
          <p:cNvSpPr txBox="1"/>
          <p:nvPr/>
        </p:nvSpPr>
        <p:spPr>
          <a:xfrm>
            <a:off x="323698" y="2079618"/>
            <a:ext cx="111718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HW set 7, problems 17 - 19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62E82-5A73-974A-8910-15FB02E8AF59}"/>
              </a:ext>
            </a:extLst>
          </p:cNvPr>
          <p:cNvSpPr txBox="1"/>
          <p:nvPr/>
        </p:nvSpPr>
        <p:spPr>
          <a:xfrm>
            <a:off x="323696" y="3333646"/>
            <a:ext cx="11875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Optional extras – great videos on this topic:</a:t>
            </a:r>
          </a:p>
          <a:p>
            <a:pPr marL="463550" indent="-452438"/>
            <a:endParaRPr lang="en-US" sz="1200" b="1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‘Types of chemical reactions’ (Tyler DeWitt)</a:t>
            </a:r>
            <a:br>
              <a:rPr lang="en-US" sz="2400" dirty="0">
                <a:latin typeface="Candara" panose="020E0502030303020204" pitchFamily="34" charset="0"/>
              </a:rPr>
            </a:br>
            <a:r>
              <a:rPr lang="en-US" sz="2400" dirty="0">
                <a:latin typeface="Candara" panose="020E0502030303020204" pitchFamily="34" charset="0"/>
                <a:hlinkClick r:id="rId3"/>
              </a:rPr>
              <a:t>https://www.youtube.com/watch?v=aMU1RaRulSo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endParaRPr lang="en-US" sz="1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4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" y="0"/>
            <a:ext cx="11475643" cy="687256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" y="-169"/>
            <a:ext cx="10405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Mole ratios are constant even when amounts differ</a:t>
            </a:r>
          </a:p>
          <a:p>
            <a:pPr defTabSz="914400"/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883" y="-2506"/>
            <a:ext cx="697500" cy="69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7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903" b="63762"/>
          <a:stretch/>
        </p:blipFill>
        <p:spPr>
          <a:xfrm>
            <a:off x="1546860" y="778606"/>
            <a:ext cx="9144000" cy="596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60" y="1259072"/>
            <a:ext cx="9144000" cy="3545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" y="4995066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Critical point: </a:t>
            </a:r>
            <a:br>
              <a:rPr lang="en-US" sz="2400" b="1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Coefficients of balanced equations are </a:t>
            </a:r>
            <a:r>
              <a:rPr lang="en-US" sz="2400" u="sng" dirty="0">
                <a:latin typeface="Candara"/>
                <a:cs typeface="Candara"/>
              </a:rPr>
              <a:t>counting </a:t>
            </a:r>
            <a:r>
              <a:rPr lang="en-US" sz="2400" dirty="0">
                <a:latin typeface="Candara"/>
                <a:cs typeface="Candara"/>
              </a:rPr>
              <a:t>units </a:t>
            </a:r>
            <a:r>
              <a:rPr lang="en-US" sz="2400" u="sng" dirty="0">
                <a:latin typeface="Candara"/>
                <a:cs typeface="Candara"/>
              </a:rPr>
              <a:t>NOT mass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u="sng" dirty="0"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7981" y="5707808"/>
            <a:ext cx="191453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/>
                <a:cs typeface="Candara"/>
              </a:rPr>
              <a:t>atoms</a:t>
            </a:r>
          </a:p>
          <a:p>
            <a:pPr algn="ctr"/>
            <a:r>
              <a:rPr lang="en-US" sz="2400" dirty="0">
                <a:latin typeface="Candara"/>
                <a:cs typeface="Candara"/>
              </a:rPr>
              <a:t>molecules</a:t>
            </a:r>
          </a:p>
          <a:p>
            <a:pPr algn="ctr"/>
            <a:r>
              <a:rPr lang="en-US" sz="2400" dirty="0">
                <a:latin typeface="Candara"/>
                <a:cs typeface="Candara"/>
              </a:rPr>
              <a:t>moles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2512" y="5709079"/>
            <a:ext cx="191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/>
                <a:cs typeface="Candara"/>
              </a:rPr>
              <a:t>g</a:t>
            </a:r>
          </a:p>
        </p:txBody>
      </p:sp>
      <p:sp>
        <p:nvSpPr>
          <p:cNvPr id="13" name="TextBox 12"/>
          <p:cNvSpPr txBox="1"/>
          <p:nvPr/>
        </p:nvSpPr>
        <p:spPr>
          <a:xfrm rot="1487018">
            <a:off x="6832512" y="5315957"/>
            <a:ext cx="1914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andara"/>
                <a:cs typeface="Candara"/>
              </a:rPr>
              <a:t>⌀</a:t>
            </a:r>
          </a:p>
        </p:txBody>
      </p:sp>
    </p:spTree>
    <p:extLst>
      <p:ext uri="{BB962C8B-B14F-4D97-AF65-F5344CB8AC3E}">
        <p14:creationId xmlns:p14="http://schemas.microsoft.com/office/powerpoint/2010/main" val="40351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" y="0"/>
            <a:ext cx="11643360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410" y="-169"/>
            <a:ext cx="52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Balancing equation basics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313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696" y="734256"/>
            <a:ext cx="113594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Chemical equations are </a:t>
            </a:r>
            <a:r>
              <a:rPr lang="en-US" sz="2400" b="1" dirty="0">
                <a:latin typeface="Candara"/>
                <a:cs typeface="Candara"/>
              </a:rPr>
              <a:t>balanced</a:t>
            </a:r>
            <a:r>
              <a:rPr lang="en-US" sz="2400" dirty="0">
                <a:latin typeface="Candara"/>
                <a:cs typeface="Candara"/>
              </a:rPr>
              <a:t> because the same number and type of atoms are found on both sides of the equation. 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Thus, equations obey the </a:t>
            </a:r>
            <a:r>
              <a:rPr lang="en-US" sz="2400" u="sng" dirty="0">
                <a:latin typeface="Candara"/>
                <a:cs typeface="Candara"/>
              </a:rPr>
              <a:t>law of conservation of mass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696" y="2794042"/>
            <a:ext cx="11214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Only coefficients may be changed </a:t>
            </a:r>
            <a:r>
              <a:rPr lang="en-US" sz="2400" dirty="0">
                <a:latin typeface="Candara"/>
                <a:cs typeface="Candara"/>
              </a:rPr>
              <a:t>to balance equations.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Subscripts cannot be changed because that would change chemical identity.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9004" y="4727938"/>
            <a:ext cx="357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H2O  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  H2    +     O2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696" y="3793728"/>
            <a:ext cx="11214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Electrolysis (addition of electricity) decomposes water into hydrogen and oxygen gases. </a:t>
            </a:r>
            <a:r>
              <a:rPr lang="en-US" sz="2400" i="1" dirty="0">
                <a:latin typeface="Candara"/>
                <a:cs typeface="Candara"/>
              </a:rPr>
              <a:t>Balance this equation: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 rot="20334436">
            <a:off x="9186236" y="4835123"/>
            <a:ext cx="2157963" cy="830997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decomposition</a:t>
            </a:r>
            <a:b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50536-D15B-A54D-84CF-65846AE7DC72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CE483A-42E8-7848-A1B7-0A760068B046}"/>
              </a:ext>
            </a:extLst>
          </p:cNvPr>
          <p:cNvSpPr txBox="1"/>
          <p:nvPr/>
        </p:nvSpPr>
        <p:spPr>
          <a:xfrm>
            <a:off x="287695" y="2160335"/>
            <a:ext cx="1179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/>
                <a:cs typeface="Candara"/>
              </a:rPr>
              <a:t>Stoichiometric coefficients </a:t>
            </a:r>
            <a:r>
              <a:rPr lang="en-US" sz="2400" dirty="0">
                <a:latin typeface="Candara"/>
                <a:cs typeface="Candara"/>
              </a:rPr>
              <a:t>(numbers before formulas) are used to balance equations.</a:t>
            </a:r>
          </a:p>
        </p:txBody>
      </p:sp>
    </p:spTree>
    <p:extLst>
      <p:ext uri="{BB962C8B-B14F-4D97-AF65-F5344CB8AC3E}">
        <p14:creationId xmlns:p14="http://schemas.microsoft.com/office/powerpoint/2010/main" val="15226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" y="0"/>
            <a:ext cx="11643360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410" y="-169"/>
            <a:ext cx="431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Checking for balance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313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696" y="734256"/>
            <a:ext cx="1135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You may find it useful to do a systematic account of atoms when you see a chemical equation.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4856" y="1589611"/>
            <a:ext cx="643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/>
                <a:cs typeface="Candara"/>
              </a:rPr>
              <a:t>C3H8     +    O2   </a:t>
            </a:r>
            <a:r>
              <a:rPr lang="en-US" sz="2400" dirty="0">
                <a:latin typeface="Candara"/>
                <a:cs typeface="Candara"/>
                <a:sym typeface="Wingdings" pitchFamily="2" charset="2"/>
              </a:rPr>
              <a:t>     </a:t>
            </a:r>
            <a:r>
              <a:rPr lang="en-US" sz="2400" dirty="0">
                <a:latin typeface="Candara"/>
                <a:cs typeface="Candara"/>
              </a:rPr>
              <a:t>CO2    +    H2O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50536-D15B-A54D-84CF-65846AE7DC72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7FE25E-55AE-9A4C-8459-A752F024B443}"/>
              </a:ext>
            </a:extLst>
          </p:cNvPr>
          <p:cNvSpPr txBox="1"/>
          <p:nvPr/>
        </p:nvSpPr>
        <p:spPr>
          <a:xfrm rot="20334436">
            <a:off x="551687" y="1744388"/>
            <a:ext cx="1749197" cy="830997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combustion</a:t>
            </a:r>
            <a:b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75FB91-65D6-8743-AAC1-BCBAA7F3E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312059"/>
              </p:ext>
            </p:extLst>
          </p:nvPr>
        </p:nvGraphicFramePr>
        <p:xfrm>
          <a:off x="2084965" y="2460542"/>
          <a:ext cx="8128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069">
                  <a:extLst>
                    <a:ext uri="{9D8B030D-6E8A-4147-A177-3AD203B41FA5}">
                      <a16:colId xmlns:a16="http://schemas.microsoft.com/office/drawing/2014/main" val="91014799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873418478"/>
                    </a:ext>
                  </a:extLst>
                </a:gridCol>
                <a:gridCol w="2629251">
                  <a:extLst>
                    <a:ext uri="{9D8B030D-6E8A-4147-A177-3AD203B41FA5}">
                      <a16:colId xmlns:a16="http://schemas.microsoft.com/office/drawing/2014/main" val="15330115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82431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element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reactants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products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balanced?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864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85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41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65602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47478AD-B51E-854D-8D32-BB2E440CA010}"/>
              </a:ext>
            </a:extLst>
          </p:cNvPr>
          <p:cNvSpPr txBox="1"/>
          <p:nvPr/>
        </p:nvSpPr>
        <p:spPr>
          <a:xfrm>
            <a:off x="287696" y="4635029"/>
            <a:ext cx="1135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To balance the equation you, increase coefficients but not subscripts.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Increase coefficients on the lower ‘side’.</a:t>
            </a:r>
          </a:p>
        </p:txBody>
      </p:sp>
    </p:spTree>
    <p:extLst>
      <p:ext uri="{BB962C8B-B14F-4D97-AF65-F5344CB8AC3E}">
        <p14:creationId xmlns:p14="http://schemas.microsoft.com/office/powerpoint/2010/main" val="41152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5305</TotalTime>
  <Words>4849</Words>
  <Application>Microsoft Macintosh PowerPoint</Application>
  <PresentationFormat>Widescreen</PresentationFormat>
  <Paragraphs>745</Paragraphs>
  <Slides>64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Avenir Medium</vt:lpstr>
      <vt:lpstr>Calibri</vt:lpstr>
      <vt:lpstr>Calibri Light</vt:lpstr>
      <vt:lpstr>Candara</vt:lpstr>
      <vt:lpstr>Wingdings</vt:lpstr>
      <vt:lpstr>Zapf Dingbats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381</cp:revision>
  <cp:lastPrinted>2020-08-19T21:20:59Z</cp:lastPrinted>
  <dcterms:created xsi:type="dcterms:W3CDTF">2020-08-16T03:37:08Z</dcterms:created>
  <dcterms:modified xsi:type="dcterms:W3CDTF">2020-08-19T21:21:06Z</dcterms:modified>
</cp:coreProperties>
</file>